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9" r:id="rId3"/>
    <p:sldMasterId id="2147483678" r:id="rId4"/>
    <p:sldMasterId id="2147483687" r:id="rId5"/>
    <p:sldMasterId id="2147483696" r:id="rId6"/>
    <p:sldMasterId id="2147483705" r:id="rId7"/>
    <p:sldMasterId id="2147483718" r:id="rId8"/>
    <p:sldMasterId id="2147483727" r:id="rId9"/>
    <p:sldMasterId id="2147483733" r:id="rId10"/>
  </p:sldMasterIdLst>
  <p:notesMasterIdLst>
    <p:notesMasterId r:id="rId672"/>
  </p:notesMasterIdLst>
  <p:handoutMasterIdLst>
    <p:handoutMasterId r:id="rId673"/>
  </p:handoutMasterIdLst>
  <p:sldIdLst>
    <p:sldId id="1318" r:id="rId11"/>
    <p:sldId id="1319" r:id="rId12"/>
    <p:sldId id="1320" r:id="rId13"/>
    <p:sldId id="1321" r:id="rId14"/>
    <p:sldId id="1322" r:id="rId15"/>
    <p:sldId id="1323" r:id="rId16"/>
    <p:sldId id="1324" r:id="rId17"/>
    <p:sldId id="1325" r:id="rId18"/>
    <p:sldId id="1326" r:id="rId19"/>
    <p:sldId id="1327" r:id="rId20"/>
    <p:sldId id="1328" r:id="rId21"/>
    <p:sldId id="1312" r:id="rId22"/>
    <p:sldId id="1313" r:id="rId23"/>
    <p:sldId id="1763" r:id="rId24"/>
    <p:sldId id="1314" r:id="rId25"/>
    <p:sldId id="1764" r:id="rId26"/>
    <p:sldId id="1315" r:id="rId27"/>
    <p:sldId id="1316" r:id="rId28"/>
    <p:sldId id="1317" r:id="rId29"/>
    <p:sldId id="592" r:id="rId30"/>
    <p:sldId id="1298" r:id="rId31"/>
    <p:sldId id="1088" r:id="rId32"/>
    <p:sldId id="1775" r:id="rId33"/>
    <p:sldId id="1777" r:id="rId34"/>
    <p:sldId id="1623" r:id="rId35"/>
    <p:sldId id="1333" r:id="rId36"/>
    <p:sldId id="1626" r:id="rId37"/>
    <p:sldId id="1627" r:id="rId38"/>
    <p:sldId id="1310" r:id="rId39"/>
    <p:sldId id="1633" r:id="rId40"/>
    <p:sldId id="1311" r:id="rId41"/>
    <p:sldId id="1590" r:id="rId42"/>
    <p:sldId id="1613" r:id="rId43"/>
    <p:sldId id="1772" r:id="rId44"/>
    <p:sldId id="1591" r:id="rId45"/>
    <p:sldId id="822" r:id="rId46"/>
    <p:sldId id="824" r:id="rId47"/>
    <p:sldId id="826" r:id="rId48"/>
    <p:sldId id="823" r:id="rId49"/>
    <p:sldId id="827" r:id="rId50"/>
    <p:sldId id="825" r:id="rId51"/>
    <p:sldId id="828" r:id="rId52"/>
    <p:sldId id="831" r:id="rId53"/>
    <p:sldId id="832" r:id="rId54"/>
    <p:sldId id="833" r:id="rId55"/>
    <p:sldId id="834" r:id="rId56"/>
    <p:sldId id="835" r:id="rId57"/>
    <p:sldId id="953" r:id="rId58"/>
    <p:sldId id="951" r:id="rId59"/>
    <p:sldId id="1083" r:id="rId60"/>
    <p:sldId id="1090" r:id="rId61"/>
    <p:sldId id="1091" r:id="rId62"/>
    <p:sldId id="1092" r:id="rId63"/>
    <p:sldId id="1093" r:id="rId64"/>
    <p:sldId id="1135" r:id="rId65"/>
    <p:sldId id="1164" r:id="rId66"/>
    <p:sldId id="1087" r:id="rId67"/>
    <p:sldId id="1162" r:id="rId68"/>
    <p:sldId id="1165" r:id="rId69"/>
    <p:sldId id="1166" r:id="rId70"/>
    <p:sldId id="1188" r:id="rId71"/>
    <p:sldId id="1767" r:id="rId72"/>
    <p:sldId id="1768" r:id="rId73"/>
    <p:sldId id="1168" r:id="rId74"/>
    <p:sldId id="1190" r:id="rId75"/>
    <p:sldId id="1199" r:id="rId76"/>
    <p:sldId id="1179" r:id="rId77"/>
    <p:sldId id="1182" r:id="rId78"/>
    <p:sldId id="1332" r:id="rId79"/>
    <p:sldId id="1169" r:id="rId80"/>
    <p:sldId id="1170" r:id="rId81"/>
    <p:sldId id="1171" r:id="rId82"/>
    <p:sldId id="1172" r:id="rId83"/>
    <p:sldId id="1173" r:id="rId84"/>
    <p:sldId id="1174" r:id="rId85"/>
    <p:sldId id="1175" r:id="rId86"/>
    <p:sldId id="1771" r:id="rId87"/>
    <p:sldId id="1176" r:id="rId88"/>
    <p:sldId id="1177" r:id="rId89"/>
    <p:sldId id="1178" r:id="rId90"/>
    <p:sldId id="1200" r:id="rId91"/>
    <p:sldId id="1201" r:id="rId92"/>
    <p:sldId id="1202" r:id="rId93"/>
    <p:sldId id="1180" r:id="rId94"/>
    <p:sldId id="1769" r:id="rId95"/>
    <p:sldId id="1183" r:id="rId96"/>
    <p:sldId id="1184" r:id="rId97"/>
    <p:sldId id="1185" r:id="rId98"/>
    <p:sldId id="1187" r:id="rId99"/>
    <p:sldId id="1085" r:id="rId100"/>
    <p:sldId id="1086" r:id="rId101"/>
    <p:sldId id="1084" r:id="rId102"/>
    <p:sldId id="1107" r:id="rId103"/>
    <p:sldId id="1108" r:id="rId104"/>
    <p:sldId id="1109" r:id="rId105"/>
    <p:sldId id="1110" r:id="rId106"/>
    <p:sldId id="1111" r:id="rId107"/>
    <p:sldId id="1112" r:id="rId108"/>
    <p:sldId id="1113" r:id="rId109"/>
    <p:sldId id="1114" r:id="rId110"/>
    <p:sldId id="1115" r:id="rId111"/>
    <p:sldId id="1116" r:id="rId112"/>
    <p:sldId id="1117" r:id="rId113"/>
    <p:sldId id="1118" r:id="rId114"/>
    <p:sldId id="1119" r:id="rId115"/>
    <p:sldId id="1120" r:id="rId116"/>
    <p:sldId id="1121" r:id="rId117"/>
    <p:sldId id="1122" r:id="rId118"/>
    <p:sldId id="1123" r:id="rId119"/>
    <p:sldId id="1124" r:id="rId120"/>
    <p:sldId id="1125" r:id="rId121"/>
    <p:sldId id="1126" r:id="rId122"/>
    <p:sldId id="1127" r:id="rId123"/>
    <p:sldId id="1128" r:id="rId124"/>
    <p:sldId id="1129" r:id="rId125"/>
    <p:sldId id="1130" r:id="rId126"/>
    <p:sldId id="1131" r:id="rId127"/>
    <p:sldId id="1132" r:id="rId128"/>
    <p:sldId id="1133" r:id="rId129"/>
    <p:sldId id="1134" r:id="rId130"/>
    <p:sldId id="1094" r:id="rId131"/>
    <p:sldId id="1095" r:id="rId132"/>
    <p:sldId id="1096" r:id="rId133"/>
    <p:sldId id="1097" r:id="rId134"/>
    <p:sldId id="1098" r:id="rId135"/>
    <p:sldId id="1099" r:id="rId136"/>
    <p:sldId id="1100" r:id="rId137"/>
    <p:sldId id="1101" r:id="rId138"/>
    <p:sldId id="1102" r:id="rId139"/>
    <p:sldId id="1103" r:id="rId140"/>
    <p:sldId id="1104" r:id="rId141"/>
    <p:sldId id="1105" r:id="rId142"/>
    <p:sldId id="1106" r:id="rId143"/>
    <p:sldId id="965" r:id="rId144"/>
    <p:sldId id="1622" r:id="rId145"/>
    <p:sldId id="1334" r:id="rId146"/>
    <p:sldId id="1145" r:id="rId147"/>
    <p:sldId id="1207" r:id="rId148"/>
    <p:sldId id="1210" r:id="rId149"/>
    <p:sldId id="1208" r:id="rId150"/>
    <p:sldId id="1209" r:id="rId151"/>
    <p:sldId id="1211" r:id="rId152"/>
    <p:sldId id="1212" r:id="rId153"/>
    <p:sldId id="1213" r:id="rId154"/>
    <p:sldId id="1216" r:id="rId155"/>
    <p:sldId id="1219" r:id="rId156"/>
    <p:sldId id="1621" r:id="rId157"/>
    <p:sldId id="1220" r:id="rId158"/>
    <p:sldId id="1221" r:id="rId159"/>
    <p:sldId id="1204" r:id="rId160"/>
    <p:sldId id="1205" r:id="rId161"/>
    <p:sldId id="1203" r:id="rId162"/>
    <p:sldId id="1206" r:id="rId163"/>
    <p:sldId id="1774" r:id="rId164"/>
    <p:sldId id="1281" r:id="rId165"/>
    <p:sldId id="1628" r:id="rId166"/>
    <p:sldId id="1151" r:id="rId167"/>
    <p:sldId id="1592" r:id="rId168"/>
    <p:sldId id="1149" r:id="rId169"/>
    <p:sldId id="1150" r:id="rId170"/>
    <p:sldId id="1154" r:id="rId171"/>
    <p:sldId id="1153" r:id="rId172"/>
    <p:sldId id="1155" r:id="rId173"/>
    <p:sldId id="1156" r:id="rId174"/>
    <p:sldId id="1765" r:id="rId175"/>
    <p:sldId id="1615" r:id="rId176"/>
    <p:sldId id="1614" r:id="rId177"/>
    <p:sldId id="1157" r:id="rId178"/>
    <p:sldId id="1223" r:id="rId179"/>
    <p:sldId id="1158" r:id="rId180"/>
    <p:sldId id="1616" r:id="rId181"/>
    <p:sldId id="1161" r:id="rId182"/>
    <p:sldId id="1152" r:id="rId183"/>
    <p:sldId id="1159" r:id="rId184"/>
    <p:sldId id="1448" r:id="rId185"/>
    <p:sldId id="1449" r:id="rId186"/>
    <p:sldId id="1617" r:id="rId187"/>
    <p:sldId id="1766" r:id="rId188"/>
    <p:sldId id="1770" r:id="rId189"/>
    <p:sldId id="759" r:id="rId190"/>
    <p:sldId id="1230" r:id="rId191"/>
    <p:sldId id="1231" r:id="rId192"/>
    <p:sldId id="1229" r:id="rId193"/>
    <p:sldId id="1232" r:id="rId194"/>
    <p:sldId id="1228" r:id="rId195"/>
    <p:sldId id="1263" r:id="rId196"/>
    <p:sldId id="1631" r:id="rId197"/>
    <p:sldId id="1304" r:id="rId198"/>
    <p:sldId id="1264" r:id="rId199"/>
    <p:sldId id="1330" r:id="rId200"/>
    <p:sldId id="1265" r:id="rId201"/>
    <p:sldId id="1329" r:id="rId202"/>
    <p:sldId id="1630" r:id="rId203"/>
    <p:sldId id="801" r:id="rId204"/>
    <p:sldId id="1267" r:id="rId205"/>
    <p:sldId id="1268" r:id="rId206"/>
    <p:sldId id="1270" r:id="rId207"/>
    <p:sldId id="1271" r:id="rId208"/>
    <p:sldId id="1275" r:id="rId209"/>
    <p:sldId id="1276" r:id="rId210"/>
    <p:sldId id="1629" r:id="rId211"/>
    <p:sldId id="1565" r:id="rId212"/>
    <p:sldId id="1272" r:id="rId213"/>
    <p:sldId id="1274" r:id="rId214"/>
    <p:sldId id="1632" r:id="rId215"/>
    <p:sldId id="1305" r:id="rId216"/>
    <p:sldId id="760" r:id="rId217"/>
    <p:sldId id="1233" r:id="rId218"/>
    <p:sldId id="1800" r:id="rId219"/>
    <p:sldId id="1778" r:id="rId220"/>
    <p:sldId id="1245" r:id="rId221"/>
    <p:sldId id="1235" r:id="rId222"/>
    <p:sldId id="1236" r:id="rId223"/>
    <p:sldId id="1237" r:id="rId224"/>
    <p:sldId id="1240" r:id="rId225"/>
    <p:sldId id="1244" r:id="rId226"/>
    <p:sldId id="1241" r:id="rId227"/>
    <p:sldId id="1243" r:id="rId228"/>
    <p:sldId id="1261" r:id="rId229"/>
    <p:sldId id="1242" r:id="rId230"/>
    <p:sldId id="1601" r:id="rId231"/>
    <p:sldId id="1603" r:id="rId232"/>
    <p:sldId id="1602" r:id="rId233"/>
    <p:sldId id="1604" r:id="rId234"/>
    <p:sldId id="1605" r:id="rId235"/>
    <p:sldId id="1607" r:id="rId236"/>
    <p:sldId id="1606" r:id="rId237"/>
    <p:sldId id="1640" r:id="rId238"/>
    <p:sldId id="761" r:id="rId239"/>
    <p:sldId id="765" r:id="rId240"/>
    <p:sldId id="790" r:id="rId241"/>
    <p:sldId id="1596" r:id="rId242"/>
    <p:sldId id="1299" r:id="rId243"/>
    <p:sldId id="1247" r:id="rId244"/>
    <p:sldId id="1249" r:id="rId245"/>
    <p:sldId id="1256" r:id="rId246"/>
    <p:sldId id="1257" r:id="rId247"/>
    <p:sldId id="1253" r:id="rId248"/>
    <p:sldId id="1254" r:id="rId249"/>
    <p:sldId id="1255" r:id="rId250"/>
    <p:sldId id="1597" r:id="rId251"/>
    <p:sldId id="1598" r:id="rId252"/>
    <p:sldId id="793" r:id="rId253"/>
    <p:sldId id="1309" r:id="rId254"/>
    <p:sldId id="1599" r:id="rId255"/>
    <p:sldId id="794" r:id="rId256"/>
    <p:sldId id="1259" r:id="rId257"/>
    <p:sldId id="1308" r:id="rId258"/>
    <p:sldId id="1466" r:id="rId259"/>
    <p:sldId id="1469" r:id="rId260"/>
    <p:sldId id="1470" r:id="rId261"/>
    <p:sldId id="1465" r:id="rId262"/>
    <p:sldId id="1467" r:id="rId263"/>
    <p:sldId id="1250" r:id="rId264"/>
    <p:sldId id="1251" r:id="rId265"/>
    <p:sldId id="1593" r:id="rId266"/>
    <p:sldId id="1252" r:id="rId267"/>
    <p:sldId id="802" r:id="rId268"/>
    <p:sldId id="1260" r:id="rId269"/>
    <p:sldId id="805" r:id="rId270"/>
    <p:sldId id="1335" r:id="rId271"/>
    <p:sldId id="1608" r:id="rId272"/>
    <p:sldId id="1780" r:id="rId273"/>
    <p:sldId id="1609" r:id="rId274"/>
    <p:sldId id="808" r:id="rId275"/>
    <p:sldId id="1277" r:id="rId276"/>
    <p:sldId id="1504" r:id="rId277"/>
    <p:sldId id="814" r:id="rId278"/>
    <p:sldId id="1278" r:id="rId279"/>
    <p:sldId id="1280" r:id="rId280"/>
    <p:sldId id="813" r:id="rId281"/>
    <p:sldId id="1337" r:id="rId282"/>
    <p:sldId id="816" r:id="rId283"/>
    <p:sldId id="817" r:id="rId284"/>
    <p:sldId id="818" r:id="rId285"/>
    <p:sldId id="1506" r:id="rId286"/>
    <p:sldId id="1279" r:id="rId287"/>
    <p:sldId id="1468" r:id="rId288"/>
    <p:sldId id="1356" r:id="rId289"/>
    <p:sldId id="1358" r:id="rId290"/>
    <p:sldId id="1357" r:id="rId291"/>
    <p:sldId id="1359" r:id="rId292"/>
    <p:sldId id="1360" r:id="rId293"/>
    <p:sldId id="1362" r:id="rId294"/>
    <p:sldId id="1363" r:id="rId295"/>
    <p:sldId id="1364" r:id="rId296"/>
    <p:sldId id="1365" r:id="rId297"/>
    <p:sldId id="1502" r:id="rId298"/>
    <p:sldId id="1503" r:id="rId299"/>
    <p:sldId id="1501" r:id="rId300"/>
    <p:sldId id="1507" r:id="rId301"/>
    <p:sldId id="1508" r:id="rId302"/>
    <p:sldId id="1521" r:id="rId303"/>
    <p:sldId id="1520" r:id="rId304"/>
    <p:sldId id="1510" r:id="rId305"/>
    <p:sldId id="1519" r:id="rId306"/>
    <p:sldId id="1513" r:id="rId307"/>
    <p:sldId id="1517" r:id="rId308"/>
    <p:sldId id="1514" r:id="rId309"/>
    <p:sldId id="1518" r:id="rId310"/>
    <p:sldId id="1515" r:id="rId311"/>
    <p:sldId id="1516" r:id="rId312"/>
    <p:sldId id="1511" r:id="rId313"/>
    <p:sldId id="1522" r:id="rId314"/>
    <p:sldId id="1512" r:id="rId315"/>
    <p:sldId id="1523" r:id="rId316"/>
    <p:sldId id="1505" r:id="rId317"/>
    <p:sldId id="1347" r:id="rId318"/>
    <p:sldId id="1348" r:id="rId319"/>
    <p:sldId id="1349" r:id="rId320"/>
    <p:sldId id="1350" r:id="rId321"/>
    <p:sldId id="1351" r:id="rId322"/>
    <p:sldId id="1352" r:id="rId323"/>
    <p:sldId id="1353" r:id="rId324"/>
    <p:sldId id="1354" r:id="rId325"/>
    <p:sldId id="1355" r:id="rId326"/>
    <p:sldId id="1338" r:id="rId327"/>
    <p:sldId id="1340" r:id="rId328"/>
    <p:sldId id="1339" r:id="rId329"/>
    <p:sldId id="1341" r:id="rId330"/>
    <p:sldId id="1342" r:id="rId331"/>
    <p:sldId id="1344" r:id="rId332"/>
    <p:sldId id="1345" r:id="rId333"/>
    <p:sldId id="1346" r:id="rId334"/>
    <p:sldId id="1300" r:id="rId335"/>
    <p:sldId id="1371" r:id="rId336"/>
    <p:sldId id="1374" r:id="rId337"/>
    <p:sldId id="1375" r:id="rId338"/>
    <p:sldId id="1373" r:id="rId339"/>
    <p:sldId id="1372" r:id="rId340"/>
    <p:sldId id="905" r:id="rId341"/>
    <p:sldId id="1295" r:id="rId342"/>
    <p:sldId id="1296" r:id="rId343"/>
    <p:sldId id="940" r:id="rId344"/>
    <p:sldId id="1289" r:id="rId345"/>
    <p:sldId id="1548" r:id="rId346"/>
    <p:sldId id="1290" r:id="rId347"/>
    <p:sldId id="1292" r:id="rId348"/>
    <p:sldId id="1306" r:id="rId349"/>
    <p:sldId id="1451" r:id="rId350"/>
    <p:sldId id="1453" r:id="rId351"/>
    <p:sldId id="1637" r:id="rId352"/>
    <p:sldId id="1547" r:id="rId353"/>
    <p:sldId id="1555" r:id="rId354"/>
    <p:sldId id="1556" r:id="rId355"/>
    <p:sldId id="1558" r:id="rId356"/>
    <p:sldId id="1549" r:id="rId357"/>
    <p:sldId id="1551" r:id="rId358"/>
    <p:sldId id="1552" r:id="rId359"/>
    <p:sldId id="1553" r:id="rId360"/>
    <p:sldId id="1554" r:id="rId361"/>
    <p:sldId id="1688" r:id="rId362"/>
    <p:sldId id="1557" r:id="rId363"/>
    <p:sldId id="1367" r:id="rId364"/>
    <p:sldId id="1368" r:id="rId365"/>
    <p:sldId id="1369" r:id="rId366"/>
    <p:sldId id="1370" r:id="rId367"/>
    <p:sldId id="1450" r:id="rId368"/>
    <p:sldId id="1301" r:id="rId369"/>
    <p:sldId id="1773" r:id="rId370"/>
    <p:sldId id="1436" r:id="rId371"/>
    <p:sldId id="1638" r:id="rId372"/>
    <p:sldId id="1639" r:id="rId373"/>
    <p:sldId id="1561" r:id="rId374"/>
    <p:sldId id="1560" r:id="rId375"/>
    <p:sldId id="1550" r:id="rId376"/>
    <p:sldId id="1559" r:id="rId377"/>
    <p:sldId id="1562" r:id="rId378"/>
    <p:sldId id="1563" r:id="rId379"/>
    <p:sldId id="1564" r:id="rId380"/>
    <p:sldId id="1331" r:id="rId381"/>
    <p:sldId id="1568" r:id="rId382"/>
    <p:sldId id="1569" r:id="rId383"/>
    <p:sldId id="1567" r:id="rId384"/>
    <p:sldId id="1566" r:id="rId385"/>
    <p:sldId id="807" r:id="rId386"/>
    <p:sldId id="891" r:id="rId387"/>
    <p:sldId id="892" r:id="rId388"/>
    <p:sldId id="945" r:id="rId389"/>
    <p:sldId id="1282" r:id="rId390"/>
    <p:sldId id="1283" r:id="rId391"/>
    <p:sldId id="1284" r:id="rId392"/>
    <p:sldId id="1285" r:id="rId393"/>
    <p:sldId id="1286" r:id="rId394"/>
    <p:sldId id="1376" r:id="rId395"/>
    <p:sldId id="1463" r:id="rId396"/>
    <p:sldId id="1667" r:id="rId397"/>
    <p:sldId id="1587" r:id="rId398"/>
    <p:sldId id="1669" r:id="rId399"/>
    <p:sldId id="1668" r:id="rId400"/>
    <p:sldId id="898" r:id="rId401"/>
    <p:sldId id="1297" r:id="rId402"/>
    <p:sldId id="1464" r:id="rId403"/>
    <p:sldId id="1302" r:id="rId404"/>
    <p:sldId id="1571" r:id="rId405"/>
    <p:sldId id="1379" r:id="rId406"/>
    <p:sldId id="1377" r:id="rId407"/>
    <p:sldId id="1437" r:id="rId408"/>
    <p:sldId id="1779" r:id="rId409"/>
    <p:sldId id="1378" r:id="rId410"/>
    <p:sldId id="806" r:id="rId411"/>
    <p:sldId id="1454" r:id="rId412"/>
    <p:sldId id="968" r:id="rId413"/>
    <p:sldId id="967" r:id="rId414"/>
    <p:sldId id="1600" r:id="rId415"/>
    <p:sldId id="1499" r:id="rId416"/>
    <p:sldId id="1673" r:id="rId417"/>
    <p:sldId id="1657" r:id="rId418"/>
    <p:sldId id="1683" r:id="rId419"/>
    <p:sldId id="1684" r:id="rId420"/>
    <p:sldId id="1658" r:id="rId421"/>
    <p:sldId id="1662" r:id="rId422"/>
    <p:sldId id="1659" r:id="rId423"/>
    <p:sldId id="1674" r:id="rId424"/>
    <p:sldId id="1675" r:id="rId425"/>
    <p:sldId id="1680" r:id="rId426"/>
    <p:sldId id="1677" r:id="rId427"/>
    <p:sldId id="1678" r:id="rId428"/>
    <p:sldId id="1679" r:id="rId429"/>
    <p:sldId id="1676" r:id="rId430"/>
    <p:sldId id="1681" r:id="rId431"/>
    <p:sldId id="1682" r:id="rId432"/>
    <p:sldId id="1663" r:id="rId433"/>
    <p:sldId id="1664" r:id="rId434"/>
    <p:sldId id="1687" r:id="rId435"/>
    <p:sldId id="1685" r:id="rId436"/>
    <p:sldId id="1686" r:id="rId437"/>
    <p:sldId id="1670" r:id="rId438"/>
    <p:sldId id="1672" r:id="rId439"/>
    <p:sldId id="1671" r:id="rId440"/>
    <p:sldId id="1665" r:id="rId441"/>
    <p:sldId id="1713" r:id="rId442"/>
    <p:sldId id="1714" r:id="rId443"/>
    <p:sldId id="1715" r:id="rId444"/>
    <p:sldId id="1716" r:id="rId445"/>
    <p:sldId id="1462" r:id="rId446"/>
    <p:sldId id="911" r:id="rId447"/>
    <p:sldId id="1471" r:id="rId448"/>
    <p:sldId id="924" r:id="rId449"/>
    <p:sldId id="1493" r:id="rId450"/>
    <p:sldId id="1472" r:id="rId451"/>
    <p:sldId id="1485" r:id="rId452"/>
    <p:sldId id="1473" r:id="rId453"/>
    <p:sldId id="1478" r:id="rId454"/>
    <p:sldId id="1474" r:id="rId455"/>
    <p:sldId id="1479" r:id="rId456"/>
    <p:sldId id="1476" r:id="rId457"/>
    <p:sldId id="1480" r:id="rId458"/>
    <p:sldId id="1483" r:id="rId459"/>
    <p:sldId id="1481" r:id="rId460"/>
    <p:sldId id="1482" r:id="rId461"/>
    <p:sldId id="1475" r:id="rId462"/>
    <p:sldId id="1492" r:id="rId463"/>
    <p:sldId id="1494" r:id="rId464"/>
    <p:sldId id="1495" r:id="rId465"/>
    <p:sldId id="1489" r:id="rId466"/>
    <p:sldId id="1491" r:id="rId467"/>
    <p:sldId id="1585" r:id="rId468"/>
    <p:sldId id="1477" r:id="rId469"/>
    <p:sldId id="1579" r:id="rId470"/>
    <p:sldId id="1580" r:id="rId471"/>
    <p:sldId id="1581" r:id="rId472"/>
    <p:sldId id="1582" r:id="rId473"/>
    <p:sldId id="1583" r:id="rId474"/>
    <p:sldId id="1584" r:id="rId475"/>
    <p:sldId id="1586" r:id="rId476"/>
    <p:sldId id="1744" r:id="rId477"/>
    <p:sldId id="1745" r:id="rId478"/>
    <p:sldId id="1746" r:id="rId479"/>
    <p:sldId id="1655" r:id="rId480"/>
    <p:sldId id="1525" r:id="rId481"/>
    <p:sldId id="990" r:id="rId482"/>
    <p:sldId id="1610" r:id="rId483"/>
    <p:sldId id="1641" r:id="rId484"/>
    <p:sldId id="1611" r:id="rId485"/>
    <p:sldId id="1645" r:id="rId486"/>
    <p:sldId id="1642" r:id="rId487"/>
    <p:sldId id="1643" r:id="rId488"/>
    <p:sldId id="1647" r:id="rId489"/>
    <p:sldId id="1612" r:id="rId490"/>
    <p:sldId id="1649" r:id="rId491"/>
    <p:sldId id="1644" r:id="rId492"/>
    <p:sldId id="1650" r:id="rId493"/>
    <p:sldId id="1651" r:id="rId494"/>
    <p:sldId id="1653" r:id="rId495"/>
    <p:sldId id="1652" r:id="rId496"/>
    <p:sldId id="1524" r:id="rId497"/>
    <p:sldId id="1527" r:id="rId498"/>
    <p:sldId id="1528" r:id="rId499"/>
    <p:sldId id="1529" r:id="rId500"/>
    <p:sldId id="1530" r:id="rId501"/>
    <p:sldId id="1531" r:id="rId502"/>
    <p:sldId id="1532" r:id="rId503"/>
    <p:sldId id="1533" r:id="rId504"/>
    <p:sldId id="1534" r:id="rId505"/>
    <p:sldId id="1535" r:id="rId506"/>
    <p:sldId id="1536" r:id="rId507"/>
    <p:sldId id="1537" r:id="rId508"/>
    <p:sldId id="1538" r:id="rId509"/>
    <p:sldId id="1539" r:id="rId510"/>
    <p:sldId id="1654" r:id="rId511"/>
    <p:sldId id="1718" r:id="rId512"/>
    <p:sldId id="1656" r:id="rId513"/>
    <p:sldId id="1741" r:id="rId514"/>
    <p:sldId id="1742" r:id="rId515"/>
    <p:sldId id="1719" r:id="rId516"/>
    <p:sldId id="1720" r:id="rId517"/>
    <p:sldId id="1721" r:id="rId518"/>
    <p:sldId id="1722" r:id="rId519"/>
    <p:sldId id="1723" r:id="rId520"/>
    <p:sldId id="1724" r:id="rId521"/>
    <p:sldId id="1725" r:id="rId522"/>
    <p:sldId id="1726" r:id="rId523"/>
    <p:sldId id="1727" r:id="rId524"/>
    <p:sldId id="1743" r:id="rId525"/>
    <p:sldId id="1728" r:id="rId526"/>
    <p:sldId id="1729" r:id="rId527"/>
    <p:sldId id="1730" r:id="rId528"/>
    <p:sldId id="1731" r:id="rId529"/>
    <p:sldId id="1732" r:id="rId530"/>
    <p:sldId id="1733" r:id="rId531"/>
    <p:sldId id="1734" r:id="rId532"/>
    <p:sldId id="1735" r:id="rId533"/>
    <p:sldId id="1736" r:id="rId534"/>
    <p:sldId id="1737" r:id="rId535"/>
    <p:sldId id="1738" r:id="rId536"/>
    <p:sldId id="1739" r:id="rId537"/>
    <p:sldId id="1740" r:id="rId538"/>
    <p:sldId id="1791" r:id="rId539"/>
    <p:sldId id="1792" r:id="rId540"/>
    <p:sldId id="1793" r:id="rId541"/>
    <p:sldId id="1795" r:id="rId542"/>
    <p:sldId id="1797" r:id="rId543"/>
    <p:sldId id="1798" r:id="rId544"/>
    <p:sldId id="1799" r:id="rId545"/>
    <p:sldId id="1796" r:id="rId546"/>
    <p:sldId id="1794" r:id="rId547"/>
    <p:sldId id="1618" r:id="rId548"/>
    <p:sldId id="1748" r:id="rId549"/>
    <p:sldId id="1747" r:id="rId550"/>
    <p:sldId id="1717" r:id="rId551"/>
    <p:sldId id="1749" r:id="rId552"/>
    <p:sldId id="1750" r:id="rId553"/>
    <p:sldId id="1752" r:id="rId554"/>
    <p:sldId id="1753" r:id="rId555"/>
    <p:sldId id="1751" r:id="rId556"/>
    <p:sldId id="1754" r:id="rId557"/>
    <p:sldId id="1406" r:id="rId558"/>
    <p:sldId id="1407" r:id="rId559"/>
    <p:sldId id="1412" r:id="rId560"/>
    <p:sldId id="1382" r:id="rId561"/>
    <p:sldId id="1383" r:id="rId562"/>
    <p:sldId id="1423" r:id="rId563"/>
    <p:sldId id="1424" r:id="rId564"/>
    <p:sldId id="1384" r:id="rId565"/>
    <p:sldId id="1410" r:id="rId566"/>
    <p:sldId id="1408" r:id="rId567"/>
    <p:sldId id="1761" r:id="rId568"/>
    <p:sldId id="1762" r:id="rId569"/>
    <p:sldId id="1409" r:id="rId570"/>
    <p:sldId id="966" r:id="rId571"/>
    <p:sldId id="1385" r:id="rId572"/>
    <p:sldId id="1386" r:id="rId573"/>
    <p:sldId id="1387" r:id="rId574"/>
    <p:sldId id="1388" r:id="rId575"/>
    <p:sldId id="1389" r:id="rId576"/>
    <p:sldId id="1390" r:id="rId577"/>
    <p:sldId id="1391" r:id="rId578"/>
    <p:sldId id="1392" r:id="rId579"/>
    <p:sldId id="1394" r:id="rId580"/>
    <p:sldId id="1393" r:id="rId581"/>
    <p:sldId id="1395" r:id="rId582"/>
    <p:sldId id="1572" r:id="rId583"/>
    <p:sldId id="1396" r:id="rId584"/>
    <p:sldId id="1576" r:id="rId585"/>
    <p:sldId id="1577" r:id="rId586"/>
    <p:sldId id="1397" r:id="rId587"/>
    <p:sldId id="1398" r:id="rId588"/>
    <p:sldId id="1399" r:id="rId589"/>
    <p:sldId id="1400" r:id="rId590"/>
    <p:sldId id="1635" r:id="rId591"/>
    <p:sldId id="1634" r:id="rId592"/>
    <p:sldId id="1413" r:id="rId593"/>
    <p:sldId id="1588" r:id="rId594"/>
    <p:sldId id="1404" r:id="rId595"/>
    <p:sldId id="1422" r:id="rId596"/>
    <p:sldId id="1457" r:id="rId597"/>
    <p:sldId id="1405" r:id="rId598"/>
    <p:sldId id="1417" r:id="rId599"/>
    <p:sldId id="1433" r:id="rId600"/>
    <p:sldId id="1415" r:id="rId601"/>
    <p:sldId id="1416" r:id="rId602"/>
    <p:sldId id="1542" r:id="rId603"/>
    <p:sldId id="1589" r:id="rId604"/>
    <p:sldId id="1418" r:id="rId605"/>
    <p:sldId id="1419" r:id="rId606"/>
    <p:sldId id="1573" r:id="rId607"/>
    <p:sldId id="1458" r:id="rId608"/>
    <p:sldId id="1459" r:id="rId609"/>
    <p:sldId id="1421" r:id="rId610"/>
    <p:sldId id="1420" r:id="rId611"/>
    <p:sldId id="1414" r:id="rId612"/>
    <p:sldId id="1425" r:id="rId613"/>
    <p:sldId id="1426" r:id="rId614"/>
    <p:sldId id="1427" r:id="rId615"/>
    <p:sldId id="1380" r:id="rId616"/>
    <p:sldId id="1431" r:id="rId617"/>
    <p:sldId id="1455" r:id="rId618"/>
    <p:sldId id="1428" r:id="rId619"/>
    <p:sldId id="1578" r:id="rId620"/>
    <p:sldId id="1456" r:id="rId621"/>
    <p:sldId id="1544" r:id="rId622"/>
    <p:sldId id="1575" r:id="rId623"/>
    <p:sldId id="1574" r:id="rId624"/>
    <p:sldId id="1430" r:id="rId625"/>
    <p:sldId id="972" r:id="rId626"/>
    <p:sldId id="1064" r:id="rId627"/>
    <p:sldId id="1067" r:id="rId628"/>
    <p:sldId id="1066" r:id="rId629"/>
    <p:sldId id="1068" r:id="rId630"/>
    <p:sldId id="1063" r:id="rId631"/>
    <p:sldId id="1069" r:id="rId632"/>
    <p:sldId id="1070" r:id="rId633"/>
    <p:sldId id="1065" r:id="rId634"/>
    <p:sldId id="1071" r:id="rId635"/>
    <p:sldId id="1781" r:id="rId636"/>
    <p:sldId id="1782" r:id="rId637"/>
    <p:sldId id="1783" r:id="rId638"/>
    <p:sldId id="1784" r:id="rId639"/>
    <p:sldId id="1785" r:id="rId640"/>
    <p:sldId id="1786" r:id="rId641"/>
    <p:sldId id="1787" r:id="rId642"/>
    <p:sldId id="1789" r:id="rId643"/>
    <p:sldId id="1790" r:id="rId644"/>
    <p:sldId id="1411" r:id="rId645"/>
    <p:sldId id="1401" r:id="rId646"/>
    <p:sldId id="1402" r:id="rId647"/>
    <p:sldId id="1403" r:id="rId648"/>
    <p:sldId id="1594" r:id="rId649"/>
    <p:sldId id="1595" r:id="rId650"/>
    <p:sldId id="1636" r:id="rId651"/>
    <p:sldId id="1755" r:id="rId652"/>
    <p:sldId id="1756" r:id="rId653"/>
    <p:sldId id="1759" r:id="rId654"/>
    <p:sldId id="1757" r:id="rId655"/>
    <p:sldId id="1758" r:id="rId656"/>
    <p:sldId id="1760" r:id="rId657"/>
    <p:sldId id="1619" r:id="rId658"/>
    <p:sldId id="1620" r:id="rId659"/>
    <p:sldId id="1439" r:id="rId660"/>
    <p:sldId id="1447" r:id="rId661"/>
    <p:sldId id="1446" r:id="rId662"/>
    <p:sldId id="1440" r:id="rId663"/>
    <p:sldId id="1441" r:id="rId664"/>
    <p:sldId id="1443" r:id="rId665"/>
    <p:sldId id="1442" r:id="rId666"/>
    <p:sldId id="1444" r:id="rId667"/>
    <p:sldId id="1445" r:id="rId668"/>
    <p:sldId id="1496" r:id="rId669"/>
    <p:sldId id="1500" r:id="rId670"/>
    <p:sldId id="1497" r:id="rId67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dra" id="{33021942-B1DB-4D4A-A398-53A638CCF373}">
          <p14:sldIdLst>
            <p14:sldId id="1318"/>
            <p14:sldId id="1319"/>
            <p14:sldId id="1320"/>
            <p14:sldId id="1321"/>
            <p14:sldId id="1322"/>
            <p14:sldId id="1323"/>
            <p14:sldId id="1324"/>
            <p14:sldId id="1325"/>
            <p14:sldId id="1326"/>
            <p14:sldId id="1327"/>
            <p14:sldId id="1328"/>
            <p14:sldId id="1312"/>
            <p14:sldId id="1313"/>
            <p14:sldId id="1763"/>
            <p14:sldId id="1314"/>
            <p14:sldId id="1764"/>
            <p14:sldId id="1315"/>
            <p14:sldId id="1316"/>
            <p14:sldId id="1317"/>
          </p14:sldIdLst>
        </p14:section>
        <p14:section name="Titulo" id="{BA54C769-8C3B-40B7-8F76-4BDE54C19C91}">
          <p14:sldIdLst>
            <p14:sldId id="592"/>
            <p14:sldId id="1298"/>
            <p14:sldId id="1088"/>
            <p14:sldId id="1775"/>
            <p14:sldId id="1777"/>
            <p14:sldId id="1623"/>
            <p14:sldId id="1333"/>
            <p14:sldId id="1626"/>
            <p14:sldId id="1627"/>
            <p14:sldId id="1310"/>
            <p14:sldId id="1633"/>
            <p14:sldId id="1311"/>
            <p14:sldId id="1590"/>
            <p14:sldId id="1613"/>
            <p14:sldId id="1772"/>
            <p14:sldId id="1591"/>
          </p14:sldIdLst>
        </p14:section>
        <p14:section name="Desarrollo web" id="{DE574C12-01A2-4AB7-A06A-54EFD4FE5B4D}">
          <p14:sldIdLst>
            <p14:sldId id="822"/>
            <p14:sldId id="824"/>
            <p14:sldId id="826"/>
            <p14:sldId id="823"/>
            <p14:sldId id="827"/>
            <p14:sldId id="825"/>
            <p14:sldId id="828"/>
            <p14:sldId id="831"/>
            <p14:sldId id="832"/>
            <p14:sldId id="833"/>
            <p14:sldId id="834"/>
            <p14:sldId id="835"/>
            <p14:sldId id="953"/>
            <p14:sldId id="951"/>
          </p14:sldIdLst>
        </p14:section>
        <p14:section name="TypeScript" id="{CFB88AA5-0361-4186-98B1-B74D7261476F}">
          <p14:sldIdLst>
            <p14:sldId id="1083"/>
            <p14:sldId id="1090"/>
            <p14:sldId id="1091"/>
            <p14:sldId id="1092"/>
            <p14:sldId id="1093"/>
            <p14:sldId id="1135"/>
            <p14:sldId id="1164"/>
            <p14:sldId id="1087"/>
            <p14:sldId id="1162"/>
            <p14:sldId id="1165"/>
            <p14:sldId id="1166"/>
            <p14:sldId id="1188"/>
            <p14:sldId id="1767"/>
            <p14:sldId id="1768"/>
            <p14:sldId id="1168"/>
            <p14:sldId id="1190"/>
            <p14:sldId id="1199"/>
            <p14:sldId id="1179"/>
            <p14:sldId id="1182"/>
            <p14:sldId id="1332"/>
            <p14:sldId id="1169"/>
            <p14:sldId id="1170"/>
            <p14:sldId id="1171"/>
            <p14:sldId id="1172"/>
            <p14:sldId id="1173"/>
            <p14:sldId id="1174"/>
            <p14:sldId id="1175"/>
            <p14:sldId id="1771"/>
            <p14:sldId id="1176"/>
            <p14:sldId id="1177"/>
            <p14:sldId id="1178"/>
            <p14:sldId id="1200"/>
            <p14:sldId id="1201"/>
            <p14:sldId id="1202"/>
            <p14:sldId id="1180"/>
            <p14:sldId id="1769"/>
            <p14:sldId id="1183"/>
            <p14:sldId id="1184"/>
            <p14:sldId id="1185"/>
            <p14:sldId id="1187"/>
            <p14:sldId id="1085"/>
            <p14:sldId id="1086"/>
            <p14:sldId id="1084"/>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094"/>
            <p14:sldId id="1095"/>
            <p14:sldId id="1096"/>
            <p14:sldId id="1097"/>
            <p14:sldId id="1098"/>
            <p14:sldId id="1099"/>
            <p14:sldId id="1100"/>
            <p14:sldId id="1101"/>
            <p14:sldId id="1102"/>
            <p14:sldId id="1103"/>
            <p14:sldId id="1104"/>
            <p14:sldId id="1105"/>
            <p14:sldId id="1106"/>
          </p14:sldIdLst>
        </p14:section>
        <p14:section name="Angular2" id="{64F61A1C-5A5A-4155-AF69-0E13FBC12B11}">
          <p14:sldIdLst>
            <p14:sldId id="965"/>
            <p14:sldId id="1622"/>
            <p14:sldId id="1334"/>
            <p14:sldId id="1145"/>
            <p14:sldId id="1207"/>
            <p14:sldId id="1210"/>
            <p14:sldId id="1208"/>
            <p14:sldId id="1209"/>
            <p14:sldId id="1211"/>
            <p14:sldId id="1212"/>
            <p14:sldId id="1213"/>
            <p14:sldId id="1216"/>
            <p14:sldId id="1219"/>
            <p14:sldId id="1621"/>
            <p14:sldId id="1220"/>
            <p14:sldId id="1221"/>
            <p14:sldId id="1204"/>
            <p14:sldId id="1205"/>
            <p14:sldId id="1203"/>
            <p14:sldId id="1206"/>
            <p14:sldId id="1774"/>
            <p14:sldId id="1281"/>
            <p14:sldId id="1628"/>
          </p14:sldIdLst>
        </p14:section>
        <p14:section name="Herramientas de Desarrollo" id="{19BC8098-EC25-47F1-8947-E38B74BD81AF}">
          <p14:sldIdLst>
            <p14:sldId id="1151"/>
            <p14:sldId id="1592"/>
            <p14:sldId id="1149"/>
            <p14:sldId id="1150"/>
            <p14:sldId id="1154"/>
            <p14:sldId id="1153"/>
            <p14:sldId id="1155"/>
            <p14:sldId id="1156"/>
            <p14:sldId id="1765"/>
            <p14:sldId id="1615"/>
            <p14:sldId id="1614"/>
            <p14:sldId id="1157"/>
            <p14:sldId id="1223"/>
            <p14:sldId id="1158"/>
            <p14:sldId id="1616"/>
            <p14:sldId id="1161"/>
            <p14:sldId id="1152"/>
            <p14:sldId id="1159"/>
            <p14:sldId id="1448"/>
            <p14:sldId id="1449"/>
            <p14:sldId id="1617"/>
            <p14:sldId id="1766"/>
            <p14:sldId id="1770"/>
          </p14:sldIdLst>
        </p14:section>
        <p14:section name="Módulos" id="{C7E8A2D3-61E6-441B-8261-86E64AA80E18}">
          <p14:sldIdLst>
            <p14:sldId id="759"/>
            <p14:sldId id="1230"/>
            <p14:sldId id="1231"/>
            <p14:sldId id="1229"/>
            <p14:sldId id="1232"/>
            <p14:sldId id="1228"/>
            <p14:sldId id="1263"/>
            <p14:sldId id="1631"/>
            <p14:sldId id="1304"/>
            <p14:sldId id="1264"/>
            <p14:sldId id="1330"/>
            <p14:sldId id="1265"/>
            <p14:sldId id="1329"/>
            <p14:sldId id="1630"/>
          </p14:sldIdLst>
        </p14:section>
        <p14:section name="Servicios" id="{FB3349DF-1120-4800-B692-E4E3E34D63CE}">
          <p14:sldIdLst>
            <p14:sldId id="801"/>
            <p14:sldId id="1267"/>
            <p14:sldId id="1268"/>
            <p14:sldId id="1270"/>
            <p14:sldId id="1271"/>
            <p14:sldId id="1275"/>
            <p14:sldId id="1276"/>
            <p14:sldId id="1629"/>
            <p14:sldId id="1565"/>
            <p14:sldId id="1272"/>
            <p14:sldId id="1274"/>
            <p14:sldId id="1632"/>
            <p14:sldId id="1305"/>
          </p14:sldIdLst>
        </p14:section>
        <p14:section name="Componentes" id="{A5DAD8AD-4782-4179-A4F3-5F5C2E4B5E77}">
          <p14:sldIdLst>
            <p14:sldId id="760"/>
            <p14:sldId id="1233"/>
            <p14:sldId id="1800"/>
            <p14:sldId id="1778"/>
            <p14:sldId id="1245"/>
            <p14:sldId id="1235"/>
            <p14:sldId id="1236"/>
            <p14:sldId id="1237"/>
            <p14:sldId id="1240"/>
            <p14:sldId id="1244"/>
            <p14:sldId id="1241"/>
            <p14:sldId id="1243"/>
            <p14:sldId id="1261"/>
            <p14:sldId id="1242"/>
          </p14:sldIdLst>
        </p14:section>
        <p14:section name="Estilos" id="{BB1F69EB-8543-4891-827E-F6818352BF35}">
          <p14:sldIdLst>
            <p14:sldId id="1601"/>
            <p14:sldId id="1603"/>
            <p14:sldId id="1602"/>
            <p14:sldId id="1604"/>
            <p14:sldId id="1605"/>
            <p14:sldId id="1607"/>
            <p14:sldId id="1606"/>
            <p14:sldId id="1640"/>
          </p14:sldIdLst>
        </p14:section>
        <p14:section name="Plantillas" id="{E9DD2774-5113-4367-8879-0F610133CB9F}">
          <p14:sldIdLst>
            <p14:sldId id="761"/>
            <p14:sldId id="765"/>
            <p14:sldId id="790"/>
            <p14:sldId id="1596"/>
            <p14:sldId id="1299"/>
            <p14:sldId id="1247"/>
            <p14:sldId id="1249"/>
            <p14:sldId id="1256"/>
            <p14:sldId id="1257"/>
            <p14:sldId id="1253"/>
            <p14:sldId id="1254"/>
            <p14:sldId id="1255"/>
            <p14:sldId id="1597"/>
            <p14:sldId id="1598"/>
            <p14:sldId id="793"/>
            <p14:sldId id="1309"/>
            <p14:sldId id="1599"/>
            <p14:sldId id="794"/>
            <p14:sldId id="1259"/>
            <p14:sldId id="1308"/>
            <p14:sldId id="1466"/>
            <p14:sldId id="1469"/>
            <p14:sldId id="1470"/>
            <p14:sldId id="1465"/>
            <p14:sldId id="1467"/>
            <p14:sldId id="1250"/>
            <p14:sldId id="1251"/>
            <p14:sldId id="1593"/>
            <p14:sldId id="1252"/>
            <p14:sldId id="802"/>
            <p14:sldId id="1260"/>
            <p14:sldId id="805"/>
            <p14:sldId id="1335"/>
            <p14:sldId id="1608"/>
            <p14:sldId id="1780"/>
            <p14:sldId id="1609"/>
          </p14:sldIdLst>
        </p14:section>
        <p14:section name="Formularios" id="{D52C1C7A-84B8-4B60-93C1-5460EFD441E1}">
          <p14:sldIdLst>
            <p14:sldId id="808"/>
            <p14:sldId id="1277"/>
            <p14:sldId id="1504"/>
            <p14:sldId id="814"/>
            <p14:sldId id="1278"/>
            <p14:sldId id="1280"/>
            <p14:sldId id="813"/>
            <p14:sldId id="1337"/>
            <p14:sldId id="816"/>
            <p14:sldId id="817"/>
            <p14:sldId id="818"/>
            <p14:sldId id="1506"/>
            <p14:sldId id="1279"/>
            <p14:sldId id="1468"/>
            <p14:sldId id="1356"/>
            <p14:sldId id="1358"/>
            <p14:sldId id="1357"/>
            <p14:sldId id="1359"/>
            <p14:sldId id="1360"/>
            <p14:sldId id="1362"/>
            <p14:sldId id="1363"/>
            <p14:sldId id="1364"/>
            <p14:sldId id="1365"/>
            <p14:sldId id="1502"/>
            <p14:sldId id="1503"/>
            <p14:sldId id="1501"/>
            <p14:sldId id="1507"/>
            <p14:sldId id="1508"/>
            <p14:sldId id="1521"/>
            <p14:sldId id="1520"/>
            <p14:sldId id="1510"/>
            <p14:sldId id="1519"/>
            <p14:sldId id="1513"/>
            <p14:sldId id="1517"/>
            <p14:sldId id="1514"/>
            <p14:sldId id="1518"/>
            <p14:sldId id="1515"/>
            <p14:sldId id="1516"/>
            <p14:sldId id="1511"/>
            <p14:sldId id="1522"/>
            <p14:sldId id="1512"/>
            <p14:sldId id="1523"/>
            <p14:sldId id="1505"/>
          </p14:sldIdLst>
        </p14:section>
        <p14:section name="Acceso al servidor" id="{DD7D82A3-A9E7-40EA-B09A-7A9FE9A00D3A}">
          <p14:sldIdLst>
            <p14:sldId id="1347"/>
            <p14:sldId id="1348"/>
            <p14:sldId id="1349"/>
            <p14:sldId id="1350"/>
            <p14:sldId id="1351"/>
            <p14:sldId id="1352"/>
            <p14:sldId id="1353"/>
            <p14:sldId id="1354"/>
            <p14:sldId id="1355"/>
            <p14:sldId id="1338"/>
            <p14:sldId id="1340"/>
            <p14:sldId id="1339"/>
            <p14:sldId id="1341"/>
            <p14:sldId id="1342"/>
            <p14:sldId id="1344"/>
            <p14:sldId id="1345"/>
            <p14:sldId id="1346"/>
            <p14:sldId id="1300"/>
            <p14:sldId id="1371"/>
            <p14:sldId id="1374"/>
            <p14:sldId id="1375"/>
            <p14:sldId id="1373"/>
            <p14:sldId id="1372"/>
            <p14:sldId id="905"/>
            <p14:sldId id="1295"/>
            <p14:sldId id="1296"/>
            <p14:sldId id="940"/>
            <p14:sldId id="1289"/>
            <p14:sldId id="1548"/>
            <p14:sldId id="1290"/>
            <p14:sldId id="1292"/>
            <p14:sldId id="1306"/>
            <p14:sldId id="1451"/>
            <p14:sldId id="1453"/>
            <p14:sldId id="1637"/>
            <p14:sldId id="1547"/>
            <p14:sldId id="1555"/>
            <p14:sldId id="1556"/>
            <p14:sldId id="1558"/>
            <p14:sldId id="1549"/>
            <p14:sldId id="1551"/>
            <p14:sldId id="1552"/>
            <p14:sldId id="1553"/>
            <p14:sldId id="1554"/>
            <p14:sldId id="1688"/>
            <p14:sldId id="1557"/>
            <p14:sldId id="1367"/>
            <p14:sldId id="1368"/>
            <p14:sldId id="1369"/>
            <p14:sldId id="1370"/>
            <p14:sldId id="1450"/>
            <p14:sldId id="1301"/>
            <p14:sldId id="1773"/>
            <p14:sldId id="1436"/>
            <p14:sldId id="1638"/>
            <p14:sldId id="1639"/>
            <p14:sldId id="1561"/>
            <p14:sldId id="1560"/>
            <p14:sldId id="1550"/>
            <p14:sldId id="1559"/>
            <p14:sldId id="1562"/>
            <p14:sldId id="1563"/>
            <p14:sldId id="1564"/>
            <p14:sldId id="1331"/>
            <p14:sldId id="1568"/>
            <p14:sldId id="1569"/>
            <p14:sldId id="1567"/>
            <p14:sldId id="1566"/>
          </p14:sldIdLst>
        </p14:section>
        <p14:section name="Enrutado" id="{D4D2630A-553B-4AEF-B3BC-66E1A2DBB1B3}">
          <p14:sldIdLst>
            <p14:sldId id="807"/>
            <p14:sldId id="891"/>
            <p14:sldId id="892"/>
            <p14:sldId id="945"/>
            <p14:sldId id="1282"/>
            <p14:sldId id="1283"/>
            <p14:sldId id="1284"/>
            <p14:sldId id="1285"/>
            <p14:sldId id="1286"/>
            <p14:sldId id="1376"/>
            <p14:sldId id="1463"/>
            <p14:sldId id="1667"/>
            <p14:sldId id="1587"/>
            <p14:sldId id="1669"/>
            <p14:sldId id="1668"/>
            <p14:sldId id="898"/>
            <p14:sldId id="1297"/>
            <p14:sldId id="1464"/>
            <p14:sldId id="1302"/>
            <p14:sldId id="1571"/>
          </p14:sldIdLst>
        </p14:section>
        <p14:section name="Despliegue" id="{982F1912-EBF2-4C02-96C4-FBC6A460E45E}">
          <p14:sldIdLst>
            <p14:sldId id="1379"/>
            <p14:sldId id="1377"/>
            <p14:sldId id="1437"/>
            <p14:sldId id="1779"/>
            <p14:sldId id="1378"/>
          </p14:sldIdLst>
        </p14:section>
        <p14:section name="Utilidades" id="{128FE43C-5281-470D-85C1-60B7EA144424}">
          <p14:sldIdLst>
            <p14:sldId id="806"/>
            <p14:sldId id="1454"/>
          </p14:sldIdLst>
        </p14:section>
        <p14:section name="Angular Avanzado" id="{16937D24-D6CF-4B82-98BC-6CAAB76D2C4F}">
          <p14:sldIdLst>
            <p14:sldId id="968"/>
            <p14:sldId id="967"/>
            <p14:sldId id="1600"/>
          </p14:sldIdLst>
        </p14:section>
        <p14:section name="RxJS (Reactive Programming)" id="{6E3E4C39-C89A-4F63-B25D-D5EF856F57CA}">
          <p14:sldIdLst>
            <p14:sldId id="1499"/>
            <p14:sldId id="1673"/>
            <p14:sldId id="1657"/>
            <p14:sldId id="1683"/>
            <p14:sldId id="1684"/>
            <p14:sldId id="1658"/>
            <p14:sldId id="1662"/>
            <p14:sldId id="1659"/>
            <p14:sldId id="1674"/>
            <p14:sldId id="1675"/>
            <p14:sldId id="1680"/>
            <p14:sldId id="1677"/>
            <p14:sldId id="1678"/>
            <p14:sldId id="1679"/>
            <p14:sldId id="1676"/>
            <p14:sldId id="1681"/>
            <p14:sldId id="1682"/>
            <p14:sldId id="1663"/>
            <p14:sldId id="1664"/>
            <p14:sldId id="1687"/>
            <p14:sldId id="1685"/>
            <p14:sldId id="1686"/>
            <p14:sldId id="1670"/>
            <p14:sldId id="1672"/>
            <p14:sldId id="1671"/>
            <p14:sldId id="1665"/>
            <p14:sldId id="1713"/>
            <p14:sldId id="1714"/>
            <p14:sldId id="1715"/>
            <p14:sldId id="1716"/>
            <p14:sldId id="1462"/>
          </p14:sldIdLst>
        </p14:section>
        <p14:section name="Directivas" id="{4518CFE2-6CD0-47AB-9D8F-AB6FF940F4CC}">
          <p14:sldIdLst>
            <p14:sldId id="911"/>
            <p14:sldId id="1471"/>
            <p14:sldId id="924"/>
            <p14:sldId id="1493"/>
            <p14:sldId id="1472"/>
            <p14:sldId id="1485"/>
            <p14:sldId id="1473"/>
            <p14:sldId id="1478"/>
            <p14:sldId id="1474"/>
            <p14:sldId id="1479"/>
            <p14:sldId id="1476"/>
            <p14:sldId id="1480"/>
            <p14:sldId id="1483"/>
            <p14:sldId id="1481"/>
            <p14:sldId id="1482"/>
            <p14:sldId id="1475"/>
            <p14:sldId id="1492"/>
            <p14:sldId id="1494"/>
            <p14:sldId id="1495"/>
            <p14:sldId id="1489"/>
            <p14:sldId id="1491"/>
            <p14:sldId id="1585"/>
            <p14:sldId id="1477"/>
            <p14:sldId id="1579"/>
            <p14:sldId id="1580"/>
            <p14:sldId id="1581"/>
            <p14:sldId id="1582"/>
            <p14:sldId id="1583"/>
            <p14:sldId id="1584"/>
            <p14:sldId id="1586"/>
            <p14:sldId id="1744"/>
            <p14:sldId id="1745"/>
            <p14:sldId id="1746"/>
          </p14:sldIdLst>
        </p14:section>
        <p14:section name="UI Avanzado" id="{F9C63CFA-D622-443D-8E05-B2D8729F8B09}">
          <p14:sldIdLst>
            <p14:sldId id="1655"/>
            <p14:sldId id="1525"/>
          </p14:sldIdLst>
        </p14:section>
        <p14:section name="Animaciones" id="{36936112-DA4E-430A-85F4-3D44E81FA1A1}">
          <p14:sldIdLst>
            <p14:sldId id="990"/>
            <p14:sldId id="1610"/>
            <p14:sldId id="1641"/>
            <p14:sldId id="1611"/>
            <p14:sldId id="1645"/>
            <p14:sldId id="1642"/>
            <p14:sldId id="1643"/>
            <p14:sldId id="1647"/>
            <p14:sldId id="1612"/>
            <p14:sldId id="1649"/>
            <p14:sldId id="1644"/>
            <p14:sldId id="1650"/>
            <p14:sldId id="1651"/>
            <p14:sldId id="1653"/>
            <p14:sldId id="1652"/>
          </p14:sldIdLst>
        </p14:section>
        <p14:section name="Responsive Web Design" id="{8CE587C0-F89A-46ED-A3D2-6DF0E55ECD12}">
          <p14:sldIdLst>
            <p14:sldId id="1524"/>
            <p14:sldId id="1527"/>
            <p14:sldId id="1528"/>
            <p14:sldId id="1529"/>
            <p14:sldId id="1530"/>
            <p14:sldId id="1531"/>
            <p14:sldId id="1532"/>
            <p14:sldId id="1533"/>
            <p14:sldId id="1534"/>
            <p14:sldId id="1535"/>
            <p14:sldId id="1536"/>
            <p14:sldId id="1537"/>
            <p14:sldId id="1538"/>
            <p14:sldId id="1539"/>
            <p14:sldId id="1654"/>
          </p14:sldIdLst>
        </p14:section>
        <p14:section name="Conceptos avanzados" id="{56136B84-0215-4925-B1EF-366ED52627DF}">
          <p14:sldIdLst>
            <p14:sldId id="1718"/>
            <p14:sldId id="1656"/>
            <p14:sldId id="1741"/>
            <p14:sldId id="1742"/>
            <p14:sldId id="1719"/>
            <p14:sldId id="1720"/>
            <p14:sldId id="1721"/>
            <p14:sldId id="1722"/>
            <p14:sldId id="1723"/>
            <p14:sldId id="1724"/>
            <p14:sldId id="1725"/>
            <p14:sldId id="1726"/>
            <p14:sldId id="1727"/>
            <p14:sldId id="1743"/>
            <p14:sldId id="1728"/>
            <p14:sldId id="1729"/>
            <p14:sldId id="1730"/>
            <p14:sldId id="1731"/>
            <p14:sldId id="1732"/>
            <p14:sldId id="1733"/>
            <p14:sldId id="1734"/>
            <p14:sldId id="1735"/>
            <p14:sldId id="1736"/>
            <p14:sldId id="1737"/>
            <p14:sldId id="1738"/>
            <p14:sldId id="1739"/>
            <p14:sldId id="1740"/>
            <p14:sldId id="1791"/>
            <p14:sldId id="1792"/>
            <p14:sldId id="1793"/>
            <p14:sldId id="1795"/>
            <p14:sldId id="1797"/>
            <p14:sldId id="1798"/>
            <p14:sldId id="1799"/>
            <p14:sldId id="1796"/>
            <p14:sldId id="1794"/>
            <p14:sldId id="1618"/>
            <p14:sldId id="1748"/>
            <p14:sldId id="1747"/>
            <p14:sldId id="1717"/>
            <p14:sldId id="1749"/>
            <p14:sldId id="1750"/>
            <p14:sldId id="1752"/>
            <p14:sldId id="1753"/>
            <p14:sldId id="1751"/>
            <p14:sldId id="1754"/>
          </p14:sldIdLst>
        </p14:section>
        <p14:section name="Test" id="{EECBD363-FA2D-4D94-80A6-AFACB082D9AA}">
          <p14:sldIdLst>
            <p14:sldId id="1406"/>
            <p14:sldId id="1407"/>
            <p14:sldId id="1412"/>
            <p14:sldId id="1382"/>
            <p14:sldId id="1383"/>
            <p14:sldId id="1423"/>
            <p14:sldId id="1424"/>
            <p14:sldId id="1384"/>
            <p14:sldId id="1410"/>
            <p14:sldId id="1408"/>
            <p14:sldId id="1761"/>
            <p14:sldId id="1762"/>
            <p14:sldId id="1409"/>
          </p14:sldIdLst>
        </p14:section>
        <p14:section name="Test unitarios" id="{E7A6B3BF-783D-48EA-A514-D5B29FF84CC2}">
          <p14:sldIdLst>
            <p14:sldId id="966"/>
            <p14:sldId id="1385"/>
            <p14:sldId id="1386"/>
            <p14:sldId id="1387"/>
            <p14:sldId id="1388"/>
            <p14:sldId id="1389"/>
            <p14:sldId id="1390"/>
            <p14:sldId id="1391"/>
            <p14:sldId id="1392"/>
            <p14:sldId id="1394"/>
            <p14:sldId id="1393"/>
            <p14:sldId id="1395"/>
            <p14:sldId id="1572"/>
            <p14:sldId id="1396"/>
            <p14:sldId id="1576"/>
            <p14:sldId id="1577"/>
            <p14:sldId id="1397"/>
            <p14:sldId id="1398"/>
            <p14:sldId id="1399"/>
            <p14:sldId id="1400"/>
            <p14:sldId id="1635"/>
            <p14:sldId id="1634"/>
            <p14:sldId id="1413"/>
            <p14:sldId id="1588"/>
            <p14:sldId id="1404"/>
            <p14:sldId id="1422"/>
            <p14:sldId id="1457"/>
            <p14:sldId id="1405"/>
            <p14:sldId id="1417"/>
            <p14:sldId id="1433"/>
            <p14:sldId id="1415"/>
            <p14:sldId id="1416"/>
            <p14:sldId id="1542"/>
            <p14:sldId id="1589"/>
            <p14:sldId id="1418"/>
            <p14:sldId id="1419"/>
            <p14:sldId id="1573"/>
            <p14:sldId id="1458"/>
            <p14:sldId id="1459"/>
            <p14:sldId id="1421"/>
            <p14:sldId id="1420"/>
            <p14:sldId id="1414"/>
            <p14:sldId id="1425"/>
            <p14:sldId id="1426"/>
            <p14:sldId id="1427"/>
            <p14:sldId id="1380"/>
            <p14:sldId id="1431"/>
            <p14:sldId id="1455"/>
            <p14:sldId id="1428"/>
            <p14:sldId id="1578"/>
            <p14:sldId id="1456"/>
            <p14:sldId id="1544"/>
            <p14:sldId id="1575"/>
            <p14:sldId id="1574"/>
            <p14:sldId id="1430"/>
          </p14:sldIdLst>
        </p14:section>
        <p14:section name="Test E2E" id="{35B5E5CF-42A3-472A-BE46-BB705134A5E1}">
          <p14:sldIdLst>
            <p14:sldId id="972"/>
            <p14:sldId id="1064"/>
            <p14:sldId id="1067"/>
            <p14:sldId id="1066"/>
            <p14:sldId id="1068"/>
            <p14:sldId id="1063"/>
            <p14:sldId id="1069"/>
            <p14:sldId id="1070"/>
            <p14:sldId id="1065"/>
            <p14:sldId id="1071"/>
            <p14:sldId id="1781"/>
            <p14:sldId id="1782"/>
            <p14:sldId id="1783"/>
            <p14:sldId id="1784"/>
            <p14:sldId id="1785"/>
            <p14:sldId id="1786"/>
            <p14:sldId id="1787"/>
            <p14:sldId id="1789"/>
            <p14:sldId id="1790"/>
            <p14:sldId id="1411"/>
            <p14:sldId id="1401"/>
            <p14:sldId id="1402"/>
            <p14:sldId id="1403"/>
          </p14:sldIdLst>
        </p14:section>
        <p14:section name="Angular fuera del navegador" id="{D744DFF2-D021-4DDF-9C6E-00B073992F79}">
          <p14:sldIdLst>
            <p14:sldId id="1594"/>
            <p14:sldId id="1595"/>
            <p14:sldId id="1636"/>
            <p14:sldId id="1755"/>
            <p14:sldId id="1756"/>
            <p14:sldId id="1759"/>
            <p14:sldId id="1757"/>
            <p14:sldId id="1758"/>
            <p14:sldId id="1760"/>
            <p14:sldId id="1619"/>
            <p14:sldId id="1620"/>
          </p14:sldIdLst>
        </p14:section>
        <p14:section name="HTML5 Web Workers" id="{454B5B0E-04C7-4920-8C5E-93063B3BA021}">
          <p14:sldIdLst>
            <p14:sldId id="1439"/>
            <p14:sldId id="1447"/>
            <p14:sldId id="1446"/>
            <p14:sldId id="1440"/>
            <p14:sldId id="1441"/>
            <p14:sldId id="1443"/>
            <p14:sldId id="1442"/>
            <p14:sldId id="1444"/>
            <p14:sldId id="1445"/>
            <p14:sldId id="1496"/>
            <p14:sldId id="1500"/>
            <p14:sldId id="1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3977" autoAdjust="0"/>
  </p:normalViewPr>
  <p:slideViewPr>
    <p:cSldViewPr>
      <p:cViewPr varScale="1">
        <p:scale>
          <a:sx n="111" d="100"/>
          <a:sy n="111" d="100"/>
        </p:scale>
        <p:origin x="1572" y="102"/>
      </p:cViewPr>
      <p:guideLst>
        <p:guide orient="horz" pos="2160"/>
        <p:guide pos="2880"/>
      </p:guideLst>
    </p:cSldViewPr>
  </p:slideViewPr>
  <p:outlineViewPr>
    <p:cViewPr>
      <p:scale>
        <a:sx n="33" d="100"/>
        <a:sy n="33" d="100"/>
      </p:scale>
      <p:origin x="66" y="139410"/>
    </p:cViewPr>
  </p:outlineViewPr>
  <p:notesTextViewPr>
    <p:cViewPr>
      <p:scale>
        <a:sx n="3" d="2"/>
        <a:sy n="3" d="2"/>
      </p:scale>
      <p:origin x="0" y="0"/>
    </p:cViewPr>
  </p:notesTextViewPr>
  <p:sorterViewPr>
    <p:cViewPr varScale="1">
      <p:scale>
        <a:sx n="100" d="100"/>
        <a:sy n="100" d="100"/>
      </p:scale>
      <p:origin x="0" y="-160344"/>
    </p:cViewPr>
  </p:sorterViewPr>
  <p:notesViewPr>
    <p:cSldViewPr>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99" Type="http://schemas.openxmlformats.org/officeDocument/2006/relationships/slide" Target="slides/slide289.xml"/><Relationship Id="rId671" Type="http://schemas.openxmlformats.org/officeDocument/2006/relationships/slide" Target="slides/slide661.xml"/><Relationship Id="rId21" Type="http://schemas.openxmlformats.org/officeDocument/2006/relationships/slide" Target="slides/slide11.xml"/><Relationship Id="rId63" Type="http://schemas.openxmlformats.org/officeDocument/2006/relationships/slide" Target="slides/slide53.xml"/><Relationship Id="rId159" Type="http://schemas.openxmlformats.org/officeDocument/2006/relationships/slide" Target="slides/slide149.xml"/><Relationship Id="rId324" Type="http://schemas.openxmlformats.org/officeDocument/2006/relationships/slide" Target="slides/slide314.xml"/><Relationship Id="rId366" Type="http://schemas.openxmlformats.org/officeDocument/2006/relationships/slide" Target="slides/slide356.xml"/><Relationship Id="rId531" Type="http://schemas.openxmlformats.org/officeDocument/2006/relationships/slide" Target="slides/slide521.xml"/><Relationship Id="rId573" Type="http://schemas.openxmlformats.org/officeDocument/2006/relationships/slide" Target="slides/slide563.xml"/><Relationship Id="rId629" Type="http://schemas.openxmlformats.org/officeDocument/2006/relationships/slide" Target="slides/slide619.xml"/><Relationship Id="rId170" Type="http://schemas.openxmlformats.org/officeDocument/2006/relationships/slide" Target="slides/slide160.xml"/><Relationship Id="rId226" Type="http://schemas.openxmlformats.org/officeDocument/2006/relationships/slide" Target="slides/slide216.xml"/><Relationship Id="rId433" Type="http://schemas.openxmlformats.org/officeDocument/2006/relationships/slide" Target="slides/slide423.xml"/><Relationship Id="rId268" Type="http://schemas.openxmlformats.org/officeDocument/2006/relationships/slide" Target="slides/slide258.xml"/><Relationship Id="rId475" Type="http://schemas.openxmlformats.org/officeDocument/2006/relationships/slide" Target="slides/slide465.xml"/><Relationship Id="rId640" Type="http://schemas.openxmlformats.org/officeDocument/2006/relationships/slide" Target="slides/slide630.xml"/><Relationship Id="rId32" Type="http://schemas.openxmlformats.org/officeDocument/2006/relationships/slide" Target="slides/slide22.xml"/><Relationship Id="rId74" Type="http://schemas.openxmlformats.org/officeDocument/2006/relationships/slide" Target="slides/slide64.xml"/><Relationship Id="rId128" Type="http://schemas.openxmlformats.org/officeDocument/2006/relationships/slide" Target="slides/slide118.xml"/><Relationship Id="rId335" Type="http://schemas.openxmlformats.org/officeDocument/2006/relationships/slide" Target="slides/slide325.xml"/><Relationship Id="rId377" Type="http://schemas.openxmlformats.org/officeDocument/2006/relationships/slide" Target="slides/slide367.xml"/><Relationship Id="rId500" Type="http://schemas.openxmlformats.org/officeDocument/2006/relationships/slide" Target="slides/slide490.xml"/><Relationship Id="rId542" Type="http://schemas.openxmlformats.org/officeDocument/2006/relationships/slide" Target="slides/slide532.xml"/><Relationship Id="rId584" Type="http://schemas.openxmlformats.org/officeDocument/2006/relationships/slide" Target="slides/slide574.xml"/><Relationship Id="rId5" Type="http://schemas.openxmlformats.org/officeDocument/2006/relationships/slideMaster" Target="slideMasters/slideMaster5.xml"/><Relationship Id="rId181" Type="http://schemas.openxmlformats.org/officeDocument/2006/relationships/slide" Target="slides/slide171.xml"/><Relationship Id="rId237" Type="http://schemas.openxmlformats.org/officeDocument/2006/relationships/slide" Target="slides/slide227.xml"/><Relationship Id="rId402" Type="http://schemas.openxmlformats.org/officeDocument/2006/relationships/slide" Target="slides/slide392.xml"/><Relationship Id="rId279" Type="http://schemas.openxmlformats.org/officeDocument/2006/relationships/slide" Target="slides/slide269.xml"/><Relationship Id="rId444" Type="http://schemas.openxmlformats.org/officeDocument/2006/relationships/slide" Target="slides/slide434.xml"/><Relationship Id="rId486" Type="http://schemas.openxmlformats.org/officeDocument/2006/relationships/slide" Target="slides/slide476.xml"/><Relationship Id="rId651" Type="http://schemas.openxmlformats.org/officeDocument/2006/relationships/slide" Target="slides/slide641.xml"/><Relationship Id="rId43" Type="http://schemas.openxmlformats.org/officeDocument/2006/relationships/slide" Target="slides/slide33.xml"/><Relationship Id="rId139" Type="http://schemas.openxmlformats.org/officeDocument/2006/relationships/slide" Target="slides/slide129.xml"/><Relationship Id="rId290" Type="http://schemas.openxmlformats.org/officeDocument/2006/relationships/slide" Target="slides/slide280.xml"/><Relationship Id="rId304" Type="http://schemas.openxmlformats.org/officeDocument/2006/relationships/slide" Target="slides/slide294.xml"/><Relationship Id="rId346" Type="http://schemas.openxmlformats.org/officeDocument/2006/relationships/slide" Target="slides/slide336.xml"/><Relationship Id="rId388" Type="http://schemas.openxmlformats.org/officeDocument/2006/relationships/slide" Target="slides/slide378.xml"/><Relationship Id="rId511" Type="http://schemas.openxmlformats.org/officeDocument/2006/relationships/slide" Target="slides/slide501.xml"/><Relationship Id="rId553" Type="http://schemas.openxmlformats.org/officeDocument/2006/relationships/slide" Target="slides/slide543.xml"/><Relationship Id="rId609" Type="http://schemas.openxmlformats.org/officeDocument/2006/relationships/slide" Target="slides/slide599.xml"/><Relationship Id="rId85" Type="http://schemas.openxmlformats.org/officeDocument/2006/relationships/slide" Target="slides/slide75.xml"/><Relationship Id="rId150" Type="http://schemas.openxmlformats.org/officeDocument/2006/relationships/slide" Target="slides/slide140.xml"/><Relationship Id="rId192" Type="http://schemas.openxmlformats.org/officeDocument/2006/relationships/slide" Target="slides/slide182.xml"/><Relationship Id="rId206" Type="http://schemas.openxmlformats.org/officeDocument/2006/relationships/slide" Target="slides/slide196.xml"/><Relationship Id="rId413" Type="http://schemas.openxmlformats.org/officeDocument/2006/relationships/slide" Target="slides/slide403.xml"/><Relationship Id="rId595" Type="http://schemas.openxmlformats.org/officeDocument/2006/relationships/slide" Target="slides/slide585.xml"/><Relationship Id="rId248" Type="http://schemas.openxmlformats.org/officeDocument/2006/relationships/slide" Target="slides/slide238.xml"/><Relationship Id="rId455" Type="http://schemas.openxmlformats.org/officeDocument/2006/relationships/slide" Target="slides/slide445.xml"/><Relationship Id="rId497" Type="http://schemas.openxmlformats.org/officeDocument/2006/relationships/slide" Target="slides/slide487.xml"/><Relationship Id="rId620" Type="http://schemas.openxmlformats.org/officeDocument/2006/relationships/slide" Target="slides/slide610.xml"/><Relationship Id="rId662" Type="http://schemas.openxmlformats.org/officeDocument/2006/relationships/slide" Target="slides/slide652.xml"/><Relationship Id="rId12" Type="http://schemas.openxmlformats.org/officeDocument/2006/relationships/slide" Target="slides/slide2.xml"/><Relationship Id="rId108" Type="http://schemas.openxmlformats.org/officeDocument/2006/relationships/slide" Target="slides/slide98.xml"/><Relationship Id="rId315" Type="http://schemas.openxmlformats.org/officeDocument/2006/relationships/slide" Target="slides/slide305.xml"/><Relationship Id="rId357" Type="http://schemas.openxmlformats.org/officeDocument/2006/relationships/slide" Target="slides/slide347.xml"/><Relationship Id="rId522" Type="http://schemas.openxmlformats.org/officeDocument/2006/relationships/slide" Target="slides/slide512.xml"/><Relationship Id="rId54" Type="http://schemas.openxmlformats.org/officeDocument/2006/relationships/slide" Target="slides/slide44.xml"/><Relationship Id="rId96" Type="http://schemas.openxmlformats.org/officeDocument/2006/relationships/slide" Target="slides/slide86.xml"/><Relationship Id="rId161" Type="http://schemas.openxmlformats.org/officeDocument/2006/relationships/slide" Target="slides/slide151.xml"/><Relationship Id="rId217" Type="http://schemas.openxmlformats.org/officeDocument/2006/relationships/slide" Target="slides/slide207.xml"/><Relationship Id="rId399" Type="http://schemas.openxmlformats.org/officeDocument/2006/relationships/slide" Target="slides/slide389.xml"/><Relationship Id="rId564" Type="http://schemas.openxmlformats.org/officeDocument/2006/relationships/slide" Target="slides/slide554.xml"/><Relationship Id="rId259" Type="http://schemas.openxmlformats.org/officeDocument/2006/relationships/slide" Target="slides/slide249.xml"/><Relationship Id="rId424" Type="http://schemas.openxmlformats.org/officeDocument/2006/relationships/slide" Target="slides/slide414.xml"/><Relationship Id="rId466" Type="http://schemas.openxmlformats.org/officeDocument/2006/relationships/slide" Target="slides/slide456.xml"/><Relationship Id="rId631" Type="http://schemas.openxmlformats.org/officeDocument/2006/relationships/slide" Target="slides/slide621.xml"/><Relationship Id="rId673" Type="http://schemas.openxmlformats.org/officeDocument/2006/relationships/handoutMaster" Target="handoutMasters/handoutMaster1.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326" Type="http://schemas.openxmlformats.org/officeDocument/2006/relationships/slide" Target="slides/slide316.xml"/><Relationship Id="rId533" Type="http://schemas.openxmlformats.org/officeDocument/2006/relationships/slide" Target="slides/slide523.xml"/><Relationship Id="rId65" Type="http://schemas.openxmlformats.org/officeDocument/2006/relationships/slide" Target="slides/slide55.xml"/><Relationship Id="rId130" Type="http://schemas.openxmlformats.org/officeDocument/2006/relationships/slide" Target="slides/slide120.xml"/><Relationship Id="rId368" Type="http://schemas.openxmlformats.org/officeDocument/2006/relationships/slide" Target="slides/slide358.xml"/><Relationship Id="rId575" Type="http://schemas.openxmlformats.org/officeDocument/2006/relationships/slide" Target="slides/slide565.xml"/><Relationship Id="rId172" Type="http://schemas.openxmlformats.org/officeDocument/2006/relationships/slide" Target="slides/slide162.xml"/><Relationship Id="rId228" Type="http://schemas.openxmlformats.org/officeDocument/2006/relationships/slide" Target="slides/slide218.xml"/><Relationship Id="rId435" Type="http://schemas.openxmlformats.org/officeDocument/2006/relationships/slide" Target="slides/slide425.xml"/><Relationship Id="rId477" Type="http://schemas.openxmlformats.org/officeDocument/2006/relationships/slide" Target="slides/slide467.xml"/><Relationship Id="rId600" Type="http://schemas.openxmlformats.org/officeDocument/2006/relationships/slide" Target="slides/slide590.xml"/><Relationship Id="rId642" Type="http://schemas.openxmlformats.org/officeDocument/2006/relationships/slide" Target="slides/slide632.xml"/><Relationship Id="rId281" Type="http://schemas.openxmlformats.org/officeDocument/2006/relationships/slide" Target="slides/slide271.xml"/><Relationship Id="rId337" Type="http://schemas.openxmlformats.org/officeDocument/2006/relationships/slide" Target="slides/slide327.xml"/><Relationship Id="rId502" Type="http://schemas.openxmlformats.org/officeDocument/2006/relationships/slide" Target="slides/slide492.xml"/><Relationship Id="rId34" Type="http://schemas.openxmlformats.org/officeDocument/2006/relationships/slide" Target="slides/slide24.xml"/><Relationship Id="rId76" Type="http://schemas.openxmlformats.org/officeDocument/2006/relationships/slide" Target="slides/slide66.xml"/><Relationship Id="rId141" Type="http://schemas.openxmlformats.org/officeDocument/2006/relationships/slide" Target="slides/slide131.xml"/><Relationship Id="rId379" Type="http://schemas.openxmlformats.org/officeDocument/2006/relationships/slide" Target="slides/slide369.xml"/><Relationship Id="rId544" Type="http://schemas.openxmlformats.org/officeDocument/2006/relationships/slide" Target="slides/slide534.xml"/><Relationship Id="rId586" Type="http://schemas.openxmlformats.org/officeDocument/2006/relationships/slide" Target="slides/slide576.xml"/><Relationship Id="rId7" Type="http://schemas.openxmlformats.org/officeDocument/2006/relationships/slideMaster" Target="slideMasters/slideMaster7.xml"/><Relationship Id="rId183" Type="http://schemas.openxmlformats.org/officeDocument/2006/relationships/slide" Target="slides/slide173.xml"/><Relationship Id="rId239" Type="http://schemas.openxmlformats.org/officeDocument/2006/relationships/slide" Target="slides/slide229.xml"/><Relationship Id="rId390" Type="http://schemas.openxmlformats.org/officeDocument/2006/relationships/slide" Target="slides/slide380.xml"/><Relationship Id="rId404" Type="http://schemas.openxmlformats.org/officeDocument/2006/relationships/slide" Target="slides/slide394.xml"/><Relationship Id="rId446" Type="http://schemas.openxmlformats.org/officeDocument/2006/relationships/slide" Target="slides/slide436.xml"/><Relationship Id="rId611" Type="http://schemas.openxmlformats.org/officeDocument/2006/relationships/slide" Target="slides/slide601.xml"/><Relationship Id="rId653" Type="http://schemas.openxmlformats.org/officeDocument/2006/relationships/slide" Target="slides/slide643.xml"/><Relationship Id="rId250" Type="http://schemas.openxmlformats.org/officeDocument/2006/relationships/slide" Target="slides/slide240.xml"/><Relationship Id="rId292" Type="http://schemas.openxmlformats.org/officeDocument/2006/relationships/slide" Target="slides/slide282.xml"/><Relationship Id="rId306" Type="http://schemas.openxmlformats.org/officeDocument/2006/relationships/slide" Target="slides/slide296.xml"/><Relationship Id="rId488" Type="http://schemas.openxmlformats.org/officeDocument/2006/relationships/slide" Target="slides/slide478.xml"/><Relationship Id="rId45" Type="http://schemas.openxmlformats.org/officeDocument/2006/relationships/slide" Target="slides/slide35.xml"/><Relationship Id="rId87" Type="http://schemas.openxmlformats.org/officeDocument/2006/relationships/slide" Target="slides/slide77.xml"/><Relationship Id="rId110" Type="http://schemas.openxmlformats.org/officeDocument/2006/relationships/slide" Target="slides/slide100.xml"/><Relationship Id="rId348" Type="http://schemas.openxmlformats.org/officeDocument/2006/relationships/slide" Target="slides/slide338.xml"/><Relationship Id="rId513" Type="http://schemas.openxmlformats.org/officeDocument/2006/relationships/slide" Target="slides/slide503.xml"/><Relationship Id="rId555" Type="http://schemas.openxmlformats.org/officeDocument/2006/relationships/slide" Target="slides/slide545.xml"/><Relationship Id="rId597" Type="http://schemas.openxmlformats.org/officeDocument/2006/relationships/slide" Target="slides/slide587.xml"/><Relationship Id="rId152" Type="http://schemas.openxmlformats.org/officeDocument/2006/relationships/slide" Target="slides/slide142.xml"/><Relationship Id="rId194" Type="http://schemas.openxmlformats.org/officeDocument/2006/relationships/slide" Target="slides/slide184.xml"/><Relationship Id="rId208" Type="http://schemas.openxmlformats.org/officeDocument/2006/relationships/slide" Target="slides/slide198.xml"/><Relationship Id="rId415" Type="http://schemas.openxmlformats.org/officeDocument/2006/relationships/slide" Target="slides/slide405.xml"/><Relationship Id="rId457" Type="http://schemas.openxmlformats.org/officeDocument/2006/relationships/slide" Target="slides/slide447.xml"/><Relationship Id="rId622" Type="http://schemas.openxmlformats.org/officeDocument/2006/relationships/slide" Target="slides/slide612.xml"/><Relationship Id="rId261" Type="http://schemas.openxmlformats.org/officeDocument/2006/relationships/slide" Target="slides/slide251.xml"/><Relationship Id="rId499" Type="http://schemas.openxmlformats.org/officeDocument/2006/relationships/slide" Target="slides/slide489.xml"/><Relationship Id="rId664" Type="http://schemas.openxmlformats.org/officeDocument/2006/relationships/slide" Target="slides/slide654.xml"/><Relationship Id="rId14" Type="http://schemas.openxmlformats.org/officeDocument/2006/relationships/slide" Target="slides/slide4.xml"/><Relationship Id="rId56" Type="http://schemas.openxmlformats.org/officeDocument/2006/relationships/slide" Target="slides/slide46.xml"/><Relationship Id="rId317" Type="http://schemas.openxmlformats.org/officeDocument/2006/relationships/slide" Target="slides/slide307.xml"/><Relationship Id="rId359" Type="http://schemas.openxmlformats.org/officeDocument/2006/relationships/slide" Target="slides/slide349.xml"/><Relationship Id="rId524" Type="http://schemas.openxmlformats.org/officeDocument/2006/relationships/slide" Target="slides/slide514.xml"/><Relationship Id="rId566" Type="http://schemas.openxmlformats.org/officeDocument/2006/relationships/slide" Target="slides/slide556.xml"/><Relationship Id="rId98" Type="http://schemas.openxmlformats.org/officeDocument/2006/relationships/slide" Target="slides/slide88.xml"/><Relationship Id="rId121" Type="http://schemas.openxmlformats.org/officeDocument/2006/relationships/slide" Target="slides/slide111.xml"/><Relationship Id="rId163" Type="http://schemas.openxmlformats.org/officeDocument/2006/relationships/slide" Target="slides/slide153.xml"/><Relationship Id="rId219" Type="http://schemas.openxmlformats.org/officeDocument/2006/relationships/slide" Target="slides/slide209.xml"/><Relationship Id="rId370" Type="http://schemas.openxmlformats.org/officeDocument/2006/relationships/slide" Target="slides/slide360.xml"/><Relationship Id="rId426" Type="http://schemas.openxmlformats.org/officeDocument/2006/relationships/slide" Target="slides/slide416.xml"/><Relationship Id="rId633" Type="http://schemas.openxmlformats.org/officeDocument/2006/relationships/slide" Target="slides/slide623.xml"/><Relationship Id="rId230" Type="http://schemas.openxmlformats.org/officeDocument/2006/relationships/slide" Target="slides/slide220.xml"/><Relationship Id="rId468" Type="http://schemas.openxmlformats.org/officeDocument/2006/relationships/slide" Target="slides/slide458.xml"/><Relationship Id="rId675" Type="http://schemas.openxmlformats.org/officeDocument/2006/relationships/viewProps" Target="viewProps.xml"/><Relationship Id="rId25" Type="http://schemas.openxmlformats.org/officeDocument/2006/relationships/slide" Target="slides/slide15.xml"/><Relationship Id="rId67" Type="http://schemas.openxmlformats.org/officeDocument/2006/relationships/slide" Target="slides/slide57.xml"/><Relationship Id="rId272" Type="http://schemas.openxmlformats.org/officeDocument/2006/relationships/slide" Target="slides/slide262.xml"/><Relationship Id="rId328" Type="http://schemas.openxmlformats.org/officeDocument/2006/relationships/slide" Target="slides/slide318.xml"/><Relationship Id="rId535" Type="http://schemas.openxmlformats.org/officeDocument/2006/relationships/slide" Target="slides/slide525.xml"/><Relationship Id="rId577" Type="http://schemas.openxmlformats.org/officeDocument/2006/relationships/slide" Target="slides/slide567.xml"/><Relationship Id="rId132" Type="http://schemas.openxmlformats.org/officeDocument/2006/relationships/slide" Target="slides/slide122.xml"/><Relationship Id="rId174" Type="http://schemas.openxmlformats.org/officeDocument/2006/relationships/slide" Target="slides/slide164.xml"/><Relationship Id="rId381" Type="http://schemas.openxmlformats.org/officeDocument/2006/relationships/slide" Target="slides/slide371.xml"/><Relationship Id="rId602" Type="http://schemas.openxmlformats.org/officeDocument/2006/relationships/slide" Target="slides/slide592.xml"/><Relationship Id="rId241" Type="http://schemas.openxmlformats.org/officeDocument/2006/relationships/slide" Target="slides/slide231.xml"/><Relationship Id="rId437" Type="http://schemas.openxmlformats.org/officeDocument/2006/relationships/slide" Target="slides/slide427.xml"/><Relationship Id="rId479" Type="http://schemas.openxmlformats.org/officeDocument/2006/relationships/slide" Target="slides/slide469.xml"/><Relationship Id="rId644" Type="http://schemas.openxmlformats.org/officeDocument/2006/relationships/slide" Target="slides/slide634.xml"/><Relationship Id="rId36" Type="http://schemas.openxmlformats.org/officeDocument/2006/relationships/slide" Target="slides/slide26.xml"/><Relationship Id="rId283" Type="http://schemas.openxmlformats.org/officeDocument/2006/relationships/slide" Target="slides/slide273.xml"/><Relationship Id="rId339" Type="http://schemas.openxmlformats.org/officeDocument/2006/relationships/slide" Target="slides/slide329.xml"/><Relationship Id="rId490" Type="http://schemas.openxmlformats.org/officeDocument/2006/relationships/slide" Target="slides/slide480.xml"/><Relationship Id="rId504" Type="http://schemas.openxmlformats.org/officeDocument/2006/relationships/slide" Target="slides/slide494.xml"/><Relationship Id="rId546" Type="http://schemas.openxmlformats.org/officeDocument/2006/relationships/slide" Target="slides/slide536.xml"/><Relationship Id="rId78" Type="http://schemas.openxmlformats.org/officeDocument/2006/relationships/slide" Target="slides/slide68.xml"/><Relationship Id="rId101" Type="http://schemas.openxmlformats.org/officeDocument/2006/relationships/slide" Target="slides/slide91.xml"/><Relationship Id="rId143" Type="http://schemas.openxmlformats.org/officeDocument/2006/relationships/slide" Target="slides/slide133.xml"/><Relationship Id="rId185" Type="http://schemas.openxmlformats.org/officeDocument/2006/relationships/slide" Target="slides/slide175.xml"/><Relationship Id="rId350" Type="http://schemas.openxmlformats.org/officeDocument/2006/relationships/slide" Target="slides/slide340.xml"/><Relationship Id="rId406" Type="http://schemas.openxmlformats.org/officeDocument/2006/relationships/slide" Target="slides/slide396.xml"/><Relationship Id="rId588" Type="http://schemas.openxmlformats.org/officeDocument/2006/relationships/slide" Target="slides/slide578.xml"/><Relationship Id="rId9" Type="http://schemas.openxmlformats.org/officeDocument/2006/relationships/slideMaster" Target="slideMasters/slideMaster9.xml"/><Relationship Id="rId210" Type="http://schemas.openxmlformats.org/officeDocument/2006/relationships/slide" Target="slides/slide200.xml"/><Relationship Id="rId392" Type="http://schemas.openxmlformats.org/officeDocument/2006/relationships/slide" Target="slides/slide382.xml"/><Relationship Id="rId448" Type="http://schemas.openxmlformats.org/officeDocument/2006/relationships/slide" Target="slides/slide438.xml"/><Relationship Id="rId613" Type="http://schemas.openxmlformats.org/officeDocument/2006/relationships/slide" Target="slides/slide603.xml"/><Relationship Id="rId655" Type="http://schemas.openxmlformats.org/officeDocument/2006/relationships/slide" Target="slides/slide645.xml"/><Relationship Id="rId252" Type="http://schemas.openxmlformats.org/officeDocument/2006/relationships/slide" Target="slides/slide242.xml"/><Relationship Id="rId294" Type="http://schemas.openxmlformats.org/officeDocument/2006/relationships/slide" Target="slides/slide284.xml"/><Relationship Id="rId308" Type="http://schemas.openxmlformats.org/officeDocument/2006/relationships/slide" Target="slides/slide298.xml"/><Relationship Id="rId515" Type="http://schemas.openxmlformats.org/officeDocument/2006/relationships/slide" Target="slides/slide505.xml"/><Relationship Id="rId47" Type="http://schemas.openxmlformats.org/officeDocument/2006/relationships/slide" Target="slides/slide37.xml"/><Relationship Id="rId89" Type="http://schemas.openxmlformats.org/officeDocument/2006/relationships/slide" Target="slides/slide79.xml"/><Relationship Id="rId112" Type="http://schemas.openxmlformats.org/officeDocument/2006/relationships/slide" Target="slides/slide102.xml"/><Relationship Id="rId154" Type="http://schemas.openxmlformats.org/officeDocument/2006/relationships/slide" Target="slides/slide144.xml"/><Relationship Id="rId361" Type="http://schemas.openxmlformats.org/officeDocument/2006/relationships/slide" Target="slides/slide351.xml"/><Relationship Id="rId557" Type="http://schemas.openxmlformats.org/officeDocument/2006/relationships/slide" Target="slides/slide547.xml"/><Relationship Id="rId599" Type="http://schemas.openxmlformats.org/officeDocument/2006/relationships/slide" Target="slides/slide589.xml"/><Relationship Id="rId196" Type="http://schemas.openxmlformats.org/officeDocument/2006/relationships/slide" Target="slides/slide186.xml"/><Relationship Id="rId417" Type="http://schemas.openxmlformats.org/officeDocument/2006/relationships/slide" Target="slides/slide407.xml"/><Relationship Id="rId459" Type="http://schemas.openxmlformats.org/officeDocument/2006/relationships/slide" Target="slides/slide449.xml"/><Relationship Id="rId624" Type="http://schemas.openxmlformats.org/officeDocument/2006/relationships/slide" Target="slides/slide614.xml"/><Relationship Id="rId666" Type="http://schemas.openxmlformats.org/officeDocument/2006/relationships/slide" Target="slides/slide656.xml"/><Relationship Id="rId16" Type="http://schemas.openxmlformats.org/officeDocument/2006/relationships/slide" Target="slides/slide6.xml"/><Relationship Id="rId221" Type="http://schemas.openxmlformats.org/officeDocument/2006/relationships/slide" Target="slides/slide211.xml"/><Relationship Id="rId263" Type="http://schemas.openxmlformats.org/officeDocument/2006/relationships/slide" Target="slides/slide253.xml"/><Relationship Id="rId319" Type="http://schemas.openxmlformats.org/officeDocument/2006/relationships/slide" Target="slides/slide309.xml"/><Relationship Id="rId470" Type="http://schemas.openxmlformats.org/officeDocument/2006/relationships/slide" Target="slides/slide460.xml"/><Relationship Id="rId526" Type="http://schemas.openxmlformats.org/officeDocument/2006/relationships/slide" Target="slides/slide516.xml"/><Relationship Id="rId58" Type="http://schemas.openxmlformats.org/officeDocument/2006/relationships/slide" Target="slides/slide48.xml"/><Relationship Id="rId123" Type="http://schemas.openxmlformats.org/officeDocument/2006/relationships/slide" Target="slides/slide113.xml"/><Relationship Id="rId330" Type="http://schemas.openxmlformats.org/officeDocument/2006/relationships/slide" Target="slides/slide320.xml"/><Relationship Id="rId568" Type="http://schemas.openxmlformats.org/officeDocument/2006/relationships/slide" Target="slides/slide558.xml"/><Relationship Id="rId165" Type="http://schemas.openxmlformats.org/officeDocument/2006/relationships/slide" Target="slides/slide155.xml"/><Relationship Id="rId372" Type="http://schemas.openxmlformats.org/officeDocument/2006/relationships/slide" Target="slides/slide362.xml"/><Relationship Id="rId428" Type="http://schemas.openxmlformats.org/officeDocument/2006/relationships/slide" Target="slides/slide418.xml"/><Relationship Id="rId635" Type="http://schemas.openxmlformats.org/officeDocument/2006/relationships/slide" Target="slides/slide625.xml"/><Relationship Id="rId677" Type="http://schemas.openxmlformats.org/officeDocument/2006/relationships/tableStyles" Target="tableStyles.xml"/><Relationship Id="rId232" Type="http://schemas.openxmlformats.org/officeDocument/2006/relationships/slide" Target="slides/slide222.xml"/><Relationship Id="rId274" Type="http://schemas.openxmlformats.org/officeDocument/2006/relationships/slide" Target="slides/slide264.xml"/><Relationship Id="rId481" Type="http://schemas.openxmlformats.org/officeDocument/2006/relationships/slide" Target="slides/slide471.xml"/><Relationship Id="rId27" Type="http://schemas.openxmlformats.org/officeDocument/2006/relationships/slide" Target="slides/slide17.xml"/><Relationship Id="rId69" Type="http://schemas.openxmlformats.org/officeDocument/2006/relationships/slide" Target="slides/slide59.xml"/><Relationship Id="rId134" Type="http://schemas.openxmlformats.org/officeDocument/2006/relationships/slide" Target="slides/slide124.xml"/><Relationship Id="rId537" Type="http://schemas.openxmlformats.org/officeDocument/2006/relationships/slide" Target="slides/slide527.xml"/><Relationship Id="rId579" Type="http://schemas.openxmlformats.org/officeDocument/2006/relationships/slide" Target="slides/slide569.xml"/><Relationship Id="rId80" Type="http://schemas.openxmlformats.org/officeDocument/2006/relationships/slide" Target="slides/slide70.xml"/><Relationship Id="rId176" Type="http://schemas.openxmlformats.org/officeDocument/2006/relationships/slide" Target="slides/slide166.xml"/><Relationship Id="rId341" Type="http://schemas.openxmlformats.org/officeDocument/2006/relationships/slide" Target="slides/slide331.xml"/><Relationship Id="rId383" Type="http://schemas.openxmlformats.org/officeDocument/2006/relationships/slide" Target="slides/slide373.xml"/><Relationship Id="rId439" Type="http://schemas.openxmlformats.org/officeDocument/2006/relationships/slide" Target="slides/slide429.xml"/><Relationship Id="rId590" Type="http://schemas.openxmlformats.org/officeDocument/2006/relationships/slide" Target="slides/slide580.xml"/><Relationship Id="rId604" Type="http://schemas.openxmlformats.org/officeDocument/2006/relationships/slide" Target="slides/slide594.xml"/><Relationship Id="rId646" Type="http://schemas.openxmlformats.org/officeDocument/2006/relationships/slide" Target="slides/slide636.xml"/><Relationship Id="rId201" Type="http://schemas.openxmlformats.org/officeDocument/2006/relationships/slide" Target="slides/slide191.xml"/><Relationship Id="rId243" Type="http://schemas.openxmlformats.org/officeDocument/2006/relationships/slide" Target="slides/slide233.xml"/><Relationship Id="rId285" Type="http://schemas.openxmlformats.org/officeDocument/2006/relationships/slide" Target="slides/slide275.xml"/><Relationship Id="rId450" Type="http://schemas.openxmlformats.org/officeDocument/2006/relationships/slide" Target="slides/slide440.xml"/><Relationship Id="rId506" Type="http://schemas.openxmlformats.org/officeDocument/2006/relationships/slide" Target="slides/slide496.xml"/><Relationship Id="rId38" Type="http://schemas.openxmlformats.org/officeDocument/2006/relationships/slide" Target="slides/slide28.xml"/><Relationship Id="rId103" Type="http://schemas.openxmlformats.org/officeDocument/2006/relationships/slide" Target="slides/slide93.xml"/><Relationship Id="rId310" Type="http://schemas.openxmlformats.org/officeDocument/2006/relationships/slide" Target="slides/slide300.xml"/><Relationship Id="rId492" Type="http://schemas.openxmlformats.org/officeDocument/2006/relationships/slide" Target="slides/slide482.xml"/><Relationship Id="rId548" Type="http://schemas.openxmlformats.org/officeDocument/2006/relationships/slide" Target="slides/slide538.xml"/><Relationship Id="rId91" Type="http://schemas.openxmlformats.org/officeDocument/2006/relationships/slide" Target="slides/slide81.xml"/><Relationship Id="rId145" Type="http://schemas.openxmlformats.org/officeDocument/2006/relationships/slide" Target="slides/slide135.xml"/><Relationship Id="rId187" Type="http://schemas.openxmlformats.org/officeDocument/2006/relationships/slide" Target="slides/slide177.xml"/><Relationship Id="rId352" Type="http://schemas.openxmlformats.org/officeDocument/2006/relationships/slide" Target="slides/slide342.xml"/><Relationship Id="rId394" Type="http://schemas.openxmlformats.org/officeDocument/2006/relationships/slide" Target="slides/slide384.xml"/><Relationship Id="rId408" Type="http://schemas.openxmlformats.org/officeDocument/2006/relationships/slide" Target="slides/slide398.xml"/><Relationship Id="rId615" Type="http://schemas.openxmlformats.org/officeDocument/2006/relationships/slide" Target="slides/slide605.xml"/><Relationship Id="rId212" Type="http://schemas.openxmlformats.org/officeDocument/2006/relationships/slide" Target="slides/slide202.xml"/><Relationship Id="rId254" Type="http://schemas.openxmlformats.org/officeDocument/2006/relationships/slide" Target="slides/slide244.xml"/><Relationship Id="rId657" Type="http://schemas.openxmlformats.org/officeDocument/2006/relationships/slide" Target="slides/slide647.xml"/><Relationship Id="rId49" Type="http://schemas.openxmlformats.org/officeDocument/2006/relationships/slide" Target="slides/slide39.xml"/><Relationship Id="rId114" Type="http://schemas.openxmlformats.org/officeDocument/2006/relationships/slide" Target="slides/slide104.xml"/><Relationship Id="rId296" Type="http://schemas.openxmlformats.org/officeDocument/2006/relationships/slide" Target="slides/slide286.xml"/><Relationship Id="rId461" Type="http://schemas.openxmlformats.org/officeDocument/2006/relationships/slide" Target="slides/slide451.xml"/><Relationship Id="rId517" Type="http://schemas.openxmlformats.org/officeDocument/2006/relationships/slide" Target="slides/slide507.xml"/><Relationship Id="rId559" Type="http://schemas.openxmlformats.org/officeDocument/2006/relationships/slide" Target="slides/slide549.xml"/><Relationship Id="rId60" Type="http://schemas.openxmlformats.org/officeDocument/2006/relationships/slide" Target="slides/slide50.xml"/><Relationship Id="rId156" Type="http://schemas.openxmlformats.org/officeDocument/2006/relationships/slide" Target="slides/slide146.xml"/><Relationship Id="rId198" Type="http://schemas.openxmlformats.org/officeDocument/2006/relationships/slide" Target="slides/slide188.xml"/><Relationship Id="rId321" Type="http://schemas.openxmlformats.org/officeDocument/2006/relationships/slide" Target="slides/slide311.xml"/><Relationship Id="rId363" Type="http://schemas.openxmlformats.org/officeDocument/2006/relationships/slide" Target="slides/slide353.xml"/><Relationship Id="rId419" Type="http://schemas.openxmlformats.org/officeDocument/2006/relationships/slide" Target="slides/slide409.xml"/><Relationship Id="rId570" Type="http://schemas.openxmlformats.org/officeDocument/2006/relationships/slide" Target="slides/slide560.xml"/><Relationship Id="rId626" Type="http://schemas.openxmlformats.org/officeDocument/2006/relationships/slide" Target="slides/slide616.xml"/><Relationship Id="rId223" Type="http://schemas.openxmlformats.org/officeDocument/2006/relationships/slide" Target="slides/slide213.xml"/><Relationship Id="rId430" Type="http://schemas.openxmlformats.org/officeDocument/2006/relationships/slide" Target="slides/slide420.xml"/><Relationship Id="rId668" Type="http://schemas.openxmlformats.org/officeDocument/2006/relationships/slide" Target="slides/slide658.xml"/><Relationship Id="rId18" Type="http://schemas.openxmlformats.org/officeDocument/2006/relationships/slide" Target="slides/slide8.xml"/><Relationship Id="rId265" Type="http://schemas.openxmlformats.org/officeDocument/2006/relationships/slide" Target="slides/slide255.xml"/><Relationship Id="rId472" Type="http://schemas.openxmlformats.org/officeDocument/2006/relationships/slide" Target="slides/slide462.xml"/><Relationship Id="rId528" Type="http://schemas.openxmlformats.org/officeDocument/2006/relationships/slide" Target="slides/slide518.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311" Type="http://schemas.openxmlformats.org/officeDocument/2006/relationships/slide" Target="slides/slide301.xml"/><Relationship Id="rId332" Type="http://schemas.openxmlformats.org/officeDocument/2006/relationships/slide" Target="slides/slide322.xml"/><Relationship Id="rId353" Type="http://schemas.openxmlformats.org/officeDocument/2006/relationships/slide" Target="slides/slide343.xml"/><Relationship Id="rId374" Type="http://schemas.openxmlformats.org/officeDocument/2006/relationships/slide" Target="slides/slide364.xml"/><Relationship Id="rId395" Type="http://schemas.openxmlformats.org/officeDocument/2006/relationships/slide" Target="slides/slide385.xml"/><Relationship Id="rId409" Type="http://schemas.openxmlformats.org/officeDocument/2006/relationships/slide" Target="slides/slide399.xml"/><Relationship Id="rId560" Type="http://schemas.openxmlformats.org/officeDocument/2006/relationships/slide" Target="slides/slide550.xml"/><Relationship Id="rId581" Type="http://schemas.openxmlformats.org/officeDocument/2006/relationships/slide" Target="slides/slide571.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420" Type="http://schemas.openxmlformats.org/officeDocument/2006/relationships/slide" Target="slides/slide410.xml"/><Relationship Id="rId616" Type="http://schemas.openxmlformats.org/officeDocument/2006/relationships/slide" Target="slides/slide606.xml"/><Relationship Id="rId637" Type="http://schemas.openxmlformats.org/officeDocument/2006/relationships/slide" Target="slides/slide627.xml"/><Relationship Id="rId658" Type="http://schemas.openxmlformats.org/officeDocument/2006/relationships/slide" Target="slides/slide648.xml"/><Relationship Id="rId2" Type="http://schemas.openxmlformats.org/officeDocument/2006/relationships/slideMaster" Target="slideMasters/slideMaster2.xml"/><Relationship Id="rId29" Type="http://schemas.openxmlformats.org/officeDocument/2006/relationships/slide" Target="slides/slide19.xml"/><Relationship Id="rId255" Type="http://schemas.openxmlformats.org/officeDocument/2006/relationships/slide" Target="slides/slide245.xml"/><Relationship Id="rId276" Type="http://schemas.openxmlformats.org/officeDocument/2006/relationships/slide" Target="slides/slide266.xml"/><Relationship Id="rId297" Type="http://schemas.openxmlformats.org/officeDocument/2006/relationships/slide" Target="slides/slide287.xml"/><Relationship Id="rId441" Type="http://schemas.openxmlformats.org/officeDocument/2006/relationships/slide" Target="slides/slide431.xml"/><Relationship Id="rId462" Type="http://schemas.openxmlformats.org/officeDocument/2006/relationships/slide" Target="slides/slide452.xml"/><Relationship Id="rId483" Type="http://schemas.openxmlformats.org/officeDocument/2006/relationships/slide" Target="slides/slide473.xml"/><Relationship Id="rId518" Type="http://schemas.openxmlformats.org/officeDocument/2006/relationships/slide" Target="slides/slide508.xml"/><Relationship Id="rId539" Type="http://schemas.openxmlformats.org/officeDocument/2006/relationships/slide" Target="slides/slide52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301" Type="http://schemas.openxmlformats.org/officeDocument/2006/relationships/slide" Target="slides/slide291.xml"/><Relationship Id="rId322" Type="http://schemas.openxmlformats.org/officeDocument/2006/relationships/slide" Target="slides/slide312.xml"/><Relationship Id="rId343" Type="http://schemas.openxmlformats.org/officeDocument/2006/relationships/slide" Target="slides/slide333.xml"/><Relationship Id="rId364" Type="http://schemas.openxmlformats.org/officeDocument/2006/relationships/slide" Target="slides/slide354.xml"/><Relationship Id="rId550" Type="http://schemas.openxmlformats.org/officeDocument/2006/relationships/slide" Target="slides/slide540.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385" Type="http://schemas.openxmlformats.org/officeDocument/2006/relationships/slide" Target="slides/slide375.xml"/><Relationship Id="rId571" Type="http://schemas.openxmlformats.org/officeDocument/2006/relationships/slide" Target="slides/slide561.xml"/><Relationship Id="rId592" Type="http://schemas.openxmlformats.org/officeDocument/2006/relationships/slide" Target="slides/slide582.xml"/><Relationship Id="rId606" Type="http://schemas.openxmlformats.org/officeDocument/2006/relationships/slide" Target="slides/slide596.xml"/><Relationship Id="rId627" Type="http://schemas.openxmlformats.org/officeDocument/2006/relationships/slide" Target="slides/slide617.xml"/><Relationship Id="rId648" Type="http://schemas.openxmlformats.org/officeDocument/2006/relationships/slide" Target="slides/slide638.xml"/><Relationship Id="rId669" Type="http://schemas.openxmlformats.org/officeDocument/2006/relationships/slide" Target="slides/slide659.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266" Type="http://schemas.openxmlformats.org/officeDocument/2006/relationships/slide" Target="slides/slide256.xml"/><Relationship Id="rId287" Type="http://schemas.openxmlformats.org/officeDocument/2006/relationships/slide" Target="slides/slide277.xml"/><Relationship Id="rId410" Type="http://schemas.openxmlformats.org/officeDocument/2006/relationships/slide" Target="slides/slide400.xml"/><Relationship Id="rId431" Type="http://schemas.openxmlformats.org/officeDocument/2006/relationships/slide" Target="slides/slide421.xml"/><Relationship Id="rId452" Type="http://schemas.openxmlformats.org/officeDocument/2006/relationships/slide" Target="slides/slide442.xml"/><Relationship Id="rId473" Type="http://schemas.openxmlformats.org/officeDocument/2006/relationships/slide" Target="slides/slide463.xml"/><Relationship Id="rId494" Type="http://schemas.openxmlformats.org/officeDocument/2006/relationships/slide" Target="slides/slide484.xml"/><Relationship Id="rId508" Type="http://schemas.openxmlformats.org/officeDocument/2006/relationships/slide" Target="slides/slide498.xml"/><Relationship Id="rId529" Type="http://schemas.openxmlformats.org/officeDocument/2006/relationships/slide" Target="slides/slide519.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312" Type="http://schemas.openxmlformats.org/officeDocument/2006/relationships/slide" Target="slides/slide302.xml"/><Relationship Id="rId333" Type="http://schemas.openxmlformats.org/officeDocument/2006/relationships/slide" Target="slides/slide323.xml"/><Relationship Id="rId354" Type="http://schemas.openxmlformats.org/officeDocument/2006/relationships/slide" Target="slides/slide344.xml"/><Relationship Id="rId540" Type="http://schemas.openxmlformats.org/officeDocument/2006/relationships/slide" Target="slides/slide530.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75" Type="http://schemas.openxmlformats.org/officeDocument/2006/relationships/slide" Target="slides/slide365.xml"/><Relationship Id="rId396" Type="http://schemas.openxmlformats.org/officeDocument/2006/relationships/slide" Target="slides/slide386.xml"/><Relationship Id="rId561" Type="http://schemas.openxmlformats.org/officeDocument/2006/relationships/slide" Target="slides/slide551.xml"/><Relationship Id="rId582" Type="http://schemas.openxmlformats.org/officeDocument/2006/relationships/slide" Target="slides/slide572.xml"/><Relationship Id="rId617" Type="http://schemas.openxmlformats.org/officeDocument/2006/relationships/slide" Target="slides/slide607.xml"/><Relationship Id="rId638" Type="http://schemas.openxmlformats.org/officeDocument/2006/relationships/slide" Target="slides/slide628.xml"/><Relationship Id="rId659" Type="http://schemas.openxmlformats.org/officeDocument/2006/relationships/slide" Target="slides/slide649.xml"/><Relationship Id="rId3" Type="http://schemas.openxmlformats.org/officeDocument/2006/relationships/slideMaster" Target="slideMasters/slideMaster3.xml"/><Relationship Id="rId214" Type="http://schemas.openxmlformats.org/officeDocument/2006/relationships/slide" Target="slides/slide204.xml"/><Relationship Id="rId235" Type="http://schemas.openxmlformats.org/officeDocument/2006/relationships/slide" Target="slides/slide225.xml"/><Relationship Id="rId256" Type="http://schemas.openxmlformats.org/officeDocument/2006/relationships/slide" Target="slides/slide246.xml"/><Relationship Id="rId277" Type="http://schemas.openxmlformats.org/officeDocument/2006/relationships/slide" Target="slides/slide267.xml"/><Relationship Id="rId298" Type="http://schemas.openxmlformats.org/officeDocument/2006/relationships/slide" Target="slides/slide288.xml"/><Relationship Id="rId400" Type="http://schemas.openxmlformats.org/officeDocument/2006/relationships/slide" Target="slides/slide390.xml"/><Relationship Id="rId421" Type="http://schemas.openxmlformats.org/officeDocument/2006/relationships/slide" Target="slides/slide411.xml"/><Relationship Id="rId442" Type="http://schemas.openxmlformats.org/officeDocument/2006/relationships/slide" Target="slides/slide432.xml"/><Relationship Id="rId463" Type="http://schemas.openxmlformats.org/officeDocument/2006/relationships/slide" Target="slides/slide453.xml"/><Relationship Id="rId484" Type="http://schemas.openxmlformats.org/officeDocument/2006/relationships/slide" Target="slides/slide474.xml"/><Relationship Id="rId519" Type="http://schemas.openxmlformats.org/officeDocument/2006/relationships/slide" Target="slides/slide509.xml"/><Relationship Id="rId670" Type="http://schemas.openxmlformats.org/officeDocument/2006/relationships/slide" Target="slides/slide660.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302" Type="http://schemas.openxmlformats.org/officeDocument/2006/relationships/slide" Target="slides/slide292.xml"/><Relationship Id="rId323" Type="http://schemas.openxmlformats.org/officeDocument/2006/relationships/slide" Target="slides/slide313.xml"/><Relationship Id="rId344" Type="http://schemas.openxmlformats.org/officeDocument/2006/relationships/slide" Target="slides/slide334.xml"/><Relationship Id="rId530" Type="http://schemas.openxmlformats.org/officeDocument/2006/relationships/slide" Target="slides/slide520.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365" Type="http://schemas.openxmlformats.org/officeDocument/2006/relationships/slide" Target="slides/slide355.xml"/><Relationship Id="rId386" Type="http://schemas.openxmlformats.org/officeDocument/2006/relationships/slide" Target="slides/slide376.xml"/><Relationship Id="rId551" Type="http://schemas.openxmlformats.org/officeDocument/2006/relationships/slide" Target="slides/slide541.xml"/><Relationship Id="rId572" Type="http://schemas.openxmlformats.org/officeDocument/2006/relationships/slide" Target="slides/slide562.xml"/><Relationship Id="rId593" Type="http://schemas.openxmlformats.org/officeDocument/2006/relationships/slide" Target="slides/slide583.xml"/><Relationship Id="rId607" Type="http://schemas.openxmlformats.org/officeDocument/2006/relationships/slide" Target="slides/slide597.xml"/><Relationship Id="rId628" Type="http://schemas.openxmlformats.org/officeDocument/2006/relationships/slide" Target="slides/slide618.xml"/><Relationship Id="rId649" Type="http://schemas.openxmlformats.org/officeDocument/2006/relationships/slide" Target="slides/slide639.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267" Type="http://schemas.openxmlformats.org/officeDocument/2006/relationships/slide" Target="slides/slide257.xml"/><Relationship Id="rId288" Type="http://schemas.openxmlformats.org/officeDocument/2006/relationships/slide" Target="slides/slide278.xml"/><Relationship Id="rId411" Type="http://schemas.openxmlformats.org/officeDocument/2006/relationships/slide" Target="slides/slide401.xml"/><Relationship Id="rId432" Type="http://schemas.openxmlformats.org/officeDocument/2006/relationships/slide" Target="slides/slide422.xml"/><Relationship Id="rId453" Type="http://schemas.openxmlformats.org/officeDocument/2006/relationships/slide" Target="slides/slide443.xml"/><Relationship Id="rId474" Type="http://schemas.openxmlformats.org/officeDocument/2006/relationships/slide" Target="slides/slide464.xml"/><Relationship Id="rId509" Type="http://schemas.openxmlformats.org/officeDocument/2006/relationships/slide" Target="slides/slide499.xml"/><Relationship Id="rId660" Type="http://schemas.openxmlformats.org/officeDocument/2006/relationships/slide" Target="slides/slide650.xml"/><Relationship Id="rId106" Type="http://schemas.openxmlformats.org/officeDocument/2006/relationships/slide" Target="slides/slide96.xml"/><Relationship Id="rId127" Type="http://schemas.openxmlformats.org/officeDocument/2006/relationships/slide" Target="slides/slide117.xml"/><Relationship Id="rId313" Type="http://schemas.openxmlformats.org/officeDocument/2006/relationships/slide" Target="slides/slide303.xml"/><Relationship Id="rId495" Type="http://schemas.openxmlformats.org/officeDocument/2006/relationships/slide" Target="slides/slide485.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334" Type="http://schemas.openxmlformats.org/officeDocument/2006/relationships/slide" Target="slides/slide324.xml"/><Relationship Id="rId355" Type="http://schemas.openxmlformats.org/officeDocument/2006/relationships/slide" Target="slides/slide345.xml"/><Relationship Id="rId376" Type="http://schemas.openxmlformats.org/officeDocument/2006/relationships/slide" Target="slides/slide366.xml"/><Relationship Id="rId397" Type="http://schemas.openxmlformats.org/officeDocument/2006/relationships/slide" Target="slides/slide387.xml"/><Relationship Id="rId520" Type="http://schemas.openxmlformats.org/officeDocument/2006/relationships/slide" Target="slides/slide510.xml"/><Relationship Id="rId541" Type="http://schemas.openxmlformats.org/officeDocument/2006/relationships/slide" Target="slides/slide531.xml"/><Relationship Id="rId562" Type="http://schemas.openxmlformats.org/officeDocument/2006/relationships/slide" Target="slides/slide552.xml"/><Relationship Id="rId583" Type="http://schemas.openxmlformats.org/officeDocument/2006/relationships/slide" Target="slides/slide573.xml"/><Relationship Id="rId618" Type="http://schemas.openxmlformats.org/officeDocument/2006/relationships/slide" Target="slides/slide608.xml"/><Relationship Id="rId639" Type="http://schemas.openxmlformats.org/officeDocument/2006/relationships/slide" Target="slides/slide629.xml"/><Relationship Id="rId4" Type="http://schemas.openxmlformats.org/officeDocument/2006/relationships/slideMaster" Target="slideMasters/slideMaster4.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slide" Target="slides/slide268.xml"/><Relationship Id="rId401" Type="http://schemas.openxmlformats.org/officeDocument/2006/relationships/slide" Target="slides/slide391.xml"/><Relationship Id="rId422" Type="http://schemas.openxmlformats.org/officeDocument/2006/relationships/slide" Target="slides/slide412.xml"/><Relationship Id="rId443" Type="http://schemas.openxmlformats.org/officeDocument/2006/relationships/slide" Target="slides/slide433.xml"/><Relationship Id="rId464" Type="http://schemas.openxmlformats.org/officeDocument/2006/relationships/slide" Target="slides/slide454.xml"/><Relationship Id="rId650" Type="http://schemas.openxmlformats.org/officeDocument/2006/relationships/slide" Target="slides/slide640.xml"/><Relationship Id="rId303" Type="http://schemas.openxmlformats.org/officeDocument/2006/relationships/slide" Target="slides/slide293.xml"/><Relationship Id="rId485" Type="http://schemas.openxmlformats.org/officeDocument/2006/relationships/slide" Target="slides/slide475.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 Id="rId345" Type="http://schemas.openxmlformats.org/officeDocument/2006/relationships/slide" Target="slides/slide335.xml"/><Relationship Id="rId387" Type="http://schemas.openxmlformats.org/officeDocument/2006/relationships/slide" Target="slides/slide377.xml"/><Relationship Id="rId510" Type="http://schemas.openxmlformats.org/officeDocument/2006/relationships/slide" Target="slides/slide500.xml"/><Relationship Id="rId552" Type="http://schemas.openxmlformats.org/officeDocument/2006/relationships/slide" Target="slides/slide542.xml"/><Relationship Id="rId594" Type="http://schemas.openxmlformats.org/officeDocument/2006/relationships/slide" Target="slides/slide584.xml"/><Relationship Id="rId608" Type="http://schemas.openxmlformats.org/officeDocument/2006/relationships/slide" Target="slides/slide598.xml"/><Relationship Id="rId191" Type="http://schemas.openxmlformats.org/officeDocument/2006/relationships/slide" Target="slides/slide181.xml"/><Relationship Id="rId205" Type="http://schemas.openxmlformats.org/officeDocument/2006/relationships/slide" Target="slides/slide195.xml"/><Relationship Id="rId247" Type="http://schemas.openxmlformats.org/officeDocument/2006/relationships/slide" Target="slides/slide237.xml"/><Relationship Id="rId412" Type="http://schemas.openxmlformats.org/officeDocument/2006/relationships/slide" Target="slides/slide402.xml"/><Relationship Id="rId107" Type="http://schemas.openxmlformats.org/officeDocument/2006/relationships/slide" Target="slides/slide97.xml"/><Relationship Id="rId289" Type="http://schemas.openxmlformats.org/officeDocument/2006/relationships/slide" Target="slides/slide279.xml"/><Relationship Id="rId454" Type="http://schemas.openxmlformats.org/officeDocument/2006/relationships/slide" Target="slides/slide444.xml"/><Relationship Id="rId496" Type="http://schemas.openxmlformats.org/officeDocument/2006/relationships/slide" Target="slides/slide486.xml"/><Relationship Id="rId661" Type="http://schemas.openxmlformats.org/officeDocument/2006/relationships/slide" Target="slides/slide651.xml"/><Relationship Id="rId11" Type="http://schemas.openxmlformats.org/officeDocument/2006/relationships/slide" Target="slides/slide1.xml"/><Relationship Id="rId53" Type="http://schemas.openxmlformats.org/officeDocument/2006/relationships/slide" Target="slides/slide43.xml"/><Relationship Id="rId149" Type="http://schemas.openxmlformats.org/officeDocument/2006/relationships/slide" Target="slides/slide139.xml"/><Relationship Id="rId314" Type="http://schemas.openxmlformats.org/officeDocument/2006/relationships/slide" Target="slides/slide304.xml"/><Relationship Id="rId356" Type="http://schemas.openxmlformats.org/officeDocument/2006/relationships/slide" Target="slides/slide346.xml"/><Relationship Id="rId398" Type="http://schemas.openxmlformats.org/officeDocument/2006/relationships/slide" Target="slides/slide388.xml"/><Relationship Id="rId521" Type="http://schemas.openxmlformats.org/officeDocument/2006/relationships/slide" Target="slides/slide511.xml"/><Relationship Id="rId563" Type="http://schemas.openxmlformats.org/officeDocument/2006/relationships/slide" Target="slides/slide553.xml"/><Relationship Id="rId619" Type="http://schemas.openxmlformats.org/officeDocument/2006/relationships/slide" Target="slides/slide609.xml"/><Relationship Id="rId95" Type="http://schemas.openxmlformats.org/officeDocument/2006/relationships/slide" Target="slides/slide85.xml"/><Relationship Id="rId160" Type="http://schemas.openxmlformats.org/officeDocument/2006/relationships/slide" Target="slides/slide150.xml"/><Relationship Id="rId216" Type="http://schemas.openxmlformats.org/officeDocument/2006/relationships/slide" Target="slides/slide206.xml"/><Relationship Id="rId423" Type="http://schemas.openxmlformats.org/officeDocument/2006/relationships/slide" Target="slides/slide413.xml"/><Relationship Id="rId258" Type="http://schemas.openxmlformats.org/officeDocument/2006/relationships/slide" Target="slides/slide248.xml"/><Relationship Id="rId465" Type="http://schemas.openxmlformats.org/officeDocument/2006/relationships/slide" Target="slides/slide455.xml"/><Relationship Id="rId630" Type="http://schemas.openxmlformats.org/officeDocument/2006/relationships/slide" Target="slides/slide620.xml"/><Relationship Id="rId672" Type="http://schemas.openxmlformats.org/officeDocument/2006/relationships/notesMaster" Target="notesMasters/notesMaster1.xml"/><Relationship Id="rId22" Type="http://schemas.openxmlformats.org/officeDocument/2006/relationships/slide" Target="slides/slide12.xml"/><Relationship Id="rId64" Type="http://schemas.openxmlformats.org/officeDocument/2006/relationships/slide" Target="slides/slide54.xml"/><Relationship Id="rId118" Type="http://schemas.openxmlformats.org/officeDocument/2006/relationships/slide" Target="slides/slide108.xml"/><Relationship Id="rId325" Type="http://schemas.openxmlformats.org/officeDocument/2006/relationships/slide" Target="slides/slide315.xml"/><Relationship Id="rId367" Type="http://schemas.openxmlformats.org/officeDocument/2006/relationships/slide" Target="slides/slide357.xml"/><Relationship Id="rId532" Type="http://schemas.openxmlformats.org/officeDocument/2006/relationships/slide" Target="slides/slide522.xml"/><Relationship Id="rId574" Type="http://schemas.openxmlformats.org/officeDocument/2006/relationships/slide" Target="slides/slide564.xml"/><Relationship Id="rId171" Type="http://schemas.openxmlformats.org/officeDocument/2006/relationships/slide" Target="slides/slide161.xml"/><Relationship Id="rId227" Type="http://schemas.openxmlformats.org/officeDocument/2006/relationships/slide" Target="slides/slide217.xml"/><Relationship Id="rId269" Type="http://schemas.openxmlformats.org/officeDocument/2006/relationships/slide" Target="slides/slide259.xml"/><Relationship Id="rId434" Type="http://schemas.openxmlformats.org/officeDocument/2006/relationships/slide" Target="slides/slide424.xml"/><Relationship Id="rId476" Type="http://schemas.openxmlformats.org/officeDocument/2006/relationships/slide" Target="slides/slide466.xml"/><Relationship Id="rId641" Type="http://schemas.openxmlformats.org/officeDocument/2006/relationships/slide" Target="slides/slide631.xml"/><Relationship Id="rId33" Type="http://schemas.openxmlformats.org/officeDocument/2006/relationships/slide" Target="slides/slide23.xml"/><Relationship Id="rId129" Type="http://schemas.openxmlformats.org/officeDocument/2006/relationships/slide" Target="slides/slide119.xml"/><Relationship Id="rId280" Type="http://schemas.openxmlformats.org/officeDocument/2006/relationships/slide" Target="slides/slide270.xml"/><Relationship Id="rId336" Type="http://schemas.openxmlformats.org/officeDocument/2006/relationships/slide" Target="slides/slide326.xml"/><Relationship Id="rId501" Type="http://schemas.openxmlformats.org/officeDocument/2006/relationships/slide" Target="slides/slide491.xml"/><Relationship Id="rId543" Type="http://schemas.openxmlformats.org/officeDocument/2006/relationships/slide" Target="slides/slide533.xml"/><Relationship Id="rId75" Type="http://schemas.openxmlformats.org/officeDocument/2006/relationships/slide" Target="slides/slide65.xml"/><Relationship Id="rId140" Type="http://schemas.openxmlformats.org/officeDocument/2006/relationships/slide" Target="slides/slide130.xml"/><Relationship Id="rId182" Type="http://schemas.openxmlformats.org/officeDocument/2006/relationships/slide" Target="slides/slide172.xml"/><Relationship Id="rId378" Type="http://schemas.openxmlformats.org/officeDocument/2006/relationships/slide" Target="slides/slide368.xml"/><Relationship Id="rId403" Type="http://schemas.openxmlformats.org/officeDocument/2006/relationships/slide" Target="slides/slide393.xml"/><Relationship Id="rId585" Type="http://schemas.openxmlformats.org/officeDocument/2006/relationships/slide" Target="slides/slide575.xml"/><Relationship Id="rId6" Type="http://schemas.openxmlformats.org/officeDocument/2006/relationships/slideMaster" Target="slideMasters/slideMaster6.xml"/><Relationship Id="rId238" Type="http://schemas.openxmlformats.org/officeDocument/2006/relationships/slide" Target="slides/slide228.xml"/><Relationship Id="rId445" Type="http://schemas.openxmlformats.org/officeDocument/2006/relationships/slide" Target="slides/slide435.xml"/><Relationship Id="rId487" Type="http://schemas.openxmlformats.org/officeDocument/2006/relationships/slide" Target="slides/slide477.xml"/><Relationship Id="rId610" Type="http://schemas.openxmlformats.org/officeDocument/2006/relationships/slide" Target="slides/slide600.xml"/><Relationship Id="rId652" Type="http://schemas.openxmlformats.org/officeDocument/2006/relationships/slide" Target="slides/slide642.xml"/><Relationship Id="rId291" Type="http://schemas.openxmlformats.org/officeDocument/2006/relationships/slide" Target="slides/slide281.xml"/><Relationship Id="rId305" Type="http://schemas.openxmlformats.org/officeDocument/2006/relationships/slide" Target="slides/slide295.xml"/><Relationship Id="rId347" Type="http://schemas.openxmlformats.org/officeDocument/2006/relationships/slide" Target="slides/slide337.xml"/><Relationship Id="rId512" Type="http://schemas.openxmlformats.org/officeDocument/2006/relationships/slide" Target="slides/slide502.xml"/><Relationship Id="rId44" Type="http://schemas.openxmlformats.org/officeDocument/2006/relationships/slide" Target="slides/slide34.xml"/><Relationship Id="rId86" Type="http://schemas.openxmlformats.org/officeDocument/2006/relationships/slide" Target="slides/slide76.xml"/><Relationship Id="rId151" Type="http://schemas.openxmlformats.org/officeDocument/2006/relationships/slide" Target="slides/slide141.xml"/><Relationship Id="rId389" Type="http://schemas.openxmlformats.org/officeDocument/2006/relationships/slide" Target="slides/slide379.xml"/><Relationship Id="rId554" Type="http://schemas.openxmlformats.org/officeDocument/2006/relationships/slide" Target="slides/slide544.xml"/><Relationship Id="rId596" Type="http://schemas.openxmlformats.org/officeDocument/2006/relationships/slide" Target="slides/slide586.xml"/><Relationship Id="rId193" Type="http://schemas.openxmlformats.org/officeDocument/2006/relationships/slide" Target="slides/slide183.xml"/><Relationship Id="rId207" Type="http://schemas.openxmlformats.org/officeDocument/2006/relationships/slide" Target="slides/slide197.xml"/><Relationship Id="rId249" Type="http://schemas.openxmlformats.org/officeDocument/2006/relationships/slide" Target="slides/slide239.xml"/><Relationship Id="rId414" Type="http://schemas.openxmlformats.org/officeDocument/2006/relationships/slide" Target="slides/slide404.xml"/><Relationship Id="rId456" Type="http://schemas.openxmlformats.org/officeDocument/2006/relationships/slide" Target="slides/slide446.xml"/><Relationship Id="rId498" Type="http://schemas.openxmlformats.org/officeDocument/2006/relationships/slide" Target="slides/slide488.xml"/><Relationship Id="rId621" Type="http://schemas.openxmlformats.org/officeDocument/2006/relationships/slide" Target="slides/slide611.xml"/><Relationship Id="rId663" Type="http://schemas.openxmlformats.org/officeDocument/2006/relationships/slide" Target="slides/slide653.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316" Type="http://schemas.openxmlformats.org/officeDocument/2006/relationships/slide" Target="slides/slide306.xml"/><Relationship Id="rId523" Type="http://schemas.openxmlformats.org/officeDocument/2006/relationships/slide" Target="slides/slide513.xml"/><Relationship Id="rId55" Type="http://schemas.openxmlformats.org/officeDocument/2006/relationships/slide" Target="slides/slide45.xml"/><Relationship Id="rId97" Type="http://schemas.openxmlformats.org/officeDocument/2006/relationships/slide" Target="slides/slide87.xml"/><Relationship Id="rId120" Type="http://schemas.openxmlformats.org/officeDocument/2006/relationships/slide" Target="slides/slide110.xml"/><Relationship Id="rId358" Type="http://schemas.openxmlformats.org/officeDocument/2006/relationships/slide" Target="slides/slide348.xml"/><Relationship Id="rId565" Type="http://schemas.openxmlformats.org/officeDocument/2006/relationships/slide" Target="slides/slide555.xml"/><Relationship Id="rId162" Type="http://schemas.openxmlformats.org/officeDocument/2006/relationships/slide" Target="slides/slide152.xml"/><Relationship Id="rId218" Type="http://schemas.openxmlformats.org/officeDocument/2006/relationships/slide" Target="slides/slide208.xml"/><Relationship Id="rId425" Type="http://schemas.openxmlformats.org/officeDocument/2006/relationships/slide" Target="slides/slide415.xml"/><Relationship Id="rId467" Type="http://schemas.openxmlformats.org/officeDocument/2006/relationships/slide" Target="slides/slide457.xml"/><Relationship Id="rId632" Type="http://schemas.openxmlformats.org/officeDocument/2006/relationships/slide" Target="slides/slide622.xml"/><Relationship Id="rId271" Type="http://schemas.openxmlformats.org/officeDocument/2006/relationships/slide" Target="slides/slide261.xml"/><Relationship Id="rId674" Type="http://schemas.openxmlformats.org/officeDocument/2006/relationships/presProps" Target="presProps.xml"/><Relationship Id="rId24" Type="http://schemas.openxmlformats.org/officeDocument/2006/relationships/slide" Target="slides/slide14.xml"/><Relationship Id="rId66" Type="http://schemas.openxmlformats.org/officeDocument/2006/relationships/slide" Target="slides/slide56.xml"/><Relationship Id="rId131" Type="http://schemas.openxmlformats.org/officeDocument/2006/relationships/slide" Target="slides/slide121.xml"/><Relationship Id="rId327" Type="http://schemas.openxmlformats.org/officeDocument/2006/relationships/slide" Target="slides/slide317.xml"/><Relationship Id="rId369" Type="http://schemas.openxmlformats.org/officeDocument/2006/relationships/slide" Target="slides/slide359.xml"/><Relationship Id="rId534" Type="http://schemas.openxmlformats.org/officeDocument/2006/relationships/slide" Target="slides/slide524.xml"/><Relationship Id="rId576" Type="http://schemas.openxmlformats.org/officeDocument/2006/relationships/slide" Target="slides/slide566.xml"/><Relationship Id="rId173" Type="http://schemas.openxmlformats.org/officeDocument/2006/relationships/slide" Target="slides/slide163.xml"/><Relationship Id="rId229" Type="http://schemas.openxmlformats.org/officeDocument/2006/relationships/slide" Target="slides/slide219.xml"/><Relationship Id="rId380" Type="http://schemas.openxmlformats.org/officeDocument/2006/relationships/slide" Target="slides/slide370.xml"/><Relationship Id="rId436" Type="http://schemas.openxmlformats.org/officeDocument/2006/relationships/slide" Target="slides/slide426.xml"/><Relationship Id="rId601" Type="http://schemas.openxmlformats.org/officeDocument/2006/relationships/slide" Target="slides/slide591.xml"/><Relationship Id="rId643" Type="http://schemas.openxmlformats.org/officeDocument/2006/relationships/slide" Target="slides/slide633.xml"/><Relationship Id="rId240" Type="http://schemas.openxmlformats.org/officeDocument/2006/relationships/slide" Target="slides/slide230.xml"/><Relationship Id="rId478" Type="http://schemas.openxmlformats.org/officeDocument/2006/relationships/slide" Target="slides/slide468.xml"/><Relationship Id="rId35" Type="http://schemas.openxmlformats.org/officeDocument/2006/relationships/slide" Target="slides/slide25.xml"/><Relationship Id="rId77" Type="http://schemas.openxmlformats.org/officeDocument/2006/relationships/slide" Target="slides/slide67.xml"/><Relationship Id="rId100" Type="http://schemas.openxmlformats.org/officeDocument/2006/relationships/slide" Target="slides/slide90.xml"/><Relationship Id="rId282" Type="http://schemas.openxmlformats.org/officeDocument/2006/relationships/slide" Target="slides/slide272.xml"/><Relationship Id="rId338" Type="http://schemas.openxmlformats.org/officeDocument/2006/relationships/slide" Target="slides/slide328.xml"/><Relationship Id="rId503" Type="http://schemas.openxmlformats.org/officeDocument/2006/relationships/slide" Target="slides/slide493.xml"/><Relationship Id="rId545" Type="http://schemas.openxmlformats.org/officeDocument/2006/relationships/slide" Target="slides/slide535.xml"/><Relationship Id="rId587" Type="http://schemas.openxmlformats.org/officeDocument/2006/relationships/slide" Target="slides/slide577.xml"/><Relationship Id="rId8" Type="http://schemas.openxmlformats.org/officeDocument/2006/relationships/slideMaster" Target="slideMasters/slideMaster8.xml"/><Relationship Id="rId142" Type="http://schemas.openxmlformats.org/officeDocument/2006/relationships/slide" Target="slides/slide132.xml"/><Relationship Id="rId184" Type="http://schemas.openxmlformats.org/officeDocument/2006/relationships/slide" Target="slides/slide174.xml"/><Relationship Id="rId391" Type="http://schemas.openxmlformats.org/officeDocument/2006/relationships/slide" Target="slides/slide381.xml"/><Relationship Id="rId405" Type="http://schemas.openxmlformats.org/officeDocument/2006/relationships/slide" Target="slides/slide395.xml"/><Relationship Id="rId447" Type="http://schemas.openxmlformats.org/officeDocument/2006/relationships/slide" Target="slides/slide437.xml"/><Relationship Id="rId612" Type="http://schemas.openxmlformats.org/officeDocument/2006/relationships/slide" Target="slides/slide602.xml"/><Relationship Id="rId251" Type="http://schemas.openxmlformats.org/officeDocument/2006/relationships/slide" Target="slides/slide241.xml"/><Relationship Id="rId489" Type="http://schemas.openxmlformats.org/officeDocument/2006/relationships/slide" Target="slides/slide479.xml"/><Relationship Id="rId654" Type="http://schemas.openxmlformats.org/officeDocument/2006/relationships/slide" Target="slides/slide644.xml"/><Relationship Id="rId46" Type="http://schemas.openxmlformats.org/officeDocument/2006/relationships/slide" Target="slides/slide36.xml"/><Relationship Id="rId293" Type="http://schemas.openxmlformats.org/officeDocument/2006/relationships/slide" Target="slides/slide283.xml"/><Relationship Id="rId307" Type="http://schemas.openxmlformats.org/officeDocument/2006/relationships/slide" Target="slides/slide297.xml"/><Relationship Id="rId349" Type="http://schemas.openxmlformats.org/officeDocument/2006/relationships/slide" Target="slides/slide339.xml"/><Relationship Id="rId514" Type="http://schemas.openxmlformats.org/officeDocument/2006/relationships/slide" Target="slides/slide504.xml"/><Relationship Id="rId556" Type="http://schemas.openxmlformats.org/officeDocument/2006/relationships/slide" Target="slides/slide546.xml"/><Relationship Id="rId88" Type="http://schemas.openxmlformats.org/officeDocument/2006/relationships/slide" Target="slides/slide78.xml"/><Relationship Id="rId111" Type="http://schemas.openxmlformats.org/officeDocument/2006/relationships/slide" Target="slides/slide101.xml"/><Relationship Id="rId153" Type="http://schemas.openxmlformats.org/officeDocument/2006/relationships/slide" Target="slides/slide143.xml"/><Relationship Id="rId195" Type="http://schemas.openxmlformats.org/officeDocument/2006/relationships/slide" Target="slides/slide185.xml"/><Relationship Id="rId209" Type="http://schemas.openxmlformats.org/officeDocument/2006/relationships/slide" Target="slides/slide199.xml"/><Relationship Id="rId360" Type="http://schemas.openxmlformats.org/officeDocument/2006/relationships/slide" Target="slides/slide350.xml"/><Relationship Id="rId416" Type="http://schemas.openxmlformats.org/officeDocument/2006/relationships/slide" Target="slides/slide406.xml"/><Relationship Id="rId598" Type="http://schemas.openxmlformats.org/officeDocument/2006/relationships/slide" Target="slides/slide588.xml"/><Relationship Id="rId220" Type="http://schemas.openxmlformats.org/officeDocument/2006/relationships/slide" Target="slides/slide210.xml"/><Relationship Id="rId458" Type="http://schemas.openxmlformats.org/officeDocument/2006/relationships/slide" Target="slides/slide448.xml"/><Relationship Id="rId623" Type="http://schemas.openxmlformats.org/officeDocument/2006/relationships/slide" Target="slides/slide613.xml"/><Relationship Id="rId665" Type="http://schemas.openxmlformats.org/officeDocument/2006/relationships/slide" Target="slides/slide655.xml"/><Relationship Id="rId15" Type="http://schemas.openxmlformats.org/officeDocument/2006/relationships/slide" Target="slides/slide5.xml"/><Relationship Id="rId57" Type="http://schemas.openxmlformats.org/officeDocument/2006/relationships/slide" Target="slides/slide47.xml"/><Relationship Id="rId262" Type="http://schemas.openxmlformats.org/officeDocument/2006/relationships/slide" Target="slides/slide252.xml"/><Relationship Id="rId318" Type="http://schemas.openxmlformats.org/officeDocument/2006/relationships/slide" Target="slides/slide308.xml"/><Relationship Id="rId525" Type="http://schemas.openxmlformats.org/officeDocument/2006/relationships/slide" Target="slides/slide515.xml"/><Relationship Id="rId567" Type="http://schemas.openxmlformats.org/officeDocument/2006/relationships/slide" Target="slides/slide557.xml"/><Relationship Id="rId99" Type="http://schemas.openxmlformats.org/officeDocument/2006/relationships/slide" Target="slides/slide89.xml"/><Relationship Id="rId122" Type="http://schemas.openxmlformats.org/officeDocument/2006/relationships/slide" Target="slides/slide112.xml"/><Relationship Id="rId164" Type="http://schemas.openxmlformats.org/officeDocument/2006/relationships/slide" Target="slides/slide154.xml"/><Relationship Id="rId371" Type="http://schemas.openxmlformats.org/officeDocument/2006/relationships/slide" Target="slides/slide361.xml"/><Relationship Id="rId427" Type="http://schemas.openxmlformats.org/officeDocument/2006/relationships/slide" Target="slides/slide417.xml"/><Relationship Id="rId469" Type="http://schemas.openxmlformats.org/officeDocument/2006/relationships/slide" Target="slides/slide459.xml"/><Relationship Id="rId634" Type="http://schemas.openxmlformats.org/officeDocument/2006/relationships/slide" Target="slides/slide624.xml"/><Relationship Id="rId676" Type="http://schemas.openxmlformats.org/officeDocument/2006/relationships/theme" Target="theme/theme1.xml"/><Relationship Id="rId26" Type="http://schemas.openxmlformats.org/officeDocument/2006/relationships/slide" Target="slides/slide16.xml"/><Relationship Id="rId231" Type="http://schemas.openxmlformats.org/officeDocument/2006/relationships/slide" Target="slides/slide221.xml"/><Relationship Id="rId273" Type="http://schemas.openxmlformats.org/officeDocument/2006/relationships/slide" Target="slides/slide263.xml"/><Relationship Id="rId329" Type="http://schemas.openxmlformats.org/officeDocument/2006/relationships/slide" Target="slides/slide319.xml"/><Relationship Id="rId480" Type="http://schemas.openxmlformats.org/officeDocument/2006/relationships/slide" Target="slides/slide470.xml"/><Relationship Id="rId536" Type="http://schemas.openxmlformats.org/officeDocument/2006/relationships/slide" Target="slides/slide526.xml"/><Relationship Id="rId68" Type="http://schemas.openxmlformats.org/officeDocument/2006/relationships/slide" Target="slides/slide58.xml"/><Relationship Id="rId133" Type="http://schemas.openxmlformats.org/officeDocument/2006/relationships/slide" Target="slides/slide123.xml"/><Relationship Id="rId175" Type="http://schemas.openxmlformats.org/officeDocument/2006/relationships/slide" Target="slides/slide165.xml"/><Relationship Id="rId340" Type="http://schemas.openxmlformats.org/officeDocument/2006/relationships/slide" Target="slides/slide330.xml"/><Relationship Id="rId578" Type="http://schemas.openxmlformats.org/officeDocument/2006/relationships/slide" Target="slides/slide568.xml"/><Relationship Id="rId200" Type="http://schemas.openxmlformats.org/officeDocument/2006/relationships/slide" Target="slides/slide190.xml"/><Relationship Id="rId382" Type="http://schemas.openxmlformats.org/officeDocument/2006/relationships/slide" Target="slides/slide372.xml"/><Relationship Id="rId438" Type="http://schemas.openxmlformats.org/officeDocument/2006/relationships/slide" Target="slides/slide428.xml"/><Relationship Id="rId603" Type="http://schemas.openxmlformats.org/officeDocument/2006/relationships/slide" Target="slides/slide593.xml"/><Relationship Id="rId645" Type="http://schemas.openxmlformats.org/officeDocument/2006/relationships/slide" Target="slides/slide635.xml"/><Relationship Id="rId242" Type="http://schemas.openxmlformats.org/officeDocument/2006/relationships/slide" Target="slides/slide232.xml"/><Relationship Id="rId284" Type="http://schemas.openxmlformats.org/officeDocument/2006/relationships/slide" Target="slides/slide274.xml"/><Relationship Id="rId491" Type="http://schemas.openxmlformats.org/officeDocument/2006/relationships/slide" Target="slides/slide481.xml"/><Relationship Id="rId505" Type="http://schemas.openxmlformats.org/officeDocument/2006/relationships/slide" Target="slides/slide495.xml"/><Relationship Id="rId37" Type="http://schemas.openxmlformats.org/officeDocument/2006/relationships/slide" Target="slides/slide27.xml"/><Relationship Id="rId79" Type="http://schemas.openxmlformats.org/officeDocument/2006/relationships/slide" Target="slides/slide69.xml"/><Relationship Id="rId102" Type="http://schemas.openxmlformats.org/officeDocument/2006/relationships/slide" Target="slides/slide92.xml"/><Relationship Id="rId144" Type="http://schemas.openxmlformats.org/officeDocument/2006/relationships/slide" Target="slides/slide134.xml"/><Relationship Id="rId547" Type="http://schemas.openxmlformats.org/officeDocument/2006/relationships/slide" Target="slides/slide537.xml"/><Relationship Id="rId589" Type="http://schemas.openxmlformats.org/officeDocument/2006/relationships/slide" Target="slides/slide579.xml"/><Relationship Id="rId90" Type="http://schemas.openxmlformats.org/officeDocument/2006/relationships/slide" Target="slides/slide80.xml"/><Relationship Id="rId186" Type="http://schemas.openxmlformats.org/officeDocument/2006/relationships/slide" Target="slides/slide176.xml"/><Relationship Id="rId351" Type="http://schemas.openxmlformats.org/officeDocument/2006/relationships/slide" Target="slides/slide341.xml"/><Relationship Id="rId393" Type="http://schemas.openxmlformats.org/officeDocument/2006/relationships/slide" Target="slides/slide383.xml"/><Relationship Id="rId407" Type="http://schemas.openxmlformats.org/officeDocument/2006/relationships/slide" Target="slides/slide397.xml"/><Relationship Id="rId449" Type="http://schemas.openxmlformats.org/officeDocument/2006/relationships/slide" Target="slides/slide439.xml"/><Relationship Id="rId614" Type="http://schemas.openxmlformats.org/officeDocument/2006/relationships/slide" Target="slides/slide604.xml"/><Relationship Id="rId656" Type="http://schemas.openxmlformats.org/officeDocument/2006/relationships/slide" Target="slides/slide646.xml"/><Relationship Id="rId211" Type="http://schemas.openxmlformats.org/officeDocument/2006/relationships/slide" Target="slides/slide201.xml"/><Relationship Id="rId253" Type="http://schemas.openxmlformats.org/officeDocument/2006/relationships/slide" Target="slides/slide243.xml"/><Relationship Id="rId295" Type="http://schemas.openxmlformats.org/officeDocument/2006/relationships/slide" Target="slides/slide285.xml"/><Relationship Id="rId309" Type="http://schemas.openxmlformats.org/officeDocument/2006/relationships/slide" Target="slides/slide299.xml"/><Relationship Id="rId460" Type="http://schemas.openxmlformats.org/officeDocument/2006/relationships/slide" Target="slides/slide450.xml"/><Relationship Id="rId516" Type="http://schemas.openxmlformats.org/officeDocument/2006/relationships/slide" Target="slides/slide506.xml"/><Relationship Id="rId48" Type="http://schemas.openxmlformats.org/officeDocument/2006/relationships/slide" Target="slides/slide38.xml"/><Relationship Id="rId113" Type="http://schemas.openxmlformats.org/officeDocument/2006/relationships/slide" Target="slides/slide103.xml"/><Relationship Id="rId320" Type="http://schemas.openxmlformats.org/officeDocument/2006/relationships/slide" Target="slides/slide310.xml"/><Relationship Id="rId558" Type="http://schemas.openxmlformats.org/officeDocument/2006/relationships/slide" Target="slides/slide548.xml"/><Relationship Id="rId155" Type="http://schemas.openxmlformats.org/officeDocument/2006/relationships/slide" Target="slides/slide145.xml"/><Relationship Id="rId197" Type="http://schemas.openxmlformats.org/officeDocument/2006/relationships/slide" Target="slides/slide187.xml"/><Relationship Id="rId362" Type="http://schemas.openxmlformats.org/officeDocument/2006/relationships/slide" Target="slides/slide352.xml"/><Relationship Id="rId418" Type="http://schemas.openxmlformats.org/officeDocument/2006/relationships/slide" Target="slides/slide408.xml"/><Relationship Id="rId625" Type="http://schemas.openxmlformats.org/officeDocument/2006/relationships/slide" Target="slides/slide615.xml"/><Relationship Id="rId222" Type="http://schemas.openxmlformats.org/officeDocument/2006/relationships/slide" Target="slides/slide212.xml"/><Relationship Id="rId264" Type="http://schemas.openxmlformats.org/officeDocument/2006/relationships/slide" Target="slides/slide254.xml"/><Relationship Id="rId471" Type="http://schemas.openxmlformats.org/officeDocument/2006/relationships/slide" Target="slides/slide461.xml"/><Relationship Id="rId667" Type="http://schemas.openxmlformats.org/officeDocument/2006/relationships/slide" Target="slides/slide657.xml"/><Relationship Id="rId17" Type="http://schemas.openxmlformats.org/officeDocument/2006/relationships/slide" Target="slides/slide7.xml"/><Relationship Id="rId59" Type="http://schemas.openxmlformats.org/officeDocument/2006/relationships/slide" Target="slides/slide49.xml"/><Relationship Id="rId124" Type="http://schemas.openxmlformats.org/officeDocument/2006/relationships/slide" Target="slides/slide114.xml"/><Relationship Id="rId527" Type="http://schemas.openxmlformats.org/officeDocument/2006/relationships/slide" Target="slides/slide517.xml"/><Relationship Id="rId569" Type="http://schemas.openxmlformats.org/officeDocument/2006/relationships/slide" Target="slides/slide559.xml"/><Relationship Id="rId70" Type="http://schemas.openxmlformats.org/officeDocument/2006/relationships/slide" Target="slides/slide60.xml"/><Relationship Id="rId166" Type="http://schemas.openxmlformats.org/officeDocument/2006/relationships/slide" Target="slides/slide156.xml"/><Relationship Id="rId331" Type="http://schemas.openxmlformats.org/officeDocument/2006/relationships/slide" Target="slides/slide321.xml"/><Relationship Id="rId373" Type="http://schemas.openxmlformats.org/officeDocument/2006/relationships/slide" Target="slides/slide363.xml"/><Relationship Id="rId429" Type="http://schemas.openxmlformats.org/officeDocument/2006/relationships/slide" Target="slides/slide419.xml"/><Relationship Id="rId580" Type="http://schemas.openxmlformats.org/officeDocument/2006/relationships/slide" Target="slides/slide570.xml"/><Relationship Id="rId636" Type="http://schemas.openxmlformats.org/officeDocument/2006/relationships/slide" Target="slides/slide626.xml"/><Relationship Id="rId1" Type="http://schemas.openxmlformats.org/officeDocument/2006/relationships/slideMaster" Target="slideMasters/slideMaster1.xml"/><Relationship Id="rId233" Type="http://schemas.openxmlformats.org/officeDocument/2006/relationships/slide" Target="slides/slide223.xml"/><Relationship Id="rId440" Type="http://schemas.openxmlformats.org/officeDocument/2006/relationships/slide" Target="slides/slide430.xml"/><Relationship Id="rId28" Type="http://schemas.openxmlformats.org/officeDocument/2006/relationships/slide" Target="slides/slide18.xml"/><Relationship Id="rId275" Type="http://schemas.openxmlformats.org/officeDocument/2006/relationships/slide" Target="slides/slide265.xml"/><Relationship Id="rId300" Type="http://schemas.openxmlformats.org/officeDocument/2006/relationships/slide" Target="slides/slide290.xml"/><Relationship Id="rId482" Type="http://schemas.openxmlformats.org/officeDocument/2006/relationships/slide" Target="slides/slide472.xml"/><Relationship Id="rId538" Type="http://schemas.openxmlformats.org/officeDocument/2006/relationships/slide" Target="slides/slide528.xml"/><Relationship Id="rId81" Type="http://schemas.openxmlformats.org/officeDocument/2006/relationships/slide" Target="slides/slide71.xml"/><Relationship Id="rId135" Type="http://schemas.openxmlformats.org/officeDocument/2006/relationships/slide" Target="slides/slide125.xml"/><Relationship Id="rId177" Type="http://schemas.openxmlformats.org/officeDocument/2006/relationships/slide" Target="slides/slide167.xml"/><Relationship Id="rId342" Type="http://schemas.openxmlformats.org/officeDocument/2006/relationships/slide" Target="slides/slide332.xml"/><Relationship Id="rId384" Type="http://schemas.openxmlformats.org/officeDocument/2006/relationships/slide" Target="slides/slide374.xml"/><Relationship Id="rId591" Type="http://schemas.openxmlformats.org/officeDocument/2006/relationships/slide" Target="slides/slide581.xml"/><Relationship Id="rId605" Type="http://schemas.openxmlformats.org/officeDocument/2006/relationships/slide" Target="slides/slide595.xml"/><Relationship Id="rId202" Type="http://schemas.openxmlformats.org/officeDocument/2006/relationships/slide" Target="slides/slide192.xml"/><Relationship Id="rId244" Type="http://schemas.openxmlformats.org/officeDocument/2006/relationships/slide" Target="slides/slide234.xml"/><Relationship Id="rId647" Type="http://schemas.openxmlformats.org/officeDocument/2006/relationships/slide" Target="slides/slide637.xml"/><Relationship Id="rId39" Type="http://schemas.openxmlformats.org/officeDocument/2006/relationships/slide" Target="slides/slide29.xml"/><Relationship Id="rId286" Type="http://schemas.openxmlformats.org/officeDocument/2006/relationships/slide" Target="slides/slide276.xml"/><Relationship Id="rId451" Type="http://schemas.openxmlformats.org/officeDocument/2006/relationships/slide" Target="slides/slide441.xml"/><Relationship Id="rId493" Type="http://schemas.openxmlformats.org/officeDocument/2006/relationships/slide" Target="slides/slide483.xml"/><Relationship Id="rId507" Type="http://schemas.openxmlformats.org/officeDocument/2006/relationships/slide" Target="slides/slide497.xml"/><Relationship Id="rId549" Type="http://schemas.openxmlformats.org/officeDocument/2006/relationships/slide" Target="slides/slide5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06A30-6307-4BC8-BC91-77542B94F76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ES"/>
        </a:p>
      </dgm:t>
    </dgm:pt>
    <dgm:pt modelId="{C7C6285F-95C6-4ADC-B9DC-3FE699FAD045}">
      <dgm:prSet phldrT="[Texto]"/>
      <dgm:spPr/>
      <dgm:t>
        <a:bodyPr/>
        <a:lstStyle/>
        <a:p>
          <a:r>
            <a:rPr lang="es-ES" dirty="0"/>
            <a:t>Aplicación</a:t>
          </a:r>
        </a:p>
      </dgm:t>
    </dgm:pt>
    <dgm:pt modelId="{F433090B-2D2D-4A10-BFB9-9E3E1B1CC97D}" type="parTrans" cxnId="{06FB423F-8B2B-4191-AAD6-F7C9EFBAFB9D}">
      <dgm:prSet/>
      <dgm:spPr/>
      <dgm:t>
        <a:bodyPr/>
        <a:lstStyle/>
        <a:p>
          <a:endParaRPr lang="es-ES"/>
        </a:p>
      </dgm:t>
    </dgm:pt>
    <dgm:pt modelId="{949FB5B6-898D-487C-837A-9069C71AA6DD}" type="sibTrans" cxnId="{06FB423F-8B2B-4191-AAD6-F7C9EFBAFB9D}">
      <dgm:prSet/>
      <dgm:spPr/>
      <dgm:t>
        <a:bodyPr/>
        <a:lstStyle/>
        <a:p>
          <a:endParaRPr lang="es-ES"/>
        </a:p>
      </dgm:t>
    </dgm:pt>
    <dgm:pt modelId="{C530A447-BD1F-43C0-91B7-066D81692E12}">
      <dgm:prSet phldrT="[Texto]"/>
      <dgm:spPr/>
      <dgm:t>
        <a:bodyPr/>
        <a:lstStyle/>
        <a:p>
          <a:r>
            <a:rPr lang="es-ES" dirty="0"/>
            <a:t>Cabecera</a:t>
          </a:r>
        </a:p>
      </dgm:t>
    </dgm:pt>
    <dgm:pt modelId="{BEEC11CE-695D-4C11-B539-D5B6B5640493}" type="parTrans" cxnId="{9B994500-8F68-4FFC-8D8F-558A434F97B9}">
      <dgm:prSet/>
      <dgm:spPr/>
      <dgm:t>
        <a:bodyPr/>
        <a:lstStyle/>
        <a:p>
          <a:endParaRPr lang="es-ES"/>
        </a:p>
      </dgm:t>
    </dgm:pt>
    <dgm:pt modelId="{65E7B939-9B77-43E9-B3D7-C8276FFAF47A}" type="sibTrans" cxnId="{9B994500-8F68-4FFC-8D8F-558A434F97B9}">
      <dgm:prSet/>
      <dgm:spPr/>
      <dgm:t>
        <a:bodyPr/>
        <a:lstStyle/>
        <a:p>
          <a:endParaRPr lang="es-ES"/>
        </a:p>
      </dgm:t>
    </dgm:pt>
    <dgm:pt modelId="{80C6BE5A-9E6D-42A8-815C-8AE61DB1B31F}">
      <dgm:prSet phldrT="[Texto]"/>
      <dgm:spPr/>
      <dgm:t>
        <a:bodyPr/>
        <a:lstStyle/>
        <a:p>
          <a:r>
            <a:rPr lang="es-ES" dirty="0"/>
            <a:t>Cuerpo</a:t>
          </a:r>
        </a:p>
      </dgm:t>
    </dgm:pt>
    <dgm:pt modelId="{8A9300F6-A7E7-4EF3-9FF0-5E4914139FBC}" type="parTrans" cxnId="{BA29070E-6880-4C0F-B4BE-99F37E2CC498}">
      <dgm:prSet/>
      <dgm:spPr/>
      <dgm:t>
        <a:bodyPr/>
        <a:lstStyle/>
        <a:p>
          <a:endParaRPr lang="es-ES"/>
        </a:p>
      </dgm:t>
    </dgm:pt>
    <dgm:pt modelId="{E6C7A1B2-2A9A-4C49-B7B8-A24B63188E13}" type="sibTrans" cxnId="{BA29070E-6880-4C0F-B4BE-99F37E2CC498}">
      <dgm:prSet/>
      <dgm:spPr/>
      <dgm:t>
        <a:bodyPr/>
        <a:lstStyle/>
        <a:p>
          <a:endParaRPr lang="es-ES"/>
        </a:p>
      </dgm:t>
    </dgm:pt>
    <dgm:pt modelId="{BAEE2454-2BA3-4C83-9B55-374BC2810B2C}">
      <dgm:prSet phldrT="[Texto]"/>
      <dgm:spPr/>
      <dgm:t>
        <a:bodyPr/>
        <a:lstStyle/>
        <a:p>
          <a:r>
            <a:rPr lang="es-ES" dirty="0"/>
            <a:t>Pie</a:t>
          </a:r>
        </a:p>
      </dgm:t>
    </dgm:pt>
    <dgm:pt modelId="{3C7BFDC8-F8DF-426C-9A9A-DD8BD26D0682}" type="parTrans" cxnId="{4A2DF369-08EB-4F72-B068-F1285E6D896D}">
      <dgm:prSet/>
      <dgm:spPr/>
      <dgm:t>
        <a:bodyPr/>
        <a:lstStyle/>
        <a:p>
          <a:endParaRPr lang="es-ES"/>
        </a:p>
      </dgm:t>
    </dgm:pt>
    <dgm:pt modelId="{5EFB2B92-C611-43E9-B9A3-3D017C22B3A0}" type="sibTrans" cxnId="{4A2DF369-08EB-4F72-B068-F1285E6D896D}">
      <dgm:prSet/>
      <dgm:spPr/>
      <dgm:t>
        <a:bodyPr/>
        <a:lstStyle/>
        <a:p>
          <a:endParaRPr lang="es-ES"/>
        </a:p>
      </dgm:t>
    </dgm:pt>
    <dgm:pt modelId="{43A9250C-5A77-4036-9DCA-DB6AE928DFFE}">
      <dgm:prSet phldrT="[Texto]"/>
      <dgm:spPr/>
      <dgm:t>
        <a:bodyPr/>
        <a:lstStyle/>
        <a:p>
          <a:r>
            <a:rPr lang="es-ES" dirty="0"/>
            <a:t>Menú</a:t>
          </a:r>
        </a:p>
      </dgm:t>
    </dgm:pt>
    <dgm:pt modelId="{D127FDC0-9756-4ADB-A325-1316C8BA7E3D}" type="parTrans" cxnId="{F1B914B5-B151-47AE-B5F1-5DDF05DF66D5}">
      <dgm:prSet/>
      <dgm:spPr/>
      <dgm:t>
        <a:bodyPr/>
        <a:lstStyle/>
        <a:p>
          <a:endParaRPr lang="es-ES"/>
        </a:p>
      </dgm:t>
    </dgm:pt>
    <dgm:pt modelId="{43E9795F-85D5-4C82-9017-CE1B529BB61D}" type="sibTrans" cxnId="{F1B914B5-B151-47AE-B5F1-5DDF05DF66D5}">
      <dgm:prSet/>
      <dgm:spPr/>
      <dgm:t>
        <a:bodyPr/>
        <a:lstStyle/>
        <a:p>
          <a:endParaRPr lang="es-ES"/>
        </a:p>
      </dgm:t>
    </dgm:pt>
    <dgm:pt modelId="{F9977D69-7531-428F-8A79-28E0D6FFA8B3}">
      <dgm:prSet phldrT="[Texto]"/>
      <dgm:spPr/>
      <dgm:t>
        <a:bodyPr/>
        <a:lstStyle/>
        <a:p>
          <a:r>
            <a:rPr lang="es-ES" dirty="0" err="1"/>
            <a:t>Login</a:t>
          </a:r>
          <a:endParaRPr lang="es-ES" dirty="0"/>
        </a:p>
      </dgm:t>
    </dgm:pt>
    <dgm:pt modelId="{84E0EF2E-1289-4E22-BEA7-3A4BEABADB0E}" type="parTrans" cxnId="{BD943178-4696-4D7B-8EBE-0A6B6929CC63}">
      <dgm:prSet/>
      <dgm:spPr/>
      <dgm:t>
        <a:bodyPr/>
        <a:lstStyle/>
        <a:p>
          <a:endParaRPr lang="es-ES"/>
        </a:p>
      </dgm:t>
    </dgm:pt>
    <dgm:pt modelId="{75F9A31D-42D6-45A0-BC54-A4567AF24B40}" type="sibTrans" cxnId="{BD943178-4696-4D7B-8EBE-0A6B6929CC63}">
      <dgm:prSet/>
      <dgm:spPr/>
      <dgm:t>
        <a:bodyPr/>
        <a:lstStyle/>
        <a:p>
          <a:endParaRPr lang="es-ES"/>
        </a:p>
      </dgm:t>
    </dgm:pt>
    <dgm:pt modelId="{62B3A425-BF3E-438D-9A7A-84022250BDA3}">
      <dgm:prSet phldrT="[Texto]"/>
      <dgm:spPr/>
      <dgm:t>
        <a:bodyPr/>
        <a:lstStyle/>
        <a:p>
          <a:r>
            <a:rPr lang="es-ES" dirty="0"/>
            <a:t>Página 1</a:t>
          </a:r>
        </a:p>
      </dgm:t>
    </dgm:pt>
    <dgm:pt modelId="{870DB69E-15F0-4B6C-A7BA-0B4540D2B1E5}" type="parTrans" cxnId="{07119B4E-3449-433D-B3BC-35DA1E3E3EFF}">
      <dgm:prSet/>
      <dgm:spPr/>
      <dgm:t>
        <a:bodyPr/>
        <a:lstStyle/>
        <a:p>
          <a:endParaRPr lang="es-ES"/>
        </a:p>
      </dgm:t>
    </dgm:pt>
    <dgm:pt modelId="{A683AC81-C9E5-4B50-96C7-A2F5B69192DC}" type="sibTrans" cxnId="{07119B4E-3449-433D-B3BC-35DA1E3E3EFF}">
      <dgm:prSet/>
      <dgm:spPr/>
      <dgm:t>
        <a:bodyPr/>
        <a:lstStyle/>
        <a:p>
          <a:endParaRPr lang="es-ES"/>
        </a:p>
      </dgm:t>
    </dgm:pt>
    <dgm:pt modelId="{4CB8D09A-71A9-42F0-816E-A07EF9BC8122}">
      <dgm:prSet phldrT="[Texto]"/>
      <dgm:spPr/>
      <dgm:t>
        <a:bodyPr/>
        <a:lstStyle/>
        <a:p>
          <a:r>
            <a:rPr lang="es-ES" dirty="0"/>
            <a:t>Listado</a:t>
          </a:r>
        </a:p>
      </dgm:t>
    </dgm:pt>
    <dgm:pt modelId="{A72AF2FF-767C-42AA-A901-DFE0F3B4870E}" type="parTrans" cxnId="{1A2A24A8-246D-44EA-B790-2BDE4E3507D6}">
      <dgm:prSet/>
      <dgm:spPr/>
      <dgm:t>
        <a:bodyPr/>
        <a:lstStyle/>
        <a:p>
          <a:endParaRPr lang="es-ES"/>
        </a:p>
      </dgm:t>
    </dgm:pt>
    <dgm:pt modelId="{FE090A26-7631-42E3-A249-EC07CD9AEA57}" type="sibTrans" cxnId="{1A2A24A8-246D-44EA-B790-2BDE4E3507D6}">
      <dgm:prSet/>
      <dgm:spPr/>
      <dgm:t>
        <a:bodyPr/>
        <a:lstStyle/>
        <a:p>
          <a:endParaRPr lang="es-ES"/>
        </a:p>
      </dgm:t>
    </dgm:pt>
    <dgm:pt modelId="{CF558D91-EA98-489F-B4DC-7F945A333F2A}">
      <dgm:prSet phldrT="[Texto]"/>
      <dgm:spPr/>
      <dgm:t>
        <a:bodyPr/>
        <a:lstStyle/>
        <a:p>
          <a:r>
            <a:rPr lang="es-ES" dirty="0"/>
            <a:t>Consulta</a:t>
          </a:r>
        </a:p>
      </dgm:t>
    </dgm:pt>
    <dgm:pt modelId="{90C3355E-14D1-4F31-B392-E4EA014FE233}" type="parTrans" cxnId="{FF43A2D3-ACF0-4C95-B735-47AD47BF46BC}">
      <dgm:prSet/>
      <dgm:spPr/>
      <dgm:t>
        <a:bodyPr/>
        <a:lstStyle/>
        <a:p>
          <a:endParaRPr lang="es-ES"/>
        </a:p>
      </dgm:t>
    </dgm:pt>
    <dgm:pt modelId="{39BCD068-4289-47AA-AFB2-9FA290103D4F}" type="sibTrans" cxnId="{FF43A2D3-ACF0-4C95-B735-47AD47BF46BC}">
      <dgm:prSet/>
      <dgm:spPr/>
      <dgm:t>
        <a:bodyPr/>
        <a:lstStyle/>
        <a:p>
          <a:endParaRPr lang="es-ES"/>
        </a:p>
      </dgm:t>
    </dgm:pt>
    <dgm:pt modelId="{80CD9DB6-579E-475F-92F2-CFB54A0770C5}">
      <dgm:prSet phldrT="[Texto]"/>
      <dgm:spPr/>
      <dgm:t>
        <a:bodyPr/>
        <a:lstStyle/>
        <a:p>
          <a:r>
            <a:rPr lang="es-ES" dirty="0"/>
            <a:t>Formulario</a:t>
          </a:r>
        </a:p>
      </dgm:t>
    </dgm:pt>
    <dgm:pt modelId="{EB50D15A-803E-4B12-8125-2D675E877DF3}" type="parTrans" cxnId="{1680D803-97C6-45C1-8AB8-AA87B696E17E}">
      <dgm:prSet/>
      <dgm:spPr/>
      <dgm:t>
        <a:bodyPr/>
        <a:lstStyle/>
        <a:p>
          <a:endParaRPr lang="es-ES"/>
        </a:p>
      </dgm:t>
    </dgm:pt>
    <dgm:pt modelId="{BE944AD9-1051-43A2-8384-F95157BE835A}" type="sibTrans" cxnId="{1680D803-97C6-45C1-8AB8-AA87B696E17E}">
      <dgm:prSet/>
      <dgm:spPr/>
      <dgm:t>
        <a:bodyPr/>
        <a:lstStyle/>
        <a:p>
          <a:endParaRPr lang="es-ES"/>
        </a:p>
      </dgm:t>
    </dgm:pt>
    <dgm:pt modelId="{09A88805-960D-4346-8B65-9AF893906318}">
      <dgm:prSet phldrT="[Texto]"/>
      <dgm:spPr/>
      <dgm:t>
        <a:bodyPr/>
        <a:lstStyle/>
        <a:p>
          <a:r>
            <a:rPr lang="es-ES" dirty="0"/>
            <a:t>Página 2</a:t>
          </a:r>
        </a:p>
      </dgm:t>
    </dgm:pt>
    <dgm:pt modelId="{4CFE5194-3D5C-4189-87CE-55A5724D5C28}" type="parTrans" cxnId="{98F9730F-ED9B-496B-AAA2-FC3AC9AE72FD}">
      <dgm:prSet/>
      <dgm:spPr/>
      <dgm:t>
        <a:bodyPr/>
        <a:lstStyle/>
        <a:p>
          <a:endParaRPr lang="es-ES"/>
        </a:p>
      </dgm:t>
    </dgm:pt>
    <dgm:pt modelId="{A7AEC311-76F4-4D0E-9C13-CF6A64021239}" type="sibTrans" cxnId="{98F9730F-ED9B-496B-AAA2-FC3AC9AE72FD}">
      <dgm:prSet/>
      <dgm:spPr/>
      <dgm:t>
        <a:bodyPr/>
        <a:lstStyle/>
        <a:p>
          <a:endParaRPr lang="es-ES"/>
        </a:p>
      </dgm:t>
    </dgm:pt>
    <dgm:pt modelId="{E3E4B84D-7344-44EA-A62F-69DFD031B7F3}">
      <dgm:prSet phldrT="[Texto]"/>
      <dgm:spPr/>
      <dgm:t>
        <a:bodyPr/>
        <a:lstStyle/>
        <a:p>
          <a:r>
            <a:rPr lang="es-ES" dirty="0"/>
            <a:t>Buscar</a:t>
          </a:r>
        </a:p>
      </dgm:t>
    </dgm:pt>
    <dgm:pt modelId="{3E07D469-100B-4749-999D-1532D0C6BE58}" type="parTrans" cxnId="{0CABDCDD-2E0F-4875-8BC7-915CCE55D555}">
      <dgm:prSet/>
      <dgm:spPr/>
      <dgm:t>
        <a:bodyPr/>
        <a:lstStyle/>
        <a:p>
          <a:endParaRPr lang="es-ES"/>
        </a:p>
      </dgm:t>
    </dgm:pt>
    <dgm:pt modelId="{2C5A90CF-2A61-4E8F-A1DD-30151874F194}" type="sibTrans" cxnId="{0CABDCDD-2E0F-4875-8BC7-915CCE55D555}">
      <dgm:prSet/>
      <dgm:spPr/>
      <dgm:t>
        <a:bodyPr/>
        <a:lstStyle/>
        <a:p>
          <a:endParaRPr lang="es-ES"/>
        </a:p>
      </dgm:t>
    </dgm:pt>
    <dgm:pt modelId="{2558135F-08CA-4405-A1AE-6580710D0E17}">
      <dgm:prSet phldrT="[Texto]"/>
      <dgm:spPr/>
      <dgm:t>
        <a:bodyPr/>
        <a:lstStyle/>
        <a:p>
          <a:r>
            <a:rPr lang="es-ES" dirty="0"/>
            <a:t>Resultado</a:t>
          </a:r>
        </a:p>
      </dgm:t>
    </dgm:pt>
    <dgm:pt modelId="{021F2D8E-5346-41F5-AA07-8AC9808739D3}" type="parTrans" cxnId="{9538692C-0644-4D4A-B414-C9418AE10737}">
      <dgm:prSet/>
      <dgm:spPr/>
      <dgm:t>
        <a:bodyPr/>
        <a:lstStyle/>
        <a:p>
          <a:endParaRPr lang="es-ES"/>
        </a:p>
      </dgm:t>
    </dgm:pt>
    <dgm:pt modelId="{B890A04A-8CF5-4F6D-B133-D77A1E9FB0A7}" type="sibTrans" cxnId="{9538692C-0644-4D4A-B414-C9418AE10737}">
      <dgm:prSet/>
      <dgm:spPr/>
      <dgm:t>
        <a:bodyPr/>
        <a:lstStyle/>
        <a:p>
          <a:endParaRPr lang="es-ES"/>
        </a:p>
      </dgm:t>
    </dgm:pt>
    <dgm:pt modelId="{FD7ED31F-BCD2-44C9-AF53-A5E5AE79CD8A}">
      <dgm:prSet phldrT="[Texto]"/>
      <dgm:spPr/>
      <dgm:t>
        <a:bodyPr/>
        <a:lstStyle/>
        <a:p>
          <a:r>
            <a:rPr lang="es-ES" dirty="0"/>
            <a:t>Inicio</a:t>
          </a:r>
        </a:p>
      </dgm:t>
    </dgm:pt>
    <dgm:pt modelId="{94042725-0E14-43AB-80FE-7E31D32A48A3}" type="parTrans" cxnId="{26F79B38-734B-4CF6-BF6E-71DA96206E48}">
      <dgm:prSet/>
      <dgm:spPr/>
      <dgm:t>
        <a:bodyPr/>
        <a:lstStyle/>
        <a:p>
          <a:endParaRPr lang="es-ES"/>
        </a:p>
      </dgm:t>
    </dgm:pt>
    <dgm:pt modelId="{F2438B47-D7E9-4693-85AD-192622BA9C65}" type="sibTrans" cxnId="{26F79B38-734B-4CF6-BF6E-71DA96206E48}">
      <dgm:prSet/>
      <dgm:spPr/>
      <dgm:t>
        <a:bodyPr/>
        <a:lstStyle/>
        <a:p>
          <a:endParaRPr lang="es-ES"/>
        </a:p>
      </dgm:t>
    </dgm:pt>
    <dgm:pt modelId="{B4A95F69-3476-4AF8-AE2B-E1C611D6DDFD}">
      <dgm:prSet phldrT="[Texto]"/>
      <dgm:spPr/>
      <dgm:t>
        <a:bodyPr/>
        <a:lstStyle/>
        <a:p>
          <a:r>
            <a:rPr lang="es-ES" dirty="0"/>
            <a:t>Mapa</a:t>
          </a:r>
        </a:p>
      </dgm:t>
    </dgm:pt>
    <dgm:pt modelId="{F75229DE-A423-4A7D-863F-DA6C8E989D73}" type="parTrans" cxnId="{EFF093C1-F33A-4A9D-8584-43FC64A0AC31}">
      <dgm:prSet/>
      <dgm:spPr/>
      <dgm:t>
        <a:bodyPr/>
        <a:lstStyle/>
        <a:p>
          <a:endParaRPr lang="es-ES"/>
        </a:p>
      </dgm:t>
    </dgm:pt>
    <dgm:pt modelId="{C384558D-82DC-447A-A5F6-1B2CD63DEBB7}" type="sibTrans" cxnId="{EFF093C1-F33A-4A9D-8584-43FC64A0AC31}">
      <dgm:prSet/>
      <dgm:spPr/>
      <dgm:t>
        <a:bodyPr/>
        <a:lstStyle/>
        <a:p>
          <a:endParaRPr lang="es-ES"/>
        </a:p>
      </dgm:t>
    </dgm:pt>
    <dgm:pt modelId="{65AADE00-DDF1-4498-967D-3B126D879DD5}">
      <dgm:prSet phldrT="[Texto]"/>
      <dgm:spPr/>
      <dgm:t>
        <a:bodyPr/>
        <a:lstStyle/>
        <a:p>
          <a:r>
            <a:rPr lang="es-ES" dirty="0"/>
            <a:t>Tarjetas</a:t>
          </a:r>
        </a:p>
      </dgm:t>
    </dgm:pt>
    <dgm:pt modelId="{8C3537EB-8330-46F4-8F88-AE935C8C1250}" type="parTrans" cxnId="{C3452C1E-BDC8-42B5-9DFC-BBC91F5EB3A9}">
      <dgm:prSet/>
      <dgm:spPr/>
      <dgm:t>
        <a:bodyPr/>
        <a:lstStyle/>
        <a:p>
          <a:endParaRPr lang="es-ES"/>
        </a:p>
      </dgm:t>
    </dgm:pt>
    <dgm:pt modelId="{805B7AE5-835E-4812-97EF-F415F49D0F9C}" type="sibTrans" cxnId="{C3452C1E-BDC8-42B5-9DFC-BBC91F5EB3A9}">
      <dgm:prSet/>
      <dgm:spPr/>
      <dgm:t>
        <a:bodyPr/>
        <a:lstStyle/>
        <a:p>
          <a:endParaRPr lang="es-ES"/>
        </a:p>
      </dgm:t>
    </dgm:pt>
    <dgm:pt modelId="{7583018F-68C4-4E25-82B4-E2D28AC49B91}">
      <dgm:prSet phldrT="[Texto]"/>
      <dgm:spPr/>
      <dgm:t>
        <a:bodyPr/>
        <a:lstStyle/>
        <a:p>
          <a:r>
            <a:rPr lang="es-ES" dirty="0"/>
            <a:t>Tipo 1</a:t>
          </a:r>
        </a:p>
      </dgm:t>
    </dgm:pt>
    <dgm:pt modelId="{E55DAFC4-1AD2-439D-9E72-AE7777C6173A}" type="parTrans" cxnId="{06413689-A57D-4780-A6B0-A4766EF61C12}">
      <dgm:prSet/>
      <dgm:spPr/>
      <dgm:t>
        <a:bodyPr/>
        <a:lstStyle/>
        <a:p>
          <a:endParaRPr lang="es-ES"/>
        </a:p>
      </dgm:t>
    </dgm:pt>
    <dgm:pt modelId="{FF9CCC5E-0C09-4D09-B757-8F967838910F}" type="sibTrans" cxnId="{06413689-A57D-4780-A6B0-A4766EF61C12}">
      <dgm:prSet/>
      <dgm:spPr/>
      <dgm:t>
        <a:bodyPr/>
        <a:lstStyle/>
        <a:p>
          <a:endParaRPr lang="es-ES"/>
        </a:p>
      </dgm:t>
    </dgm:pt>
    <dgm:pt modelId="{A655241C-4939-4D3A-A6D5-CB8BC9ED8981}">
      <dgm:prSet phldrT="[Texto]"/>
      <dgm:spPr/>
      <dgm:t>
        <a:bodyPr/>
        <a:lstStyle/>
        <a:p>
          <a:r>
            <a:rPr lang="es-ES" dirty="0"/>
            <a:t>Tipo 2</a:t>
          </a:r>
        </a:p>
      </dgm:t>
    </dgm:pt>
    <dgm:pt modelId="{4BD1F968-86DE-41C3-A4E3-B8E41AA6B9BB}" type="parTrans" cxnId="{36666790-29A5-4290-B1CA-637E5F53D9F2}">
      <dgm:prSet/>
      <dgm:spPr/>
      <dgm:t>
        <a:bodyPr/>
        <a:lstStyle/>
        <a:p>
          <a:endParaRPr lang="es-ES"/>
        </a:p>
      </dgm:t>
    </dgm:pt>
    <dgm:pt modelId="{A67BB4D3-4740-47FE-9112-35EAF64686D0}" type="sibTrans" cxnId="{36666790-29A5-4290-B1CA-637E5F53D9F2}">
      <dgm:prSet/>
      <dgm:spPr/>
      <dgm:t>
        <a:bodyPr/>
        <a:lstStyle/>
        <a:p>
          <a:endParaRPr lang="es-ES"/>
        </a:p>
      </dgm:t>
    </dgm:pt>
    <dgm:pt modelId="{4641B076-062C-4BCF-B9E9-BD36EEF08931}">
      <dgm:prSet phldrT="[Texto]"/>
      <dgm:spPr/>
      <dgm:t>
        <a:bodyPr/>
        <a:lstStyle/>
        <a:p>
          <a:r>
            <a:rPr lang="es-ES" dirty="0"/>
            <a:t>Ábside</a:t>
          </a:r>
        </a:p>
      </dgm:t>
    </dgm:pt>
    <dgm:pt modelId="{2FFA5918-8842-4FB7-A692-E298679E7A5A}" type="parTrans" cxnId="{2DF68EDC-E99E-4231-86A7-DDA14214EF58}">
      <dgm:prSet/>
      <dgm:spPr/>
      <dgm:t>
        <a:bodyPr/>
        <a:lstStyle/>
        <a:p>
          <a:endParaRPr lang="es-ES"/>
        </a:p>
      </dgm:t>
    </dgm:pt>
    <dgm:pt modelId="{2FE7A098-F4D9-4B12-98D4-3F1B60832648}" type="sibTrans" cxnId="{2DF68EDC-E99E-4231-86A7-DDA14214EF58}">
      <dgm:prSet/>
      <dgm:spPr/>
      <dgm:t>
        <a:bodyPr/>
        <a:lstStyle/>
        <a:p>
          <a:endParaRPr lang="es-ES"/>
        </a:p>
      </dgm:t>
    </dgm:pt>
    <dgm:pt modelId="{41BDE82C-0BBB-4003-AEDA-4C76570B23CE}">
      <dgm:prSet phldrT="[Texto]"/>
      <dgm:spPr/>
      <dgm:t>
        <a:bodyPr/>
        <a:lstStyle/>
        <a:p>
          <a:r>
            <a:rPr lang="es-ES" dirty="0"/>
            <a:t>Nube</a:t>
          </a:r>
        </a:p>
      </dgm:t>
    </dgm:pt>
    <dgm:pt modelId="{875D4076-2B7C-43D9-93A8-ABB9A7585A5D}" type="parTrans" cxnId="{D386E5C7-9ED3-49ED-80C9-41DAF8BE3D8B}">
      <dgm:prSet/>
      <dgm:spPr/>
      <dgm:t>
        <a:bodyPr/>
        <a:lstStyle/>
        <a:p>
          <a:endParaRPr lang="es-ES"/>
        </a:p>
      </dgm:t>
    </dgm:pt>
    <dgm:pt modelId="{3F382CBF-FE23-4590-A574-73BD4B42FA29}" type="sibTrans" cxnId="{D386E5C7-9ED3-49ED-80C9-41DAF8BE3D8B}">
      <dgm:prSet/>
      <dgm:spPr/>
      <dgm:t>
        <a:bodyPr/>
        <a:lstStyle/>
        <a:p>
          <a:endParaRPr lang="es-ES"/>
        </a:p>
      </dgm:t>
    </dgm:pt>
    <dgm:pt modelId="{A8DE507A-2902-4C41-90ED-51F882336563}" type="pres">
      <dgm:prSet presAssocID="{6EA06A30-6307-4BC8-BC91-77542B94F768}" presName="hierChild1" presStyleCnt="0">
        <dgm:presLayoutVars>
          <dgm:chPref val="1"/>
          <dgm:dir/>
          <dgm:animOne val="branch"/>
          <dgm:animLvl val="lvl"/>
          <dgm:resizeHandles/>
        </dgm:presLayoutVars>
      </dgm:prSet>
      <dgm:spPr/>
    </dgm:pt>
    <dgm:pt modelId="{30E36256-4702-452A-9B95-3E86C7D8F010}" type="pres">
      <dgm:prSet presAssocID="{C7C6285F-95C6-4ADC-B9DC-3FE699FAD045}" presName="hierRoot1" presStyleCnt="0"/>
      <dgm:spPr/>
    </dgm:pt>
    <dgm:pt modelId="{69036F4B-B2FC-4A1B-9BB0-AE35E4FA70C9}" type="pres">
      <dgm:prSet presAssocID="{C7C6285F-95C6-4ADC-B9DC-3FE699FAD045}" presName="composite" presStyleCnt="0"/>
      <dgm:spPr/>
    </dgm:pt>
    <dgm:pt modelId="{FD30CE7B-E6B2-4B99-B880-4D9C5CD151B1}" type="pres">
      <dgm:prSet presAssocID="{C7C6285F-95C6-4ADC-B9DC-3FE699FAD045}" presName="background" presStyleLbl="node0" presStyleIdx="0" presStyleCnt="1"/>
      <dgm:spPr/>
    </dgm:pt>
    <dgm:pt modelId="{806B3B35-7E64-4284-A7A8-487B65F2A288}" type="pres">
      <dgm:prSet presAssocID="{C7C6285F-95C6-4ADC-B9DC-3FE699FAD045}" presName="text" presStyleLbl="fgAcc0" presStyleIdx="0" presStyleCnt="1">
        <dgm:presLayoutVars>
          <dgm:chPref val="3"/>
        </dgm:presLayoutVars>
      </dgm:prSet>
      <dgm:spPr/>
    </dgm:pt>
    <dgm:pt modelId="{B10AD3B4-B167-4D7B-A38A-EB78A6AA1E9E}" type="pres">
      <dgm:prSet presAssocID="{C7C6285F-95C6-4ADC-B9DC-3FE699FAD045}" presName="hierChild2" presStyleCnt="0"/>
      <dgm:spPr/>
    </dgm:pt>
    <dgm:pt modelId="{481A2D4B-4BFF-42D4-8E62-72745B7B640A}" type="pres">
      <dgm:prSet presAssocID="{BEEC11CE-695D-4C11-B539-D5B6B5640493}" presName="Name10" presStyleLbl="parChTrans1D2" presStyleIdx="0" presStyleCnt="4"/>
      <dgm:spPr/>
    </dgm:pt>
    <dgm:pt modelId="{235679ED-69E9-4D59-ACF6-CB20BBF736B8}" type="pres">
      <dgm:prSet presAssocID="{C530A447-BD1F-43C0-91B7-066D81692E12}" presName="hierRoot2" presStyleCnt="0"/>
      <dgm:spPr/>
    </dgm:pt>
    <dgm:pt modelId="{40AD0C50-7DC6-4F27-ADDF-5D46AAAF7D7E}" type="pres">
      <dgm:prSet presAssocID="{C530A447-BD1F-43C0-91B7-066D81692E12}" presName="composite2" presStyleCnt="0"/>
      <dgm:spPr/>
    </dgm:pt>
    <dgm:pt modelId="{BC36E678-DA08-43ED-BA0A-7041A4AC2040}" type="pres">
      <dgm:prSet presAssocID="{C530A447-BD1F-43C0-91B7-066D81692E12}" presName="background2" presStyleLbl="node2" presStyleIdx="0" presStyleCnt="4"/>
      <dgm:spPr/>
    </dgm:pt>
    <dgm:pt modelId="{CB448C74-5567-4514-AECA-E9AA07E47A19}" type="pres">
      <dgm:prSet presAssocID="{C530A447-BD1F-43C0-91B7-066D81692E12}" presName="text2" presStyleLbl="fgAcc2" presStyleIdx="0" presStyleCnt="4">
        <dgm:presLayoutVars>
          <dgm:chPref val="3"/>
        </dgm:presLayoutVars>
      </dgm:prSet>
      <dgm:spPr/>
    </dgm:pt>
    <dgm:pt modelId="{C76336CC-E0D8-41E4-90EA-2E56FA35934D}" type="pres">
      <dgm:prSet presAssocID="{C530A447-BD1F-43C0-91B7-066D81692E12}" presName="hierChild3" presStyleCnt="0"/>
      <dgm:spPr/>
    </dgm:pt>
    <dgm:pt modelId="{9FA7E2DD-1F7E-4BD4-AA46-BFC7EDC32D4E}" type="pres">
      <dgm:prSet presAssocID="{D127FDC0-9756-4ADB-A325-1316C8BA7E3D}" presName="Name17" presStyleLbl="parChTrans1D3" presStyleIdx="0" presStyleCnt="7"/>
      <dgm:spPr/>
    </dgm:pt>
    <dgm:pt modelId="{F5B97896-A02E-4570-8251-D81F22C0480A}" type="pres">
      <dgm:prSet presAssocID="{43A9250C-5A77-4036-9DCA-DB6AE928DFFE}" presName="hierRoot3" presStyleCnt="0"/>
      <dgm:spPr/>
    </dgm:pt>
    <dgm:pt modelId="{D6D6D622-0B51-4D26-B542-B062BD3399E1}" type="pres">
      <dgm:prSet presAssocID="{43A9250C-5A77-4036-9DCA-DB6AE928DFFE}" presName="composite3" presStyleCnt="0"/>
      <dgm:spPr/>
    </dgm:pt>
    <dgm:pt modelId="{32029030-A0C2-4961-9905-3BE5634F7C79}" type="pres">
      <dgm:prSet presAssocID="{43A9250C-5A77-4036-9DCA-DB6AE928DFFE}" presName="background3" presStyleLbl="node3" presStyleIdx="0" presStyleCnt="7"/>
      <dgm:spPr/>
    </dgm:pt>
    <dgm:pt modelId="{7995AA89-D0A1-46AD-BABE-B7F0EB14A66E}" type="pres">
      <dgm:prSet presAssocID="{43A9250C-5A77-4036-9DCA-DB6AE928DFFE}" presName="text3" presStyleLbl="fgAcc3" presStyleIdx="0" presStyleCnt="7">
        <dgm:presLayoutVars>
          <dgm:chPref val="3"/>
        </dgm:presLayoutVars>
      </dgm:prSet>
      <dgm:spPr/>
    </dgm:pt>
    <dgm:pt modelId="{62A8DC9C-5E25-4310-B1EE-0FC31502C41B}" type="pres">
      <dgm:prSet presAssocID="{43A9250C-5A77-4036-9DCA-DB6AE928DFFE}" presName="hierChild4" presStyleCnt="0"/>
      <dgm:spPr/>
    </dgm:pt>
    <dgm:pt modelId="{33E9ABC0-D7FD-4AFA-BD42-70F5DF233931}" type="pres">
      <dgm:prSet presAssocID="{84E0EF2E-1289-4E22-BEA7-3A4BEABADB0E}" presName="Name17" presStyleLbl="parChTrans1D3" presStyleIdx="1" presStyleCnt="7"/>
      <dgm:spPr/>
    </dgm:pt>
    <dgm:pt modelId="{B8D6889B-E754-4B97-9087-D133BC07FD7B}" type="pres">
      <dgm:prSet presAssocID="{F9977D69-7531-428F-8A79-28E0D6FFA8B3}" presName="hierRoot3" presStyleCnt="0"/>
      <dgm:spPr/>
    </dgm:pt>
    <dgm:pt modelId="{267EEB19-BE59-41F8-B9DF-92C1AF179126}" type="pres">
      <dgm:prSet presAssocID="{F9977D69-7531-428F-8A79-28E0D6FFA8B3}" presName="composite3" presStyleCnt="0"/>
      <dgm:spPr/>
    </dgm:pt>
    <dgm:pt modelId="{B702A736-0B16-43DF-8CB9-2B879312F0FA}" type="pres">
      <dgm:prSet presAssocID="{F9977D69-7531-428F-8A79-28E0D6FFA8B3}" presName="background3" presStyleLbl="node3" presStyleIdx="1" presStyleCnt="7"/>
      <dgm:spPr/>
    </dgm:pt>
    <dgm:pt modelId="{99596B62-8B08-4C6F-AC3F-93E85346CEC9}" type="pres">
      <dgm:prSet presAssocID="{F9977D69-7531-428F-8A79-28E0D6FFA8B3}" presName="text3" presStyleLbl="fgAcc3" presStyleIdx="1" presStyleCnt="7">
        <dgm:presLayoutVars>
          <dgm:chPref val="3"/>
        </dgm:presLayoutVars>
      </dgm:prSet>
      <dgm:spPr/>
    </dgm:pt>
    <dgm:pt modelId="{63EBCFF7-962B-4C5A-ACAE-A736C9562084}" type="pres">
      <dgm:prSet presAssocID="{F9977D69-7531-428F-8A79-28E0D6FFA8B3}" presName="hierChild4" presStyleCnt="0"/>
      <dgm:spPr/>
    </dgm:pt>
    <dgm:pt modelId="{DA9058DE-2156-4F4D-A19B-F2C21608A8D7}" type="pres">
      <dgm:prSet presAssocID="{8A9300F6-A7E7-4EF3-9FF0-5E4914139FBC}" presName="Name10" presStyleLbl="parChTrans1D2" presStyleIdx="1" presStyleCnt="4"/>
      <dgm:spPr/>
    </dgm:pt>
    <dgm:pt modelId="{045CC8CF-25A8-4CBC-9AE6-229BC25616FB}" type="pres">
      <dgm:prSet presAssocID="{80C6BE5A-9E6D-42A8-815C-8AE61DB1B31F}" presName="hierRoot2" presStyleCnt="0"/>
      <dgm:spPr/>
    </dgm:pt>
    <dgm:pt modelId="{B976AAFE-36FD-4481-A18A-D7EEA4DD4D9D}" type="pres">
      <dgm:prSet presAssocID="{80C6BE5A-9E6D-42A8-815C-8AE61DB1B31F}" presName="composite2" presStyleCnt="0"/>
      <dgm:spPr/>
    </dgm:pt>
    <dgm:pt modelId="{8B70B873-5C37-4D91-B45F-B1E7471141FB}" type="pres">
      <dgm:prSet presAssocID="{80C6BE5A-9E6D-42A8-815C-8AE61DB1B31F}" presName="background2" presStyleLbl="node2" presStyleIdx="1" presStyleCnt="4"/>
      <dgm:spPr/>
    </dgm:pt>
    <dgm:pt modelId="{4382A276-DFA5-4698-8D4A-8AC3C62C5FD6}" type="pres">
      <dgm:prSet presAssocID="{80C6BE5A-9E6D-42A8-815C-8AE61DB1B31F}" presName="text2" presStyleLbl="fgAcc2" presStyleIdx="1" presStyleCnt="4">
        <dgm:presLayoutVars>
          <dgm:chPref val="3"/>
        </dgm:presLayoutVars>
      </dgm:prSet>
      <dgm:spPr/>
    </dgm:pt>
    <dgm:pt modelId="{F0044645-0BAF-445C-8755-B2138BC68ABA}" type="pres">
      <dgm:prSet presAssocID="{80C6BE5A-9E6D-42A8-815C-8AE61DB1B31F}" presName="hierChild3" presStyleCnt="0"/>
      <dgm:spPr/>
    </dgm:pt>
    <dgm:pt modelId="{14A6EB00-89C2-4BA5-A837-7B62FA5A2F39}" type="pres">
      <dgm:prSet presAssocID="{94042725-0E14-43AB-80FE-7E31D32A48A3}" presName="Name17" presStyleLbl="parChTrans1D3" presStyleIdx="2" presStyleCnt="7"/>
      <dgm:spPr/>
    </dgm:pt>
    <dgm:pt modelId="{601538CF-5260-469C-A0FC-93480335DEC1}" type="pres">
      <dgm:prSet presAssocID="{FD7ED31F-BCD2-44C9-AF53-A5E5AE79CD8A}" presName="hierRoot3" presStyleCnt="0"/>
      <dgm:spPr/>
    </dgm:pt>
    <dgm:pt modelId="{AAA04D9C-F35B-4FD8-8907-46C9FE489821}" type="pres">
      <dgm:prSet presAssocID="{FD7ED31F-BCD2-44C9-AF53-A5E5AE79CD8A}" presName="composite3" presStyleCnt="0"/>
      <dgm:spPr/>
    </dgm:pt>
    <dgm:pt modelId="{E13F95A0-33C5-4052-A457-9B64F1FAFFE4}" type="pres">
      <dgm:prSet presAssocID="{FD7ED31F-BCD2-44C9-AF53-A5E5AE79CD8A}" presName="background3" presStyleLbl="node3" presStyleIdx="2" presStyleCnt="7"/>
      <dgm:spPr/>
    </dgm:pt>
    <dgm:pt modelId="{45BAD035-4FD5-469C-AFFB-4FE04157C125}" type="pres">
      <dgm:prSet presAssocID="{FD7ED31F-BCD2-44C9-AF53-A5E5AE79CD8A}" presName="text3" presStyleLbl="fgAcc3" presStyleIdx="2" presStyleCnt="7">
        <dgm:presLayoutVars>
          <dgm:chPref val="3"/>
        </dgm:presLayoutVars>
      </dgm:prSet>
      <dgm:spPr/>
    </dgm:pt>
    <dgm:pt modelId="{16608CFB-01A5-4E6E-8BF8-412AB04D1169}" type="pres">
      <dgm:prSet presAssocID="{FD7ED31F-BCD2-44C9-AF53-A5E5AE79CD8A}" presName="hierChild4" presStyleCnt="0"/>
      <dgm:spPr/>
    </dgm:pt>
    <dgm:pt modelId="{10123115-B0C3-4B00-8821-28C4FBE093A4}" type="pres">
      <dgm:prSet presAssocID="{8C3537EB-8330-46F4-8F88-AE935C8C1250}" presName="Name23" presStyleLbl="parChTrans1D4" presStyleIdx="0" presStyleCnt="8"/>
      <dgm:spPr/>
    </dgm:pt>
    <dgm:pt modelId="{CDBEF0C0-FF4A-4410-9AEB-24FE6F5BC755}" type="pres">
      <dgm:prSet presAssocID="{65AADE00-DDF1-4498-967D-3B126D879DD5}" presName="hierRoot4" presStyleCnt="0"/>
      <dgm:spPr/>
    </dgm:pt>
    <dgm:pt modelId="{3C3800FF-8598-43EF-96B2-03D21901356D}" type="pres">
      <dgm:prSet presAssocID="{65AADE00-DDF1-4498-967D-3B126D879DD5}" presName="composite4" presStyleCnt="0"/>
      <dgm:spPr/>
    </dgm:pt>
    <dgm:pt modelId="{85400D3B-5451-49FF-B699-557953B3BA22}" type="pres">
      <dgm:prSet presAssocID="{65AADE00-DDF1-4498-967D-3B126D879DD5}" presName="background4" presStyleLbl="node4" presStyleIdx="0" presStyleCnt="8"/>
      <dgm:spPr/>
    </dgm:pt>
    <dgm:pt modelId="{44342744-87FE-4BBC-9627-81F5179B4721}" type="pres">
      <dgm:prSet presAssocID="{65AADE00-DDF1-4498-967D-3B126D879DD5}" presName="text4" presStyleLbl="fgAcc4" presStyleIdx="0" presStyleCnt="8">
        <dgm:presLayoutVars>
          <dgm:chPref val="3"/>
        </dgm:presLayoutVars>
      </dgm:prSet>
      <dgm:spPr/>
    </dgm:pt>
    <dgm:pt modelId="{53B7C3C0-29BB-41D3-B4C2-5EF57A4898FF}" type="pres">
      <dgm:prSet presAssocID="{65AADE00-DDF1-4498-967D-3B126D879DD5}" presName="hierChild5" presStyleCnt="0"/>
      <dgm:spPr/>
    </dgm:pt>
    <dgm:pt modelId="{DD0AA76B-4201-48EA-BB84-164DADD5BAF5}" type="pres">
      <dgm:prSet presAssocID="{E55DAFC4-1AD2-439D-9E72-AE7777C6173A}" presName="Name23" presStyleLbl="parChTrans1D4" presStyleIdx="1" presStyleCnt="8"/>
      <dgm:spPr/>
    </dgm:pt>
    <dgm:pt modelId="{7DC66409-D201-49E1-AAD9-B19F9EE09D2F}" type="pres">
      <dgm:prSet presAssocID="{7583018F-68C4-4E25-82B4-E2D28AC49B91}" presName="hierRoot4" presStyleCnt="0"/>
      <dgm:spPr/>
    </dgm:pt>
    <dgm:pt modelId="{9CE00749-1CD2-455A-A94A-CE30C58F041D}" type="pres">
      <dgm:prSet presAssocID="{7583018F-68C4-4E25-82B4-E2D28AC49B91}" presName="composite4" presStyleCnt="0"/>
      <dgm:spPr/>
    </dgm:pt>
    <dgm:pt modelId="{DFA60EA3-1BA1-46EE-8696-1029AE2954FB}" type="pres">
      <dgm:prSet presAssocID="{7583018F-68C4-4E25-82B4-E2D28AC49B91}" presName="background4" presStyleLbl="node4" presStyleIdx="1" presStyleCnt="8"/>
      <dgm:spPr/>
    </dgm:pt>
    <dgm:pt modelId="{2041B1B4-1D50-407C-ABDF-BF507AA5CEE7}" type="pres">
      <dgm:prSet presAssocID="{7583018F-68C4-4E25-82B4-E2D28AC49B91}" presName="text4" presStyleLbl="fgAcc4" presStyleIdx="1" presStyleCnt="8">
        <dgm:presLayoutVars>
          <dgm:chPref val="3"/>
        </dgm:presLayoutVars>
      </dgm:prSet>
      <dgm:spPr/>
    </dgm:pt>
    <dgm:pt modelId="{B3872AC7-E4D7-4210-8F75-31522298C7C9}" type="pres">
      <dgm:prSet presAssocID="{7583018F-68C4-4E25-82B4-E2D28AC49B91}" presName="hierChild5" presStyleCnt="0"/>
      <dgm:spPr/>
    </dgm:pt>
    <dgm:pt modelId="{9583C0B7-7378-49A6-B635-0C610E96FA78}" type="pres">
      <dgm:prSet presAssocID="{4BD1F968-86DE-41C3-A4E3-B8E41AA6B9BB}" presName="Name23" presStyleLbl="parChTrans1D4" presStyleIdx="2" presStyleCnt="8"/>
      <dgm:spPr/>
    </dgm:pt>
    <dgm:pt modelId="{3578080E-22C4-406A-B454-413289B09AA7}" type="pres">
      <dgm:prSet presAssocID="{A655241C-4939-4D3A-A6D5-CB8BC9ED8981}" presName="hierRoot4" presStyleCnt="0"/>
      <dgm:spPr/>
    </dgm:pt>
    <dgm:pt modelId="{C3C55A21-4776-46F3-BD91-60167B5FA8B3}" type="pres">
      <dgm:prSet presAssocID="{A655241C-4939-4D3A-A6D5-CB8BC9ED8981}" presName="composite4" presStyleCnt="0"/>
      <dgm:spPr/>
    </dgm:pt>
    <dgm:pt modelId="{7838DAEF-3CB1-4180-AB12-816104F7C77A}" type="pres">
      <dgm:prSet presAssocID="{A655241C-4939-4D3A-A6D5-CB8BC9ED8981}" presName="background4" presStyleLbl="node4" presStyleIdx="2" presStyleCnt="8"/>
      <dgm:spPr/>
    </dgm:pt>
    <dgm:pt modelId="{45F3F715-78FF-4050-9310-EEF0A9C35761}" type="pres">
      <dgm:prSet presAssocID="{A655241C-4939-4D3A-A6D5-CB8BC9ED8981}" presName="text4" presStyleLbl="fgAcc4" presStyleIdx="2" presStyleCnt="8">
        <dgm:presLayoutVars>
          <dgm:chPref val="3"/>
        </dgm:presLayoutVars>
      </dgm:prSet>
      <dgm:spPr/>
    </dgm:pt>
    <dgm:pt modelId="{58A991EA-C707-4D35-9B19-B583DE29D976}" type="pres">
      <dgm:prSet presAssocID="{A655241C-4939-4D3A-A6D5-CB8BC9ED8981}" presName="hierChild5" presStyleCnt="0"/>
      <dgm:spPr/>
    </dgm:pt>
    <dgm:pt modelId="{C34BB160-D163-4A93-9ED8-9840C691C172}" type="pres">
      <dgm:prSet presAssocID="{870DB69E-15F0-4B6C-A7BA-0B4540D2B1E5}" presName="Name17" presStyleLbl="parChTrans1D3" presStyleIdx="3" presStyleCnt="7"/>
      <dgm:spPr/>
    </dgm:pt>
    <dgm:pt modelId="{A4C8E3B6-61B5-4D4A-B559-3BC3F3D88488}" type="pres">
      <dgm:prSet presAssocID="{62B3A425-BF3E-438D-9A7A-84022250BDA3}" presName="hierRoot3" presStyleCnt="0"/>
      <dgm:spPr/>
    </dgm:pt>
    <dgm:pt modelId="{4F3836B1-DA98-4178-A8F3-A4A4D3354CEA}" type="pres">
      <dgm:prSet presAssocID="{62B3A425-BF3E-438D-9A7A-84022250BDA3}" presName="composite3" presStyleCnt="0"/>
      <dgm:spPr/>
    </dgm:pt>
    <dgm:pt modelId="{731AB29D-60B9-4ADC-801B-C6CD7D19E4D7}" type="pres">
      <dgm:prSet presAssocID="{62B3A425-BF3E-438D-9A7A-84022250BDA3}" presName="background3" presStyleLbl="node3" presStyleIdx="3" presStyleCnt="7"/>
      <dgm:spPr/>
    </dgm:pt>
    <dgm:pt modelId="{504A13CA-BA8D-468C-8109-20FEA44FEBD5}" type="pres">
      <dgm:prSet presAssocID="{62B3A425-BF3E-438D-9A7A-84022250BDA3}" presName="text3" presStyleLbl="fgAcc3" presStyleIdx="3" presStyleCnt="7">
        <dgm:presLayoutVars>
          <dgm:chPref val="3"/>
        </dgm:presLayoutVars>
      </dgm:prSet>
      <dgm:spPr/>
    </dgm:pt>
    <dgm:pt modelId="{E61EE3CC-3631-47C7-BC5B-1A78B8C71437}" type="pres">
      <dgm:prSet presAssocID="{62B3A425-BF3E-438D-9A7A-84022250BDA3}" presName="hierChild4" presStyleCnt="0"/>
      <dgm:spPr/>
    </dgm:pt>
    <dgm:pt modelId="{DFCC8E09-03C8-4C7B-A25B-9155E534392A}" type="pres">
      <dgm:prSet presAssocID="{A72AF2FF-767C-42AA-A901-DFE0F3B4870E}" presName="Name23" presStyleLbl="parChTrans1D4" presStyleIdx="3" presStyleCnt="8"/>
      <dgm:spPr/>
    </dgm:pt>
    <dgm:pt modelId="{E02F25FC-DFAB-4324-A2E0-5C8F1E614988}" type="pres">
      <dgm:prSet presAssocID="{4CB8D09A-71A9-42F0-816E-A07EF9BC8122}" presName="hierRoot4" presStyleCnt="0"/>
      <dgm:spPr/>
    </dgm:pt>
    <dgm:pt modelId="{DC612B6E-E716-4093-82B5-1D4AF552E954}" type="pres">
      <dgm:prSet presAssocID="{4CB8D09A-71A9-42F0-816E-A07EF9BC8122}" presName="composite4" presStyleCnt="0"/>
      <dgm:spPr/>
    </dgm:pt>
    <dgm:pt modelId="{89591A70-13C7-45C5-8AB6-BDBAC33D2369}" type="pres">
      <dgm:prSet presAssocID="{4CB8D09A-71A9-42F0-816E-A07EF9BC8122}" presName="background4" presStyleLbl="node4" presStyleIdx="3" presStyleCnt="8"/>
      <dgm:spPr/>
    </dgm:pt>
    <dgm:pt modelId="{57BB98A3-BD21-427F-B4DD-7A3B48557D4D}" type="pres">
      <dgm:prSet presAssocID="{4CB8D09A-71A9-42F0-816E-A07EF9BC8122}" presName="text4" presStyleLbl="fgAcc4" presStyleIdx="3" presStyleCnt="8">
        <dgm:presLayoutVars>
          <dgm:chPref val="3"/>
        </dgm:presLayoutVars>
      </dgm:prSet>
      <dgm:spPr/>
    </dgm:pt>
    <dgm:pt modelId="{8ABB90BC-4613-434D-8885-8EA0BA2A6E6A}" type="pres">
      <dgm:prSet presAssocID="{4CB8D09A-71A9-42F0-816E-A07EF9BC8122}" presName="hierChild5" presStyleCnt="0"/>
      <dgm:spPr/>
    </dgm:pt>
    <dgm:pt modelId="{5B3A0541-99BC-4DE5-AA66-A4946B223675}" type="pres">
      <dgm:prSet presAssocID="{90C3355E-14D1-4F31-B392-E4EA014FE233}" presName="Name23" presStyleLbl="parChTrans1D4" presStyleIdx="4" presStyleCnt="8"/>
      <dgm:spPr/>
    </dgm:pt>
    <dgm:pt modelId="{46829C2E-9D52-4987-A7D5-208BBDCE6E38}" type="pres">
      <dgm:prSet presAssocID="{CF558D91-EA98-489F-B4DC-7F945A333F2A}" presName="hierRoot4" presStyleCnt="0"/>
      <dgm:spPr/>
    </dgm:pt>
    <dgm:pt modelId="{975EACD5-4F67-41DD-A8BB-AB8A64D83ADC}" type="pres">
      <dgm:prSet presAssocID="{CF558D91-EA98-489F-B4DC-7F945A333F2A}" presName="composite4" presStyleCnt="0"/>
      <dgm:spPr/>
    </dgm:pt>
    <dgm:pt modelId="{8E57AB1F-A4F3-4E9D-9CF7-CF7D41C1A0FF}" type="pres">
      <dgm:prSet presAssocID="{CF558D91-EA98-489F-B4DC-7F945A333F2A}" presName="background4" presStyleLbl="node4" presStyleIdx="4" presStyleCnt="8"/>
      <dgm:spPr/>
    </dgm:pt>
    <dgm:pt modelId="{E466F28C-91BB-4447-830D-616805417ED9}" type="pres">
      <dgm:prSet presAssocID="{CF558D91-EA98-489F-B4DC-7F945A333F2A}" presName="text4" presStyleLbl="fgAcc4" presStyleIdx="4" presStyleCnt="8">
        <dgm:presLayoutVars>
          <dgm:chPref val="3"/>
        </dgm:presLayoutVars>
      </dgm:prSet>
      <dgm:spPr/>
    </dgm:pt>
    <dgm:pt modelId="{78B912E0-7791-4667-B048-E666950D311D}" type="pres">
      <dgm:prSet presAssocID="{CF558D91-EA98-489F-B4DC-7F945A333F2A}" presName="hierChild5" presStyleCnt="0"/>
      <dgm:spPr/>
    </dgm:pt>
    <dgm:pt modelId="{CBFA32F7-7E80-46E8-8204-63BDC66D8E6D}" type="pres">
      <dgm:prSet presAssocID="{EB50D15A-803E-4B12-8125-2D675E877DF3}" presName="Name23" presStyleLbl="parChTrans1D4" presStyleIdx="5" presStyleCnt="8"/>
      <dgm:spPr/>
    </dgm:pt>
    <dgm:pt modelId="{1BCF38DB-27B4-487A-B8DD-52CEA0FC17AD}" type="pres">
      <dgm:prSet presAssocID="{80CD9DB6-579E-475F-92F2-CFB54A0770C5}" presName="hierRoot4" presStyleCnt="0"/>
      <dgm:spPr/>
    </dgm:pt>
    <dgm:pt modelId="{8CACB197-ECCE-4771-852D-CD5CEEE0DFF2}" type="pres">
      <dgm:prSet presAssocID="{80CD9DB6-579E-475F-92F2-CFB54A0770C5}" presName="composite4" presStyleCnt="0"/>
      <dgm:spPr/>
    </dgm:pt>
    <dgm:pt modelId="{E1E6B72E-6CB4-4EB4-95D0-A5A98C2DC12A}" type="pres">
      <dgm:prSet presAssocID="{80CD9DB6-579E-475F-92F2-CFB54A0770C5}" presName="background4" presStyleLbl="node4" presStyleIdx="5" presStyleCnt="8"/>
      <dgm:spPr/>
    </dgm:pt>
    <dgm:pt modelId="{E779691A-817E-4194-A4D8-CD714BD822EA}" type="pres">
      <dgm:prSet presAssocID="{80CD9DB6-579E-475F-92F2-CFB54A0770C5}" presName="text4" presStyleLbl="fgAcc4" presStyleIdx="5" presStyleCnt="8">
        <dgm:presLayoutVars>
          <dgm:chPref val="3"/>
        </dgm:presLayoutVars>
      </dgm:prSet>
      <dgm:spPr/>
    </dgm:pt>
    <dgm:pt modelId="{97477037-422E-40F2-92BB-C38EB5E6D7DB}" type="pres">
      <dgm:prSet presAssocID="{80CD9DB6-579E-475F-92F2-CFB54A0770C5}" presName="hierChild5" presStyleCnt="0"/>
      <dgm:spPr/>
    </dgm:pt>
    <dgm:pt modelId="{D5718C71-4321-4E84-970A-2B91D5CD239A}" type="pres">
      <dgm:prSet presAssocID="{4CFE5194-3D5C-4189-87CE-55A5724D5C28}" presName="Name17" presStyleLbl="parChTrans1D3" presStyleIdx="4" presStyleCnt="7"/>
      <dgm:spPr/>
    </dgm:pt>
    <dgm:pt modelId="{BB51B67F-A78A-49F0-8B88-3E122119CD69}" type="pres">
      <dgm:prSet presAssocID="{09A88805-960D-4346-8B65-9AF893906318}" presName="hierRoot3" presStyleCnt="0"/>
      <dgm:spPr/>
    </dgm:pt>
    <dgm:pt modelId="{5136B5DB-82A8-4769-925F-EE1059D20F6D}" type="pres">
      <dgm:prSet presAssocID="{09A88805-960D-4346-8B65-9AF893906318}" presName="composite3" presStyleCnt="0"/>
      <dgm:spPr/>
    </dgm:pt>
    <dgm:pt modelId="{2FBB57CC-ADFE-4F35-9DAE-52759BB14095}" type="pres">
      <dgm:prSet presAssocID="{09A88805-960D-4346-8B65-9AF893906318}" presName="background3" presStyleLbl="node3" presStyleIdx="4" presStyleCnt="7"/>
      <dgm:spPr/>
    </dgm:pt>
    <dgm:pt modelId="{82D9BEC3-3530-44AA-AFEC-A3C86B15BCCE}" type="pres">
      <dgm:prSet presAssocID="{09A88805-960D-4346-8B65-9AF893906318}" presName="text3" presStyleLbl="fgAcc3" presStyleIdx="4" presStyleCnt="7">
        <dgm:presLayoutVars>
          <dgm:chPref val="3"/>
        </dgm:presLayoutVars>
      </dgm:prSet>
      <dgm:spPr/>
    </dgm:pt>
    <dgm:pt modelId="{398E4603-B878-4AF1-B55E-89D7009DAA8E}" type="pres">
      <dgm:prSet presAssocID="{09A88805-960D-4346-8B65-9AF893906318}" presName="hierChild4" presStyleCnt="0"/>
      <dgm:spPr/>
    </dgm:pt>
    <dgm:pt modelId="{673CF0A9-1DA2-498E-A26E-37F1A57920F7}" type="pres">
      <dgm:prSet presAssocID="{3E07D469-100B-4749-999D-1532D0C6BE58}" presName="Name23" presStyleLbl="parChTrans1D4" presStyleIdx="6" presStyleCnt="8"/>
      <dgm:spPr/>
    </dgm:pt>
    <dgm:pt modelId="{675D65BE-BE5F-4D1A-B8AF-9EF72FADF773}" type="pres">
      <dgm:prSet presAssocID="{E3E4B84D-7344-44EA-A62F-69DFD031B7F3}" presName="hierRoot4" presStyleCnt="0"/>
      <dgm:spPr/>
    </dgm:pt>
    <dgm:pt modelId="{AA8C9269-2292-44A0-B3B4-9DC8658D7F84}" type="pres">
      <dgm:prSet presAssocID="{E3E4B84D-7344-44EA-A62F-69DFD031B7F3}" presName="composite4" presStyleCnt="0"/>
      <dgm:spPr/>
    </dgm:pt>
    <dgm:pt modelId="{D83C4A1A-52CB-41DC-B0AB-FFBAC0E5F7AA}" type="pres">
      <dgm:prSet presAssocID="{E3E4B84D-7344-44EA-A62F-69DFD031B7F3}" presName="background4" presStyleLbl="node4" presStyleIdx="6" presStyleCnt="8"/>
      <dgm:spPr/>
    </dgm:pt>
    <dgm:pt modelId="{E2F2D91D-4994-471F-860A-65227E9B14C7}" type="pres">
      <dgm:prSet presAssocID="{E3E4B84D-7344-44EA-A62F-69DFD031B7F3}" presName="text4" presStyleLbl="fgAcc4" presStyleIdx="6" presStyleCnt="8">
        <dgm:presLayoutVars>
          <dgm:chPref val="3"/>
        </dgm:presLayoutVars>
      </dgm:prSet>
      <dgm:spPr/>
    </dgm:pt>
    <dgm:pt modelId="{C2A83CFA-C05C-4B2D-B908-91F54DAABC88}" type="pres">
      <dgm:prSet presAssocID="{E3E4B84D-7344-44EA-A62F-69DFD031B7F3}" presName="hierChild5" presStyleCnt="0"/>
      <dgm:spPr/>
    </dgm:pt>
    <dgm:pt modelId="{C2FA18AC-7486-43ED-9C6B-7766A9830230}" type="pres">
      <dgm:prSet presAssocID="{021F2D8E-5346-41F5-AA07-8AC9808739D3}" presName="Name23" presStyleLbl="parChTrans1D4" presStyleIdx="7" presStyleCnt="8"/>
      <dgm:spPr/>
    </dgm:pt>
    <dgm:pt modelId="{6BF9EE85-CFC4-4C31-8390-0EF0A4978D38}" type="pres">
      <dgm:prSet presAssocID="{2558135F-08CA-4405-A1AE-6580710D0E17}" presName="hierRoot4" presStyleCnt="0"/>
      <dgm:spPr/>
    </dgm:pt>
    <dgm:pt modelId="{C97C6CEA-87BB-4422-BE9B-8672746B85A9}" type="pres">
      <dgm:prSet presAssocID="{2558135F-08CA-4405-A1AE-6580710D0E17}" presName="composite4" presStyleCnt="0"/>
      <dgm:spPr/>
    </dgm:pt>
    <dgm:pt modelId="{40472BE8-3A85-4C1B-9880-986675A298BA}" type="pres">
      <dgm:prSet presAssocID="{2558135F-08CA-4405-A1AE-6580710D0E17}" presName="background4" presStyleLbl="node4" presStyleIdx="7" presStyleCnt="8"/>
      <dgm:spPr/>
    </dgm:pt>
    <dgm:pt modelId="{8DF359E9-9519-46E0-9252-6C42C7581EF9}" type="pres">
      <dgm:prSet presAssocID="{2558135F-08CA-4405-A1AE-6580710D0E17}" presName="text4" presStyleLbl="fgAcc4" presStyleIdx="7" presStyleCnt="8">
        <dgm:presLayoutVars>
          <dgm:chPref val="3"/>
        </dgm:presLayoutVars>
      </dgm:prSet>
      <dgm:spPr/>
    </dgm:pt>
    <dgm:pt modelId="{126F73F0-4AEA-4CBB-AC2E-E0287C91E9B9}" type="pres">
      <dgm:prSet presAssocID="{2558135F-08CA-4405-A1AE-6580710D0E17}" presName="hierChild5" presStyleCnt="0"/>
      <dgm:spPr/>
    </dgm:pt>
    <dgm:pt modelId="{6DBAC1A3-0579-43C0-B413-A5FE6595C1E5}" type="pres">
      <dgm:prSet presAssocID="{2FFA5918-8842-4FB7-A692-E298679E7A5A}" presName="Name10" presStyleLbl="parChTrans1D2" presStyleIdx="2" presStyleCnt="4"/>
      <dgm:spPr/>
    </dgm:pt>
    <dgm:pt modelId="{73A4C9A1-A1EA-4BBD-AF26-DEEF911A3F1F}" type="pres">
      <dgm:prSet presAssocID="{4641B076-062C-4BCF-B9E9-BD36EEF08931}" presName="hierRoot2" presStyleCnt="0"/>
      <dgm:spPr/>
    </dgm:pt>
    <dgm:pt modelId="{CBD9412D-2364-4821-AE1F-CDF3D14D6362}" type="pres">
      <dgm:prSet presAssocID="{4641B076-062C-4BCF-B9E9-BD36EEF08931}" presName="composite2" presStyleCnt="0"/>
      <dgm:spPr/>
    </dgm:pt>
    <dgm:pt modelId="{6D9231F7-118F-426A-8C9D-1DF93DCFC3CA}" type="pres">
      <dgm:prSet presAssocID="{4641B076-062C-4BCF-B9E9-BD36EEF08931}" presName="background2" presStyleLbl="node2" presStyleIdx="2" presStyleCnt="4"/>
      <dgm:spPr/>
    </dgm:pt>
    <dgm:pt modelId="{8CDF1139-CCBB-43CB-BEAB-E015313CD94C}" type="pres">
      <dgm:prSet presAssocID="{4641B076-062C-4BCF-B9E9-BD36EEF08931}" presName="text2" presStyleLbl="fgAcc2" presStyleIdx="2" presStyleCnt="4">
        <dgm:presLayoutVars>
          <dgm:chPref val="3"/>
        </dgm:presLayoutVars>
      </dgm:prSet>
      <dgm:spPr/>
    </dgm:pt>
    <dgm:pt modelId="{4AD12AF8-4444-4FDA-B2A9-D21064EAA009}" type="pres">
      <dgm:prSet presAssocID="{4641B076-062C-4BCF-B9E9-BD36EEF08931}" presName="hierChild3" presStyleCnt="0"/>
      <dgm:spPr/>
    </dgm:pt>
    <dgm:pt modelId="{93902574-25EC-45EE-9ED4-C76176AA0345}" type="pres">
      <dgm:prSet presAssocID="{875D4076-2B7C-43D9-93A8-ABB9A7585A5D}" presName="Name17" presStyleLbl="parChTrans1D3" presStyleIdx="5" presStyleCnt="7"/>
      <dgm:spPr/>
    </dgm:pt>
    <dgm:pt modelId="{9D52A9A6-A59A-48C6-B231-EE15C3F92028}" type="pres">
      <dgm:prSet presAssocID="{41BDE82C-0BBB-4003-AEDA-4C76570B23CE}" presName="hierRoot3" presStyleCnt="0"/>
      <dgm:spPr/>
    </dgm:pt>
    <dgm:pt modelId="{70088869-8666-460B-954B-B1CEE01C678E}" type="pres">
      <dgm:prSet presAssocID="{41BDE82C-0BBB-4003-AEDA-4C76570B23CE}" presName="composite3" presStyleCnt="0"/>
      <dgm:spPr/>
    </dgm:pt>
    <dgm:pt modelId="{692E52A4-AFD3-4DF1-9C95-EFF5AB3442CA}" type="pres">
      <dgm:prSet presAssocID="{41BDE82C-0BBB-4003-AEDA-4C76570B23CE}" presName="background3" presStyleLbl="node3" presStyleIdx="5" presStyleCnt="7"/>
      <dgm:spPr/>
    </dgm:pt>
    <dgm:pt modelId="{B87627DA-BDE1-432D-8336-1F91EAC7A5DE}" type="pres">
      <dgm:prSet presAssocID="{41BDE82C-0BBB-4003-AEDA-4C76570B23CE}" presName="text3" presStyleLbl="fgAcc3" presStyleIdx="5" presStyleCnt="7">
        <dgm:presLayoutVars>
          <dgm:chPref val="3"/>
        </dgm:presLayoutVars>
      </dgm:prSet>
      <dgm:spPr/>
    </dgm:pt>
    <dgm:pt modelId="{41ACCA59-7495-4E6E-A6D3-8808966B8469}" type="pres">
      <dgm:prSet presAssocID="{41BDE82C-0BBB-4003-AEDA-4C76570B23CE}" presName="hierChild4" presStyleCnt="0"/>
      <dgm:spPr/>
    </dgm:pt>
    <dgm:pt modelId="{56ACAA95-28E9-49B8-86E1-607661D5C99C}" type="pres">
      <dgm:prSet presAssocID="{3C7BFDC8-F8DF-426C-9A9A-DD8BD26D0682}" presName="Name10" presStyleLbl="parChTrans1D2" presStyleIdx="3" presStyleCnt="4"/>
      <dgm:spPr/>
    </dgm:pt>
    <dgm:pt modelId="{6BD9901D-1DD3-482D-8AE4-3EABDC1BE5F6}" type="pres">
      <dgm:prSet presAssocID="{BAEE2454-2BA3-4C83-9B55-374BC2810B2C}" presName="hierRoot2" presStyleCnt="0"/>
      <dgm:spPr/>
    </dgm:pt>
    <dgm:pt modelId="{5C408C68-C94D-455B-8BE7-1DAA72479FEA}" type="pres">
      <dgm:prSet presAssocID="{BAEE2454-2BA3-4C83-9B55-374BC2810B2C}" presName="composite2" presStyleCnt="0"/>
      <dgm:spPr/>
    </dgm:pt>
    <dgm:pt modelId="{63038EDA-B4C8-48CE-9174-312E0361EB8E}" type="pres">
      <dgm:prSet presAssocID="{BAEE2454-2BA3-4C83-9B55-374BC2810B2C}" presName="background2" presStyleLbl="node2" presStyleIdx="3" presStyleCnt="4"/>
      <dgm:spPr/>
    </dgm:pt>
    <dgm:pt modelId="{EAFEA7DD-DD3C-41C9-B29F-A643A13D1CB3}" type="pres">
      <dgm:prSet presAssocID="{BAEE2454-2BA3-4C83-9B55-374BC2810B2C}" presName="text2" presStyleLbl="fgAcc2" presStyleIdx="3" presStyleCnt="4">
        <dgm:presLayoutVars>
          <dgm:chPref val="3"/>
        </dgm:presLayoutVars>
      </dgm:prSet>
      <dgm:spPr/>
    </dgm:pt>
    <dgm:pt modelId="{482B1FB3-699B-49F7-94E3-380226A607D7}" type="pres">
      <dgm:prSet presAssocID="{BAEE2454-2BA3-4C83-9B55-374BC2810B2C}" presName="hierChild3" presStyleCnt="0"/>
      <dgm:spPr/>
    </dgm:pt>
    <dgm:pt modelId="{63B5DF81-F9AA-42D2-B683-3DC6BB73F5A9}" type="pres">
      <dgm:prSet presAssocID="{F75229DE-A423-4A7D-863F-DA6C8E989D73}" presName="Name17" presStyleLbl="parChTrans1D3" presStyleIdx="6" presStyleCnt="7"/>
      <dgm:spPr/>
    </dgm:pt>
    <dgm:pt modelId="{F0B6541E-2E72-44EE-8632-10907ABA9971}" type="pres">
      <dgm:prSet presAssocID="{B4A95F69-3476-4AF8-AE2B-E1C611D6DDFD}" presName="hierRoot3" presStyleCnt="0"/>
      <dgm:spPr/>
    </dgm:pt>
    <dgm:pt modelId="{0BF2770C-8E75-46F5-867C-037BACBFD49F}" type="pres">
      <dgm:prSet presAssocID="{B4A95F69-3476-4AF8-AE2B-E1C611D6DDFD}" presName="composite3" presStyleCnt="0"/>
      <dgm:spPr/>
    </dgm:pt>
    <dgm:pt modelId="{19230230-2243-464A-AE12-7E11F8CBCC6F}" type="pres">
      <dgm:prSet presAssocID="{B4A95F69-3476-4AF8-AE2B-E1C611D6DDFD}" presName="background3" presStyleLbl="node3" presStyleIdx="6" presStyleCnt="7"/>
      <dgm:spPr/>
    </dgm:pt>
    <dgm:pt modelId="{B52D8DB0-29D0-413C-8EE5-0461D79B1D6A}" type="pres">
      <dgm:prSet presAssocID="{B4A95F69-3476-4AF8-AE2B-E1C611D6DDFD}" presName="text3" presStyleLbl="fgAcc3" presStyleIdx="6" presStyleCnt="7">
        <dgm:presLayoutVars>
          <dgm:chPref val="3"/>
        </dgm:presLayoutVars>
      </dgm:prSet>
      <dgm:spPr/>
    </dgm:pt>
    <dgm:pt modelId="{C161B4E0-4623-4A8A-9863-FB09D206772C}" type="pres">
      <dgm:prSet presAssocID="{B4A95F69-3476-4AF8-AE2B-E1C611D6DDFD}" presName="hierChild4" presStyleCnt="0"/>
      <dgm:spPr/>
    </dgm:pt>
  </dgm:ptLst>
  <dgm:cxnLst>
    <dgm:cxn modelId="{9B994500-8F68-4FFC-8D8F-558A434F97B9}" srcId="{C7C6285F-95C6-4ADC-B9DC-3FE699FAD045}" destId="{C530A447-BD1F-43C0-91B7-066D81692E12}" srcOrd="0" destOrd="0" parTransId="{BEEC11CE-695D-4C11-B539-D5B6B5640493}" sibTransId="{65E7B939-9B77-43E9-B3D7-C8276FFAF47A}"/>
    <dgm:cxn modelId="{17A69E03-F6BB-4F5E-96D0-90FD9463531D}" type="presOf" srcId="{94042725-0E14-43AB-80FE-7E31D32A48A3}" destId="{14A6EB00-89C2-4BA5-A837-7B62FA5A2F39}" srcOrd="0" destOrd="0" presId="urn:microsoft.com/office/officeart/2005/8/layout/hierarchy1"/>
    <dgm:cxn modelId="{1680D803-97C6-45C1-8AB8-AA87B696E17E}" srcId="{62B3A425-BF3E-438D-9A7A-84022250BDA3}" destId="{80CD9DB6-579E-475F-92F2-CFB54A0770C5}" srcOrd="2" destOrd="0" parTransId="{EB50D15A-803E-4B12-8125-2D675E877DF3}" sibTransId="{BE944AD9-1051-43A2-8384-F95157BE835A}"/>
    <dgm:cxn modelId="{C95B0E04-5024-4EB6-938D-5E3F3AAE83B6}" type="presOf" srcId="{4641B076-062C-4BCF-B9E9-BD36EEF08931}" destId="{8CDF1139-CCBB-43CB-BEAB-E015313CD94C}" srcOrd="0" destOrd="0" presId="urn:microsoft.com/office/officeart/2005/8/layout/hierarchy1"/>
    <dgm:cxn modelId="{9B69A504-D6F3-4054-96BC-3DED151146BC}" type="presOf" srcId="{84E0EF2E-1289-4E22-BEA7-3A4BEABADB0E}" destId="{33E9ABC0-D7FD-4AFA-BD42-70F5DF233931}" srcOrd="0" destOrd="0" presId="urn:microsoft.com/office/officeart/2005/8/layout/hierarchy1"/>
    <dgm:cxn modelId="{BA29070E-6880-4C0F-B4BE-99F37E2CC498}" srcId="{C7C6285F-95C6-4ADC-B9DC-3FE699FAD045}" destId="{80C6BE5A-9E6D-42A8-815C-8AE61DB1B31F}" srcOrd="1" destOrd="0" parTransId="{8A9300F6-A7E7-4EF3-9FF0-5E4914139FBC}" sibTransId="{E6C7A1B2-2A9A-4C49-B7B8-A24B63188E13}"/>
    <dgm:cxn modelId="{A8EFC20E-8DD8-40C6-8AA1-12B6931DD377}" type="presOf" srcId="{65AADE00-DDF1-4498-967D-3B126D879DD5}" destId="{44342744-87FE-4BBC-9627-81F5179B4721}" srcOrd="0" destOrd="0" presId="urn:microsoft.com/office/officeart/2005/8/layout/hierarchy1"/>
    <dgm:cxn modelId="{5EE20F0F-A40C-4BBF-AA02-3E6707883531}" type="presOf" srcId="{BEEC11CE-695D-4C11-B539-D5B6B5640493}" destId="{481A2D4B-4BFF-42D4-8E62-72745B7B640A}" srcOrd="0" destOrd="0" presId="urn:microsoft.com/office/officeart/2005/8/layout/hierarchy1"/>
    <dgm:cxn modelId="{98F9730F-ED9B-496B-AAA2-FC3AC9AE72FD}" srcId="{80C6BE5A-9E6D-42A8-815C-8AE61DB1B31F}" destId="{09A88805-960D-4346-8B65-9AF893906318}" srcOrd="2" destOrd="0" parTransId="{4CFE5194-3D5C-4189-87CE-55A5724D5C28}" sibTransId="{A7AEC311-76F4-4D0E-9C13-CF6A64021239}"/>
    <dgm:cxn modelId="{C3452C1E-BDC8-42B5-9DFC-BBC91F5EB3A9}" srcId="{FD7ED31F-BCD2-44C9-AF53-A5E5AE79CD8A}" destId="{65AADE00-DDF1-4498-967D-3B126D879DD5}" srcOrd="0" destOrd="0" parTransId="{8C3537EB-8330-46F4-8F88-AE935C8C1250}" sibTransId="{805B7AE5-835E-4812-97EF-F415F49D0F9C}"/>
    <dgm:cxn modelId="{0272AA20-83F7-42F6-ADEE-2FF56C7B65E3}" type="presOf" srcId="{3C7BFDC8-F8DF-426C-9A9A-DD8BD26D0682}" destId="{56ACAA95-28E9-49B8-86E1-607661D5C99C}" srcOrd="0" destOrd="0" presId="urn:microsoft.com/office/officeart/2005/8/layout/hierarchy1"/>
    <dgm:cxn modelId="{77058627-143E-4243-8B1A-55C15ECEFF9D}" type="presOf" srcId="{870DB69E-15F0-4B6C-A7BA-0B4540D2B1E5}" destId="{C34BB160-D163-4A93-9ED8-9840C691C172}" srcOrd="0" destOrd="0" presId="urn:microsoft.com/office/officeart/2005/8/layout/hierarchy1"/>
    <dgm:cxn modelId="{3F0F4629-DE1C-481F-A8C8-C2145C7194F0}" type="presOf" srcId="{875D4076-2B7C-43D9-93A8-ABB9A7585A5D}" destId="{93902574-25EC-45EE-9ED4-C76176AA0345}" srcOrd="0" destOrd="0" presId="urn:microsoft.com/office/officeart/2005/8/layout/hierarchy1"/>
    <dgm:cxn modelId="{9538692C-0644-4D4A-B414-C9418AE10737}" srcId="{09A88805-960D-4346-8B65-9AF893906318}" destId="{2558135F-08CA-4405-A1AE-6580710D0E17}" srcOrd="1" destOrd="0" parTransId="{021F2D8E-5346-41F5-AA07-8AC9808739D3}" sibTransId="{B890A04A-8CF5-4F6D-B133-D77A1E9FB0A7}"/>
    <dgm:cxn modelId="{47F5B835-28E3-4610-A04A-3C04237DBCC9}" type="presOf" srcId="{FD7ED31F-BCD2-44C9-AF53-A5E5AE79CD8A}" destId="{45BAD035-4FD5-469C-AFFB-4FE04157C125}" srcOrd="0" destOrd="0" presId="urn:microsoft.com/office/officeart/2005/8/layout/hierarchy1"/>
    <dgm:cxn modelId="{26F79B38-734B-4CF6-BF6E-71DA96206E48}" srcId="{80C6BE5A-9E6D-42A8-815C-8AE61DB1B31F}" destId="{FD7ED31F-BCD2-44C9-AF53-A5E5AE79CD8A}" srcOrd="0" destOrd="0" parTransId="{94042725-0E14-43AB-80FE-7E31D32A48A3}" sibTransId="{F2438B47-D7E9-4693-85AD-192622BA9C65}"/>
    <dgm:cxn modelId="{29358239-89C5-4871-91D8-908FFF4A2021}" type="presOf" srcId="{09A88805-960D-4346-8B65-9AF893906318}" destId="{82D9BEC3-3530-44AA-AFEC-A3C86B15BCCE}" srcOrd="0" destOrd="0" presId="urn:microsoft.com/office/officeart/2005/8/layout/hierarchy1"/>
    <dgm:cxn modelId="{6146B23E-1003-49EB-8DA7-7163ED5D7383}" type="presOf" srcId="{7583018F-68C4-4E25-82B4-E2D28AC49B91}" destId="{2041B1B4-1D50-407C-ABDF-BF507AA5CEE7}" srcOrd="0" destOrd="0" presId="urn:microsoft.com/office/officeart/2005/8/layout/hierarchy1"/>
    <dgm:cxn modelId="{06FB423F-8B2B-4191-AAD6-F7C9EFBAFB9D}" srcId="{6EA06A30-6307-4BC8-BC91-77542B94F768}" destId="{C7C6285F-95C6-4ADC-B9DC-3FE699FAD045}" srcOrd="0" destOrd="0" parTransId="{F433090B-2D2D-4A10-BFB9-9E3E1B1CC97D}" sibTransId="{949FB5B6-898D-487C-837A-9069C71AA6DD}"/>
    <dgm:cxn modelId="{E17A5D42-194B-44A9-9E14-1A0D779FC0DE}" type="presOf" srcId="{2558135F-08CA-4405-A1AE-6580710D0E17}" destId="{8DF359E9-9519-46E0-9252-6C42C7581EF9}" srcOrd="0" destOrd="0" presId="urn:microsoft.com/office/officeart/2005/8/layout/hierarchy1"/>
    <dgm:cxn modelId="{4A2DF369-08EB-4F72-B068-F1285E6D896D}" srcId="{C7C6285F-95C6-4ADC-B9DC-3FE699FAD045}" destId="{BAEE2454-2BA3-4C83-9B55-374BC2810B2C}" srcOrd="3" destOrd="0" parTransId="{3C7BFDC8-F8DF-426C-9A9A-DD8BD26D0682}" sibTransId="{5EFB2B92-C611-43E9-B9A3-3D017C22B3A0}"/>
    <dgm:cxn modelId="{0E7FDE4D-4876-45B9-B7E2-CB0C335EF520}" type="presOf" srcId="{43A9250C-5A77-4036-9DCA-DB6AE928DFFE}" destId="{7995AA89-D0A1-46AD-BABE-B7F0EB14A66E}" srcOrd="0" destOrd="0" presId="urn:microsoft.com/office/officeart/2005/8/layout/hierarchy1"/>
    <dgm:cxn modelId="{91E37D6E-2DFD-4A0D-A823-662B6CEFFD06}" type="presOf" srcId="{A72AF2FF-767C-42AA-A901-DFE0F3B4870E}" destId="{DFCC8E09-03C8-4C7B-A25B-9155E534392A}" srcOrd="0" destOrd="0" presId="urn:microsoft.com/office/officeart/2005/8/layout/hierarchy1"/>
    <dgm:cxn modelId="{07119B4E-3449-433D-B3BC-35DA1E3E3EFF}" srcId="{80C6BE5A-9E6D-42A8-815C-8AE61DB1B31F}" destId="{62B3A425-BF3E-438D-9A7A-84022250BDA3}" srcOrd="1" destOrd="0" parTransId="{870DB69E-15F0-4B6C-A7BA-0B4540D2B1E5}" sibTransId="{A683AC81-C9E5-4B50-96C7-A2F5B69192DC}"/>
    <dgm:cxn modelId="{55614550-0BA9-4CA7-A33C-0E6F0C1FCE35}" type="presOf" srcId="{41BDE82C-0BBB-4003-AEDA-4C76570B23CE}" destId="{B87627DA-BDE1-432D-8336-1F91EAC7A5DE}" srcOrd="0" destOrd="0" presId="urn:microsoft.com/office/officeart/2005/8/layout/hierarchy1"/>
    <dgm:cxn modelId="{AC800255-50BE-48AB-B94C-9EE69AA29B1A}" type="presOf" srcId="{8A9300F6-A7E7-4EF3-9FF0-5E4914139FBC}" destId="{DA9058DE-2156-4F4D-A19B-F2C21608A8D7}" srcOrd="0" destOrd="0" presId="urn:microsoft.com/office/officeart/2005/8/layout/hierarchy1"/>
    <dgm:cxn modelId="{92808255-5AC5-41D2-809A-7A1A43369372}" type="presOf" srcId="{021F2D8E-5346-41F5-AA07-8AC9808739D3}" destId="{C2FA18AC-7486-43ED-9C6B-7766A9830230}" srcOrd="0" destOrd="0" presId="urn:microsoft.com/office/officeart/2005/8/layout/hierarchy1"/>
    <dgm:cxn modelId="{9C9C8A75-EF68-4CE8-B6F3-85E2D2182B77}" type="presOf" srcId="{B4A95F69-3476-4AF8-AE2B-E1C611D6DDFD}" destId="{B52D8DB0-29D0-413C-8EE5-0461D79B1D6A}" srcOrd="0" destOrd="0" presId="urn:microsoft.com/office/officeart/2005/8/layout/hierarchy1"/>
    <dgm:cxn modelId="{3D7C1C58-C82A-4A97-8029-AA92EAA82E5D}" type="presOf" srcId="{EB50D15A-803E-4B12-8125-2D675E877DF3}" destId="{CBFA32F7-7E80-46E8-8204-63BDC66D8E6D}" srcOrd="0" destOrd="0" presId="urn:microsoft.com/office/officeart/2005/8/layout/hierarchy1"/>
    <dgm:cxn modelId="{BD943178-4696-4D7B-8EBE-0A6B6929CC63}" srcId="{C530A447-BD1F-43C0-91B7-066D81692E12}" destId="{F9977D69-7531-428F-8A79-28E0D6FFA8B3}" srcOrd="1" destOrd="0" parTransId="{84E0EF2E-1289-4E22-BEA7-3A4BEABADB0E}" sibTransId="{75F9A31D-42D6-45A0-BC54-A4567AF24B40}"/>
    <dgm:cxn modelId="{510F0879-299E-4002-BAB3-1C853CE10325}" type="presOf" srcId="{BAEE2454-2BA3-4C83-9B55-374BC2810B2C}" destId="{EAFEA7DD-DD3C-41C9-B29F-A643A13D1CB3}" srcOrd="0" destOrd="0" presId="urn:microsoft.com/office/officeart/2005/8/layout/hierarchy1"/>
    <dgm:cxn modelId="{3814797B-FD20-47FD-BF3A-4080C986335B}" type="presOf" srcId="{90C3355E-14D1-4F31-B392-E4EA014FE233}" destId="{5B3A0541-99BC-4DE5-AA66-A4946B223675}" srcOrd="0" destOrd="0" presId="urn:microsoft.com/office/officeart/2005/8/layout/hierarchy1"/>
    <dgm:cxn modelId="{2BEF6E7C-2EF2-47D5-9B3F-D5519DB427BE}" type="presOf" srcId="{A655241C-4939-4D3A-A6D5-CB8BC9ED8981}" destId="{45F3F715-78FF-4050-9310-EEF0A9C35761}" srcOrd="0" destOrd="0" presId="urn:microsoft.com/office/officeart/2005/8/layout/hierarchy1"/>
    <dgm:cxn modelId="{8014C67E-8F6A-420B-80BA-822F2B367F47}" type="presOf" srcId="{8C3537EB-8330-46F4-8F88-AE935C8C1250}" destId="{10123115-B0C3-4B00-8821-28C4FBE093A4}" srcOrd="0" destOrd="0" presId="urn:microsoft.com/office/officeart/2005/8/layout/hierarchy1"/>
    <dgm:cxn modelId="{DC5AE481-24CC-4AFE-BBE1-23F3381C9895}" type="presOf" srcId="{62B3A425-BF3E-438D-9A7A-84022250BDA3}" destId="{504A13CA-BA8D-468C-8109-20FEA44FEBD5}" srcOrd="0" destOrd="0" presId="urn:microsoft.com/office/officeart/2005/8/layout/hierarchy1"/>
    <dgm:cxn modelId="{F5D2B886-989F-4677-AA8F-FEB8A68BBD0A}" type="presOf" srcId="{F75229DE-A423-4A7D-863F-DA6C8E989D73}" destId="{63B5DF81-F9AA-42D2-B683-3DC6BB73F5A9}" srcOrd="0" destOrd="0" presId="urn:microsoft.com/office/officeart/2005/8/layout/hierarchy1"/>
    <dgm:cxn modelId="{06413689-A57D-4780-A6B0-A4766EF61C12}" srcId="{65AADE00-DDF1-4498-967D-3B126D879DD5}" destId="{7583018F-68C4-4E25-82B4-E2D28AC49B91}" srcOrd="0" destOrd="0" parTransId="{E55DAFC4-1AD2-439D-9E72-AE7777C6173A}" sibTransId="{FF9CCC5E-0C09-4D09-B757-8F967838910F}"/>
    <dgm:cxn modelId="{36666790-29A5-4290-B1CA-637E5F53D9F2}" srcId="{65AADE00-DDF1-4498-967D-3B126D879DD5}" destId="{A655241C-4939-4D3A-A6D5-CB8BC9ED8981}" srcOrd="1" destOrd="0" parTransId="{4BD1F968-86DE-41C3-A4E3-B8E41AA6B9BB}" sibTransId="{A67BB4D3-4740-47FE-9112-35EAF64686D0}"/>
    <dgm:cxn modelId="{9AA3CD95-848F-4FCB-A97F-0E5E4058298F}" type="presOf" srcId="{4BD1F968-86DE-41C3-A4E3-B8E41AA6B9BB}" destId="{9583C0B7-7378-49A6-B635-0C610E96FA78}" srcOrd="0" destOrd="0" presId="urn:microsoft.com/office/officeart/2005/8/layout/hierarchy1"/>
    <dgm:cxn modelId="{039F4A99-B723-468E-98C0-603C802D776A}" type="presOf" srcId="{80CD9DB6-579E-475F-92F2-CFB54A0770C5}" destId="{E779691A-817E-4194-A4D8-CD714BD822EA}" srcOrd="0" destOrd="0" presId="urn:microsoft.com/office/officeart/2005/8/layout/hierarchy1"/>
    <dgm:cxn modelId="{35B2EE99-2A9A-4324-BD1A-EADF9BE7EDD6}" type="presOf" srcId="{6EA06A30-6307-4BC8-BC91-77542B94F768}" destId="{A8DE507A-2902-4C41-90ED-51F882336563}" srcOrd="0" destOrd="0" presId="urn:microsoft.com/office/officeart/2005/8/layout/hierarchy1"/>
    <dgm:cxn modelId="{9A50DFA4-4FBE-4482-A7FF-17B5BD387BF8}" type="presOf" srcId="{C530A447-BD1F-43C0-91B7-066D81692E12}" destId="{CB448C74-5567-4514-AECA-E9AA07E47A19}" srcOrd="0" destOrd="0" presId="urn:microsoft.com/office/officeart/2005/8/layout/hierarchy1"/>
    <dgm:cxn modelId="{67E7BDA6-D29F-480B-AB7F-409982647422}" type="presOf" srcId="{4CB8D09A-71A9-42F0-816E-A07EF9BC8122}" destId="{57BB98A3-BD21-427F-B4DD-7A3B48557D4D}" srcOrd="0" destOrd="0" presId="urn:microsoft.com/office/officeart/2005/8/layout/hierarchy1"/>
    <dgm:cxn modelId="{1A2A24A8-246D-44EA-B790-2BDE4E3507D6}" srcId="{62B3A425-BF3E-438D-9A7A-84022250BDA3}" destId="{4CB8D09A-71A9-42F0-816E-A07EF9BC8122}" srcOrd="0" destOrd="0" parTransId="{A72AF2FF-767C-42AA-A901-DFE0F3B4870E}" sibTransId="{FE090A26-7631-42E3-A249-EC07CD9AEA57}"/>
    <dgm:cxn modelId="{F1B914B5-B151-47AE-B5F1-5DDF05DF66D5}" srcId="{C530A447-BD1F-43C0-91B7-066D81692E12}" destId="{43A9250C-5A77-4036-9DCA-DB6AE928DFFE}" srcOrd="0" destOrd="0" parTransId="{D127FDC0-9756-4ADB-A325-1316C8BA7E3D}" sibTransId="{43E9795F-85D5-4C82-9017-CE1B529BB61D}"/>
    <dgm:cxn modelId="{6229C4BC-4765-4CA6-AED1-CFEA6AF2A89B}" type="presOf" srcId="{F9977D69-7531-428F-8A79-28E0D6FFA8B3}" destId="{99596B62-8B08-4C6F-AC3F-93E85346CEC9}" srcOrd="0" destOrd="0" presId="urn:microsoft.com/office/officeart/2005/8/layout/hierarchy1"/>
    <dgm:cxn modelId="{EFF093C1-F33A-4A9D-8584-43FC64A0AC31}" srcId="{BAEE2454-2BA3-4C83-9B55-374BC2810B2C}" destId="{B4A95F69-3476-4AF8-AE2B-E1C611D6DDFD}" srcOrd="0" destOrd="0" parTransId="{F75229DE-A423-4A7D-863F-DA6C8E989D73}" sibTransId="{C384558D-82DC-447A-A5F6-1B2CD63DEBB7}"/>
    <dgm:cxn modelId="{D386E5C7-9ED3-49ED-80C9-41DAF8BE3D8B}" srcId="{4641B076-062C-4BCF-B9E9-BD36EEF08931}" destId="{41BDE82C-0BBB-4003-AEDA-4C76570B23CE}" srcOrd="0" destOrd="0" parTransId="{875D4076-2B7C-43D9-93A8-ABB9A7585A5D}" sibTransId="{3F382CBF-FE23-4590-A574-73BD4B42FA29}"/>
    <dgm:cxn modelId="{7228EBC7-908E-4431-B163-16516EBB44E1}" type="presOf" srcId="{D127FDC0-9756-4ADB-A325-1316C8BA7E3D}" destId="{9FA7E2DD-1F7E-4BD4-AA46-BFC7EDC32D4E}" srcOrd="0" destOrd="0" presId="urn:microsoft.com/office/officeart/2005/8/layout/hierarchy1"/>
    <dgm:cxn modelId="{92D35ED2-B74F-48E2-A024-497D8287A3D2}" type="presOf" srcId="{CF558D91-EA98-489F-B4DC-7F945A333F2A}" destId="{E466F28C-91BB-4447-830D-616805417ED9}" srcOrd="0" destOrd="0" presId="urn:microsoft.com/office/officeart/2005/8/layout/hierarchy1"/>
    <dgm:cxn modelId="{FF43A2D3-ACF0-4C95-B735-47AD47BF46BC}" srcId="{62B3A425-BF3E-438D-9A7A-84022250BDA3}" destId="{CF558D91-EA98-489F-B4DC-7F945A333F2A}" srcOrd="1" destOrd="0" parTransId="{90C3355E-14D1-4F31-B392-E4EA014FE233}" sibTransId="{39BCD068-4289-47AA-AFB2-9FA290103D4F}"/>
    <dgm:cxn modelId="{CED332D7-AA54-4DFF-9082-71864FC913BB}" type="presOf" srcId="{E3E4B84D-7344-44EA-A62F-69DFD031B7F3}" destId="{E2F2D91D-4994-471F-860A-65227E9B14C7}" srcOrd="0" destOrd="0" presId="urn:microsoft.com/office/officeart/2005/8/layout/hierarchy1"/>
    <dgm:cxn modelId="{2DF68EDC-E99E-4231-86A7-DDA14214EF58}" srcId="{C7C6285F-95C6-4ADC-B9DC-3FE699FAD045}" destId="{4641B076-062C-4BCF-B9E9-BD36EEF08931}" srcOrd="2" destOrd="0" parTransId="{2FFA5918-8842-4FB7-A692-E298679E7A5A}" sibTransId="{2FE7A098-F4D9-4B12-98D4-3F1B60832648}"/>
    <dgm:cxn modelId="{0CABDCDD-2E0F-4875-8BC7-915CCE55D555}" srcId="{09A88805-960D-4346-8B65-9AF893906318}" destId="{E3E4B84D-7344-44EA-A62F-69DFD031B7F3}" srcOrd="0" destOrd="0" parTransId="{3E07D469-100B-4749-999D-1532D0C6BE58}" sibTransId="{2C5A90CF-2A61-4E8F-A1DD-30151874F194}"/>
    <dgm:cxn modelId="{4829AAE7-60DD-42B6-A70F-8480FCCFE837}" type="presOf" srcId="{3E07D469-100B-4749-999D-1532D0C6BE58}" destId="{673CF0A9-1DA2-498E-A26E-37F1A57920F7}" srcOrd="0" destOrd="0" presId="urn:microsoft.com/office/officeart/2005/8/layout/hierarchy1"/>
    <dgm:cxn modelId="{3D9A89F4-A967-4734-B641-A2842C226CDA}" type="presOf" srcId="{C7C6285F-95C6-4ADC-B9DC-3FE699FAD045}" destId="{806B3B35-7E64-4284-A7A8-487B65F2A288}" srcOrd="0" destOrd="0" presId="urn:microsoft.com/office/officeart/2005/8/layout/hierarchy1"/>
    <dgm:cxn modelId="{8561B6F4-B537-4A56-B085-AF6436E5DA3A}" type="presOf" srcId="{80C6BE5A-9E6D-42A8-815C-8AE61DB1B31F}" destId="{4382A276-DFA5-4698-8D4A-8AC3C62C5FD6}" srcOrd="0" destOrd="0" presId="urn:microsoft.com/office/officeart/2005/8/layout/hierarchy1"/>
    <dgm:cxn modelId="{AC92E7F4-8354-43B5-A035-165DD12A04E9}" type="presOf" srcId="{2FFA5918-8842-4FB7-A692-E298679E7A5A}" destId="{6DBAC1A3-0579-43C0-B413-A5FE6595C1E5}" srcOrd="0" destOrd="0" presId="urn:microsoft.com/office/officeart/2005/8/layout/hierarchy1"/>
    <dgm:cxn modelId="{433972F5-E0A7-44F1-B39C-7F2917815027}" type="presOf" srcId="{4CFE5194-3D5C-4189-87CE-55A5724D5C28}" destId="{D5718C71-4321-4E84-970A-2B91D5CD239A}" srcOrd="0" destOrd="0" presId="urn:microsoft.com/office/officeart/2005/8/layout/hierarchy1"/>
    <dgm:cxn modelId="{9B82F6FF-3BD6-4496-9C09-3D89EE5E1E8B}" type="presOf" srcId="{E55DAFC4-1AD2-439D-9E72-AE7777C6173A}" destId="{DD0AA76B-4201-48EA-BB84-164DADD5BAF5}" srcOrd="0" destOrd="0" presId="urn:microsoft.com/office/officeart/2005/8/layout/hierarchy1"/>
    <dgm:cxn modelId="{25A94500-DA72-4B62-B358-C1CA0F850DE8}" type="presParOf" srcId="{A8DE507A-2902-4C41-90ED-51F882336563}" destId="{30E36256-4702-452A-9B95-3E86C7D8F010}" srcOrd="0" destOrd="0" presId="urn:microsoft.com/office/officeart/2005/8/layout/hierarchy1"/>
    <dgm:cxn modelId="{9037654A-6EDE-40F3-A475-4BBCAE169979}" type="presParOf" srcId="{30E36256-4702-452A-9B95-3E86C7D8F010}" destId="{69036F4B-B2FC-4A1B-9BB0-AE35E4FA70C9}" srcOrd="0" destOrd="0" presId="urn:microsoft.com/office/officeart/2005/8/layout/hierarchy1"/>
    <dgm:cxn modelId="{D5EE1969-7563-4A83-B465-0FA2BABC81B5}" type="presParOf" srcId="{69036F4B-B2FC-4A1B-9BB0-AE35E4FA70C9}" destId="{FD30CE7B-E6B2-4B99-B880-4D9C5CD151B1}" srcOrd="0" destOrd="0" presId="urn:microsoft.com/office/officeart/2005/8/layout/hierarchy1"/>
    <dgm:cxn modelId="{E05334C2-3DF4-4D03-A5CE-4901FB08100A}" type="presParOf" srcId="{69036F4B-B2FC-4A1B-9BB0-AE35E4FA70C9}" destId="{806B3B35-7E64-4284-A7A8-487B65F2A288}" srcOrd="1" destOrd="0" presId="urn:microsoft.com/office/officeart/2005/8/layout/hierarchy1"/>
    <dgm:cxn modelId="{CEBDA517-4D73-43F9-9520-0E399E609193}" type="presParOf" srcId="{30E36256-4702-452A-9B95-3E86C7D8F010}" destId="{B10AD3B4-B167-4D7B-A38A-EB78A6AA1E9E}" srcOrd="1" destOrd="0" presId="urn:microsoft.com/office/officeart/2005/8/layout/hierarchy1"/>
    <dgm:cxn modelId="{2476B58E-ED6A-4122-93B8-16B08FA65EEC}" type="presParOf" srcId="{B10AD3B4-B167-4D7B-A38A-EB78A6AA1E9E}" destId="{481A2D4B-4BFF-42D4-8E62-72745B7B640A}" srcOrd="0" destOrd="0" presId="urn:microsoft.com/office/officeart/2005/8/layout/hierarchy1"/>
    <dgm:cxn modelId="{0D64064A-7CBF-4E2F-BED5-B74C3A24A493}" type="presParOf" srcId="{B10AD3B4-B167-4D7B-A38A-EB78A6AA1E9E}" destId="{235679ED-69E9-4D59-ACF6-CB20BBF736B8}" srcOrd="1" destOrd="0" presId="urn:microsoft.com/office/officeart/2005/8/layout/hierarchy1"/>
    <dgm:cxn modelId="{5BA31F18-0136-4114-9DF5-868EC04F4A08}" type="presParOf" srcId="{235679ED-69E9-4D59-ACF6-CB20BBF736B8}" destId="{40AD0C50-7DC6-4F27-ADDF-5D46AAAF7D7E}" srcOrd="0" destOrd="0" presId="urn:microsoft.com/office/officeart/2005/8/layout/hierarchy1"/>
    <dgm:cxn modelId="{306CD3EA-1AE3-4E1F-88B5-79D4D5486264}" type="presParOf" srcId="{40AD0C50-7DC6-4F27-ADDF-5D46AAAF7D7E}" destId="{BC36E678-DA08-43ED-BA0A-7041A4AC2040}" srcOrd="0" destOrd="0" presId="urn:microsoft.com/office/officeart/2005/8/layout/hierarchy1"/>
    <dgm:cxn modelId="{E4AA52DC-BBC1-4392-865F-46188F28901F}" type="presParOf" srcId="{40AD0C50-7DC6-4F27-ADDF-5D46AAAF7D7E}" destId="{CB448C74-5567-4514-AECA-E9AA07E47A19}" srcOrd="1" destOrd="0" presId="urn:microsoft.com/office/officeart/2005/8/layout/hierarchy1"/>
    <dgm:cxn modelId="{EBEF1AEA-73A9-4335-B0AA-A6EB005D72B4}" type="presParOf" srcId="{235679ED-69E9-4D59-ACF6-CB20BBF736B8}" destId="{C76336CC-E0D8-41E4-90EA-2E56FA35934D}" srcOrd="1" destOrd="0" presId="urn:microsoft.com/office/officeart/2005/8/layout/hierarchy1"/>
    <dgm:cxn modelId="{0BBE0F71-6707-406C-92C4-B0AEAC0EEAD2}" type="presParOf" srcId="{C76336CC-E0D8-41E4-90EA-2E56FA35934D}" destId="{9FA7E2DD-1F7E-4BD4-AA46-BFC7EDC32D4E}" srcOrd="0" destOrd="0" presId="urn:microsoft.com/office/officeart/2005/8/layout/hierarchy1"/>
    <dgm:cxn modelId="{0C4378B4-4678-4B7E-A176-523D73BF5113}" type="presParOf" srcId="{C76336CC-E0D8-41E4-90EA-2E56FA35934D}" destId="{F5B97896-A02E-4570-8251-D81F22C0480A}" srcOrd="1" destOrd="0" presId="urn:microsoft.com/office/officeart/2005/8/layout/hierarchy1"/>
    <dgm:cxn modelId="{47B8F385-A251-47A1-BB7D-12E75D11A1C7}" type="presParOf" srcId="{F5B97896-A02E-4570-8251-D81F22C0480A}" destId="{D6D6D622-0B51-4D26-B542-B062BD3399E1}" srcOrd="0" destOrd="0" presId="urn:microsoft.com/office/officeart/2005/8/layout/hierarchy1"/>
    <dgm:cxn modelId="{A93A948A-2745-45F1-9A19-5F1A08342D8B}" type="presParOf" srcId="{D6D6D622-0B51-4D26-B542-B062BD3399E1}" destId="{32029030-A0C2-4961-9905-3BE5634F7C79}" srcOrd="0" destOrd="0" presId="urn:microsoft.com/office/officeart/2005/8/layout/hierarchy1"/>
    <dgm:cxn modelId="{C3920906-82C6-46C6-A0EE-DB8047916CB5}" type="presParOf" srcId="{D6D6D622-0B51-4D26-B542-B062BD3399E1}" destId="{7995AA89-D0A1-46AD-BABE-B7F0EB14A66E}" srcOrd="1" destOrd="0" presId="urn:microsoft.com/office/officeart/2005/8/layout/hierarchy1"/>
    <dgm:cxn modelId="{DDD3EB17-2157-42FE-9462-73F85288815B}" type="presParOf" srcId="{F5B97896-A02E-4570-8251-D81F22C0480A}" destId="{62A8DC9C-5E25-4310-B1EE-0FC31502C41B}" srcOrd="1" destOrd="0" presId="urn:microsoft.com/office/officeart/2005/8/layout/hierarchy1"/>
    <dgm:cxn modelId="{C324FFD1-D510-4CB2-9AF0-1CE94737DCF0}" type="presParOf" srcId="{C76336CC-E0D8-41E4-90EA-2E56FA35934D}" destId="{33E9ABC0-D7FD-4AFA-BD42-70F5DF233931}" srcOrd="2" destOrd="0" presId="urn:microsoft.com/office/officeart/2005/8/layout/hierarchy1"/>
    <dgm:cxn modelId="{C1A69F82-F1CA-4B37-9068-97F6BF189284}" type="presParOf" srcId="{C76336CC-E0D8-41E4-90EA-2E56FA35934D}" destId="{B8D6889B-E754-4B97-9087-D133BC07FD7B}" srcOrd="3" destOrd="0" presId="urn:microsoft.com/office/officeart/2005/8/layout/hierarchy1"/>
    <dgm:cxn modelId="{ABA33A49-73B4-442F-ACB7-7CE968EA47FA}" type="presParOf" srcId="{B8D6889B-E754-4B97-9087-D133BC07FD7B}" destId="{267EEB19-BE59-41F8-B9DF-92C1AF179126}" srcOrd="0" destOrd="0" presId="urn:microsoft.com/office/officeart/2005/8/layout/hierarchy1"/>
    <dgm:cxn modelId="{9AB23B98-2244-4FE8-8AD0-C7B49BDA6F0D}" type="presParOf" srcId="{267EEB19-BE59-41F8-B9DF-92C1AF179126}" destId="{B702A736-0B16-43DF-8CB9-2B879312F0FA}" srcOrd="0" destOrd="0" presId="urn:microsoft.com/office/officeart/2005/8/layout/hierarchy1"/>
    <dgm:cxn modelId="{0ED925B5-C21A-4F8B-9B23-3BA2FD79861A}" type="presParOf" srcId="{267EEB19-BE59-41F8-B9DF-92C1AF179126}" destId="{99596B62-8B08-4C6F-AC3F-93E85346CEC9}" srcOrd="1" destOrd="0" presId="urn:microsoft.com/office/officeart/2005/8/layout/hierarchy1"/>
    <dgm:cxn modelId="{4A941E21-5A2F-45A8-8EAF-0038F5AC3DC4}" type="presParOf" srcId="{B8D6889B-E754-4B97-9087-D133BC07FD7B}" destId="{63EBCFF7-962B-4C5A-ACAE-A736C9562084}" srcOrd="1" destOrd="0" presId="urn:microsoft.com/office/officeart/2005/8/layout/hierarchy1"/>
    <dgm:cxn modelId="{414D4DA4-025C-464C-91CA-0D43BAB7668B}" type="presParOf" srcId="{B10AD3B4-B167-4D7B-A38A-EB78A6AA1E9E}" destId="{DA9058DE-2156-4F4D-A19B-F2C21608A8D7}" srcOrd="2" destOrd="0" presId="urn:microsoft.com/office/officeart/2005/8/layout/hierarchy1"/>
    <dgm:cxn modelId="{D6F160BF-AD05-4254-BCBA-7DAAB9B38F62}" type="presParOf" srcId="{B10AD3B4-B167-4D7B-A38A-EB78A6AA1E9E}" destId="{045CC8CF-25A8-4CBC-9AE6-229BC25616FB}" srcOrd="3" destOrd="0" presId="urn:microsoft.com/office/officeart/2005/8/layout/hierarchy1"/>
    <dgm:cxn modelId="{81940D66-1E28-42BD-B691-822637C86237}" type="presParOf" srcId="{045CC8CF-25A8-4CBC-9AE6-229BC25616FB}" destId="{B976AAFE-36FD-4481-A18A-D7EEA4DD4D9D}" srcOrd="0" destOrd="0" presId="urn:microsoft.com/office/officeart/2005/8/layout/hierarchy1"/>
    <dgm:cxn modelId="{B5FFDB24-840E-40B0-AC76-998C035A7237}" type="presParOf" srcId="{B976AAFE-36FD-4481-A18A-D7EEA4DD4D9D}" destId="{8B70B873-5C37-4D91-B45F-B1E7471141FB}" srcOrd="0" destOrd="0" presId="urn:microsoft.com/office/officeart/2005/8/layout/hierarchy1"/>
    <dgm:cxn modelId="{717C27C3-5966-4432-AD2E-9594D6387E24}" type="presParOf" srcId="{B976AAFE-36FD-4481-A18A-D7EEA4DD4D9D}" destId="{4382A276-DFA5-4698-8D4A-8AC3C62C5FD6}" srcOrd="1" destOrd="0" presId="urn:microsoft.com/office/officeart/2005/8/layout/hierarchy1"/>
    <dgm:cxn modelId="{BB002E0C-3B6E-42A4-BF51-E3F4F87ADF4B}" type="presParOf" srcId="{045CC8CF-25A8-4CBC-9AE6-229BC25616FB}" destId="{F0044645-0BAF-445C-8755-B2138BC68ABA}" srcOrd="1" destOrd="0" presId="urn:microsoft.com/office/officeart/2005/8/layout/hierarchy1"/>
    <dgm:cxn modelId="{BE01F64B-3BA4-4D4F-90C3-8BEA353AC721}" type="presParOf" srcId="{F0044645-0BAF-445C-8755-B2138BC68ABA}" destId="{14A6EB00-89C2-4BA5-A837-7B62FA5A2F39}" srcOrd="0" destOrd="0" presId="urn:microsoft.com/office/officeart/2005/8/layout/hierarchy1"/>
    <dgm:cxn modelId="{770E64F7-EAF7-47EF-BD1A-99B82E492C4B}" type="presParOf" srcId="{F0044645-0BAF-445C-8755-B2138BC68ABA}" destId="{601538CF-5260-469C-A0FC-93480335DEC1}" srcOrd="1" destOrd="0" presId="urn:microsoft.com/office/officeart/2005/8/layout/hierarchy1"/>
    <dgm:cxn modelId="{255EE90F-57E0-4D64-902C-4845EE656B56}" type="presParOf" srcId="{601538CF-5260-469C-A0FC-93480335DEC1}" destId="{AAA04D9C-F35B-4FD8-8907-46C9FE489821}" srcOrd="0" destOrd="0" presId="urn:microsoft.com/office/officeart/2005/8/layout/hierarchy1"/>
    <dgm:cxn modelId="{6E07E0FA-9A3A-4387-8EEF-DDBA919B484B}" type="presParOf" srcId="{AAA04D9C-F35B-4FD8-8907-46C9FE489821}" destId="{E13F95A0-33C5-4052-A457-9B64F1FAFFE4}" srcOrd="0" destOrd="0" presId="urn:microsoft.com/office/officeart/2005/8/layout/hierarchy1"/>
    <dgm:cxn modelId="{477EBAF9-71B2-4FD6-BAF7-ABC0801949B4}" type="presParOf" srcId="{AAA04D9C-F35B-4FD8-8907-46C9FE489821}" destId="{45BAD035-4FD5-469C-AFFB-4FE04157C125}" srcOrd="1" destOrd="0" presId="urn:microsoft.com/office/officeart/2005/8/layout/hierarchy1"/>
    <dgm:cxn modelId="{EAE81144-18EE-4D6E-A749-A40CB61DC852}" type="presParOf" srcId="{601538CF-5260-469C-A0FC-93480335DEC1}" destId="{16608CFB-01A5-4E6E-8BF8-412AB04D1169}" srcOrd="1" destOrd="0" presId="urn:microsoft.com/office/officeart/2005/8/layout/hierarchy1"/>
    <dgm:cxn modelId="{A08DDFF3-AB3D-4096-80B5-622D097EBB52}" type="presParOf" srcId="{16608CFB-01A5-4E6E-8BF8-412AB04D1169}" destId="{10123115-B0C3-4B00-8821-28C4FBE093A4}" srcOrd="0" destOrd="0" presId="urn:microsoft.com/office/officeart/2005/8/layout/hierarchy1"/>
    <dgm:cxn modelId="{DC010CD7-243F-41FA-A289-1A204B20150D}" type="presParOf" srcId="{16608CFB-01A5-4E6E-8BF8-412AB04D1169}" destId="{CDBEF0C0-FF4A-4410-9AEB-24FE6F5BC755}" srcOrd="1" destOrd="0" presId="urn:microsoft.com/office/officeart/2005/8/layout/hierarchy1"/>
    <dgm:cxn modelId="{00927C1C-90EB-4DA1-8023-80192AE1DA4F}" type="presParOf" srcId="{CDBEF0C0-FF4A-4410-9AEB-24FE6F5BC755}" destId="{3C3800FF-8598-43EF-96B2-03D21901356D}" srcOrd="0" destOrd="0" presId="urn:microsoft.com/office/officeart/2005/8/layout/hierarchy1"/>
    <dgm:cxn modelId="{E2FCD5E9-249D-4CD0-9BB8-A30B74C21CFF}" type="presParOf" srcId="{3C3800FF-8598-43EF-96B2-03D21901356D}" destId="{85400D3B-5451-49FF-B699-557953B3BA22}" srcOrd="0" destOrd="0" presId="urn:microsoft.com/office/officeart/2005/8/layout/hierarchy1"/>
    <dgm:cxn modelId="{5263A34D-B4C5-4EE0-8E7C-5988DDBA897F}" type="presParOf" srcId="{3C3800FF-8598-43EF-96B2-03D21901356D}" destId="{44342744-87FE-4BBC-9627-81F5179B4721}" srcOrd="1" destOrd="0" presId="urn:microsoft.com/office/officeart/2005/8/layout/hierarchy1"/>
    <dgm:cxn modelId="{A0425053-6865-405D-B1BB-A19ED42FE492}" type="presParOf" srcId="{CDBEF0C0-FF4A-4410-9AEB-24FE6F5BC755}" destId="{53B7C3C0-29BB-41D3-B4C2-5EF57A4898FF}" srcOrd="1" destOrd="0" presId="urn:microsoft.com/office/officeart/2005/8/layout/hierarchy1"/>
    <dgm:cxn modelId="{A172F9AD-C8B2-4290-8624-2BFD6CD80AE5}" type="presParOf" srcId="{53B7C3C0-29BB-41D3-B4C2-5EF57A4898FF}" destId="{DD0AA76B-4201-48EA-BB84-164DADD5BAF5}" srcOrd="0" destOrd="0" presId="urn:microsoft.com/office/officeart/2005/8/layout/hierarchy1"/>
    <dgm:cxn modelId="{C29216F9-71F1-44E0-A952-CBBCDB48756A}" type="presParOf" srcId="{53B7C3C0-29BB-41D3-B4C2-5EF57A4898FF}" destId="{7DC66409-D201-49E1-AAD9-B19F9EE09D2F}" srcOrd="1" destOrd="0" presId="urn:microsoft.com/office/officeart/2005/8/layout/hierarchy1"/>
    <dgm:cxn modelId="{894A05E4-F90A-4F13-BDC9-56936690CEE3}" type="presParOf" srcId="{7DC66409-D201-49E1-AAD9-B19F9EE09D2F}" destId="{9CE00749-1CD2-455A-A94A-CE30C58F041D}" srcOrd="0" destOrd="0" presId="urn:microsoft.com/office/officeart/2005/8/layout/hierarchy1"/>
    <dgm:cxn modelId="{76AD5278-71EB-4E2A-A1D6-D1841C3E38E4}" type="presParOf" srcId="{9CE00749-1CD2-455A-A94A-CE30C58F041D}" destId="{DFA60EA3-1BA1-46EE-8696-1029AE2954FB}" srcOrd="0" destOrd="0" presId="urn:microsoft.com/office/officeart/2005/8/layout/hierarchy1"/>
    <dgm:cxn modelId="{793B4375-E258-4B22-A84B-6648AF69BE02}" type="presParOf" srcId="{9CE00749-1CD2-455A-A94A-CE30C58F041D}" destId="{2041B1B4-1D50-407C-ABDF-BF507AA5CEE7}" srcOrd="1" destOrd="0" presId="urn:microsoft.com/office/officeart/2005/8/layout/hierarchy1"/>
    <dgm:cxn modelId="{62CDC616-FF5C-46E4-9FD5-684563E8812C}" type="presParOf" srcId="{7DC66409-D201-49E1-AAD9-B19F9EE09D2F}" destId="{B3872AC7-E4D7-4210-8F75-31522298C7C9}" srcOrd="1" destOrd="0" presId="urn:microsoft.com/office/officeart/2005/8/layout/hierarchy1"/>
    <dgm:cxn modelId="{B199C6E9-A7AE-4F34-8E0F-A115F44BCDCB}" type="presParOf" srcId="{53B7C3C0-29BB-41D3-B4C2-5EF57A4898FF}" destId="{9583C0B7-7378-49A6-B635-0C610E96FA78}" srcOrd="2" destOrd="0" presId="urn:microsoft.com/office/officeart/2005/8/layout/hierarchy1"/>
    <dgm:cxn modelId="{B068C0C5-763D-4A22-81E3-20FDDA15F2A7}" type="presParOf" srcId="{53B7C3C0-29BB-41D3-B4C2-5EF57A4898FF}" destId="{3578080E-22C4-406A-B454-413289B09AA7}" srcOrd="3" destOrd="0" presId="urn:microsoft.com/office/officeart/2005/8/layout/hierarchy1"/>
    <dgm:cxn modelId="{ED68FDD5-787E-4062-95AA-B2E956EB105C}" type="presParOf" srcId="{3578080E-22C4-406A-B454-413289B09AA7}" destId="{C3C55A21-4776-46F3-BD91-60167B5FA8B3}" srcOrd="0" destOrd="0" presId="urn:microsoft.com/office/officeart/2005/8/layout/hierarchy1"/>
    <dgm:cxn modelId="{71ECC370-D72F-4F16-9123-DC1184B109C7}" type="presParOf" srcId="{C3C55A21-4776-46F3-BD91-60167B5FA8B3}" destId="{7838DAEF-3CB1-4180-AB12-816104F7C77A}" srcOrd="0" destOrd="0" presId="urn:microsoft.com/office/officeart/2005/8/layout/hierarchy1"/>
    <dgm:cxn modelId="{1A587C29-46AE-4A8A-AE09-F5E3DBB7CDCF}" type="presParOf" srcId="{C3C55A21-4776-46F3-BD91-60167B5FA8B3}" destId="{45F3F715-78FF-4050-9310-EEF0A9C35761}" srcOrd="1" destOrd="0" presId="urn:microsoft.com/office/officeart/2005/8/layout/hierarchy1"/>
    <dgm:cxn modelId="{828D3792-9E53-4620-8CA1-A2AF10355A92}" type="presParOf" srcId="{3578080E-22C4-406A-B454-413289B09AA7}" destId="{58A991EA-C707-4D35-9B19-B583DE29D976}" srcOrd="1" destOrd="0" presId="urn:microsoft.com/office/officeart/2005/8/layout/hierarchy1"/>
    <dgm:cxn modelId="{8308894F-84D8-4C4B-A8A2-34FE125941A9}" type="presParOf" srcId="{F0044645-0BAF-445C-8755-B2138BC68ABA}" destId="{C34BB160-D163-4A93-9ED8-9840C691C172}" srcOrd="2" destOrd="0" presId="urn:microsoft.com/office/officeart/2005/8/layout/hierarchy1"/>
    <dgm:cxn modelId="{26838F4B-CDB0-411A-A163-DEB10B59061A}" type="presParOf" srcId="{F0044645-0BAF-445C-8755-B2138BC68ABA}" destId="{A4C8E3B6-61B5-4D4A-B559-3BC3F3D88488}" srcOrd="3" destOrd="0" presId="urn:microsoft.com/office/officeart/2005/8/layout/hierarchy1"/>
    <dgm:cxn modelId="{21F377FB-A028-4E15-AD29-86F96F957A75}" type="presParOf" srcId="{A4C8E3B6-61B5-4D4A-B559-3BC3F3D88488}" destId="{4F3836B1-DA98-4178-A8F3-A4A4D3354CEA}" srcOrd="0" destOrd="0" presId="urn:microsoft.com/office/officeart/2005/8/layout/hierarchy1"/>
    <dgm:cxn modelId="{73329284-0E96-4A05-8441-F6767ADA3561}" type="presParOf" srcId="{4F3836B1-DA98-4178-A8F3-A4A4D3354CEA}" destId="{731AB29D-60B9-4ADC-801B-C6CD7D19E4D7}" srcOrd="0" destOrd="0" presId="urn:microsoft.com/office/officeart/2005/8/layout/hierarchy1"/>
    <dgm:cxn modelId="{FA113C67-2EDB-42A0-B809-92BF17667401}" type="presParOf" srcId="{4F3836B1-DA98-4178-A8F3-A4A4D3354CEA}" destId="{504A13CA-BA8D-468C-8109-20FEA44FEBD5}" srcOrd="1" destOrd="0" presId="urn:microsoft.com/office/officeart/2005/8/layout/hierarchy1"/>
    <dgm:cxn modelId="{B0DFE897-8E6B-4673-85F7-9B37137EDEC6}" type="presParOf" srcId="{A4C8E3B6-61B5-4D4A-B559-3BC3F3D88488}" destId="{E61EE3CC-3631-47C7-BC5B-1A78B8C71437}" srcOrd="1" destOrd="0" presId="urn:microsoft.com/office/officeart/2005/8/layout/hierarchy1"/>
    <dgm:cxn modelId="{EEEA15C9-2BDE-4940-AD68-90A770B2E867}" type="presParOf" srcId="{E61EE3CC-3631-47C7-BC5B-1A78B8C71437}" destId="{DFCC8E09-03C8-4C7B-A25B-9155E534392A}" srcOrd="0" destOrd="0" presId="urn:microsoft.com/office/officeart/2005/8/layout/hierarchy1"/>
    <dgm:cxn modelId="{3B2245EF-1B1D-44AC-AB63-439DF4E87E95}" type="presParOf" srcId="{E61EE3CC-3631-47C7-BC5B-1A78B8C71437}" destId="{E02F25FC-DFAB-4324-A2E0-5C8F1E614988}" srcOrd="1" destOrd="0" presId="urn:microsoft.com/office/officeart/2005/8/layout/hierarchy1"/>
    <dgm:cxn modelId="{1001FAAA-88A8-4D98-9FAB-CBC83F1E9024}" type="presParOf" srcId="{E02F25FC-DFAB-4324-A2E0-5C8F1E614988}" destId="{DC612B6E-E716-4093-82B5-1D4AF552E954}" srcOrd="0" destOrd="0" presId="urn:microsoft.com/office/officeart/2005/8/layout/hierarchy1"/>
    <dgm:cxn modelId="{BD1206D7-81C8-4AC0-9FF0-B14B6B68B467}" type="presParOf" srcId="{DC612B6E-E716-4093-82B5-1D4AF552E954}" destId="{89591A70-13C7-45C5-8AB6-BDBAC33D2369}" srcOrd="0" destOrd="0" presId="urn:microsoft.com/office/officeart/2005/8/layout/hierarchy1"/>
    <dgm:cxn modelId="{F08999A2-FC60-4184-AC0E-5E81DC0ED4FA}" type="presParOf" srcId="{DC612B6E-E716-4093-82B5-1D4AF552E954}" destId="{57BB98A3-BD21-427F-B4DD-7A3B48557D4D}" srcOrd="1" destOrd="0" presId="urn:microsoft.com/office/officeart/2005/8/layout/hierarchy1"/>
    <dgm:cxn modelId="{55AD6ECB-2654-4FC5-AA92-9563844F3459}" type="presParOf" srcId="{E02F25FC-DFAB-4324-A2E0-5C8F1E614988}" destId="{8ABB90BC-4613-434D-8885-8EA0BA2A6E6A}" srcOrd="1" destOrd="0" presId="urn:microsoft.com/office/officeart/2005/8/layout/hierarchy1"/>
    <dgm:cxn modelId="{637F6EBA-8015-4198-B0C1-F75A9F4CBC39}" type="presParOf" srcId="{E61EE3CC-3631-47C7-BC5B-1A78B8C71437}" destId="{5B3A0541-99BC-4DE5-AA66-A4946B223675}" srcOrd="2" destOrd="0" presId="urn:microsoft.com/office/officeart/2005/8/layout/hierarchy1"/>
    <dgm:cxn modelId="{184FB6D4-A8B7-4C47-92A4-0BC5321D3BC9}" type="presParOf" srcId="{E61EE3CC-3631-47C7-BC5B-1A78B8C71437}" destId="{46829C2E-9D52-4987-A7D5-208BBDCE6E38}" srcOrd="3" destOrd="0" presId="urn:microsoft.com/office/officeart/2005/8/layout/hierarchy1"/>
    <dgm:cxn modelId="{48E70B4B-8204-4A3B-B304-CB3E2E417FFE}" type="presParOf" srcId="{46829C2E-9D52-4987-A7D5-208BBDCE6E38}" destId="{975EACD5-4F67-41DD-A8BB-AB8A64D83ADC}" srcOrd="0" destOrd="0" presId="urn:microsoft.com/office/officeart/2005/8/layout/hierarchy1"/>
    <dgm:cxn modelId="{623F5CC8-4F13-4A9E-99D2-4DA28C220987}" type="presParOf" srcId="{975EACD5-4F67-41DD-A8BB-AB8A64D83ADC}" destId="{8E57AB1F-A4F3-4E9D-9CF7-CF7D41C1A0FF}" srcOrd="0" destOrd="0" presId="urn:microsoft.com/office/officeart/2005/8/layout/hierarchy1"/>
    <dgm:cxn modelId="{9A12483D-1E14-470F-95A2-EDF7436A54EB}" type="presParOf" srcId="{975EACD5-4F67-41DD-A8BB-AB8A64D83ADC}" destId="{E466F28C-91BB-4447-830D-616805417ED9}" srcOrd="1" destOrd="0" presId="urn:microsoft.com/office/officeart/2005/8/layout/hierarchy1"/>
    <dgm:cxn modelId="{8C27E762-0D33-4D7E-B7EE-5F30C0068515}" type="presParOf" srcId="{46829C2E-9D52-4987-A7D5-208BBDCE6E38}" destId="{78B912E0-7791-4667-B048-E666950D311D}" srcOrd="1" destOrd="0" presId="urn:microsoft.com/office/officeart/2005/8/layout/hierarchy1"/>
    <dgm:cxn modelId="{C5601921-E26C-429A-BC05-761153231460}" type="presParOf" srcId="{E61EE3CC-3631-47C7-BC5B-1A78B8C71437}" destId="{CBFA32F7-7E80-46E8-8204-63BDC66D8E6D}" srcOrd="4" destOrd="0" presId="urn:microsoft.com/office/officeart/2005/8/layout/hierarchy1"/>
    <dgm:cxn modelId="{BE62304F-F97A-46DA-ABDC-0123371C6F29}" type="presParOf" srcId="{E61EE3CC-3631-47C7-BC5B-1A78B8C71437}" destId="{1BCF38DB-27B4-487A-B8DD-52CEA0FC17AD}" srcOrd="5" destOrd="0" presId="urn:microsoft.com/office/officeart/2005/8/layout/hierarchy1"/>
    <dgm:cxn modelId="{5356D16D-13AF-4744-A0A7-FAC71055D128}" type="presParOf" srcId="{1BCF38DB-27B4-487A-B8DD-52CEA0FC17AD}" destId="{8CACB197-ECCE-4771-852D-CD5CEEE0DFF2}" srcOrd="0" destOrd="0" presId="urn:microsoft.com/office/officeart/2005/8/layout/hierarchy1"/>
    <dgm:cxn modelId="{CBAC702C-ADB7-4107-B43E-900EB10FE90C}" type="presParOf" srcId="{8CACB197-ECCE-4771-852D-CD5CEEE0DFF2}" destId="{E1E6B72E-6CB4-4EB4-95D0-A5A98C2DC12A}" srcOrd="0" destOrd="0" presId="urn:microsoft.com/office/officeart/2005/8/layout/hierarchy1"/>
    <dgm:cxn modelId="{C1B38860-D313-4D41-8683-A586EF5D8947}" type="presParOf" srcId="{8CACB197-ECCE-4771-852D-CD5CEEE0DFF2}" destId="{E779691A-817E-4194-A4D8-CD714BD822EA}" srcOrd="1" destOrd="0" presId="urn:microsoft.com/office/officeart/2005/8/layout/hierarchy1"/>
    <dgm:cxn modelId="{93C86115-02F0-4860-BC92-F7476E96F34A}" type="presParOf" srcId="{1BCF38DB-27B4-487A-B8DD-52CEA0FC17AD}" destId="{97477037-422E-40F2-92BB-C38EB5E6D7DB}" srcOrd="1" destOrd="0" presId="urn:microsoft.com/office/officeart/2005/8/layout/hierarchy1"/>
    <dgm:cxn modelId="{74E6A57C-509F-4C07-98F1-8D195372F1F2}" type="presParOf" srcId="{F0044645-0BAF-445C-8755-B2138BC68ABA}" destId="{D5718C71-4321-4E84-970A-2B91D5CD239A}" srcOrd="4" destOrd="0" presId="urn:microsoft.com/office/officeart/2005/8/layout/hierarchy1"/>
    <dgm:cxn modelId="{2CE19FAF-9C01-434D-A797-C5ECB8A179B9}" type="presParOf" srcId="{F0044645-0BAF-445C-8755-B2138BC68ABA}" destId="{BB51B67F-A78A-49F0-8B88-3E122119CD69}" srcOrd="5" destOrd="0" presId="urn:microsoft.com/office/officeart/2005/8/layout/hierarchy1"/>
    <dgm:cxn modelId="{DA651AD4-BB83-47BF-858E-C9694CF48EA9}" type="presParOf" srcId="{BB51B67F-A78A-49F0-8B88-3E122119CD69}" destId="{5136B5DB-82A8-4769-925F-EE1059D20F6D}" srcOrd="0" destOrd="0" presId="urn:microsoft.com/office/officeart/2005/8/layout/hierarchy1"/>
    <dgm:cxn modelId="{926B85FE-CF01-4D7C-8A6D-89C946BF04B1}" type="presParOf" srcId="{5136B5DB-82A8-4769-925F-EE1059D20F6D}" destId="{2FBB57CC-ADFE-4F35-9DAE-52759BB14095}" srcOrd="0" destOrd="0" presId="urn:microsoft.com/office/officeart/2005/8/layout/hierarchy1"/>
    <dgm:cxn modelId="{8D68EB2C-4DA9-40BD-A30F-3A7A47B41CBD}" type="presParOf" srcId="{5136B5DB-82A8-4769-925F-EE1059D20F6D}" destId="{82D9BEC3-3530-44AA-AFEC-A3C86B15BCCE}" srcOrd="1" destOrd="0" presId="urn:microsoft.com/office/officeart/2005/8/layout/hierarchy1"/>
    <dgm:cxn modelId="{D5745DD6-FBB8-40B3-A904-991A576DE83E}" type="presParOf" srcId="{BB51B67F-A78A-49F0-8B88-3E122119CD69}" destId="{398E4603-B878-4AF1-B55E-89D7009DAA8E}" srcOrd="1" destOrd="0" presId="urn:microsoft.com/office/officeart/2005/8/layout/hierarchy1"/>
    <dgm:cxn modelId="{457B8E91-5DBC-42D7-B261-83012CA18AF1}" type="presParOf" srcId="{398E4603-B878-4AF1-B55E-89D7009DAA8E}" destId="{673CF0A9-1DA2-498E-A26E-37F1A57920F7}" srcOrd="0" destOrd="0" presId="urn:microsoft.com/office/officeart/2005/8/layout/hierarchy1"/>
    <dgm:cxn modelId="{F596EF07-46E1-4356-8C54-620DBD79147E}" type="presParOf" srcId="{398E4603-B878-4AF1-B55E-89D7009DAA8E}" destId="{675D65BE-BE5F-4D1A-B8AF-9EF72FADF773}" srcOrd="1" destOrd="0" presId="urn:microsoft.com/office/officeart/2005/8/layout/hierarchy1"/>
    <dgm:cxn modelId="{4BE0262B-4B7B-48BC-B0EE-4444F0B135F5}" type="presParOf" srcId="{675D65BE-BE5F-4D1A-B8AF-9EF72FADF773}" destId="{AA8C9269-2292-44A0-B3B4-9DC8658D7F84}" srcOrd="0" destOrd="0" presId="urn:microsoft.com/office/officeart/2005/8/layout/hierarchy1"/>
    <dgm:cxn modelId="{F875B59B-9BE6-482F-9DBD-44075C0A58CF}" type="presParOf" srcId="{AA8C9269-2292-44A0-B3B4-9DC8658D7F84}" destId="{D83C4A1A-52CB-41DC-B0AB-FFBAC0E5F7AA}" srcOrd="0" destOrd="0" presId="urn:microsoft.com/office/officeart/2005/8/layout/hierarchy1"/>
    <dgm:cxn modelId="{5A0FE311-A7AB-46B4-8505-0C53CD63FD2F}" type="presParOf" srcId="{AA8C9269-2292-44A0-B3B4-9DC8658D7F84}" destId="{E2F2D91D-4994-471F-860A-65227E9B14C7}" srcOrd="1" destOrd="0" presId="urn:microsoft.com/office/officeart/2005/8/layout/hierarchy1"/>
    <dgm:cxn modelId="{4AB9E2F1-ED32-4E7E-ADD8-42BE29998C3D}" type="presParOf" srcId="{675D65BE-BE5F-4D1A-B8AF-9EF72FADF773}" destId="{C2A83CFA-C05C-4B2D-B908-91F54DAABC88}" srcOrd="1" destOrd="0" presId="urn:microsoft.com/office/officeart/2005/8/layout/hierarchy1"/>
    <dgm:cxn modelId="{7DB67680-C0AF-4AC8-9ECA-81FD3E97F912}" type="presParOf" srcId="{398E4603-B878-4AF1-B55E-89D7009DAA8E}" destId="{C2FA18AC-7486-43ED-9C6B-7766A9830230}" srcOrd="2" destOrd="0" presId="urn:microsoft.com/office/officeart/2005/8/layout/hierarchy1"/>
    <dgm:cxn modelId="{BCC861B7-5C82-4484-93CF-C7D73979C855}" type="presParOf" srcId="{398E4603-B878-4AF1-B55E-89D7009DAA8E}" destId="{6BF9EE85-CFC4-4C31-8390-0EF0A4978D38}" srcOrd="3" destOrd="0" presId="urn:microsoft.com/office/officeart/2005/8/layout/hierarchy1"/>
    <dgm:cxn modelId="{1D184558-0FCC-4DD5-B06C-3F3F333B4DC7}" type="presParOf" srcId="{6BF9EE85-CFC4-4C31-8390-0EF0A4978D38}" destId="{C97C6CEA-87BB-4422-BE9B-8672746B85A9}" srcOrd="0" destOrd="0" presId="urn:microsoft.com/office/officeart/2005/8/layout/hierarchy1"/>
    <dgm:cxn modelId="{0EB4B76A-7F07-4F8E-847F-08631D9D3BD6}" type="presParOf" srcId="{C97C6CEA-87BB-4422-BE9B-8672746B85A9}" destId="{40472BE8-3A85-4C1B-9880-986675A298BA}" srcOrd="0" destOrd="0" presId="urn:microsoft.com/office/officeart/2005/8/layout/hierarchy1"/>
    <dgm:cxn modelId="{6EE6566A-2A01-445C-8B4C-BAC34EDEDD41}" type="presParOf" srcId="{C97C6CEA-87BB-4422-BE9B-8672746B85A9}" destId="{8DF359E9-9519-46E0-9252-6C42C7581EF9}" srcOrd="1" destOrd="0" presId="urn:microsoft.com/office/officeart/2005/8/layout/hierarchy1"/>
    <dgm:cxn modelId="{88E4342D-EDA4-4CC3-80F4-101FAE0E9F6C}" type="presParOf" srcId="{6BF9EE85-CFC4-4C31-8390-0EF0A4978D38}" destId="{126F73F0-4AEA-4CBB-AC2E-E0287C91E9B9}" srcOrd="1" destOrd="0" presId="urn:microsoft.com/office/officeart/2005/8/layout/hierarchy1"/>
    <dgm:cxn modelId="{B22B0F01-BDE3-4CF9-8D95-3EA9E6EEDA9E}" type="presParOf" srcId="{B10AD3B4-B167-4D7B-A38A-EB78A6AA1E9E}" destId="{6DBAC1A3-0579-43C0-B413-A5FE6595C1E5}" srcOrd="4" destOrd="0" presId="urn:microsoft.com/office/officeart/2005/8/layout/hierarchy1"/>
    <dgm:cxn modelId="{F991D43C-592D-4BD3-963D-51AE83F43C9F}" type="presParOf" srcId="{B10AD3B4-B167-4D7B-A38A-EB78A6AA1E9E}" destId="{73A4C9A1-A1EA-4BBD-AF26-DEEF911A3F1F}" srcOrd="5" destOrd="0" presId="urn:microsoft.com/office/officeart/2005/8/layout/hierarchy1"/>
    <dgm:cxn modelId="{3DA604C2-363F-4668-BB6A-29F5E5D55460}" type="presParOf" srcId="{73A4C9A1-A1EA-4BBD-AF26-DEEF911A3F1F}" destId="{CBD9412D-2364-4821-AE1F-CDF3D14D6362}" srcOrd="0" destOrd="0" presId="urn:microsoft.com/office/officeart/2005/8/layout/hierarchy1"/>
    <dgm:cxn modelId="{88E7100A-8F85-4386-981C-38B2F0162A86}" type="presParOf" srcId="{CBD9412D-2364-4821-AE1F-CDF3D14D6362}" destId="{6D9231F7-118F-426A-8C9D-1DF93DCFC3CA}" srcOrd="0" destOrd="0" presId="urn:microsoft.com/office/officeart/2005/8/layout/hierarchy1"/>
    <dgm:cxn modelId="{68624C3F-BAD5-408A-96BE-F2444BF9C2D3}" type="presParOf" srcId="{CBD9412D-2364-4821-AE1F-CDF3D14D6362}" destId="{8CDF1139-CCBB-43CB-BEAB-E015313CD94C}" srcOrd="1" destOrd="0" presId="urn:microsoft.com/office/officeart/2005/8/layout/hierarchy1"/>
    <dgm:cxn modelId="{682ABE3E-0635-4DE6-9B97-C113DE9FBFB4}" type="presParOf" srcId="{73A4C9A1-A1EA-4BBD-AF26-DEEF911A3F1F}" destId="{4AD12AF8-4444-4FDA-B2A9-D21064EAA009}" srcOrd="1" destOrd="0" presId="urn:microsoft.com/office/officeart/2005/8/layout/hierarchy1"/>
    <dgm:cxn modelId="{18BBBE53-4F9A-46DF-90A6-71E8A1CDA6C9}" type="presParOf" srcId="{4AD12AF8-4444-4FDA-B2A9-D21064EAA009}" destId="{93902574-25EC-45EE-9ED4-C76176AA0345}" srcOrd="0" destOrd="0" presId="urn:microsoft.com/office/officeart/2005/8/layout/hierarchy1"/>
    <dgm:cxn modelId="{68CC308E-1B13-4AF3-BD5B-670A03E91B95}" type="presParOf" srcId="{4AD12AF8-4444-4FDA-B2A9-D21064EAA009}" destId="{9D52A9A6-A59A-48C6-B231-EE15C3F92028}" srcOrd="1" destOrd="0" presId="urn:microsoft.com/office/officeart/2005/8/layout/hierarchy1"/>
    <dgm:cxn modelId="{4B3F93DE-927C-4C3F-A31A-D85E38923687}" type="presParOf" srcId="{9D52A9A6-A59A-48C6-B231-EE15C3F92028}" destId="{70088869-8666-460B-954B-B1CEE01C678E}" srcOrd="0" destOrd="0" presId="urn:microsoft.com/office/officeart/2005/8/layout/hierarchy1"/>
    <dgm:cxn modelId="{FC19E59A-677B-444F-85F0-67A6388CDB92}" type="presParOf" srcId="{70088869-8666-460B-954B-B1CEE01C678E}" destId="{692E52A4-AFD3-4DF1-9C95-EFF5AB3442CA}" srcOrd="0" destOrd="0" presId="urn:microsoft.com/office/officeart/2005/8/layout/hierarchy1"/>
    <dgm:cxn modelId="{C996899C-D745-4F1F-9172-3B1AD4ABF109}" type="presParOf" srcId="{70088869-8666-460B-954B-B1CEE01C678E}" destId="{B87627DA-BDE1-432D-8336-1F91EAC7A5DE}" srcOrd="1" destOrd="0" presId="urn:microsoft.com/office/officeart/2005/8/layout/hierarchy1"/>
    <dgm:cxn modelId="{E5AB69D9-EA3A-48F1-9CD6-5A0070C7B54E}" type="presParOf" srcId="{9D52A9A6-A59A-48C6-B231-EE15C3F92028}" destId="{41ACCA59-7495-4E6E-A6D3-8808966B8469}" srcOrd="1" destOrd="0" presId="urn:microsoft.com/office/officeart/2005/8/layout/hierarchy1"/>
    <dgm:cxn modelId="{99BF4DE3-420B-4A18-9DCB-F1A6A124DC0C}" type="presParOf" srcId="{B10AD3B4-B167-4D7B-A38A-EB78A6AA1E9E}" destId="{56ACAA95-28E9-49B8-86E1-607661D5C99C}" srcOrd="6" destOrd="0" presId="urn:microsoft.com/office/officeart/2005/8/layout/hierarchy1"/>
    <dgm:cxn modelId="{3B522403-D67F-4746-8BCF-9A6F7D85A1A0}" type="presParOf" srcId="{B10AD3B4-B167-4D7B-A38A-EB78A6AA1E9E}" destId="{6BD9901D-1DD3-482D-8AE4-3EABDC1BE5F6}" srcOrd="7" destOrd="0" presId="urn:microsoft.com/office/officeart/2005/8/layout/hierarchy1"/>
    <dgm:cxn modelId="{6E770E3C-69A2-43E0-AB73-846867695300}" type="presParOf" srcId="{6BD9901D-1DD3-482D-8AE4-3EABDC1BE5F6}" destId="{5C408C68-C94D-455B-8BE7-1DAA72479FEA}" srcOrd="0" destOrd="0" presId="urn:microsoft.com/office/officeart/2005/8/layout/hierarchy1"/>
    <dgm:cxn modelId="{AF3E6DC8-76C7-4E46-81AA-B46800DB7E96}" type="presParOf" srcId="{5C408C68-C94D-455B-8BE7-1DAA72479FEA}" destId="{63038EDA-B4C8-48CE-9174-312E0361EB8E}" srcOrd="0" destOrd="0" presId="urn:microsoft.com/office/officeart/2005/8/layout/hierarchy1"/>
    <dgm:cxn modelId="{20B9936A-54F3-4EF5-AF27-6ED01A778331}" type="presParOf" srcId="{5C408C68-C94D-455B-8BE7-1DAA72479FEA}" destId="{EAFEA7DD-DD3C-41C9-B29F-A643A13D1CB3}" srcOrd="1" destOrd="0" presId="urn:microsoft.com/office/officeart/2005/8/layout/hierarchy1"/>
    <dgm:cxn modelId="{84AD6694-540C-4CDE-8924-3FB886B9249E}" type="presParOf" srcId="{6BD9901D-1DD3-482D-8AE4-3EABDC1BE5F6}" destId="{482B1FB3-699B-49F7-94E3-380226A607D7}" srcOrd="1" destOrd="0" presId="urn:microsoft.com/office/officeart/2005/8/layout/hierarchy1"/>
    <dgm:cxn modelId="{479A5B63-5B27-4697-91F2-741EF225A8ED}" type="presParOf" srcId="{482B1FB3-699B-49F7-94E3-380226A607D7}" destId="{63B5DF81-F9AA-42D2-B683-3DC6BB73F5A9}" srcOrd="0" destOrd="0" presId="urn:microsoft.com/office/officeart/2005/8/layout/hierarchy1"/>
    <dgm:cxn modelId="{878FE09D-B24B-4E49-9F96-2176255ACE44}" type="presParOf" srcId="{482B1FB3-699B-49F7-94E3-380226A607D7}" destId="{F0B6541E-2E72-44EE-8632-10907ABA9971}" srcOrd="1" destOrd="0" presId="urn:microsoft.com/office/officeart/2005/8/layout/hierarchy1"/>
    <dgm:cxn modelId="{11F3188D-B420-473D-A37E-5E2C92950362}" type="presParOf" srcId="{F0B6541E-2E72-44EE-8632-10907ABA9971}" destId="{0BF2770C-8E75-46F5-867C-037BACBFD49F}" srcOrd="0" destOrd="0" presId="urn:microsoft.com/office/officeart/2005/8/layout/hierarchy1"/>
    <dgm:cxn modelId="{043CDE25-7FC0-44FE-A4C1-8C46FF9616B3}" type="presParOf" srcId="{0BF2770C-8E75-46F5-867C-037BACBFD49F}" destId="{19230230-2243-464A-AE12-7E11F8CBCC6F}" srcOrd="0" destOrd="0" presId="urn:microsoft.com/office/officeart/2005/8/layout/hierarchy1"/>
    <dgm:cxn modelId="{AAB63A3E-D065-4848-A7E5-5593D372A0AE}" type="presParOf" srcId="{0BF2770C-8E75-46F5-867C-037BACBFD49F}" destId="{B52D8DB0-29D0-413C-8EE5-0461D79B1D6A}" srcOrd="1" destOrd="0" presId="urn:microsoft.com/office/officeart/2005/8/layout/hierarchy1"/>
    <dgm:cxn modelId="{A60C333A-79F7-4FCE-867C-01962CF27204}" type="presParOf" srcId="{F0B6541E-2E72-44EE-8632-10907ABA9971}" destId="{C161B4E0-4623-4A8A-9863-FB09D206772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5DF81-F9AA-42D2-B683-3DC6BB73F5A9}">
      <dsp:nvSpPr>
        <dsp:cNvPr id="0" name=""/>
        <dsp:cNvSpPr/>
      </dsp:nvSpPr>
      <dsp:spPr>
        <a:xfrm>
          <a:off x="7744246" y="1790176"/>
          <a:ext cx="91440" cy="207994"/>
        </a:xfrm>
        <a:custGeom>
          <a:avLst/>
          <a:gdLst/>
          <a:ahLst/>
          <a:cxnLst/>
          <a:rect l="0" t="0" r="0" b="0"/>
          <a:pathLst>
            <a:path>
              <a:moveTo>
                <a:pt x="45720" y="0"/>
              </a:moveTo>
              <a:lnTo>
                <a:pt x="4572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CAA95-28E9-49B8-86E1-607661D5C99C}">
      <dsp:nvSpPr>
        <dsp:cNvPr id="0" name=""/>
        <dsp:cNvSpPr/>
      </dsp:nvSpPr>
      <dsp:spPr>
        <a:xfrm>
          <a:off x="4293591" y="1128050"/>
          <a:ext cx="3496374" cy="207994"/>
        </a:xfrm>
        <a:custGeom>
          <a:avLst/>
          <a:gdLst/>
          <a:ahLst/>
          <a:cxnLst/>
          <a:rect l="0" t="0" r="0" b="0"/>
          <a:pathLst>
            <a:path>
              <a:moveTo>
                <a:pt x="0" y="0"/>
              </a:moveTo>
              <a:lnTo>
                <a:pt x="0" y="141742"/>
              </a:lnTo>
              <a:lnTo>
                <a:pt x="3496374" y="141742"/>
              </a:lnTo>
              <a:lnTo>
                <a:pt x="3496374" y="207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902574-25EC-45EE-9ED4-C76176AA0345}">
      <dsp:nvSpPr>
        <dsp:cNvPr id="0" name=""/>
        <dsp:cNvSpPr/>
      </dsp:nvSpPr>
      <dsp:spPr>
        <a:xfrm>
          <a:off x="6870152" y="1790176"/>
          <a:ext cx="91440" cy="207994"/>
        </a:xfrm>
        <a:custGeom>
          <a:avLst/>
          <a:gdLst/>
          <a:ahLst/>
          <a:cxnLst/>
          <a:rect l="0" t="0" r="0" b="0"/>
          <a:pathLst>
            <a:path>
              <a:moveTo>
                <a:pt x="45720" y="0"/>
              </a:moveTo>
              <a:lnTo>
                <a:pt x="4572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BAC1A3-0579-43C0-B413-A5FE6595C1E5}">
      <dsp:nvSpPr>
        <dsp:cNvPr id="0" name=""/>
        <dsp:cNvSpPr/>
      </dsp:nvSpPr>
      <dsp:spPr>
        <a:xfrm>
          <a:off x="4293591" y="1128050"/>
          <a:ext cx="2622280" cy="207994"/>
        </a:xfrm>
        <a:custGeom>
          <a:avLst/>
          <a:gdLst/>
          <a:ahLst/>
          <a:cxnLst/>
          <a:rect l="0" t="0" r="0" b="0"/>
          <a:pathLst>
            <a:path>
              <a:moveTo>
                <a:pt x="0" y="0"/>
              </a:moveTo>
              <a:lnTo>
                <a:pt x="0" y="141742"/>
              </a:lnTo>
              <a:lnTo>
                <a:pt x="2622280" y="141742"/>
              </a:lnTo>
              <a:lnTo>
                <a:pt x="2622280" y="207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FA18AC-7486-43ED-9C6B-7766A9830230}">
      <dsp:nvSpPr>
        <dsp:cNvPr id="0" name=""/>
        <dsp:cNvSpPr/>
      </dsp:nvSpPr>
      <dsp:spPr>
        <a:xfrm>
          <a:off x="6041779" y="2452302"/>
          <a:ext cx="437046" cy="207994"/>
        </a:xfrm>
        <a:custGeom>
          <a:avLst/>
          <a:gdLst/>
          <a:ahLst/>
          <a:cxnLst/>
          <a:rect l="0" t="0" r="0" b="0"/>
          <a:pathLst>
            <a:path>
              <a:moveTo>
                <a:pt x="0" y="0"/>
              </a:moveTo>
              <a:lnTo>
                <a:pt x="0" y="141742"/>
              </a:lnTo>
              <a:lnTo>
                <a:pt x="437046" y="141742"/>
              </a:lnTo>
              <a:lnTo>
                <a:pt x="437046"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CF0A9-1DA2-498E-A26E-37F1A57920F7}">
      <dsp:nvSpPr>
        <dsp:cNvPr id="0" name=""/>
        <dsp:cNvSpPr/>
      </dsp:nvSpPr>
      <dsp:spPr>
        <a:xfrm>
          <a:off x="5604732" y="2452302"/>
          <a:ext cx="437046" cy="207994"/>
        </a:xfrm>
        <a:custGeom>
          <a:avLst/>
          <a:gdLst/>
          <a:ahLst/>
          <a:cxnLst/>
          <a:rect l="0" t="0" r="0" b="0"/>
          <a:pathLst>
            <a:path>
              <a:moveTo>
                <a:pt x="437046" y="0"/>
              </a:moveTo>
              <a:lnTo>
                <a:pt x="437046"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718C71-4321-4E84-970A-2B91D5CD239A}">
      <dsp:nvSpPr>
        <dsp:cNvPr id="0" name=""/>
        <dsp:cNvSpPr/>
      </dsp:nvSpPr>
      <dsp:spPr>
        <a:xfrm>
          <a:off x="4075068" y="1790176"/>
          <a:ext cx="1966710" cy="207994"/>
        </a:xfrm>
        <a:custGeom>
          <a:avLst/>
          <a:gdLst/>
          <a:ahLst/>
          <a:cxnLst/>
          <a:rect l="0" t="0" r="0" b="0"/>
          <a:pathLst>
            <a:path>
              <a:moveTo>
                <a:pt x="0" y="0"/>
              </a:moveTo>
              <a:lnTo>
                <a:pt x="0" y="141742"/>
              </a:lnTo>
              <a:lnTo>
                <a:pt x="1966710" y="141742"/>
              </a:lnTo>
              <a:lnTo>
                <a:pt x="196671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FA32F7-7E80-46E8-8204-63BDC66D8E6D}">
      <dsp:nvSpPr>
        <dsp:cNvPr id="0" name=""/>
        <dsp:cNvSpPr/>
      </dsp:nvSpPr>
      <dsp:spPr>
        <a:xfrm>
          <a:off x="3856545" y="2452302"/>
          <a:ext cx="874093" cy="207994"/>
        </a:xfrm>
        <a:custGeom>
          <a:avLst/>
          <a:gdLst/>
          <a:ahLst/>
          <a:cxnLst/>
          <a:rect l="0" t="0" r="0" b="0"/>
          <a:pathLst>
            <a:path>
              <a:moveTo>
                <a:pt x="0" y="0"/>
              </a:moveTo>
              <a:lnTo>
                <a:pt x="0" y="141742"/>
              </a:lnTo>
              <a:lnTo>
                <a:pt x="874093" y="141742"/>
              </a:lnTo>
              <a:lnTo>
                <a:pt x="874093"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3A0541-99BC-4DE5-AA66-A4946B223675}">
      <dsp:nvSpPr>
        <dsp:cNvPr id="0" name=""/>
        <dsp:cNvSpPr/>
      </dsp:nvSpPr>
      <dsp:spPr>
        <a:xfrm>
          <a:off x="3810825" y="2452302"/>
          <a:ext cx="91440" cy="207994"/>
        </a:xfrm>
        <a:custGeom>
          <a:avLst/>
          <a:gdLst/>
          <a:ahLst/>
          <a:cxnLst/>
          <a:rect l="0" t="0" r="0" b="0"/>
          <a:pathLst>
            <a:path>
              <a:moveTo>
                <a:pt x="45720" y="0"/>
              </a:moveTo>
              <a:lnTo>
                <a:pt x="4572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CC8E09-03C8-4C7B-A25B-9155E534392A}">
      <dsp:nvSpPr>
        <dsp:cNvPr id="0" name=""/>
        <dsp:cNvSpPr/>
      </dsp:nvSpPr>
      <dsp:spPr>
        <a:xfrm>
          <a:off x="2982451" y="2452302"/>
          <a:ext cx="874093" cy="207994"/>
        </a:xfrm>
        <a:custGeom>
          <a:avLst/>
          <a:gdLst/>
          <a:ahLst/>
          <a:cxnLst/>
          <a:rect l="0" t="0" r="0" b="0"/>
          <a:pathLst>
            <a:path>
              <a:moveTo>
                <a:pt x="874093" y="0"/>
              </a:moveTo>
              <a:lnTo>
                <a:pt x="874093"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BB160-D163-4A93-9ED8-9840C691C172}">
      <dsp:nvSpPr>
        <dsp:cNvPr id="0" name=""/>
        <dsp:cNvSpPr/>
      </dsp:nvSpPr>
      <dsp:spPr>
        <a:xfrm>
          <a:off x="3856545" y="1790176"/>
          <a:ext cx="218523" cy="207994"/>
        </a:xfrm>
        <a:custGeom>
          <a:avLst/>
          <a:gdLst/>
          <a:ahLst/>
          <a:cxnLst/>
          <a:rect l="0" t="0" r="0" b="0"/>
          <a:pathLst>
            <a:path>
              <a:moveTo>
                <a:pt x="218523" y="0"/>
              </a:moveTo>
              <a:lnTo>
                <a:pt x="218523"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83C0B7-7378-49A6-B635-0C610E96FA78}">
      <dsp:nvSpPr>
        <dsp:cNvPr id="0" name=""/>
        <dsp:cNvSpPr/>
      </dsp:nvSpPr>
      <dsp:spPr>
        <a:xfrm>
          <a:off x="2108357" y="3114428"/>
          <a:ext cx="437046" cy="207994"/>
        </a:xfrm>
        <a:custGeom>
          <a:avLst/>
          <a:gdLst/>
          <a:ahLst/>
          <a:cxnLst/>
          <a:rect l="0" t="0" r="0" b="0"/>
          <a:pathLst>
            <a:path>
              <a:moveTo>
                <a:pt x="0" y="0"/>
              </a:moveTo>
              <a:lnTo>
                <a:pt x="0" y="141742"/>
              </a:lnTo>
              <a:lnTo>
                <a:pt x="437046" y="141742"/>
              </a:lnTo>
              <a:lnTo>
                <a:pt x="437046"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0AA76B-4201-48EA-BB84-164DADD5BAF5}">
      <dsp:nvSpPr>
        <dsp:cNvPr id="0" name=""/>
        <dsp:cNvSpPr/>
      </dsp:nvSpPr>
      <dsp:spPr>
        <a:xfrm>
          <a:off x="1671311" y="3114428"/>
          <a:ext cx="437046" cy="207994"/>
        </a:xfrm>
        <a:custGeom>
          <a:avLst/>
          <a:gdLst/>
          <a:ahLst/>
          <a:cxnLst/>
          <a:rect l="0" t="0" r="0" b="0"/>
          <a:pathLst>
            <a:path>
              <a:moveTo>
                <a:pt x="437046" y="0"/>
              </a:moveTo>
              <a:lnTo>
                <a:pt x="437046"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23115-B0C3-4B00-8821-28C4FBE093A4}">
      <dsp:nvSpPr>
        <dsp:cNvPr id="0" name=""/>
        <dsp:cNvSpPr/>
      </dsp:nvSpPr>
      <dsp:spPr>
        <a:xfrm>
          <a:off x="2062637" y="2452302"/>
          <a:ext cx="91440" cy="207994"/>
        </a:xfrm>
        <a:custGeom>
          <a:avLst/>
          <a:gdLst/>
          <a:ahLst/>
          <a:cxnLst/>
          <a:rect l="0" t="0" r="0" b="0"/>
          <a:pathLst>
            <a:path>
              <a:moveTo>
                <a:pt x="45720" y="0"/>
              </a:moveTo>
              <a:lnTo>
                <a:pt x="4572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A6EB00-89C2-4BA5-A837-7B62FA5A2F39}">
      <dsp:nvSpPr>
        <dsp:cNvPr id="0" name=""/>
        <dsp:cNvSpPr/>
      </dsp:nvSpPr>
      <dsp:spPr>
        <a:xfrm>
          <a:off x="2108357" y="1790176"/>
          <a:ext cx="1966710" cy="207994"/>
        </a:xfrm>
        <a:custGeom>
          <a:avLst/>
          <a:gdLst/>
          <a:ahLst/>
          <a:cxnLst/>
          <a:rect l="0" t="0" r="0" b="0"/>
          <a:pathLst>
            <a:path>
              <a:moveTo>
                <a:pt x="1966710" y="0"/>
              </a:moveTo>
              <a:lnTo>
                <a:pt x="1966710"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9058DE-2156-4F4D-A19B-F2C21608A8D7}">
      <dsp:nvSpPr>
        <dsp:cNvPr id="0" name=""/>
        <dsp:cNvSpPr/>
      </dsp:nvSpPr>
      <dsp:spPr>
        <a:xfrm>
          <a:off x="4075068" y="1128050"/>
          <a:ext cx="218523" cy="207994"/>
        </a:xfrm>
        <a:custGeom>
          <a:avLst/>
          <a:gdLst/>
          <a:ahLst/>
          <a:cxnLst/>
          <a:rect l="0" t="0" r="0" b="0"/>
          <a:pathLst>
            <a:path>
              <a:moveTo>
                <a:pt x="218523" y="0"/>
              </a:moveTo>
              <a:lnTo>
                <a:pt x="218523" y="141742"/>
              </a:lnTo>
              <a:lnTo>
                <a:pt x="0" y="141742"/>
              </a:lnTo>
              <a:lnTo>
                <a:pt x="0" y="207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E9ABC0-D7FD-4AFA-BD42-70F5DF233931}">
      <dsp:nvSpPr>
        <dsp:cNvPr id="0" name=""/>
        <dsp:cNvSpPr/>
      </dsp:nvSpPr>
      <dsp:spPr>
        <a:xfrm>
          <a:off x="797217" y="1790176"/>
          <a:ext cx="437046" cy="207994"/>
        </a:xfrm>
        <a:custGeom>
          <a:avLst/>
          <a:gdLst/>
          <a:ahLst/>
          <a:cxnLst/>
          <a:rect l="0" t="0" r="0" b="0"/>
          <a:pathLst>
            <a:path>
              <a:moveTo>
                <a:pt x="0" y="0"/>
              </a:moveTo>
              <a:lnTo>
                <a:pt x="0" y="141742"/>
              </a:lnTo>
              <a:lnTo>
                <a:pt x="437046" y="141742"/>
              </a:lnTo>
              <a:lnTo>
                <a:pt x="437046"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7E2DD-1F7E-4BD4-AA46-BFC7EDC32D4E}">
      <dsp:nvSpPr>
        <dsp:cNvPr id="0" name=""/>
        <dsp:cNvSpPr/>
      </dsp:nvSpPr>
      <dsp:spPr>
        <a:xfrm>
          <a:off x="360170" y="1790176"/>
          <a:ext cx="437046" cy="207994"/>
        </a:xfrm>
        <a:custGeom>
          <a:avLst/>
          <a:gdLst/>
          <a:ahLst/>
          <a:cxnLst/>
          <a:rect l="0" t="0" r="0" b="0"/>
          <a:pathLst>
            <a:path>
              <a:moveTo>
                <a:pt x="437046" y="0"/>
              </a:moveTo>
              <a:lnTo>
                <a:pt x="437046" y="141742"/>
              </a:lnTo>
              <a:lnTo>
                <a:pt x="0" y="141742"/>
              </a:lnTo>
              <a:lnTo>
                <a:pt x="0" y="2079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1A2D4B-4BFF-42D4-8E62-72745B7B640A}">
      <dsp:nvSpPr>
        <dsp:cNvPr id="0" name=""/>
        <dsp:cNvSpPr/>
      </dsp:nvSpPr>
      <dsp:spPr>
        <a:xfrm>
          <a:off x="797217" y="1128050"/>
          <a:ext cx="3496374" cy="207994"/>
        </a:xfrm>
        <a:custGeom>
          <a:avLst/>
          <a:gdLst/>
          <a:ahLst/>
          <a:cxnLst/>
          <a:rect l="0" t="0" r="0" b="0"/>
          <a:pathLst>
            <a:path>
              <a:moveTo>
                <a:pt x="3496374" y="0"/>
              </a:moveTo>
              <a:lnTo>
                <a:pt x="3496374" y="141742"/>
              </a:lnTo>
              <a:lnTo>
                <a:pt x="0" y="141742"/>
              </a:lnTo>
              <a:lnTo>
                <a:pt x="0" y="207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30CE7B-E6B2-4B99-B880-4D9C5CD151B1}">
      <dsp:nvSpPr>
        <dsp:cNvPr id="0" name=""/>
        <dsp:cNvSpPr/>
      </dsp:nvSpPr>
      <dsp:spPr>
        <a:xfrm>
          <a:off x="3936008" y="673919"/>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6B3B35-7E64-4284-A7A8-487B65F2A288}">
      <dsp:nvSpPr>
        <dsp:cNvPr id="0" name=""/>
        <dsp:cNvSpPr/>
      </dsp:nvSpPr>
      <dsp:spPr>
        <a:xfrm>
          <a:off x="4015471" y="749408"/>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Aplicación</a:t>
          </a:r>
        </a:p>
      </dsp:txBody>
      <dsp:txXfrm>
        <a:off x="4028772" y="762709"/>
        <a:ext cx="688565" cy="427529"/>
      </dsp:txXfrm>
    </dsp:sp>
    <dsp:sp modelId="{BC36E678-DA08-43ED-BA0A-7041A4AC2040}">
      <dsp:nvSpPr>
        <dsp:cNvPr id="0" name=""/>
        <dsp:cNvSpPr/>
      </dsp:nvSpPr>
      <dsp:spPr>
        <a:xfrm>
          <a:off x="439633" y="1336044"/>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48C74-5567-4514-AECA-E9AA07E47A19}">
      <dsp:nvSpPr>
        <dsp:cNvPr id="0" name=""/>
        <dsp:cNvSpPr/>
      </dsp:nvSpPr>
      <dsp:spPr>
        <a:xfrm>
          <a:off x="519096" y="1411534"/>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Cabecera</a:t>
          </a:r>
        </a:p>
      </dsp:txBody>
      <dsp:txXfrm>
        <a:off x="532397" y="1424835"/>
        <a:ext cx="688565" cy="427529"/>
      </dsp:txXfrm>
    </dsp:sp>
    <dsp:sp modelId="{32029030-A0C2-4961-9905-3BE5634F7C79}">
      <dsp:nvSpPr>
        <dsp:cNvPr id="0" name=""/>
        <dsp:cNvSpPr/>
      </dsp:nvSpPr>
      <dsp:spPr>
        <a:xfrm>
          <a:off x="2586"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95AA89-D0A1-46AD-BABE-B7F0EB14A66E}">
      <dsp:nvSpPr>
        <dsp:cNvPr id="0" name=""/>
        <dsp:cNvSpPr/>
      </dsp:nvSpPr>
      <dsp:spPr>
        <a:xfrm>
          <a:off x="82049"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Menú</a:t>
          </a:r>
        </a:p>
      </dsp:txBody>
      <dsp:txXfrm>
        <a:off x="95350" y="2086961"/>
        <a:ext cx="688565" cy="427529"/>
      </dsp:txXfrm>
    </dsp:sp>
    <dsp:sp modelId="{B702A736-0B16-43DF-8CB9-2B879312F0FA}">
      <dsp:nvSpPr>
        <dsp:cNvPr id="0" name=""/>
        <dsp:cNvSpPr/>
      </dsp:nvSpPr>
      <dsp:spPr>
        <a:xfrm>
          <a:off x="876680"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596B62-8B08-4C6F-AC3F-93E85346CEC9}">
      <dsp:nvSpPr>
        <dsp:cNvPr id="0" name=""/>
        <dsp:cNvSpPr/>
      </dsp:nvSpPr>
      <dsp:spPr>
        <a:xfrm>
          <a:off x="956143"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Login</a:t>
          </a:r>
          <a:endParaRPr lang="es-ES" sz="1000" kern="1200" dirty="0"/>
        </a:p>
      </dsp:txBody>
      <dsp:txXfrm>
        <a:off x="969444" y="2086961"/>
        <a:ext cx="688565" cy="427529"/>
      </dsp:txXfrm>
    </dsp:sp>
    <dsp:sp modelId="{8B70B873-5C37-4D91-B45F-B1E7471141FB}">
      <dsp:nvSpPr>
        <dsp:cNvPr id="0" name=""/>
        <dsp:cNvSpPr/>
      </dsp:nvSpPr>
      <dsp:spPr>
        <a:xfrm>
          <a:off x="3717484" y="1336044"/>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2A276-DFA5-4698-8D4A-8AC3C62C5FD6}">
      <dsp:nvSpPr>
        <dsp:cNvPr id="0" name=""/>
        <dsp:cNvSpPr/>
      </dsp:nvSpPr>
      <dsp:spPr>
        <a:xfrm>
          <a:off x="3796947" y="1411534"/>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Cuerpo</a:t>
          </a:r>
        </a:p>
      </dsp:txBody>
      <dsp:txXfrm>
        <a:off x="3810248" y="1424835"/>
        <a:ext cx="688565" cy="427529"/>
      </dsp:txXfrm>
    </dsp:sp>
    <dsp:sp modelId="{E13F95A0-33C5-4052-A457-9B64F1FAFFE4}">
      <dsp:nvSpPr>
        <dsp:cNvPr id="0" name=""/>
        <dsp:cNvSpPr/>
      </dsp:nvSpPr>
      <dsp:spPr>
        <a:xfrm>
          <a:off x="1750774"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AD035-4FD5-469C-AFFB-4FE04157C125}">
      <dsp:nvSpPr>
        <dsp:cNvPr id="0" name=""/>
        <dsp:cNvSpPr/>
      </dsp:nvSpPr>
      <dsp:spPr>
        <a:xfrm>
          <a:off x="1830237"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Inicio</a:t>
          </a:r>
        </a:p>
      </dsp:txBody>
      <dsp:txXfrm>
        <a:off x="1843538" y="2086961"/>
        <a:ext cx="688565" cy="427529"/>
      </dsp:txXfrm>
    </dsp:sp>
    <dsp:sp modelId="{85400D3B-5451-49FF-B699-557953B3BA22}">
      <dsp:nvSpPr>
        <dsp:cNvPr id="0" name=""/>
        <dsp:cNvSpPr/>
      </dsp:nvSpPr>
      <dsp:spPr>
        <a:xfrm>
          <a:off x="1750774"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342744-87FE-4BBC-9627-81F5179B4721}">
      <dsp:nvSpPr>
        <dsp:cNvPr id="0" name=""/>
        <dsp:cNvSpPr/>
      </dsp:nvSpPr>
      <dsp:spPr>
        <a:xfrm>
          <a:off x="1830237"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Tarjetas</a:t>
          </a:r>
        </a:p>
      </dsp:txBody>
      <dsp:txXfrm>
        <a:off x="1843538" y="2749087"/>
        <a:ext cx="688565" cy="427529"/>
      </dsp:txXfrm>
    </dsp:sp>
    <dsp:sp modelId="{DFA60EA3-1BA1-46EE-8696-1029AE2954FB}">
      <dsp:nvSpPr>
        <dsp:cNvPr id="0" name=""/>
        <dsp:cNvSpPr/>
      </dsp:nvSpPr>
      <dsp:spPr>
        <a:xfrm>
          <a:off x="1313727" y="3322422"/>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41B1B4-1D50-407C-ABDF-BF507AA5CEE7}">
      <dsp:nvSpPr>
        <dsp:cNvPr id="0" name=""/>
        <dsp:cNvSpPr/>
      </dsp:nvSpPr>
      <dsp:spPr>
        <a:xfrm>
          <a:off x="1393190" y="3397912"/>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Tipo 1</a:t>
          </a:r>
        </a:p>
      </dsp:txBody>
      <dsp:txXfrm>
        <a:off x="1406491" y="3411213"/>
        <a:ext cx="688565" cy="427529"/>
      </dsp:txXfrm>
    </dsp:sp>
    <dsp:sp modelId="{7838DAEF-3CB1-4180-AB12-816104F7C77A}">
      <dsp:nvSpPr>
        <dsp:cNvPr id="0" name=""/>
        <dsp:cNvSpPr/>
      </dsp:nvSpPr>
      <dsp:spPr>
        <a:xfrm>
          <a:off x="2187820" y="3322422"/>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3F715-78FF-4050-9310-EEF0A9C35761}">
      <dsp:nvSpPr>
        <dsp:cNvPr id="0" name=""/>
        <dsp:cNvSpPr/>
      </dsp:nvSpPr>
      <dsp:spPr>
        <a:xfrm>
          <a:off x="2267283" y="3397912"/>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Tipo 2</a:t>
          </a:r>
        </a:p>
      </dsp:txBody>
      <dsp:txXfrm>
        <a:off x="2280584" y="3411213"/>
        <a:ext cx="688565" cy="427529"/>
      </dsp:txXfrm>
    </dsp:sp>
    <dsp:sp modelId="{731AB29D-60B9-4ADC-801B-C6CD7D19E4D7}">
      <dsp:nvSpPr>
        <dsp:cNvPr id="0" name=""/>
        <dsp:cNvSpPr/>
      </dsp:nvSpPr>
      <dsp:spPr>
        <a:xfrm>
          <a:off x="3498961"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A13CA-BA8D-468C-8109-20FEA44FEBD5}">
      <dsp:nvSpPr>
        <dsp:cNvPr id="0" name=""/>
        <dsp:cNvSpPr/>
      </dsp:nvSpPr>
      <dsp:spPr>
        <a:xfrm>
          <a:off x="3578424"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Página 1</a:t>
          </a:r>
        </a:p>
      </dsp:txBody>
      <dsp:txXfrm>
        <a:off x="3591725" y="2086961"/>
        <a:ext cx="688565" cy="427529"/>
      </dsp:txXfrm>
    </dsp:sp>
    <dsp:sp modelId="{89591A70-13C7-45C5-8AB6-BDBAC33D2369}">
      <dsp:nvSpPr>
        <dsp:cNvPr id="0" name=""/>
        <dsp:cNvSpPr/>
      </dsp:nvSpPr>
      <dsp:spPr>
        <a:xfrm>
          <a:off x="2624867"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BB98A3-BD21-427F-B4DD-7A3B48557D4D}">
      <dsp:nvSpPr>
        <dsp:cNvPr id="0" name=""/>
        <dsp:cNvSpPr/>
      </dsp:nvSpPr>
      <dsp:spPr>
        <a:xfrm>
          <a:off x="2704330"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Listado</a:t>
          </a:r>
        </a:p>
      </dsp:txBody>
      <dsp:txXfrm>
        <a:off x="2717631" y="2749087"/>
        <a:ext cx="688565" cy="427529"/>
      </dsp:txXfrm>
    </dsp:sp>
    <dsp:sp modelId="{8E57AB1F-A4F3-4E9D-9CF7-CF7D41C1A0FF}">
      <dsp:nvSpPr>
        <dsp:cNvPr id="0" name=""/>
        <dsp:cNvSpPr/>
      </dsp:nvSpPr>
      <dsp:spPr>
        <a:xfrm>
          <a:off x="3498961"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6F28C-91BB-4447-830D-616805417ED9}">
      <dsp:nvSpPr>
        <dsp:cNvPr id="0" name=""/>
        <dsp:cNvSpPr/>
      </dsp:nvSpPr>
      <dsp:spPr>
        <a:xfrm>
          <a:off x="3578424"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Consulta</a:t>
          </a:r>
        </a:p>
      </dsp:txBody>
      <dsp:txXfrm>
        <a:off x="3591725" y="2749087"/>
        <a:ext cx="688565" cy="427529"/>
      </dsp:txXfrm>
    </dsp:sp>
    <dsp:sp modelId="{E1E6B72E-6CB4-4EB4-95D0-A5A98C2DC12A}">
      <dsp:nvSpPr>
        <dsp:cNvPr id="0" name=""/>
        <dsp:cNvSpPr/>
      </dsp:nvSpPr>
      <dsp:spPr>
        <a:xfrm>
          <a:off x="4373054"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79691A-817E-4194-A4D8-CD714BD822EA}">
      <dsp:nvSpPr>
        <dsp:cNvPr id="0" name=""/>
        <dsp:cNvSpPr/>
      </dsp:nvSpPr>
      <dsp:spPr>
        <a:xfrm>
          <a:off x="4452517"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Formulario</a:t>
          </a:r>
        </a:p>
      </dsp:txBody>
      <dsp:txXfrm>
        <a:off x="4465818" y="2749087"/>
        <a:ext cx="688565" cy="427529"/>
      </dsp:txXfrm>
    </dsp:sp>
    <dsp:sp modelId="{2FBB57CC-ADFE-4F35-9DAE-52759BB14095}">
      <dsp:nvSpPr>
        <dsp:cNvPr id="0" name=""/>
        <dsp:cNvSpPr/>
      </dsp:nvSpPr>
      <dsp:spPr>
        <a:xfrm>
          <a:off x="5684195"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9BEC3-3530-44AA-AFEC-A3C86B15BCCE}">
      <dsp:nvSpPr>
        <dsp:cNvPr id="0" name=""/>
        <dsp:cNvSpPr/>
      </dsp:nvSpPr>
      <dsp:spPr>
        <a:xfrm>
          <a:off x="5763658"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Página 2</a:t>
          </a:r>
        </a:p>
      </dsp:txBody>
      <dsp:txXfrm>
        <a:off x="5776959" y="2086961"/>
        <a:ext cx="688565" cy="427529"/>
      </dsp:txXfrm>
    </dsp:sp>
    <dsp:sp modelId="{D83C4A1A-52CB-41DC-B0AB-FFBAC0E5F7AA}">
      <dsp:nvSpPr>
        <dsp:cNvPr id="0" name=""/>
        <dsp:cNvSpPr/>
      </dsp:nvSpPr>
      <dsp:spPr>
        <a:xfrm>
          <a:off x="5247148"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F2D91D-4994-471F-860A-65227E9B14C7}">
      <dsp:nvSpPr>
        <dsp:cNvPr id="0" name=""/>
        <dsp:cNvSpPr/>
      </dsp:nvSpPr>
      <dsp:spPr>
        <a:xfrm>
          <a:off x="5326611"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Buscar</a:t>
          </a:r>
        </a:p>
      </dsp:txBody>
      <dsp:txXfrm>
        <a:off x="5339912" y="2749087"/>
        <a:ext cx="688565" cy="427529"/>
      </dsp:txXfrm>
    </dsp:sp>
    <dsp:sp modelId="{40472BE8-3A85-4C1B-9880-986675A298BA}">
      <dsp:nvSpPr>
        <dsp:cNvPr id="0" name=""/>
        <dsp:cNvSpPr/>
      </dsp:nvSpPr>
      <dsp:spPr>
        <a:xfrm>
          <a:off x="6121242" y="2660296"/>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359E9-9519-46E0-9252-6C42C7581EF9}">
      <dsp:nvSpPr>
        <dsp:cNvPr id="0" name=""/>
        <dsp:cNvSpPr/>
      </dsp:nvSpPr>
      <dsp:spPr>
        <a:xfrm>
          <a:off x="6200705" y="2735786"/>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Resultado</a:t>
          </a:r>
        </a:p>
      </dsp:txBody>
      <dsp:txXfrm>
        <a:off x="6214006" y="2749087"/>
        <a:ext cx="688565" cy="427529"/>
      </dsp:txXfrm>
    </dsp:sp>
    <dsp:sp modelId="{6D9231F7-118F-426A-8C9D-1DF93DCFC3CA}">
      <dsp:nvSpPr>
        <dsp:cNvPr id="0" name=""/>
        <dsp:cNvSpPr/>
      </dsp:nvSpPr>
      <dsp:spPr>
        <a:xfrm>
          <a:off x="6558288" y="1336044"/>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F1139-CCBB-43CB-BEAB-E015313CD94C}">
      <dsp:nvSpPr>
        <dsp:cNvPr id="0" name=""/>
        <dsp:cNvSpPr/>
      </dsp:nvSpPr>
      <dsp:spPr>
        <a:xfrm>
          <a:off x="6637752" y="1411534"/>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Ábside</a:t>
          </a:r>
        </a:p>
      </dsp:txBody>
      <dsp:txXfrm>
        <a:off x="6651053" y="1424835"/>
        <a:ext cx="688565" cy="427529"/>
      </dsp:txXfrm>
    </dsp:sp>
    <dsp:sp modelId="{692E52A4-AFD3-4DF1-9C95-EFF5AB3442CA}">
      <dsp:nvSpPr>
        <dsp:cNvPr id="0" name=""/>
        <dsp:cNvSpPr/>
      </dsp:nvSpPr>
      <dsp:spPr>
        <a:xfrm>
          <a:off x="6558288"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7627DA-BDE1-432D-8336-1F91EAC7A5DE}">
      <dsp:nvSpPr>
        <dsp:cNvPr id="0" name=""/>
        <dsp:cNvSpPr/>
      </dsp:nvSpPr>
      <dsp:spPr>
        <a:xfrm>
          <a:off x="6637752"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Nube</a:t>
          </a:r>
        </a:p>
      </dsp:txBody>
      <dsp:txXfrm>
        <a:off x="6651053" y="2086961"/>
        <a:ext cx="688565" cy="427529"/>
      </dsp:txXfrm>
    </dsp:sp>
    <dsp:sp modelId="{63038EDA-B4C8-48CE-9174-312E0361EB8E}">
      <dsp:nvSpPr>
        <dsp:cNvPr id="0" name=""/>
        <dsp:cNvSpPr/>
      </dsp:nvSpPr>
      <dsp:spPr>
        <a:xfrm>
          <a:off x="7432382" y="1336044"/>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EA7DD-DD3C-41C9-B29F-A643A13D1CB3}">
      <dsp:nvSpPr>
        <dsp:cNvPr id="0" name=""/>
        <dsp:cNvSpPr/>
      </dsp:nvSpPr>
      <dsp:spPr>
        <a:xfrm>
          <a:off x="7511845" y="1411534"/>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Pie</a:t>
          </a:r>
        </a:p>
      </dsp:txBody>
      <dsp:txXfrm>
        <a:off x="7525146" y="1424835"/>
        <a:ext cx="688565" cy="427529"/>
      </dsp:txXfrm>
    </dsp:sp>
    <dsp:sp modelId="{19230230-2243-464A-AE12-7E11F8CBCC6F}">
      <dsp:nvSpPr>
        <dsp:cNvPr id="0" name=""/>
        <dsp:cNvSpPr/>
      </dsp:nvSpPr>
      <dsp:spPr>
        <a:xfrm>
          <a:off x="7432382" y="1998170"/>
          <a:ext cx="715167" cy="454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2D8DB0-29D0-413C-8EE5-0461D79B1D6A}">
      <dsp:nvSpPr>
        <dsp:cNvPr id="0" name=""/>
        <dsp:cNvSpPr/>
      </dsp:nvSpPr>
      <dsp:spPr>
        <a:xfrm>
          <a:off x="7511845" y="2073660"/>
          <a:ext cx="715167" cy="45413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Mapa</a:t>
          </a:r>
        </a:p>
      </dsp:txBody>
      <dsp:txXfrm>
        <a:off x="7525146" y="2086961"/>
        <a:ext cx="688565" cy="4275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D901BD-CE94-4556-9D5F-CFE7BC914469}" type="slidenum">
              <a:rPr lang="es-ES" sz="1000" smtClean="0">
                <a:solidFill>
                  <a:schemeClr val="accent1"/>
                </a:solidFill>
              </a:rPr>
              <a:t>‹Nº›</a:t>
            </a:fld>
            <a:endParaRPr lang="es-ES" sz="1000">
              <a:solidFill>
                <a:schemeClr val="accent1"/>
              </a:solidFill>
            </a:endParaRPr>
          </a:p>
        </p:txBody>
      </p:sp>
    </p:spTree>
    <p:extLst>
      <p:ext uri="{BB962C8B-B14F-4D97-AF65-F5344CB8AC3E}">
        <p14:creationId xmlns:p14="http://schemas.microsoft.com/office/powerpoint/2010/main" val="424330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E47204-3B8D-4744-9CF1-22709151D773}" type="slidenum">
              <a:rPr lang="en-US" smtClean="0"/>
              <a:t>‹Nº›</a:t>
            </a:fld>
            <a:endParaRPr lang="en-US"/>
          </a:p>
        </p:txBody>
      </p:sp>
    </p:spTree>
    <p:extLst>
      <p:ext uri="{BB962C8B-B14F-4D97-AF65-F5344CB8AC3E}">
        <p14:creationId xmlns:p14="http://schemas.microsoft.com/office/powerpoint/2010/main" val="2006383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thoughtram.io/angular/2016/07/27/custom-form-controls-in-angular-2.html" TargetMode="External"/><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blog.enriqueoriol.com/2017/04/angular-webworkers.html" TargetMode="External"/><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1</a:t>
            </a:fld>
            <a:endParaRPr lang="es-ES_tradnl">
              <a:solidFill>
                <a:srgbClr val="000000"/>
              </a:solidFill>
            </a:endParaRPr>
          </a:p>
        </p:txBody>
      </p:sp>
    </p:spTree>
    <p:extLst>
      <p:ext uri="{BB962C8B-B14F-4D97-AF65-F5344CB8AC3E}">
        <p14:creationId xmlns:p14="http://schemas.microsoft.com/office/powerpoint/2010/main" val="2239157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https://www.adictosaltrabajo.com/?s=angular</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22</a:t>
            </a:fld>
            <a:endParaRPr lang="en-US"/>
          </a:p>
        </p:txBody>
      </p:sp>
    </p:spTree>
    <p:extLst>
      <p:ext uri="{BB962C8B-B14F-4D97-AF65-F5344CB8AC3E}">
        <p14:creationId xmlns:p14="http://schemas.microsoft.com/office/powerpoint/2010/main" val="3584676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47</a:t>
            </a:fld>
            <a:endParaRPr lang="en-US"/>
          </a:p>
        </p:txBody>
      </p:sp>
    </p:spTree>
    <p:extLst>
      <p:ext uri="{BB962C8B-B14F-4D97-AF65-F5344CB8AC3E}">
        <p14:creationId xmlns:p14="http://schemas.microsoft.com/office/powerpoint/2010/main" val="205187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CE47204-3B8D-4744-9CF1-22709151D773}" type="slidenum">
              <a:rPr lang="en-US" smtClean="0"/>
              <a:t>49</a:t>
            </a:fld>
            <a:endParaRPr lang="en-US"/>
          </a:p>
        </p:txBody>
      </p:sp>
    </p:spTree>
    <p:extLst>
      <p:ext uri="{BB962C8B-B14F-4D97-AF65-F5344CB8AC3E}">
        <p14:creationId xmlns:p14="http://schemas.microsoft.com/office/powerpoint/2010/main" val="510746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 – Generics, AMD/</a:t>
            </a:r>
            <a:r>
              <a:rPr lang="en-US" dirty="0" err="1"/>
              <a:t>CommonJS</a:t>
            </a:r>
            <a:r>
              <a:rPr lang="en-US" dirty="0"/>
              <a:t> export</a:t>
            </a:r>
          </a:p>
          <a:p>
            <a:r>
              <a:rPr lang="en-US" dirty="0"/>
              <a:t>1.0 – VS built-in support, beginning</a:t>
            </a:r>
            <a:r>
              <a:rPr lang="en-US" baseline="0" dirty="0"/>
              <a:t> of taking pull requests</a:t>
            </a:r>
          </a:p>
          <a:p>
            <a:r>
              <a:rPr lang="en-US" baseline="0" dirty="0"/>
              <a:t>1.1 – compiler features</a:t>
            </a:r>
          </a:p>
          <a:p>
            <a:r>
              <a:rPr lang="en-US" baseline="0" dirty="0"/>
              <a:t>1.3 – standardized compiler. Protected + tuple</a:t>
            </a:r>
          </a:p>
          <a:p>
            <a:r>
              <a:rPr lang="en-US" baseline="0" dirty="0"/>
              <a:t>1.4 – types union / </a:t>
            </a:r>
            <a:r>
              <a:rPr lang="en-US" baseline="0" dirty="0" err="1"/>
              <a:t>typeof</a:t>
            </a:r>
            <a:endParaRPr lang="en-US" dirty="0"/>
          </a:p>
        </p:txBody>
      </p:sp>
      <p:sp>
        <p:nvSpPr>
          <p:cNvPr id="4" name="Slide Number Placeholder 3"/>
          <p:cNvSpPr>
            <a:spLocks noGrp="1"/>
          </p:cNvSpPr>
          <p:nvPr>
            <p:ph type="sldNum" sz="quarter" idx="10"/>
          </p:nvPr>
        </p:nvSpPr>
        <p:spPr/>
        <p:txBody>
          <a:bodyPr/>
          <a:lstStyle/>
          <a:p>
            <a:fld id="{1AA219FF-384A-4D56-A022-B5F205EDC0DA}" type="slidenum">
              <a:rPr lang="en-GB" smtClean="0"/>
              <a:t>59</a:t>
            </a:fld>
            <a:endParaRPr lang="en-GB"/>
          </a:p>
        </p:txBody>
      </p:sp>
    </p:spTree>
    <p:extLst>
      <p:ext uri="{BB962C8B-B14F-4D97-AF65-F5344CB8AC3E}">
        <p14:creationId xmlns:p14="http://schemas.microsoft.com/office/powerpoint/2010/main" val="1725623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https://kangax.github.io/compat-table/es6/</a:t>
            </a:r>
          </a:p>
        </p:txBody>
      </p:sp>
      <p:sp>
        <p:nvSpPr>
          <p:cNvPr id="4" name="Slide Number Placeholder 3"/>
          <p:cNvSpPr>
            <a:spLocks noGrp="1"/>
          </p:cNvSpPr>
          <p:nvPr>
            <p:ph type="sldNum" sz="quarter" idx="10"/>
          </p:nvPr>
        </p:nvSpPr>
        <p:spPr/>
        <p:txBody>
          <a:bodyPr/>
          <a:lstStyle/>
          <a:p>
            <a:fld id="{1AA219FF-384A-4D56-A022-B5F205EDC0DA}" type="slidenum">
              <a:rPr lang="en-GB" smtClean="0"/>
              <a:t>60</a:t>
            </a:fld>
            <a:endParaRPr lang="en-GB"/>
          </a:p>
        </p:txBody>
      </p:sp>
    </p:spTree>
    <p:extLst>
      <p:ext uri="{BB962C8B-B14F-4D97-AF65-F5344CB8AC3E}">
        <p14:creationId xmlns:p14="http://schemas.microsoft.com/office/powerpoint/2010/main" val="1856022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Errors checking</a:t>
            </a:r>
          </a:p>
          <a:p>
            <a:r>
              <a:rPr lang="en-US" dirty="0"/>
              <a:t>Refactoring</a:t>
            </a:r>
          </a:p>
          <a:p>
            <a:r>
              <a:rPr lang="en-US"/>
              <a:t>Code navigation</a:t>
            </a:r>
          </a:p>
        </p:txBody>
      </p:sp>
      <p:sp>
        <p:nvSpPr>
          <p:cNvPr id="4" name="Slide Number Placeholder 3"/>
          <p:cNvSpPr>
            <a:spLocks noGrp="1"/>
          </p:cNvSpPr>
          <p:nvPr>
            <p:ph type="sldNum" sz="quarter" idx="10"/>
          </p:nvPr>
        </p:nvSpPr>
        <p:spPr/>
        <p:txBody>
          <a:bodyPr/>
          <a:lstStyle/>
          <a:p>
            <a:fld id="{1AA219FF-384A-4D56-A022-B5F205EDC0DA}" type="slidenum">
              <a:rPr lang="en-GB" smtClean="0"/>
              <a:t>64</a:t>
            </a:fld>
            <a:endParaRPr lang="en-GB"/>
          </a:p>
        </p:txBody>
      </p:sp>
    </p:spTree>
    <p:extLst>
      <p:ext uri="{BB962C8B-B14F-4D97-AF65-F5344CB8AC3E}">
        <p14:creationId xmlns:p14="http://schemas.microsoft.com/office/powerpoint/2010/main" val="3689843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ypescriptlang.org/Playground#src=function%20f(x%3A%20number%20%7C%20number%5B%5D)%20%7B%0A%20%20if%20(typeof%20x%20%3D%3D%3D%20%22number%22)%20%7B%0A%20%20%20%20return%20x%20%2B%2010%3B%0A%20%20%7D%0A%20%20else%20%7B%0A%09%20%20let%20sum%20%3D%200%3B%0A%09%20%20x.forEach((element)%20%3D%3E%20%7B%0A%09%09%20%20sum%20%2B%3D%20element%3B%0A%09%20%20%7D)%3B%0A%09%20%20%0A%09%20%20return%20sum%3B%0A%20%20%7D%0A%7D</a:t>
            </a:r>
          </a:p>
        </p:txBody>
      </p:sp>
      <p:sp>
        <p:nvSpPr>
          <p:cNvPr id="4" name="Slide Number Placeholder 3"/>
          <p:cNvSpPr>
            <a:spLocks noGrp="1"/>
          </p:cNvSpPr>
          <p:nvPr>
            <p:ph type="sldNum" sz="quarter" idx="10"/>
          </p:nvPr>
        </p:nvSpPr>
        <p:spPr/>
        <p:txBody>
          <a:bodyPr/>
          <a:lstStyle/>
          <a:p>
            <a:fld id="{1AA219FF-384A-4D56-A022-B5F205EDC0DA}" type="slidenum">
              <a:rPr lang="en-GB" smtClean="0"/>
              <a:t>68</a:t>
            </a:fld>
            <a:endParaRPr lang="en-GB"/>
          </a:p>
        </p:txBody>
      </p:sp>
    </p:spTree>
    <p:extLst>
      <p:ext uri="{BB962C8B-B14F-4D97-AF65-F5344CB8AC3E}">
        <p14:creationId xmlns:p14="http://schemas.microsoft.com/office/powerpoint/2010/main" val="344356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ypescriptlang.org/Playground#src=function%20Person(age%2C%20name%2C%20surname)%20%7B%0A%09this.age%20%3D%20age%3B%0A%09this.name%20%3D%20name%3B%0A%09this.surname%20%3D%20surname%3B%09%0A%7D%0A%0APerson.prototype.getFullName%20%3D%20function%20()%20%7B%0A%09return%20this.name%20%2B%20%22%20%22%20%2B%20this.surname%3B%0A%7D%0A%0Avar%20cadaver%20%3D%20new%20Person(60%2C%20%22John%22%2C%20%22Doe%22)%3B%0A%0Avar%20boy%20%3D%20Person(10%2C%20%22Vasya%22%2C%20%22Utkin%22)%3B%20%2F%2Fbad</a:t>
            </a:r>
          </a:p>
        </p:txBody>
      </p:sp>
      <p:sp>
        <p:nvSpPr>
          <p:cNvPr id="4" name="Slide Number Placeholder 3"/>
          <p:cNvSpPr>
            <a:spLocks noGrp="1"/>
          </p:cNvSpPr>
          <p:nvPr>
            <p:ph type="sldNum" sz="quarter" idx="10"/>
          </p:nvPr>
        </p:nvSpPr>
        <p:spPr/>
        <p:txBody>
          <a:bodyPr/>
          <a:lstStyle/>
          <a:p>
            <a:fld id="{1AA219FF-384A-4D56-A022-B5F205EDC0DA}" type="slidenum">
              <a:rPr lang="en-GB" smtClean="0"/>
              <a:t>70</a:t>
            </a:fld>
            <a:endParaRPr lang="en-GB"/>
          </a:p>
        </p:txBody>
      </p:sp>
    </p:spTree>
    <p:extLst>
      <p:ext uri="{BB962C8B-B14F-4D97-AF65-F5344CB8AC3E}">
        <p14:creationId xmlns:p14="http://schemas.microsoft.com/office/powerpoint/2010/main" val="111426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hoisting</a:t>
            </a:r>
          </a:p>
        </p:txBody>
      </p:sp>
      <p:sp>
        <p:nvSpPr>
          <p:cNvPr id="4" name="Slide Number Placeholder 3"/>
          <p:cNvSpPr>
            <a:spLocks noGrp="1"/>
          </p:cNvSpPr>
          <p:nvPr>
            <p:ph type="sldNum" sz="quarter" idx="10"/>
          </p:nvPr>
        </p:nvSpPr>
        <p:spPr/>
        <p:txBody>
          <a:bodyPr/>
          <a:lstStyle/>
          <a:p>
            <a:fld id="{1AA219FF-384A-4D56-A022-B5F205EDC0DA}" type="slidenum">
              <a:rPr lang="en-GB" smtClean="0"/>
              <a:t>73</a:t>
            </a:fld>
            <a:endParaRPr lang="en-GB"/>
          </a:p>
        </p:txBody>
      </p:sp>
    </p:spTree>
    <p:extLst>
      <p:ext uri="{BB962C8B-B14F-4D97-AF65-F5344CB8AC3E}">
        <p14:creationId xmlns:p14="http://schemas.microsoft.com/office/powerpoint/2010/main" val="3216422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ypescriptlang.org/Playground#src=class%20Person%20%7B%09%09%0A%09constructor(%0A%09%09private%20age%3A%20number%2C%0A%09%09private%20name%3A%20string%2C%0A%09%09private%20surname%3A%20string)%20%7B%09%09%09%09%09%0A%09%7D%0A%09%0A%09get%20fullName()%20%7B%0A%09%09return%20this.name%20%2B%20%22%20%22%20%2B%20this.surname%3B%0A%09%7D%09%0A%7D%0A%0Avar%20cadaver%20%3D%20new%20Person(60%2C%20%22John%22%2C%20%22Doe%22)%3B%0Avar%20name%20%3D%20cadaver.fullName%3B</a:t>
            </a:r>
          </a:p>
        </p:txBody>
      </p:sp>
      <p:sp>
        <p:nvSpPr>
          <p:cNvPr id="4" name="Slide Number Placeholder 3"/>
          <p:cNvSpPr>
            <a:spLocks noGrp="1"/>
          </p:cNvSpPr>
          <p:nvPr>
            <p:ph type="sldNum" sz="quarter" idx="10"/>
          </p:nvPr>
        </p:nvSpPr>
        <p:spPr/>
        <p:txBody>
          <a:bodyPr/>
          <a:lstStyle/>
          <a:p>
            <a:fld id="{1AA219FF-384A-4D56-A022-B5F205EDC0DA}" type="slidenum">
              <a:rPr lang="en-GB" smtClean="0"/>
              <a:t>76</a:t>
            </a:fld>
            <a:endParaRPr lang="en-GB"/>
          </a:p>
        </p:txBody>
      </p:sp>
    </p:spTree>
    <p:extLst>
      <p:ext uri="{BB962C8B-B14F-4D97-AF65-F5344CB8AC3E}">
        <p14:creationId xmlns:p14="http://schemas.microsoft.com/office/powerpoint/2010/main" val="383138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3</a:t>
            </a:fld>
            <a:endParaRPr lang="es-ES_tradnl">
              <a:solidFill>
                <a:srgbClr val="000000"/>
              </a:solidFill>
            </a:endParaRPr>
          </a:p>
        </p:txBody>
      </p:sp>
    </p:spTree>
    <p:extLst>
      <p:ext uri="{BB962C8B-B14F-4D97-AF65-F5344CB8AC3E}">
        <p14:creationId xmlns:p14="http://schemas.microsoft.com/office/powerpoint/2010/main" val="3142486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http://www.typescriptlang.org/</a:t>
            </a:r>
            <a:r>
              <a:rPr lang="en-US" dirty="0" err="1"/>
              <a:t>Playground#src</a:t>
            </a:r>
            <a:r>
              <a:rPr lang="en-US" dirty="0"/>
              <a:t>=%2F%2Fexport%20declarations%0Ainterface%20Stream%20%7B%20%7D%0Afunction%20writeToStream(stream%3A%20Stream%2C%20data%3A%20string)%20%7B%20%7D%0Aexport%20%7BStream%2C%20writeToStream%20as%20write%7D%0A%0A%2F%2Fimport%20declarations%0Aimport%20%7B%20read%2C%20write%2C%20standardOutput%20as%20stdout%20%7D%20from%20%22.%2Finout%22%3B%0Aimport%20*%20as%20io%20from%20%22.%2Finout%22%3B%0A%0A%2F%2Fdestructing%20assignments%0Avar%20x%20%3D%201%3B%0Avar%20y%20%3D%202%3B%0A%5Bx%2C%20y%5D%20%3D%20%5By%2C%20x%5D%3B%0A%0A%2F%2Fdestructing%20declaration%0Afunction%20getSomeObject()%20%7B%20return%20%7B%20x%3A%2010%2C%20y%3A%2020%2C%20z%3A%2030%20%7D%20%7D%3B%0Avar%20%7Bx%2C%20y%2C%20z%7D%20%3D%20getSomeObject()%3B%0A%0A%2F%2F%20for%20..%20of%0Afor%20(var%20v%20of%20%5B10%2C%2020%2C%2030%5D)%20%7B%20%7D</a:t>
            </a:r>
          </a:p>
        </p:txBody>
      </p:sp>
      <p:sp>
        <p:nvSpPr>
          <p:cNvPr id="4" name="Slide Number Placeholder 3"/>
          <p:cNvSpPr>
            <a:spLocks noGrp="1"/>
          </p:cNvSpPr>
          <p:nvPr>
            <p:ph type="sldNum" sz="quarter" idx="10"/>
          </p:nvPr>
        </p:nvSpPr>
        <p:spPr/>
        <p:txBody>
          <a:bodyPr/>
          <a:lstStyle/>
          <a:p>
            <a:fld id="{1AA219FF-384A-4D56-A022-B5F205EDC0DA}" type="slidenum">
              <a:rPr lang="en-GB" smtClean="0"/>
              <a:t>86</a:t>
            </a:fld>
            <a:endParaRPr lang="en-GB"/>
          </a:p>
        </p:txBody>
      </p:sp>
    </p:spTree>
    <p:extLst>
      <p:ext uri="{BB962C8B-B14F-4D97-AF65-F5344CB8AC3E}">
        <p14:creationId xmlns:p14="http://schemas.microsoft.com/office/powerpoint/2010/main" val="4283839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ypescriptlang.org/Playground#src=class%20C%20%7B%0A%20%20%40readonly%0A%20%20%40enumerable(false)%0A%20%20method()%20%7B%20%7D%0A%7D%0A%0Afunction%20readonly(target%2C%20key%2C%20descriptor)%20%7B%0A%20%20%20%20descriptor.writable%20%3D%20false%3B%0A%7D%0A%0Afunction%20enumerable(value)%20%7B%0A%20%20return%20function%20(target%2C%20key%2C%20descriptor)%20%7B%0A%20%20%20%20%20descriptor.enumerable%20%3D%20value%3B%0A%20%20%7D%0A%7D</a:t>
            </a:r>
          </a:p>
        </p:txBody>
      </p:sp>
      <p:sp>
        <p:nvSpPr>
          <p:cNvPr id="4" name="Slide Number Placeholder 3"/>
          <p:cNvSpPr>
            <a:spLocks noGrp="1"/>
          </p:cNvSpPr>
          <p:nvPr>
            <p:ph type="sldNum" sz="quarter" idx="10"/>
          </p:nvPr>
        </p:nvSpPr>
        <p:spPr/>
        <p:txBody>
          <a:bodyPr/>
          <a:lstStyle/>
          <a:p>
            <a:fld id="{1AA219FF-384A-4D56-A022-B5F205EDC0DA}" type="slidenum">
              <a:rPr lang="en-GB" smtClean="0"/>
              <a:t>87</a:t>
            </a:fld>
            <a:endParaRPr lang="en-GB"/>
          </a:p>
        </p:txBody>
      </p:sp>
    </p:spTree>
    <p:extLst>
      <p:ext uri="{BB962C8B-B14F-4D97-AF65-F5344CB8AC3E}">
        <p14:creationId xmlns:p14="http://schemas.microsoft.com/office/powerpoint/2010/main" val="413167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ypescriptlang.org/Playground#src=import%20%7BComponent%2C%20View%2C%20bootstrap%7D%0Afrom%20'angular2%2Fangular2'%3B%0A%0A%40Component(%7B%0A%09selector%3A%20'my-app'%0A%7D)%0A%40View(%7B%0A%09template%3A%20'%3Ch1%3EHello%20%7B%7Bname%7D%7D%3C%2Fh1%3E'%0A%7D)%0Aclass%20MyAppComponent%7B%0A%09name%3A%20string%3B%0A%09constructor()%20%7B%0A%09%09this.name%20%3D%20'Alice'%0A%09%7D%0A%7D%0A%0Abootstrap(MyAppComponent)%3B</a:t>
            </a:r>
            <a:endParaRPr lang="en-US" dirty="0"/>
          </a:p>
        </p:txBody>
      </p:sp>
      <p:sp>
        <p:nvSpPr>
          <p:cNvPr id="4" name="Slide Number Placeholder 3"/>
          <p:cNvSpPr>
            <a:spLocks noGrp="1"/>
          </p:cNvSpPr>
          <p:nvPr>
            <p:ph type="sldNum" sz="quarter" idx="10"/>
          </p:nvPr>
        </p:nvSpPr>
        <p:spPr/>
        <p:txBody>
          <a:bodyPr/>
          <a:lstStyle/>
          <a:p>
            <a:fld id="{1AA219FF-384A-4D56-A022-B5F205EDC0DA}" type="slidenum">
              <a:rPr lang="en-GB" smtClean="0"/>
              <a:t>89</a:t>
            </a:fld>
            <a:endParaRPr lang="en-GB"/>
          </a:p>
        </p:txBody>
      </p:sp>
    </p:spTree>
    <p:extLst>
      <p:ext uri="{BB962C8B-B14F-4D97-AF65-F5344CB8AC3E}">
        <p14:creationId xmlns:p14="http://schemas.microsoft.com/office/powerpoint/2010/main" val="2081087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https://msdn.microsoft.com/es-es/magazine/jj883955.aspx</a:t>
            </a:r>
          </a:p>
          <a:p>
            <a:r>
              <a:rPr lang="es-ES" dirty="0"/>
              <a:t>https://msdn.microsoft.com/es-es/magazine/dn890374.aspx</a:t>
            </a:r>
          </a:p>
        </p:txBody>
      </p:sp>
      <p:sp>
        <p:nvSpPr>
          <p:cNvPr id="4" name="3 Marcador de número de diapositiva"/>
          <p:cNvSpPr>
            <a:spLocks noGrp="1"/>
          </p:cNvSpPr>
          <p:nvPr>
            <p:ph type="sldNum" sz="quarter" idx="10"/>
          </p:nvPr>
        </p:nvSpPr>
        <p:spPr/>
        <p:txBody>
          <a:bodyPr/>
          <a:lstStyle/>
          <a:p>
            <a:fld id="{CCE47204-3B8D-4744-9CF1-22709151D773}" type="slidenum">
              <a:rPr lang="en-US" smtClean="0"/>
              <a:t>92</a:t>
            </a:fld>
            <a:endParaRPr lang="en-US"/>
          </a:p>
        </p:txBody>
      </p:sp>
    </p:spTree>
    <p:extLst>
      <p:ext uri="{BB962C8B-B14F-4D97-AF65-F5344CB8AC3E}">
        <p14:creationId xmlns:p14="http://schemas.microsoft.com/office/powerpoint/2010/main" val="3503506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dirty="0"/>
              <a:t>Operador </a:t>
            </a:r>
            <a:r>
              <a:rPr lang="es-ES" b="1" dirty="0" err="1"/>
              <a:t>instanceof</a:t>
            </a:r>
            <a:endParaRPr lang="es-ES" b="1" dirty="0"/>
          </a:p>
          <a:p>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102</a:t>
            </a:fld>
            <a:endParaRPr lang="en-US"/>
          </a:p>
        </p:txBody>
      </p:sp>
    </p:spTree>
    <p:extLst>
      <p:ext uri="{BB962C8B-B14F-4D97-AF65-F5344CB8AC3E}">
        <p14:creationId xmlns:p14="http://schemas.microsoft.com/office/powerpoint/2010/main" val="125442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93991FED-C70B-4940-94C6-FD3A597C4DA0}" type="slidenum">
              <a:rPr lang="es-ES" smtClean="0"/>
              <a:pPr/>
              <a:t>155</a:t>
            </a:fld>
            <a:endParaRPr lang="es-ES"/>
          </a:p>
        </p:txBody>
      </p:sp>
    </p:spTree>
    <p:extLst>
      <p:ext uri="{BB962C8B-B14F-4D97-AF65-F5344CB8AC3E}">
        <p14:creationId xmlns:p14="http://schemas.microsoft.com/office/powerpoint/2010/main" val="680266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err="1"/>
              <a:t>jesus</a:t>
            </a:r>
            <a:r>
              <a:rPr lang="es-ES" dirty="0"/>
              <a:t> conde (http://illasaron.com/wp/) https://github.com/0utKast?tab=repositories</a:t>
            </a:r>
          </a:p>
          <a:p>
            <a:endParaRPr lang="es-ES" dirty="0"/>
          </a:p>
          <a:p>
            <a:r>
              <a:rPr lang="es-ES" dirty="0" err="1"/>
              <a:t>Plugin</a:t>
            </a:r>
            <a:r>
              <a:rPr lang="es-ES" dirty="0"/>
              <a:t> </a:t>
            </a:r>
            <a:r>
              <a:rPr lang="es-ES" dirty="0" err="1"/>
              <a:t>livereload</a:t>
            </a:r>
            <a:endParaRPr lang="es-ES" dirty="0"/>
          </a:p>
          <a:p>
            <a:r>
              <a:rPr lang="es-ES" dirty="0" err="1"/>
              <a:t>Chrome:Chrome</a:t>
            </a:r>
            <a:r>
              <a:rPr lang="es-ES" dirty="0"/>
              <a:t> </a:t>
            </a:r>
            <a:r>
              <a:rPr lang="es-ES" dirty="0" err="1"/>
              <a:t>extension</a:t>
            </a:r>
            <a:r>
              <a:rPr lang="es-ES" dirty="0"/>
              <a:t> </a:t>
            </a:r>
            <a:r>
              <a:rPr lang="es-ES" dirty="0" err="1"/>
              <a:t>on</a:t>
            </a:r>
            <a:r>
              <a:rPr lang="es-ES" dirty="0"/>
              <a:t> </a:t>
            </a:r>
            <a:r>
              <a:rPr lang="es-ES" dirty="0" err="1"/>
              <a:t>the</a:t>
            </a:r>
            <a:r>
              <a:rPr lang="es-ES" dirty="0"/>
              <a:t> Chrome Web Store</a:t>
            </a:r>
          </a:p>
          <a:p>
            <a:r>
              <a:rPr lang="es-ES" dirty="0" err="1"/>
              <a:t>Firefox:Firefox</a:t>
            </a:r>
            <a:r>
              <a:rPr lang="es-ES" dirty="0"/>
              <a:t> </a:t>
            </a:r>
            <a:r>
              <a:rPr lang="es-ES" dirty="0" err="1"/>
              <a:t>extension</a:t>
            </a:r>
            <a:r>
              <a:rPr lang="es-ES" dirty="0"/>
              <a:t> 2.0.8</a:t>
            </a:r>
          </a:p>
          <a:p>
            <a:endParaRPr lang="es-ES" dirty="0"/>
          </a:p>
          <a:p>
            <a:r>
              <a:rPr lang="es-ES" dirty="0"/>
              <a:t>GIT: Software de control de versiones</a:t>
            </a:r>
          </a:p>
          <a:p>
            <a:r>
              <a:rPr lang="es-ES" dirty="0"/>
              <a:t>https://git-scm.com/</a:t>
            </a:r>
          </a:p>
          <a:p>
            <a:endParaRPr lang="es-ES" dirty="0"/>
          </a:p>
          <a:p>
            <a:r>
              <a:rPr lang="es-ES" dirty="0"/>
              <a:t>Node.js: Entorno en tiempo de ejecución</a:t>
            </a:r>
          </a:p>
          <a:p>
            <a:r>
              <a:rPr lang="es-ES" dirty="0"/>
              <a:t>nodejs.org</a:t>
            </a:r>
          </a:p>
          <a:p>
            <a:r>
              <a:rPr lang="es-ES" dirty="0" err="1"/>
              <a:t>node</a:t>
            </a:r>
            <a:r>
              <a:rPr lang="es-ES" dirty="0"/>
              <a:t> --</a:t>
            </a:r>
            <a:r>
              <a:rPr lang="es-ES" dirty="0" err="1"/>
              <a:t>version</a:t>
            </a:r>
            <a:endParaRPr lang="es-ES" dirty="0"/>
          </a:p>
          <a:p>
            <a:r>
              <a:rPr lang="es-ES" dirty="0" err="1"/>
              <a:t>npm</a:t>
            </a:r>
            <a:r>
              <a:rPr lang="es-ES" dirty="0"/>
              <a:t> --</a:t>
            </a:r>
            <a:r>
              <a:rPr lang="es-ES" dirty="0" err="1"/>
              <a:t>version</a:t>
            </a:r>
            <a:endParaRPr lang="es-ES" dirty="0"/>
          </a:p>
          <a:p>
            <a:r>
              <a:rPr lang="es-ES" dirty="0" err="1"/>
              <a:t>npm</a:t>
            </a:r>
            <a:r>
              <a:rPr lang="es-ES" dirty="0"/>
              <a:t>: </a:t>
            </a:r>
            <a:r>
              <a:rPr lang="es-ES" dirty="0" err="1"/>
              <a:t>Node</a:t>
            </a:r>
            <a:r>
              <a:rPr lang="es-ES" dirty="0"/>
              <a:t> </a:t>
            </a:r>
            <a:r>
              <a:rPr lang="es-ES" dirty="0" err="1"/>
              <a:t>Package</a:t>
            </a:r>
            <a:r>
              <a:rPr lang="es-ES" dirty="0"/>
              <a:t> Manager</a:t>
            </a:r>
          </a:p>
          <a:p>
            <a:r>
              <a:rPr lang="es-ES" dirty="0" err="1"/>
              <a:t>npm</a:t>
            </a:r>
            <a:r>
              <a:rPr lang="es-ES" dirty="0"/>
              <a:t> </a:t>
            </a:r>
            <a:r>
              <a:rPr lang="es-ES" dirty="0" err="1"/>
              <a:t>update</a:t>
            </a:r>
            <a:r>
              <a:rPr lang="es-ES" dirty="0"/>
              <a:t> -g </a:t>
            </a:r>
            <a:r>
              <a:rPr lang="es-ES" dirty="0" err="1"/>
              <a:t>npm</a:t>
            </a:r>
            <a:endParaRPr lang="es-ES" dirty="0"/>
          </a:p>
          <a:p>
            <a:r>
              <a:rPr lang="es-ES" dirty="0" err="1"/>
              <a:t>npm</a:t>
            </a:r>
            <a:r>
              <a:rPr lang="es-ES" dirty="0"/>
              <a:t> </a:t>
            </a:r>
            <a:r>
              <a:rPr lang="es-ES" dirty="0" err="1"/>
              <a:t>install</a:t>
            </a:r>
            <a:r>
              <a:rPr lang="es-ES" dirty="0"/>
              <a:t> -g </a:t>
            </a:r>
            <a:r>
              <a:rPr lang="es-ES" dirty="0" err="1"/>
              <a:t>npm</a:t>
            </a:r>
            <a:endParaRPr lang="es-ES" dirty="0"/>
          </a:p>
          <a:p>
            <a:r>
              <a:rPr lang="es-ES" dirty="0" err="1"/>
              <a:t>package.json</a:t>
            </a:r>
            <a:endParaRPr lang="es-ES" dirty="0"/>
          </a:p>
          <a:p>
            <a:r>
              <a:rPr lang="es-ES" dirty="0"/>
              <a:t>Express: Infraestructura de aplicaciones web Node.js</a:t>
            </a:r>
          </a:p>
          <a:p>
            <a:r>
              <a:rPr lang="es-ES" dirty="0" err="1"/>
              <a:t>npm</a:t>
            </a:r>
            <a:r>
              <a:rPr lang="es-ES" dirty="0"/>
              <a:t> </a:t>
            </a:r>
            <a:r>
              <a:rPr lang="es-ES" dirty="0" err="1"/>
              <a:t>install</a:t>
            </a:r>
            <a:r>
              <a:rPr lang="es-ES" dirty="0"/>
              <a:t> -g </a:t>
            </a:r>
            <a:r>
              <a:rPr lang="es-ES" dirty="0" err="1"/>
              <a:t>express-generator</a:t>
            </a:r>
            <a:endParaRPr lang="es-ES" dirty="0"/>
          </a:p>
          <a:p>
            <a:r>
              <a:rPr lang="es-ES" dirty="0" err="1"/>
              <a:t>express</a:t>
            </a:r>
            <a:r>
              <a:rPr lang="es-ES" dirty="0"/>
              <a:t> </a:t>
            </a:r>
            <a:r>
              <a:rPr lang="es-ES" dirty="0" err="1"/>
              <a:t>cursoserver</a:t>
            </a:r>
            <a:endParaRPr lang="es-ES" dirty="0"/>
          </a:p>
          <a:p>
            <a:r>
              <a:rPr lang="es-ES" dirty="0"/>
              <a:t>cd </a:t>
            </a:r>
            <a:r>
              <a:rPr lang="es-ES" dirty="0" err="1"/>
              <a:t>cursoserver</a:t>
            </a:r>
            <a:r>
              <a:rPr lang="es-ES" dirty="0"/>
              <a:t> &amp;&amp; </a:t>
            </a:r>
            <a:r>
              <a:rPr lang="es-ES" dirty="0" err="1"/>
              <a:t>npm</a:t>
            </a:r>
            <a:r>
              <a:rPr lang="es-ES" dirty="0"/>
              <a:t> </a:t>
            </a:r>
            <a:r>
              <a:rPr lang="es-ES" dirty="0" err="1"/>
              <a:t>install</a:t>
            </a:r>
            <a:endParaRPr lang="es-ES" dirty="0"/>
          </a:p>
          <a:p>
            <a:r>
              <a:rPr lang="es-ES" dirty="0"/>
              <a:t>SET DEBUG=</a:t>
            </a:r>
            <a:r>
              <a:rPr lang="es-ES" dirty="0" err="1"/>
              <a:t>cursoserver</a:t>
            </a:r>
            <a:r>
              <a:rPr lang="es-ES" dirty="0"/>
              <a:t>:* &amp; </a:t>
            </a:r>
            <a:r>
              <a:rPr lang="es-ES" dirty="0" err="1"/>
              <a:t>npm</a:t>
            </a:r>
            <a:r>
              <a:rPr lang="es-ES" dirty="0"/>
              <a:t> </a:t>
            </a:r>
            <a:r>
              <a:rPr lang="es-ES" dirty="0" err="1"/>
              <a:t>start</a:t>
            </a:r>
            <a:endParaRPr lang="es-ES" dirty="0"/>
          </a:p>
          <a:p>
            <a:r>
              <a:rPr lang="es-ES" dirty="0"/>
              <a:t>cd </a:t>
            </a:r>
            <a:r>
              <a:rPr lang="es-ES" dirty="0" err="1"/>
              <a:t>cursoserver</a:t>
            </a:r>
            <a:r>
              <a:rPr lang="es-ES" dirty="0"/>
              <a:t>\</a:t>
            </a:r>
            <a:r>
              <a:rPr lang="es-ES" dirty="0" err="1"/>
              <a:t>public</a:t>
            </a:r>
            <a:r>
              <a:rPr lang="es-ES" dirty="0"/>
              <a:t> &lt;-- Copiar app. web</a:t>
            </a:r>
          </a:p>
          <a:p>
            <a:endParaRPr lang="es-ES" dirty="0"/>
          </a:p>
          <a:p>
            <a:r>
              <a:rPr lang="es-ES" dirty="0" err="1"/>
              <a:t>Bower</a:t>
            </a:r>
            <a:r>
              <a:rPr lang="es-ES" dirty="0"/>
              <a:t>: Gestor de dependencias para </a:t>
            </a:r>
            <a:r>
              <a:rPr lang="es-ES" dirty="0" err="1"/>
              <a:t>frontend</a:t>
            </a:r>
            <a:r>
              <a:rPr lang="es-ES" dirty="0"/>
              <a:t> web</a:t>
            </a:r>
          </a:p>
          <a:p>
            <a:r>
              <a:rPr lang="es-ES" dirty="0"/>
              <a:t>http://bower.io/</a:t>
            </a:r>
          </a:p>
          <a:p>
            <a:r>
              <a:rPr lang="es-ES" dirty="0" err="1"/>
              <a:t>npm</a:t>
            </a:r>
            <a:r>
              <a:rPr lang="es-ES" dirty="0"/>
              <a:t> </a:t>
            </a:r>
            <a:r>
              <a:rPr lang="es-ES" dirty="0" err="1"/>
              <a:t>install</a:t>
            </a:r>
            <a:r>
              <a:rPr lang="es-ES" dirty="0"/>
              <a:t> -g </a:t>
            </a:r>
            <a:r>
              <a:rPr lang="es-ES" dirty="0" err="1"/>
              <a:t>bower</a:t>
            </a:r>
            <a:endParaRPr lang="es-ES" dirty="0"/>
          </a:p>
          <a:p>
            <a:r>
              <a:rPr lang="es-ES" dirty="0" err="1"/>
              <a:t>bower</a:t>
            </a:r>
            <a:r>
              <a:rPr lang="es-ES" dirty="0"/>
              <a:t> </a:t>
            </a:r>
            <a:r>
              <a:rPr lang="es-ES" dirty="0" err="1"/>
              <a:t>init</a:t>
            </a:r>
            <a:r>
              <a:rPr lang="es-ES" dirty="0"/>
              <a:t> --&gt; generar </a:t>
            </a:r>
            <a:r>
              <a:rPr lang="es-ES" dirty="0" err="1"/>
              <a:t>bower.json</a:t>
            </a:r>
            <a:endParaRPr lang="es-ES" dirty="0"/>
          </a:p>
          <a:p>
            <a:r>
              <a:rPr lang="es-ES" dirty="0" err="1"/>
              <a:t>bower</a:t>
            </a:r>
            <a:r>
              <a:rPr lang="es-ES" dirty="0"/>
              <a:t> </a:t>
            </a:r>
            <a:r>
              <a:rPr lang="es-ES" dirty="0" err="1"/>
              <a:t>install</a:t>
            </a:r>
            <a:r>
              <a:rPr lang="es-ES" dirty="0"/>
              <a:t> </a:t>
            </a:r>
            <a:r>
              <a:rPr lang="es-ES" dirty="0" err="1"/>
              <a:t>jquery</a:t>
            </a:r>
            <a:r>
              <a:rPr lang="es-ES" dirty="0"/>
              <a:t> -</a:t>
            </a:r>
            <a:r>
              <a:rPr lang="es-ES" dirty="0" err="1"/>
              <a:t>save</a:t>
            </a:r>
            <a:endParaRPr lang="es-ES" dirty="0"/>
          </a:p>
          <a:p>
            <a:endParaRPr lang="es-ES" dirty="0"/>
          </a:p>
          <a:p>
            <a:r>
              <a:rPr lang="es-ES" dirty="0" err="1"/>
              <a:t>Grunt</a:t>
            </a:r>
            <a:r>
              <a:rPr lang="es-ES" dirty="0"/>
              <a:t>: Automatización de tareas</a:t>
            </a:r>
          </a:p>
          <a:p>
            <a:r>
              <a:rPr lang="es-ES" dirty="0"/>
              <a:t>http://gruntjs.com/plugins</a:t>
            </a:r>
          </a:p>
          <a:p>
            <a:r>
              <a:rPr lang="es-ES" dirty="0" err="1"/>
              <a:t>npm</a:t>
            </a:r>
            <a:r>
              <a:rPr lang="es-ES" dirty="0"/>
              <a:t> </a:t>
            </a:r>
            <a:r>
              <a:rPr lang="es-ES" dirty="0" err="1"/>
              <a:t>install</a:t>
            </a:r>
            <a:r>
              <a:rPr lang="es-ES" dirty="0"/>
              <a:t> -g </a:t>
            </a:r>
            <a:r>
              <a:rPr lang="es-ES" dirty="0" err="1"/>
              <a:t>grunt</a:t>
            </a:r>
            <a:r>
              <a:rPr lang="es-ES" dirty="0"/>
              <a:t>-cli</a:t>
            </a:r>
          </a:p>
          <a:p>
            <a:r>
              <a:rPr lang="es-ES" dirty="0" err="1"/>
              <a:t>npm</a:t>
            </a:r>
            <a:r>
              <a:rPr lang="es-ES" dirty="0"/>
              <a:t> </a:t>
            </a:r>
            <a:r>
              <a:rPr lang="es-ES" dirty="0" err="1"/>
              <a:t>install</a:t>
            </a:r>
            <a:r>
              <a:rPr lang="es-ES" dirty="0"/>
              <a:t> -g </a:t>
            </a:r>
            <a:r>
              <a:rPr lang="es-ES" dirty="0" err="1"/>
              <a:t>grunt-init</a:t>
            </a:r>
            <a:endParaRPr lang="es-ES" dirty="0"/>
          </a:p>
          <a:p>
            <a:r>
              <a:rPr lang="es-ES" dirty="0" err="1"/>
              <a:t>package.json</a:t>
            </a:r>
            <a:r>
              <a:rPr lang="es-ES" dirty="0"/>
              <a:t>--&gt;</a:t>
            </a:r>
          </a:p>
          <a:p>
            <a:r>
              <a:rPr lang="es-ES" dirty="0"/>
              <a:t>{</a:t>
            </a:r>
          </a:p>
          <a:p>
            <a:r>
              <a:rPr lang="es-ES" dirty="0"/>
              <a:t>  "</a:t>
            </a:r>
            <a:r>
              <a:rPr lang="es-ES" dirty="0" err="1"/>
              <a:t>name</a:t>
            </a:r>
            <a:r>
              <a:rPr lang="es-ES" dirty="0"/>
              <a:t>": "</a:t>
            </a:r>
            <a:r>
              <a:rPr lang="es-ES" dirty="0" err="1"/>
              <a:t>my-project-name</a:t>
            </a:r>
            <a:r>
              <a:rPr lang="es-ES" dirty="0"/>
              <a:t>",</a:t>
            </a:r>
          </a:p>
          <a:p>
            <a:r>
              <a:rPr lang="es-ES" dirty="0"/>
              <a:t>  "</a:t>
            </a:r>
            <a:r>
              <a:rPr lang="es-ES" dirty="0" err="1"/>
              <a:t>version</a:t>
            </a:r>
            <a:r>
              <a:rPr lang="es-ES" dirty="0"/>
              <a:t>": "0.1.0",</a:t>
            </a:r>
          </a:p>
          <a:p>
            <a:r>
              <a:rPr lang="es-ES" dirty="0"/>
              <a:t>  "</a:t>
            </a:r>
            <a:r>
              <a:rPr lang="es-ES" dirty="0" err="1"/>
              <a:t>devDependencies</a:t>
            </a:r>
            <a:r>
              <a:rPr lang="es-ES" dirty="0"/>
              <a:t>": {</a:t>
            </a:r>
          </a:p>
          <a:p>
            <a:r>
              <a:rPr lang="es-ES" dirty="0"/>
              <a:t>    "</a:t>
            </a:r>
            <a:r>
              <a:rPr lang="es-ES" dirty="0" err="1"/>
              <a:t>grunt</a:t>
            </a:r>
            <a:r>
              <a:rPr lang="es-ES" dirty="0"/>
              <a:t>": "~0.4.5",</a:t>
            </a:r>
          </a:p>
          <a:p>
            <a:r>
              <a:rPr lang="es-ES" dirty="0"/>
              <a:t>    "</a:t>
            </a:r>
            <a:r>
              <a:rPr lang="es-ES" dirty="0" err="1"/>
              <a:t>grunt-contrib-jshint</a:t>
            </a:r>
            <a:r>
              <a:rPr lang="es-ES" dirty="0"/>
              <a:t>": "~0.10.0",</a:t>
            </a:r>
          </a:p>
          <a:p>
            <a:r>
              <a:rPr lang="es-ES" dirty="0"/>
              <a:t>    "</a:t>
            </a:r>
            <a:r>
              <a:rPr lang="es-ES" dirty="0" err="1"/>
              <a:t>grunt-contrib-nodeunit</a:t>
            </a:r>
            <a:r>
              <a:rPr lang="es-ES" dirty="0"/>
              <a:t>": "~0.4.1",</a:t>
            </a:r>
          </a:p>
          <a:p>
            <a:r>
              <a:rPr lang="es-ES" dirty="0"/>
              <a:t>    "</a:t>
            </a:r>
            <a:r>
              <a:rPr lang="es-ES" dirty="0" err="1"/>
              <a:t>grunt-contrib-uglify</a:t>
            </a:r>
            <a:r>
              <a:rPr lang="es-ES" dirty="0"/>
              <a:t>": "~0.5.0"</a:t>
            </a:r>
          </a:p>
          <a:p>
            <a:r>
              <a:rPr lang="es-ES" dirty="0"/>
              <a:t>"</a:t>
            </a:r>
            <a:r>
              <a:rPr lang="es-ES" dirty="0" err="1"/>
              <a:t>grunt-shell</a:t>
            </a:r>
            <a:r>
              <a:rPr lang="es-ES" dirty="0"/>
              <a:t>": "~0.7.0"</a:t>
            </a:r>
          </a:p>
          <a:p>
            <a:r>
              <a:rPr lang="es-ES" dirty="0"/>
              <a:t>  }</a:t>
            </a:r>
          </a:p>
          <a:p>
            <a:r>
              <a:rPr lang="es-ES" dirty="0"/>
              <a:t>}</a:t>
            </a:r>
          </a:p>
          <a:p>
            <a:r>
              <a:rPr lang="es-ES" dirty="0" err="1"/>
              <a:t>npm</a:t>
            </a:r>
            <a:r>
              <a:rPr lang="es-ES" dirty="0"/>
              <a:t> </a:t>
            </a:r>
            <a:r>
              <a:rPr lang="es-ES" dirty="0" err="1"/>
              <a:t>install</a:t>
            </a:r>
            <a:r>
              <a:rPr lang="es-ES" dirty="0"/>
              <a:t> --</a:t>
            </a:r>
            <a:r>
              <a:rPr lang="es-ES" dirty="0" err="1"/>
              <a:t>save-dev</a:t>
            </a:r>
            <a:endParaRPr lang="es-ES" dirty="0"/>
          </a:p>
          <a:p>
            <a:endParaRPr lang="es-ES" dirty="0"/>
          </a:p>
          <a:p>
            <a:r>
              <a:rPr lang="es-ES" dirty="0"/>
              <a:t>/* ---</a:t>
            </a:r>
          </a:p>
          <a:p>
            <a:r>
              <a:rPr lang="es-ES" dirty="0"/>
              <a:t>gruntfile.js</a:t>
            </a:r>
          </a:p>
          <a:p>
            <a:r>
              <a:rPr lang="es-ES" dirty="0"/>
              <a:t>--- */</a:t>
            </a:r>
          </a:p>
          <a:p>
            <a:endParaRPr lang="es-ES" dirty="0"/>
          </a:p>
          <a:p>
            <a:r>
              <a:rPr lang="es-ES" dirty="0"/>
              <a:t>Karma: Gestor de Pruebas unitarias de JavaScript</a:t>
            </a:r>
          </a:p>
          <a:p>
            <a:r>
              <a:rPr lang="es-ES" dirty="0"/>
              <a:t>https://karma-runner.github.io</a:t>
            </a:r>
          </a:p>
          <a:p>
            <a:r>
              <a:rPr lang="es-ES" dirty="0" err="1"/>
              <a:t>npm</a:t>
            </a:r>
            <a:r>
              <a:rPr lang="es-ES" dirty="0"/>
              <a:t> </a:t>
            </a:r>
            <a:r>
              <a:rPr lang="es-ES" dirty="0" err="1"/>
              <a:t>install</a:t>
            </a:r>
            <a:r>
              <a:rPr lang="es-ES" dirty="0"/>
              <a:t> -g karma</a:t>
            </a:r>
          </a:p>
          <a:p>
            <a:r>
              <a:rPr lang="es-ES" dirty="0" err="1"/>
              <a:t>npm</a:t>
            </a:r>
            <a:r>
              <a:rPr lang="es-ES" dirty="0"/>
              <a:t> </a:t>
            </a:r>
            <a:r>
              <a:rPr lang="es-ES" dirty="0" err="1"/>
              <a:t>install</a:t>
            </a:r>
            <a:r>
              <a:rPr lang="es-ES" dirty="0"/>
              <a:t> -g karma-cli</a:t>
            </a:r>
          </a:p>
          <a:p>
            <a:r>
              <a:rPr lang="es-ES" dirty="0"/>
              <a:t>karma </a:t>
            </a:r>
            <a:r>
              <a:rPr lang="es-ES" dirty="0" err="1"/>
              <a:t>init</a:t>
            </a:r>
            <a:endParaRPr lang="es-ES" dirty="0"/>
          </a:p>
          <a:p>
            <a:endParaRPr lang="es-ES" dirty="0"/>
          </a:p>
          <a:p>
            <a:r>
              <a:rPr lang="es-ES" dirty="0"/>
              <a:t>http://jasmine.github.io/</a:t>
            </a:r>
          </a:p>
          <a:p>
            <a:r>
              <a:rPr lang="es-ES" dirty="0"/>
              <a:t>http://qunitjs.com/</a:t>
            </a:r>
          </a:p>
          <a:p>
            <a:r>
              <a:rPr lang="es-ES" dirty="0"/>
              <a:t>http://mochajs.org</a:t>
            </a:r>
          </a:p>
          <a:p>
            <a:r>
              <a:rPr lang="es-ES" dirty="0" err="1"/>
              <a:t>nodeunit</a:t>
            </a:r>
            <a:endParaRPr lang="es-ES" dirty="0"/>
          </a:p>
          <a:p>
            <a:r>
              <a:rPr lang="es-ES" dirty="0" err="1"/>
              <a:t>nunit</a:t>
            </a:r>
            <a:endParaRPr lang="es-ES" dirty="0"/>
          </a:p>
          <a:p>
            <a:endParaRPr lang="es-ES" dirty="0"/>
          </a:p>
          <a:p>
            <a:endParaRPr lang="es-ES" dirty="0"/>
          </a:p>
          <a:p>
            <a:r>
              <a:rPr lang="es-ES" dirty="0" err="1"/>
              <a:t>Yeoman</a:t>
            </a:r>
            <a:r>
              <a:rPr lang="es-ES" dirty="0"/>
              <a:t>: Generador del esqueleto web</a:t>
            </a:r>
          </a:p>
          <a:p>
            <a:r>
              <a:rPr lang="es-ES" dirty="0"/>
              <a:t>YO, </a:t>
            </a:r>
            <a:r>
              <a:rPr lang="es-ES" dirty="0" err="1"/>
              <a:t>Grunt</a:t>
            </a:r>
            <a:r>
              <a:rPr lang="es-ES" dirty="0"/>
              <a:t>, </a:t>
            </a:r>
            <a:r>
              <a:rPr lang="es-ES" dirty="0" err="1"/>
              <a:t>Bower</a:t>
            </a:r>
            <a:endParaRPr lang="es-ES" dirty="0"/>
          </a:p>
          <a:p>
            <a:r>
              <a:rPr lang="es-ES" dirty="0"/>
              <a:t>http://Yeoman.io</a:t>
            </a:r>
          </a:p>
          <a:p>
            <a:r>
              <a:rPr lang="es-ES" dirty="0" err="1"/>
              <a:t>npm</a:t>
            </a:r>
            <a:r>
              <a:rPr lang="es-ES" dirty="0"/>
              <a:t> </a:t>
            </a:r>
            <a:r>
              <a:rPr lang="es-ES" dirty="0" err="1"/>
              <a:t>install</a:t>
            </a:r>
            <a:r>
              <a:rPr lang="es-ES" dirty="0"/>
              <a:t> -g yo</a:t>
            </a:r>
          </a:p>
          <a:p>
            <a:r>
              <a:rPr lang="es-ES" dirty="0" err="1"/>
              <a:t>npm</a:t>
            </a:r>
            <a:r>
              <a:rPr lang="es-ES" dirty="0"/>
              <a:t> </a:t>
            </a:r>
            <a:r>
              <a:rPr lang="es-ES" dirty="0" err="1"/>
              <a:t>install</a:t>
            </a:r>
            <a:r>
              <a:rPr lang="es-ES" dirty="0"/>
              <a:t> -g </a:t>
            </a:r>
            <a:r>
              <a:rPr lang="es-ES" dirty="0" err="1"/>
              <a:t>generator</a:t>
            </a:r>
            <a:r>
              <a:rPr lang="es-ES" dirty="0"/>
              <a:t>-angular</a:t>
            </a:r>
          </a:p>
          <a:p>
            <a:r>
              <a:rPr lang="es-ES" dirty="0" err="1"/>
              <a:t>npm</a:t>
            </a:r>
            <a:r>
              <a:rPr lang="es-ES" dirty="0"/>
              <a:t> </a:t>
            </a:r>
            <a:r>
              <a:rPr lang="es-ES" dirty="0" err="1"/>
              <a:t>install</a:t>
            </a:r>
            <a:r>
              <a:rPr lang="es-ES" dirty="0"/>
              <a:t> -g </a:t>
            </a:r>
            <a:r>
              <a:rPr lang="es-ES" dirty="0" err="1"/>
              <a:t>generator</a:t>
            </a:r>
            <a:r>
              <a:rPr lang="es-ES" dirty="0"/>
              <a:t>-karma</a:t>
            </a:r>
          </a:p>
          <a:p>
            <a:endParaRPr lang="es-ES" dirty="0"/>
          </a:p>
          <a:p>
            <a:r>
              <a:rPr lang="es-ES" dirty="0"/>
              <a:t>yo angular</a:t>
            </a:r>
          </a:p>
          <a:p>
            <a:r>
              <a:rPr lang="es-ES" dirty="0" err="1"/>
              <a:t>bower</a:t>
            </a:r>
            <a:r>
              <a:rPr lang="es-ES" dirty="0"/>
              <a:t> </a:t>
            </a:r>
            <a:r>
              <a:rPr lang="es-ES" dirty="0" err="1"/>
              <a:t>install</a:t>
            </a:r>
            <a:r>
              <a:rPr lang="es-ES" dirty="0"/>
              <a:t> &amp; </a:t>
            </a:r>
            <a:r>
              <a:rPr lang="es-ES" dirty="0" err="1"/>
              <a:t>npm</a:t>
            </a:r>
            <a:r>
              <a:rPr lang="es-ES" dirty="0"/>
              <a:t> </a:t>
            </a:r>
            <a:r>
              <a:rPr lang="es-ES" dirty="0" err="1"/>
              <a:t>install</a:t>
            </a:r>
            <a:endParaRPr lang="es-ES" dirty="0"/>
          </a:p>
          <a:p>
            <a:r>
              <a:rPr lang="es-ES" dirty="0" err="1"/>
              <a:t>grunt</a:t>
            </a:r>
            <a:r>
              <a:rPr lang="es-ES" dirty="0"/>
              <a:t> </a:t>
            </a:r>
            <a:r>
              <a:rPr lang="es-ES" dirty="0" err="1"/>
              <a:t>serve</a:t>
            </a:r>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159</a:t>
            </a:fld>
            <a:endParaRPr lang="en-US"/>
          </a:p>
        </p:txBody>
      </p:sp>
    </p:spTree>
    <p:extLst>
      <p:ext uri="{BB962C8B-B14F-4D97-AF65-F5344CB8AC3E}">
        <p14:creationId xmlns:p14="http://schemas.microsoft.com/office/powerpoint/2010/main" val="80248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err="1"/>
              <a:t>jesus</a:t>
            </a:r>
            <a:r>
              <a:rPr lang="es-ES" dirty="0"/>
              <a:t> conde (http://illasaron.com/wp/) https://github.com/0utKast?tab=repositories</a:t>
            </a:r>
          </a:p>
          <a:p>
            <a:endParaRPr lang="es-ES" dirty="0"/>
          </a:p>
          <a:p>
            <a:r>
              <a:rPr lang="es-ES" dirty="0" err="1"/>
              <a:t>Plugin</a:t>
            </a:r>
            <a:r>
              <a:rPr lang="es-ES" dirty="0"/>
              <a:t> </a:t>
            </a:r>
            <a:r>
              <a:rPr lang="es-ES" dirty="0" err="1"/>
              <a:t>livereload</a:t>
            </a:r>
            <a:endParaRPr lang="es-ES" dirty="0"/>
          </a:p>
          <a:p>
            <a:r>
              <a:rPr lang="es-ES" dirty="0" err="1"/>
              <a:t>Chrome:Chrome</a:t>
            </a:r>
            <a:r>
              <a:rPr lang="es-ES" dirty="0"/>
              <a:t> </a:t>
            </a:r>
            <a:r>
              <a:rPr lang="es-ES" dirty="0" err="1"/>
              <a:t>extension</a:t>
            </a:r>
            <a:r>
              <a:rPr lang="es-ES" dirty="0"/>
              <a:t> </a:t>
            </a:r>
            <a:r>
              <a:rPr lang="es-ES" dirty="0" err="1"/>
              <a:t>on</a:t>
            </a:r>
            <a:r>
              <a:rPr lang="es-ES" dirty="0"/>
              <a:t> </a:t>
            </a:r>
            <a:r>
              <a:rPr lang="es-ES" dirty="0" err="1"/>
              <a:t>the</a:t>
            </a:r>
            <a:r>
              <a:rPr lang="es-ES" dirty="0"/>
              <a:t> Chrome Web Store</a:t>
            </a:r>
          </a:p>
          <a:p>
            <a:r>
              <a:rPr lang="es-ES" dirty="0" err="1"/>
              <a:t>Firefox:Firefox</a:t>
            </a:r>
            <a:r>
              <a:rPr lang="es-ES" dirty="0"/>
              <a:t> </a:t>
            </a:r>
            <a:r>
              <a:rPr lang="es-ES" dirty="0" err="1"/>
              <a:t>extension</a:t>
            </a:r>
            <a:r>
              <a:rPr lang="es-ES" dirty="0"/>
              <a:t> 2.0.8</a:t>
            </a:r>
          </a:p>
          <a:p>
            <a:endParaRPr lang="es-ES" dirty="0"/>
          </a:p>
          <a:p>
            <a:r>
              <a:rPr lang="es-ES" dirty="0"/>
              <a:t>GIT: Software de control de versiones</a:t>
            </a:r>
          </a:p>
          <a:p>
            <a:r>
              <a:rPr lang="es-ES" dirty="0"/>
              <a:t>https://git-scm.com/</a:t>
            </a:r>
          </a:p>
          <a:p>
            <a:endParaRPr lang="es-ES" dirty="0"/>
          </a:p>
          <a:p>
            <a:r>
              <a:rPr lang="es-ES" dirty="0"/>
              <a:t>Node.js: Entorno en tiempo de ejecución</a:t>
            </a:r>
          </a:p>
          <a:p>
            <a:r>
              <a:rPr lang="es-ES" dirty="0"/>
              <a:t>nodejs.org</a:t>
            </a:r>
          </a:p>
          <a:p>
            <a:r>
              <a:rPr lang="es-ES" dirty="0" err="1"/>
              <a:t>node</a:t>
            </a:r>
            <a:r>
              <a:rPr lang="es-ES" dirty="0"/>
              <a:t> --</a:t>
            </a:r>
            <a:r>
              <a:rPr lang="es-ES" dirty="0" err="1"/>
              <a:t>version</a:t>
            </a:r>
            <a:endParaRPr lang="es-ES" dirty="0"/>
          </a:p>
          <a:p>
            <a:r>
              <a:rPr lang="es-ES" dirty="0" err="1"/>
              <a:t>npm</a:t>
            </a:r>
            <a:r>
              <a:rPr lang="es-ES" dirty="0"/>
              <a:t> --</a:t>
            </a:r>
            <a:r>
              <a:rPr lang="es-ES" dirty="0" err="1"/>
              <a:t>version</a:t>
            </a:r>
            <a:endParaRPr lang="es-ES" dirty="0"/>
          </a:p>
          <a:p>
            <a:r>
              <a:rPr lang="es-ES" dirty="0" err="1"/>
              <a:t>npm</a:t>
            </a:r>
            <a:r>
              <a:rPr lang="es-ES" dirty="0"/>
              <a:t>: </a:t>
            </a:r>
            <a:r>
              <a:rPr lang="es-ES" dirty="0" err="1"/>
              <a:t>Node</a:t>
            </a:r>
            <a:r>
              <a:rPr lang="es-ES" dirty="0"/>
              <a:t> </a:t>
            </a:r>
            <a:r>
              <a:rPr lang="es-ES" dirty="0" err="1"/>
              <a:t>Package</a:t>
            </a:r>
            <a:r>
              <a:rPr lang="es-ES" dirty="0"/>
              <a:t> Manager</a:t>
            </a:r>
          </a:p>
          <a:p>
            <a:r>
              <a:rPr lang="es-ES" dirty="0" err="1"/>
              <a:t>npm</a:t>
            </a:r>
            <a:r>
              <a:rPr lang="es-ES" dirty="0"/>
              <a:t> </a:t>
            </a:r>
            <a:r>
              <a:rPr lang="es-ES" dirty="0" err="1"/>
              <a:t>update</a:t>
            </a:r>
            <a:r>
              <a:rPr lang="es-ES" dirty="0"/>
              <a:t> -g </a:t>
            </a:r>
            <a:r>
              <a:rPr lang="es-ES" dirty="0" err="1"/>
              <a:t>npm</a:t>
            </a:r>
            <a:endParaRPr lang="es-ES" dirty="0"/>
          </a:p>
          <a:p>
            <a:r>
              <a:rPr lang="es-ES" dirty="0" err="1"/>
              <a:t>npm</a:t>
            </a:r>
            <a:r>
              <a:rPr lang="es-ES" dirty="0"/>
              <a:t> </a:t>
            </a:r>
            <a:r>
              <a:rPr lang="es-ES" dirty="0" err="1"/>
              <a:t>install</a:t>
            </a:r>
            <a:r>
              <a:rPr lang="es-ES" dirty="0"/>
              <a:t> -g </a:t>
            </a:r>
            <a:r>
              <a:rPr lang="es-ES" dirty="0" err="1"/>
              <a:t>npm</a:t>
            </a:r>
            <a:endParaRPr lang="es-ES" dirty="0"/>
          </a:p>
          <a:p>
            <a:r>
              <a:rPr lang="es-ES" dirty="0" err="1"/>
              <a:t>package.json</a:t>
            </a:r>
            <a:endParaRPr lang="es-ES" dirty="0"/>
          </a:p>
          <a:p>
            <a:r>
              <a:rPr lang="es-ES" dirty="0"/>
              <a:t>Express: Infraestructura de aplicaciones web Node.js</a:t>
            </a:r>
          </a:p>
          <a:p>
            <a:r>
              <a:rPr lang="es-ES" dirty="0" err="1"/>
              <a:t>npm</a:t>
            </a:r>
            <a:r>
              <a:rPr lang="es-ES" dirty="0"/>
              <a:t> </a:t>
            </a:r>
            <a:r>
              <a:rPr lang="es-ES" dirty="0" err="1"/>
              <a:t>install</a:t>
            </a:r>
            <a:r>
              <a:rPr lang="es-ES" dirty="0"/>
              <a:t> -g </a:t>
            </a:r>
            <a:r>
              <a:rPr lang="es-ES" dirty="0" err="1"/>
              <a:t>express-generator</a:t>
            </a:r>
            <a:endParaRPr lang="es-ES" dirty="0"/>
          </a:p>
          <a:p>
            <a:r>
              <a:rPr lang="es-ES" dirty="0" err="1"/>
              <a:t>express</a:t>
            </a:r>
            <a:r>
              <a:rPr lang="es-ES" dirty="0"/>
              <a:t> </a:t>
            </a:r>
            <a:r>
              <a:rPr lang="es-ES" dirty="0" err="1"/>
              <a:t>cursoserver</a:t>
            </a:r>
            <a:endParaRPr lang="es-ES" dirty="0"/>
          </a:p>
          <a:p>
            <a:r>
              <a:rPr lang="es-ES" dirty="0"/>
              <a:t>cd </a:t>
            </a:r>
            <a:r>
              <a:rPr lang="es-ES" dirty="0" err="1"/>
              <a:t>cursoserver</a:t>
            </a:r>
            <a:r>
              <a:rPr lang="es-ES" dirty="0"/>
              <a:t> &amp;&amp; </a:t>
            </a:r>
            <a:r>
              <a:rPr lang="es-ES" dirty="0" err="1"/>
              <a:t>npm</a:t>
            </a:r>
            <a:r>
              <a:rPr lang="es-ES" dirty="0"/>
              <a:t> </a:t>
            </a:r>
            <a:r>
              <a:rPr lang="es-ES" dirty="0" err="1"/>
              <a:t>install</a:t>
            </a:r>
            <a:endParaRPr lang="es-ES" dirty="0"/>
          </a:p>
          <a:p>
            <a:r>
              <a:rPr lang="es-ES" dirty="0"/>
              <a:t>SET DEBUG=</a:t>
            </a:r>
            <a:r>
              <a:rPr lang="es-ES" dirty="0" err="1"/>
              <a:t>cursoserver</a:t>
            </a:r>
            <a:r>
              <a:rPr lang="es-ES" dirty="0"/>
              <a:t>:* &amp; </a:t>
            </a:r>
            <a:r>
              <a:rPr lang="es-ES" dirty="0" err="1"/>
              <a:t>npm</a:t>
            </a:r>
            <a:r>
              <a:rPr lang="es-ES" dirty="0"/>
              <a:t> </a:t>
            </a:r>
            <a:r>
              <a:rPr lang="es-ES" dirty="0" err="1"/>
              <a:t>start</a:t>
            </a:r>
            <a:endParaRPr lang="es-ES" dirty="0"/>
          </a:p>
          <a:p>
            <a:r>
              <a:rPr lang="es-ES" dirty="0"/>
              <a:t>cd </a:t>
            </a:r>
            <a:r>
              <a:rPr lang="es-ES" dirty="0" err="1"/>
              <a:t>cursoserver</a:t>
            </a:r>
            <a:r>
              <a:rPr lang="es-ES" dirty="0"/>
              <a:t>\</a:t>
            </a:r>
            <a:r>
              <a:rPr lang="es-ES" dirty="0" err="1"/>
              <a:t>public</a:t>
            </a:r>
            <a:r>
              <a:rPr lang="es-ES" dirty="0"/>
              <a:t> &lt;-- Copiar app. web</a:t>
            </a:r>
          </a:p>
          <a:p>
            <a:endParaRPr lang="es-ES" dirty="0"/>
          </a:p>
          <a:p>
            <a:r>
              <a:rPr lang="es-ES" dirty="0" err="1"/>
              <a:t>Bower</a:t>
            </a:r>
            <a:r>
              <a:rPr lang="es-ES" dirty="0"/>
              <a:t>: Gestor de dependencias para </a:t>
            </a:r>
            <a:r>
              <a:rPr lang="es-ES" dirty="0" err="1"/>
              <a:t>frontend</a:t>
            </a:r>
            <a:r>
              <a:rPr lang="es-ES" dirty="0"/>
              <a:t> web</a:t>
            </a:r>
          </a:p>
          <a:p>
            <a:r>
              <a:rPr lang="es-ES" dirty="0"/>
              <a:t>http://bower.io/</a:t>
            </a:r>
          </a:p>
          <a:p>
            <a:r>
              <a:rPr lang="es-ES" dirty="0" err="1"/>
              <a:t>npm</a:t>
            </a:r>
            <a:r>
              <a:rPr lang="es-ES" dirty="0"/>
              <a:t> </a:t>
            </a:r>
            <a:r>
              <a:rPr lang="es-ES" dirty="0" err="1"/>
              <a:t>install</a:t>
            </a:r>
            <a:r>
              <a:rPr lang="es-ES" dirty="0"/>
              <a:t> -g </a:t>
            </a:r>
            <a:r>
              <a:rPr lang="es-ES" dirty="0" err="1"/>
              <a:t>bower</a:t>
            </a:r>
            <a:endParaRPr lang="es-ES" dirty="0"/>
          </a:p>
          <a:p>
            <a:r>
              <a:rPr lang="es-ES" dirty="0" err="1"/>
              <a:t>bower</a:t>
            </a:r>
            <a:r>
              <a:rPr lang="es-ES" dirty="0"/>
              <a:t> </a:t>
            </a:r>
            <a:r>
              <a:rPr lang="es-ES" dirty="0" err="1"/>
              <a:t>init</a:t>
            </a:r>
            <a:r>
              <a:rPr lang="es-ES" dirty="0"/>
              <a:t> --&gt; generar </a:t>
            </a:r>
            <a:r>
              <a:rPr lang="es-ES" dirty="0" err="1"/>
              <a:t>bower.json</a:t>
            </a:r>
            <a:endParaRPr lang="es-ES" dirty="0"/>
          </a:p>
          <a:p>
            <a:r>
              <a:rPr lang="es-ES" dirty="0" err="1"/>
              <a:t>bower</a:t>
            </a:r>
            <a:r>
              <a:rPr lang="es-ES" dirty="0"/>
              <a:t> </a:t>
            </a:r>
            <a:r>
              <a:rPr lang="es-ES" dirty="0" err="1"/>
              <a:t>install</a:t>
            </a:r>
            <a:r>
              <a:rPr lang="es-ES" dirty="0"/>
              <a:t> </a:t>
            </a:r>
            <a:r>
              <a:rPr lang="es-ES" dirty="0" err="1"/>
              <a:t>jquery</a:t>
            </a:r>
            <a:r>
              <a:rPr lang="es-ES" dirty="0"/>
              <a:t> -</a:t>
            </a:r>
            <a:r>
              <a:rPr lang="es-ES" dirty="0" err="1"/>
              <a:t>save</a:t>
            </a:r>
            <a:endParaRPr lang="es-ES" dirty="0"/>
          </a:p>
          <a:p>
            <a:endParaRPr lang="es-ES" dirty="0"/>
          </a:p>
          <a:p>
            <a:r>
              <a:rPr lang="es-ES" dirty="0" err="1"/>
              <a:t>Grunt</a:t>
            </a:r>
            <a:r>
              <a:rPr lang="es-ES" dirty="0"/>
              <a:t>: Automatización de tareas</a:t>
            </a:r>
          </a:p>
          <a:p>
            <a:r>
              <a:rPr lang="es-ES" dirty="0"/>
              <a:t>http://gruntjs.com/plugins</a:t>
            </a:r>
          </a:p>
          <a:p>
            <a:r>
              <a:rPr lang="es-ES" dirty="0" err="1"/>
              <a:t>npm</a:t>
            </a:r>
            <a:r>
              <a:rPr lang="es-ES" dirty="0"/>
              <a:t> </a:t>
            </a:r>
            <a:r>
              <a:rPr lang="es-ES" dirty="0" err="1"/>
              <a:t>install</a:t>
            </a:r>
            <a:r>
              <a:rPr lang="es-ES" dirty="0"/>
              <a:t> -g </a:t>
            </a:r>
            <a:r>
              <a:rPr lang="es-ES" dirty="0" err="1"/>
              <a:t>grunt</a:t>
            </a:r>
            <a:r>
              <a:rPr lang="es-ES" dirty="0"/>
              <a:t>-cli</a:t>
            </a:r>
          </a:p>
          <a:p>
            <a:r>
              <a:rPr lang="es-ES" dirty="0" err="1"/>
              <a:t>npm</a:t>
            </a:r>
            <a:r>
              <a:rPr lang="es-ES" dirty="0"/>
              <a:t> </a:t>
            </a:r>
            <a:r>
              <a:rPr lang="es-ES" dirty="0" err="1"/>
              <a:t>install</a:t>
            </a:r>
            <a:r>
              <a:rPr lang="es-ES" dirty="0"/>
              <a:t> -g </a:t>
            </a:r>
            <a:r>
              <a:rPr lang="es-ES" dirty="0" err="1"/>
              <a:t>grunt-init</a:t>
            </a:r>
            <a:endParaRPr lang="es-ES" dirty="0"/>
          </a:p>
          <a:p>
            <a:r>
              <a:rPr lang="es-ES" dirty="0" err="1"/>
              <a:t>package.json</a:t>
            </a:r>
            <a:r>
              <a:rPr lang="es-ES" dirty="0"/>
              <a:t>--&gt;</a:t>
            </a:r>
          </a:p>
          <a:p>
            <a:r>
              <a:rPr lang="es-ES" dirty="0"/>
              <a:t>{</a:t>
            </a:r>
          </a:p>
          <a:p>
            <a:r>
              <a:rPr lang="es-ES" dirty="0"/>
              <a:t>  "</a:t>
            </a:r>
            <a:r>
              <a:rPr lang="es-ES" dirty="0" err="1"/>
              <a:t>name</a:t>
            </a:r>
            <a:r>
              <a:rPr lang="es-ES" dirty="0"/>
              <a:t>": "</a:t>
            </a:r>
            <a:r>
              <a:rPr lang="es-ES" dirty="0" err="1"/>
              <a:t>my-project-name</a:t>
            </a:r>
            <a:r>
              <a:rPr lang="es-ES" dirty="0"/>
              <a:t>",</a:t>
            </a:r>
          </a:p>
          <a:p>
            <a:r>
              <a:rPr lang="es-ES" dirty="0"/>
              <a:t>  "</a:t>
            </a:r>
            <a:r>
              <a:rPr lang="es-ES" dirty="0" err="1"/>
              <a:t>version</a:t>
            </a:r>
            <a:r>
              <a:rPr lang="es-ES" dirty="0"/>
              <a:t>": "0.1.0",</a:t>
            </a:r>
          </a:p>
          <a:p>
            <a:r>
              <a:rPr lang="es-ES" dirty="0"/>
              <a:t>  "</a:t>
            </a:r>
            <a:r>
              <a:rPr lang="es-ES" dirty="0" err="1"/>
              <a:t>devDependencies</a:t>
            </a:r>
            <a:r>
              <a:rPr lang="es-ES" dirty="0"/>
              <a:t>": {</a:t>
            </a:r>
          </a:p>
          <a:p>
            <a:r>
              <a:rPr lang="es-ES" dirty="0"/>
              <a:t>    "</a:t>
            </a:r>
            <a:r>
              <a:rPr lang="es-ES" dirty="0" err="1"/>
              <a:t>grunt</a:t>
            </a:r>
            <a:r>
              <a:rPr lang="es-ES" dirty="0"/>
              <a:t>": "~0.4.5",</a:t>
            </a:r>
          </a:p>
          <a:p>
            <a:r>
              <a:rPr lang="es-ES" dirty="0"/>
              <a:t>    "</a:t>
            </a:r>
            <a:r>
              <a:rPr lang="es-ES" dirty="0" err="1"/>
              <a:t>grunt-contrib-jshint</a:t>
            </a:r>
            <a:r>
              <a:rPr lang="es-ES" dirty="0"/>
              <a:t>": "~0.10.0",</a:t>
            </a:r>
          </a:p>
          <a:p>
            <a:r>
              <a:rPr lang="es-ES" dirty="0"/>
              <a:t>    "</a:t>
            </a:r>
            <a:r>
              <a:rPr lang="es-ES" dirty="0" err="1"/>
              <a:t>grunt-contrib-nodeunit</a:t>
            </a:r>
            <a:r>
              <a:rPr lang="es-ES" dirty="0"/>
              <a:t>": "~0.4.1",</a:t>
            </a:r>
          </a:p>
          <a:p>
            <a:r>
              <a:rPr lang="es-ES" dirty="0"/>
              <a:t>    "</a:t>
            </a:r>
            <a:r>
              <a:rPr lang="es-ES" dirty="0" err="1"/>
              <a:t>grunt-contrib-uglify</a:t>
            </a:r>
            <a:r>
              <a:rPr lang="es-ES" dirty="0"/>
              <a:t>": "~0.5.0"</a:t>
            </a:r>
          </a:p>
          <a:p>
            <a:r>
              <a:rPr lang="es-ES" dirty="0"/>
              <a:t>"</a:t>
            </a:r>
            <a:r>
              <a:rPr lang="es-ES" dirty="0" err="1"/>
              <a:t>grunt-shell</a:t>
            </a:r>
            <a:r>
              <a:rPr lang="es-ES" dirty="0"/>
              <a:t>": "~0.7.0"</a:t>
            </a:r>
          </a:p>
          <a:p>
            <a:r>
              <a:rPr lang="es-ES" dirty="0"/>
              <a:t>  }</a:t>
            </a:r>
          </a:p>
          <a:p>
            <a:r>
              <a:rPr lang="es-ES" dirty="0"/>
              <a:t>}</a:t>
            </a:r>
          </a:p>
          <a:p>
            <a:r>
              <a:rPr lang="es-ES" dirty="0" err="1"/>
              <a:t>npm</a:t>
            </a:r>
            <a:r>
              <a:rPr lang="es-ES" dirty="0"/>
              <a:t> </a:t>
            </a:r>
            <a:r>
              <a:rPr lang="es-ES" dirty="0" err="1"/>
              <a:t>install</a:t>
            </a:r>
            <a:r>
              <a:rPr lang="es-ES" dirty="0"/>
              <a:t> --</a:t>
            </a:r>
            <a:r>
              <a:rPr lang="es-ES" dirty="0" err="1"/>
              <a:t>save-dev</a:t>
            </a:r>
            <a:endParaRPr lang="es-ES" dirty="0"/>
          </a:p>
          <a:p>
            <a:endParaRPr lang="es-ES" dirty="0"/>
          </a:p>
          <a:p>
            <a:r>
              <a:rPr lang="es-ES" dirty="0"/>
              <a:t>/* ---</a:t>
            </a:r>
          </a:p>
          <a:p>
            <a:r>
              <a:rPr lang="es-ES" dirty="0"/>
              <a:t>gruntfile.js</a:t>
            </a:r>
          </a:p>
          <a:p>
            <a:r>
              <a:rPr lang="es-ES" dirty="0"/>
              <a:t>--- */</a:t>
            </a:r>
          </a:p>
          <a:p>
            <a:endParaRPr lang="es-ES" dirty="0"/>
          </a:p>
          <a:p>
            <a:r>
              <a:rPr lang="es-ES" dirty="0"/>
              <a:t>Karma: Gestor de Pruebas unitarias de JavaScript</a:t>
            </a:r>
          </a:p>
          <a:p>
            <a:r>
              <a:rPr lang="es-ES" dirty="0"/>
              <a:t>https://karma-runner.github.io</a:t>
            </a:r>
          </a:p>
          <a:p>
            <a:r>
              <a:rPr lang="es-ES" dirty="0" err="1"/>
              <a:t>npm</a:t>
            </a:r>
            <a:r>
              <a:rPr lang="es-ES" dirty="0"/>
              <a:t> </a:t>
            </a:r>
            <a:r>
              <a:rPr lang="es-ES" dirty="0" err="1"/>
              <a:t>install</a:t>
            </a:r>
            <a:r>
              <a:rPr lang="es-ES" dirty="0"/>
              <a:t> -g karma</a:t>
            </a:r>
          </a:p>
          <a:p>
            <a:r>
              <a:rPr lang="es-ES" dirty="0" err="1"/>
              <a:t>npm</a:t>
            </a:r>
            <a:r>
              <a:rPr lang="es-ES" dirty="0"/>
              <a:t> </a:t>
            </a:r>
            <a:r>
              <a:rPr lang="es-ES" dirty="0" err="1"/>
              <a:t>install</a:t>
            </a:r>
            <a:r>
              <a:rPr lang="es-ES" dirty="0"/>
              <a:t> -g karma-cli</a:t>
            </a:r>
          </a:p>
          <a:p>
            <a:r>
              <a:rPr lang="es-ES" dirty="0"/>
              <a:t>karma </a:t>
            </a:r>
            <a:r>
              <a:rPr lang="es-ES" dirty="0" err="1"/>
              <a:t>init</a:t>
            </a:r>
            <a:endParaRPr lang="es-ES" dirty="0"/>
          </a:p>
          <a:p>
            <a:endParaRPr lang="es-ES" dirty="0"/>
          </a:p>
          <a:p>
            <a:r>
              <a:rPr lang="es-ES" dirty="0"/>
              <a:t>http://jasmine.github.io/</a:t>
            </a:r>
          </a:p>
          <a:p>
            <a:r>
              <a:rPr lang="es-ES" dirty="0"/>
              <a:t>http://qunitjs.com/</a:t>
            </a:r>
          </a:p>
          <a:p>
            <a:r>
              <a:rPr lang="es-ES" dirty="0"/>
              <a:t>http://mochajs.org</a:t>
            </a:r>
          </a:p>
          <a:p>
            <a:r>
              <a:rPr lang="es-ES" dirty="0" err="1"/>
              <a:t>nodeunit</a:t>
            </a:r>
            <a:endParaRPr lang="es-ES" dirty="0"/>
          </a:p>
          <a:p>
            <a:r>
              <a:rPr lang="es-ES" dirty="0" err="1"/>
              <a:t>nunit</a:t>
            </a:r>
            <a:endParaRPr lang="es-ES" dirty="0"/>
          </a:p>
          <a:p>
            <a:endParaRPr lang="es-ES" dirty="0"/>
          </a:p>
          <a:p>
            <a:endParaRPr lang="es-ES" dirty="0"/>
          </a:p>
          <a:p>
            <a:r>
              <a:rPr lang="es-ES" dirty="0" err="1"/>
              <a:t>Yeoman</a:t>
            </a:r>
            <a:r>
              <a:rPr lang="es-ES" dirty="0"/>
              <a:t>: Generador del esqueleto web</a:t>
            </a:r>
          </a:p>
          <a:p>
            <a:r>
              <a:rPr lang="es-ES" dirty="0"/>
              <a:t>YO, </a:t>
            </a:r>
            <a:r>
              <a:rPr lang="es-ES" dirty="0" err="1"/>
              <a:t>Grunt</a:t>
            </a:r>
            <a:r>
              <a:rPr lang="es-ES" dirty="0"/>
              <a:t>, </a:t>
            </a:r>
            <a:r>
              <a:rPr lang="es-ES" dirty="0" err="1"/>
              <a:t>Bower</a:t>
            </a:r>
            <a:endParaRPr lang="es-ES" dirty="0"/>
          </a:p>
          <a:p>
            <a:r>
              <a:rPr lang="es-ES" dirty="0"/>
              <a:t>http://Yeoman.io</a:t>
            </a:r>
          </a:p>
          <a:p>
            <a:r>
              <a:rPr lang="es-ES" dirty="0" err="1"/>
              <a:t>npm</a:t>
            </a:r>
            <a:r>
              <a:rPr lang="es-ES" dirty="0"/>
              <a:t> </a:t>
            </a:r>
            <a:r>
              <a:rPr lang="es-ES" dirty="0" err="1"/>
              <a:t>install</a:t>
            </a:r>
            <a:r>
              <a:rPr lang="es-ES" dirty="0"/>
              <a:t> -g yo</a:t>
            </a:r>
          </a:p>
          <a:p>
            <a:r>
              <a:rPr lang="es-ES" dirty="0" err="1"/>
              <a:t>npm</a:t>
            </a:r>
            <a:r>
              <a:rPr lang="es-ES" dirty="0"/>
              <a:t> </a:t>
            </a:r>
            <a:r>
              <a:rPr lang="es-ES" dirty="0" err="1"/>
              <a:t>install</a:t>
            </a:r>
            <a:r>
              <a:rPr lang="es-ES" dirty="0"/>
              <a:t> -g </a:t>
            </a:r>
            <a:r>
              <a:rPr lang="es-ES" dirty="0" err="1"/>
              <a:t>generator</a:t>
            </a:r>
            <a:r>
              <a:rPr lang="es-ES" dirty="0"/>
              <a:t>-angular</a:t>
            </a:r>
          </a:p>
          <a:p>
            <a:r>
              <a:rPr lang="es-ES" dirty="0" err="1"/>
              <a:t>npm</a:t>
            </a:r>
            <a:r>
              <a:rPr lang="es-ES" dirty="0"/>
              <a:t> </a:t>
            </a:r>
            <a:r>
              <a:rPr lang="es-ES" dirty="0" err="1"/>
              <a:t>install</a:t>
            </a:r>
            <a:r>
              <a:rPr lang="es-ES" dirty="0"/>
              <a:t> -g </a:t>
            </a:r>
            <a:r>
              <a:rPr lang="es-ES" dirty="0" err="1"/>
              <a:t>generator</a:t>
            </a:r>
            <a:r>
              <a:rPr lang="es-ES" dirty="0"/>
              <a:t>-karma</a:t>
            </a:r>
          </a:p>
          <a:p>
            <a:endParaRPr lang="es-ES" dirty="0"/>
          </a:p>
          <a:p>
            <a:r>
              <a:rPr lang="es-ES" dirty="0"/>
              <a:t>yo angular</a:t>
            </a:r>
          </a:p>
          <a:p>
            <a:r>
              <a:rPr lang="es-ES" dirty="0" err="1"/>
              <a:t>bower</a:t>
            </a:r>
            <a:r>
              <a:rPr lang="es-ES" dirty="0"/>
              <a:t> </a:t>
            </a:r>
            <a:r>
              <a:rPr lang="es-ES" dirty="0" err="1"/>
              <a:t>install</a:t>
            </a:r>
            <a:r>
              <a:rPr lang="es-ES" dirty="0"/>
              <a:t> &amp; </a:t>
            </a:r>
            <a:r>
              <a:rPr lang="es-ES" dirty="0" err="1"/>
              <a:t>npm</a:t>
            </a:r>
            <a:r>
              <a:rPr lang="es-ES" dirty="0"/>
              <a:t> </a:t>
            </a:r>
            <a:r>
              <a:rPr lang="es-ES" dirty="0" err="1"/>
              <a:t>install</a:t>
            </a:r>
            <a:endParaRPr lang="es-ES" dirty="0"/>
          </a:p>
          <a:p>
            <a:r>
              <a:rPr lang="es-ES" dirty="0" err="1"/>
              <a:t>grunt</a:t>
            </a:r>
            <a:r>
              <a:rPr lang="es-ES" dirty="0"/>
              <a:t> </a:t>
            </a:r>
            <a:r>
              <a:rPr lang="es-ES" dirty="0" err="1"/>
              <a:t>serve</a:t>
            </a:r>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160</a:t>
            </a:fld>
            <a:endParaRPr lang="en-US"/>
          </a:p>
        </p:txBody>
      </p:sp>
    </p:spTree>
    <p:extLst>
      <p:ext uri="{BB962C8B-B14F-4D97-AF65-F5344CB8AC3E}">
        <p14:creationId xmlns:p14="http://schemas.microsoft.com/office/powerpoint/2010/main" val="4256986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https://github.com/nodejs/node-gyp</a:t>
            </a:r>
          </a:p>
          <a:p>
            <a:r>
              <a:rPr lang="en-US" sz="1200" b="0" i="0" kern="1200" dirty="0" err="1">
                <a:solidFill>
                  <a:schemeClr val="tx1"/>
                </a:solidFill>
                <a:effectLst/>
                <a:latin typeface="+mn-lt"/>
                <a:ea typeface="+mn-ea"/>
                <a:cs typeface="+mn-cs"/>
              </a:rPr>
              <a:t>npm</a:t>
            </a:r>
            <a:r>
              <a:rPr lang="en-US" sz="1200" b="0" i="0" kern="1200" dirty="0">
                <a:solidFill>
                  <a:schemeClr val="tx1"/>
                </a:solidFill>
                <a:effectLst/>
                <a:latin typeface="+mn-lt"/>
                <a:ea typeface="+mn-ea"/>
                <a:cs typeface="+mn-cs"/>
              </a:rPr>
              <a:t> install --global --production windows-build-tools</a:t>
            </a:r>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161</a:t>
            </a:fld>
            <a:endParaRPr lang="en-US"/>
          </a:p>
        </p:txBody>
      </p:sp>
    </p:spTree>
    <p:extLst>
      <p:ext uri="{BB962C8B-B14F-4D97-AF65-F5344CB8AC3E}">
        <p14:creationId xmlns:p14="http://schemas.microsoft.com/office/powerpoint/2010/main" val="3144370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http://mycyberacademy.com/como-comenzar-desarrollar-en-angular-2-con-angular-cli/</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169</a:t>
            </a:fld>
            <a:endParaRPr lang="en-US"/>
          </a:p>
        </p:txBody>
      </p:sp>
    </p:spTree>
    <p:extLst>
      <p:ext uri="{BB962C8B-B14F-4D97-AF65-F5344CB8AC3E}">
        <p14:creationId xmlns:p14="http://schemas.microsoft.com/office/powerpoint/2010/main" val="3058595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5</a:t>
            </a:fld>
            <a:endParaRPr lang="es-ES_tradnl">
              <a:solidFill>
                <a:srgbClr val="000000"/>
              </a:solidFill>
            </a:endParaRPr>
          </a:p>
        </p:txBody>
      </p:sp>
    </p:spTree>
    <p:extLst>
      <p:ext uri="{BB962C8B-B14F-4D97-AF65-F5344CB8AC3E}">
        <p14:creationId xmlns:p14="http://schemas.microsoft.com/office/powerpoint/2010/main" val="278905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https://blog.enriqueoriol.com/2016/10/intro-a-webpack.html</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174</a:t>
            </a:fld>
            <a:endParaRPr lang="en-US"/>
          </a:p>
        </p:txBody>
      </p:sp>
    </p:spTree>
    <p:extLst>
      <p:ext uri="{BB962C8B-B14F-4D97-AF65-F5344CB8AC3E}">
        <p14:creationId xmlns:p14="http://schemas.microsoft.com/office/powerpoint/2010/main" val="229193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nb-NO" sz="1200" b="0" i="0" kern="1200" dirty="0">
                <a:solidFill>
                  <a:schemeClr val="tx1"/>
                </a:solidFill>
                <a:effectLst/>
                <a:latin typeface="+mn-lt"/>
                <a:ea typeface="+mn-ea"/>
                <a:cs typeface="+mn-cs"/>
              </a:rPr>
              <a:t>npm install --save @ng-bootstrap/ng-bootstrap@latest</a:t>
            </a:r>
          </a:p>
          <a:p>
            <a:endParaRPr lang="es-ES" dirty="0"/>
          </a:p>
        </p:txBody>
      </p:sp>
      <p:sp>
        <p:nvSpPr>
          <p:cNvPr id="4" name="Marcador de número de diapositiva 3"/>
          <p:cNvSpPr>
            <a:spLocks noGrp="1"/>
          </p:cNvSpPr>
          <p:nvPr>
            <p:ph type="sldNum" sz="quarter" idx="5"/>
          </p:nvPr>
        </p:nvSpPr>
        <p:spPr/>
        <p:txBody>
          <a:bodyPr/>
          <a:lstStyle/>
          <a:p>
            <a:fld id="{CCE47204-3B8D-4744-9CF1-22709151D773}" type="slidenum">
              <a:rPr lang="en-US" smtClean="0"/>
              <a:t>177</a:t>
            </a:fld>
            <a:endParaRPr lang="en-US"/>
          </a:p>
        </p:txBody>
      </p:sp>
    </p:spTree>
    <p:extLst>
      <p:ext uri="{BB962C8B-B14F-4D97-AF65-F5344CB8AC3E}">
        <p14:creationId xmlns:p14="http://schemas.microsoft.com/office/powerpoint/2010/main" val="66059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s-ES" dirty="0" err="1"/>
              <a:t>git</a:t>
            </a:r>
            <a:r>
              <a:rPr lang="es-ES" dirty="0"/>
              <a:t> </a:t>
            </a:r>
            <a:r>
              <a:rPr lang="es-ES" dirty="0" err="1"/>
              <a:t>config</a:t>
            </a:r>
            <a:r>
              <a:rPr lang="es-ES" dirty="0"/>
              <a:t> user.name “Javier“</a:t>
            </a:r>
          </a:p>
          <a:p>
            <a:pPr lvl="1"/>
            <a:r>
              <a:rPr lang="es-ES" dirty="0" err="1"/>
              <a:t>git</a:t>
            </a:r>
            <a:r>
              <a:rPr lang="es-ES" dirty="0"/>
              <a:t> </a:t>
            </a:r>
            <a:r>
              <a:rPr lang="es-ES" dirty="0" err="1"/>
              <a:t>config</a:t>
            </a:r>
            <a:r>
              <a:rPr lang="es-ES" dirty="0"/>
              <a:t> </a:t>
            </a:r>
            <a:r>
              <a:rPr lang="es-ES" dirty="0" err="1"/>
              <a:t>user.email</a:t>
            </a:r>
            <a:r>
              <a:rPr lang="es-ES"/>
              <a:t> jmartin@grupoloyal.com</a:t>
            </a:r>
            <a:endParaRPr lang="es-ES" dirty="0"/>
          </a:p>
          <a:p>
            <a:endParaRPr lang="es-ES" dirty="0"/>
          </a:p>
        </p:txBody>
      </p:sp>
      <p:sp>
        <p:nvSpPr>
          <p:cNvPr id="4" name="Marcador de número de diapositiva 3"/>
          <p:cNvSpPr>
            <a:spLocks noGrp="1"/>
          </p:cNvSpPr>
          <p:nvPr>
            <p:ph type="sldNum" sz="quarter" idx="5"/>
          </p:nvPr>
        </p:nvSpPr>
        <p:spPr/>
        <p:txBody>
          <a:bodyPr/>
          <a:lstStyle/>
          <a:p>
            <a:fld id="{CCE47204-3B8D-4744-9CF1-22709151D773}" type="slidenum">
              <a:rPr lang="en-US" smtClean="0"/>
              <a:t>179</a:t>
            </a:fld>
            <a:endParaRPr lang="en-US"/>
          </a:p>
        </p:txBody>
      </p:sp>
    </p:spTree>
    <p:extLst>
      <p:ext uri="{BB962C8B-B14F-4D97-AF65-F5344CB8AC3E}">
        <p14:creationId xmlns:p14="http://schemas.microsoft.com/office/powerpoint/2010/main" val="2477300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199</a:t>
            </a:fld>
            <a:endParaRPr lang="en-US"/>
          </a:p>
        </p:txBody>
      </p:sp>
    </p:spTree>
    <p:extLst>
      <p:ext uri="{BB962C8B-B14F-4D97-AF65-F5344CB8AC3E}">
        <p14:creationId xmlns:p14="http://schemas.microsoft.com/office/powerpoint/2010/main" val="856748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@angular/</a:t>
            </a:r>
            <a:r>
              <a:rPr lang="es-ES" dirty="0" err="1"/>
              <a:t>core</a:t>
            </a:r>
            <a:r>
              <a:rPr lang="es-ES" dirty="0"/>
              <a:t>/</a:t>
            </a:r>
            <a:r>
              <a:rPr lang="es-ES" dirty="0" err="1"/>
              <a:t>src</a:t>
            </a:r>
            <a:r>
              <a:rPr lang="es-ES" dirty="0"/>
              <a:t>/</a:t>
            </a:r>
            <a:r>
              <a:rPr lang="es-ES" dirty="0" err="1"/>
              <a:t>metadata</a:t>
            </a:r>
            <a:r>
              <a:rPr lang="es-ES" dirty="0"/>
              <a:t>/</a:t>
            </a:r>
            <a:r>
              <a:rPr lang="es-ES" dirty="0" err="1"/>
              <a:t>directives.ts</a:t>
            </a:r>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212</a:t>
            </a:fld>
            <a:endParaRPr lang="en-US"/>
          </a:p>
        </p:txBody>
      </p:sp>
    </p:spTree>
    <p:extLst>
      <p:ext uri="{BB962C8B-B14F-4D97-AF65-F5344CB8AC3E}">
        <p14:creationId xmlns:p14="http://schemas.microsoft.com/office/powerpoint/2010/main" val="2579743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293</a:t>
            </a:fld>
            <a:endParaRPr lang="en-US"/>
          </a:p>
        </p:txBody>
      </p:sp>
    </p:spTree>
    <p:extLst>
      <p:ext uri="{BB962C8B-B14F-4D97-AF65-F5344CB8AC3E}">
        <p14:creationId xmlns:p14="http://schemas.microsoft.com/office/powerpoint/2010/main" val="3064792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addRole</a:t>
            </a:r>
            <a:r>
              <a:rPr lang="es-ES" dirty="0"/>
              <a:t>() {</a:t>
            </a:r>
          </a:p>
          <a:p>
            <a:r>
              <a:rPr lang="es-ES"/>
              <a:t>    (this.miForm.get</a:t>
            </a:r>
            <a:r>
              <a:rPr lang="es-ES" dirty="0"/>
              <a:t>('roles') as </a:t>
            </a:r>
            <a:r>
              <a:rPr lang="es-ES" dirty="0" err="1"/>
              <a:t>FormArray</a:t>
            </a:r>
            <a:r>
              <a:rPr lang="es-ES" dirty="0"/>
              <a:t>).</a:t>
            </a:r>
            <a:r>
              <a:rPr lang="es-ES" dirty="0" err="1"/>
              <a:t>push</a:t>
            </a:r>
            <a:r>
              <a:rPr lang="es-ES" dirty="0"/>
              <a:t>(</a:t>
            </a:r>
          </a:p>
          <a:p>
            <a:r>
              <a:rPr lang="es-ES" dirty="0"/>
              <a:t>      </a:t>
            </a:r>
            <a:r>
              <a:rPr lang="es-ES" dirty="0" err="1"/>
              <a:t>this.fb.group</a:t>
            </a:r>
            <a:r>
              <a:rPr lang="es-ES" dirty="0"/>
              <a:t>({ role: ['', </a:t>
            </a:r>
            <a:r>
              <a:rPr lang="es-ES" dirty="0" err="1"/>
              <a:t>Validators.required</a:t>
            </a:r>
            <a:r>
              <a:rPr lang="es-ES" dirty="0"/>
              <a:t>] })</a:t>
            </a:r>
          </a:p>
          <a:p>
            <a:r>
              <a:rPr lang="es-ES" dirty="0"/>
              <a:t>    );</a:t>
            </a:r>
          </a:p>
          <a:p>
            <a:r>
              <a:rPr lang="es-ES" dirty="0"/>
              <a:t>  }</a:t>
            </a:r>
          </a:p>
          <a:p>
            <a:r>
              <a:rPr lang="es-ES" dirty="0"/>
              <a:t>  </a:t>
            </a:r>
            <a:r>
              <a:rPr lang="es-ES" dirty="0" err="1"/>
              <a:t>deleteRole</a:t>
            </a:r>
            <a:r>
              <a:rPr lang="es-ES" dirty="0"/>
              <a:t>(</a:t>
            </a:r>
            <a:r>
              <a:rPr lang="es-ES" dirty="0" err="1"/>
              <a:t>ind</a:t>
            </a:r>
            <a:r>
              <a:rPr lang="es-ES" dirty="0"/>
              <a:t>: </a:t>
            </a:r>
            <a:r>
              <a:rPr lang="es-ES" dirty="0" err="1"/>
              <a:t>number</a:t>
            </a:r>
            <a:r>
              <a:rPr lang="es-ES" dirty="0"/>
              <a:t>) {</a:t>
            </a:r>
          </a:p>
          <a:p>
            <a:r>
              <a:rPr lang="es-ES"/>
              <a:t>    (this.miForm.get</a:t>
            </a:r>
            <a:r>
              <a:rPr lang="es-ES" dirty="0"/>
              <a:t>('roles') as </a:t>
            </a:r>
            <a:r>
              <a:rPr lang="es-ES" dirty="0" err="1"/>
              <a:t>FormArray</a:t>
            </a:r>
            <a:r>
              <a:rPr lang="es-ES" dirty="0"/>
              <a:t>).</a:t>
            </a:r>
            <a:r>
              <a:rPr lang="es-ES" dirty="0" err="1"/>
              <a:t>removeAt</a:t>
            </a:r>
            <a:r>
              <a:rPr lang="es-ES" dirty="0"/>
              <a:t>(</a:t>
            </a:r>
            <a:r>
              <a:rPr lang="es-ES" dirty="0" err="1"/>
              <a:t>ind</a:t>
            </a:r>
            <a:r>
              <a:rPr lang="es-ES" dirty="0"/>
              <a:t>);</a:t>
            </a:r>
          </a:p>
          <a:p>
            <a:r>
              <a:rPr lang="es-ES" dirty="0"/>
              <a:t>  }</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296</a:t>
            </a:fld>
            <a:endParaRPr lang="en-US"/>
          </a:p>
        </p:txBody>
      </p:sp>
    </p:spTree>
    <p:extLst>
      <p:ext uri="{BB962C8B-B14F-4D97-AF65-F5344CB8AC3E}">
        <p14:creationId xmlns:p14="http://schemas.microsoft.com/office/powerpoint/2010/main" val="1096086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304</a:t>
            </a:fld>
            <a:endParaRPr lang="en-US"/>
          </a:p>
        </p:txBody>
      </p:sp>
    </p:spTree>
    <p:extLst>
      <p:ext uri="{BB962C8B-B14F-4D97-AF65-F5344CB8AC3E}">
        <p14:creationId xmlns:p14="http://schemas.microsoft.com/office/powerpoint/2010/main" val="2151158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http://braincast.nl/samples/jsoneditor/</a:t>
            </a:r>
          </a:p>
          <a:p>
            <a:r>
              <a:rPr lang="en-US" dirty="0"/>
              <a:t>http://www.json.org/json-es.html</a:t>
            </a:r>
          </a:p>
        </p:txBody>
      </p:sp>
      <p:sp>
        <p:nvSpPr>
          <p:cNvPr id="4" name="Slide Number Placeholder 3"/>
          <p:cNvSpPr>
            <a:spLocks noGrp="1"/>
          </p:cNvSpPr>
          <p:nvPr>
            <p:ph type="sldNum" sz="quarter" idx="10"/>
          </p:nvPr>
        </p:nvSpPr>
        <p:spPr/>
        <p:txBody>
          <a:bodyPr/>
          <a:lstStyle/>
          <a:p>
            <a:fld id="{C4BD1622-1CBC-4BAA-9522-8165647A4D22}" type="slidenum">
              <a:rPr lang="en-US" smtClean="0"/>
              <a:pPr/>
              <a:t>308</a:t>
            </a:fld>
            <a:endParaRPr lang="en-US" dirty="0"/>
          </a:p>
        </p:txBody>
      </p:sp>
    </p:spTree>
    <p:extLst>
      <p:ext uri="{BB962C8B-B14F-4D97-AF65-F5344CB8AC3E}">
        <p14:creationId xmlns:p14="http://schemas.microsoft.com/office/powerpoint/2010/main" val="150085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314</a:t>
            </a:fld>
            <a:endParaRPr lang="en-US"/>
          </a:p>
        </p:txBody>
      </p:sp>
    </p:spTree>
    <p:extLst>
      <p:ext uri="{BB962C8B-B14F-4D97-AF65-F5344CB8AC3E}">
        <p14:creationId xmlns:p14="http://schemas.microsoft.com/office/powerpoint/2010/main" val="39495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6</a:t>
            </a:fld>
            <a:endParaRPr lang="es-ES_tradnl">
              <a:solidFill>
                <a:srgbClr val="000000"/>
              </a:solidFill>
            </a:endParaRPr>
          </a:p>
        </p:txBody>
      </p:sp>
    </p:spTree>
    <p:extLst>
      <p:ext uri="{BB962C8B-B14F-4D97-AF65-F5344CB8AC3E}">
        <p14:creationId xmlns:p14="http://schemas.microsoft.com/office/powerpoint/2010/main" val="2929955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http://cursoangularjs.es/doku.php?id=unidades:06_promesas:00_start</a:t>
            </a:r>
          </a:p>
          <a:p>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331</a:t>
            </a:fld>
            <a:endParaRPr lang="en-US"/>
          </a:p>
        </p:txBody>
      </p:sp>
    </p:spTree>
    <p:extLst>
      <p:ext uri="{BB962C8B-B14F-4D97-AF65-F5344CB8AC3E}">
        <p14:creationId xmlns:p14="http://schemas.microsoft.com/office/powerpoint/2010/main" val="2478128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Typed, synchronous response body access, including support for JSON body types</a:t>
            </a:r>
          </a:p>
          <a:p>
            <a:r>
              <a:rPr lang="en-US" dirty="0"/>
              <a:t>JSON is an assumed default and no longer needs to be explicitly parsed</a:t>
            </a:r>
          </a:p>
          <a:p>
            <a:r>
              <a:rPr lang="en-US" dirty="0"/>
              <a:t>Interceptors allow middleware logic to be inserted into the pipeline</a:t>
            </a:r>
          </a:p>
          <a:p>
            <a:r>
              <a:rPr lang="en-US" dirty="0"/>
              <a:t>Immutable request/response objects</a:t>
            </a:r>
          </a:p>
          <a:p>
            <a:r>
              <a:rPr lang="en-US" dirty="0"/>
              <a:t>Progress events for both request upload and response download</a:t>
            </a:r>
          </a:p>
          <a:p>
            <a:r>
              <a:rPr lang="en-US" dirty="0"/>
              <a:t>Post-request verification &amp; flush based testing framework</a:t>
            </a:r>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343</a:t>
            </a:fld>
            <a:endParaRPr lang="en-US"/>
          </a:p>
        </p:txBody>
      </p:sp>
    </p:spTree>
    <p:extLst>
      <p:ext uri="{BB962C8B-B14F-4D97-AF65-F5344CB8AC3E}">
        <p14:creationId xmlns:p14="http://schemas.microsoft.com/office/powerpoint/2010/main" val="3466766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&lt;!DOCTYPE </a:t>
            </a:r>
            <a:r>
              <a:rPr lang="es-ES" dirty="0" err="1"/>
              <a:t>html</a:t>
            </a:r>
            <a:r>
              <a:rPr lang="es-ES" dirty="0"/>
              <a:t>&gt;</a:t>
            </a:r>
          </a:p>
          <a:p>
            <a:r>
              <a:rPr lang="es-ES" dirty="0"/>
              <a:t>&lt;</a:t>
            </a:r>
            <a:r>
              <a:rPr lang="es-ES" dirty="0" err="1"/>
              <a:t>html</a:t>
            </a:r>
            <a:r>
              <a:rPr lang="es-ES" dirty="0"/>
              <a:t>&gt;</a:t>
            </a:r>
          </a:p>
          <a:p>
            <a:r>
              <a:rPr lang="es-ES" dirty="0"/>
              <a:t>&lt;link </a:t>
            </a:r>
            <a:r>
              <a:rPr lang="es-ES" dirty="0" err="1"/>
              <a:t>rel</a:t>
            </a:r>
            <a:r>
              <a:rPr lang="es-ES" dirty="0"/>
              <a:t>="</a:t>
            </a:r>
            <a:r>
              <a:rPr lang="es-ES" dirty="0" err="1"/>
              <a:t>stylesheet</a:t>
            </a:r>
            <a:r>
              <a:rPr lang="es-ES" dirty="0"/>
              <a:t>" </a:t>
            </a:r>
            <a:r>
              <a:rPr lang="es-ES" dirty="0" err="1"/>
              <a:t>href</a:t>
            </a:r>
            <a:r>
              <a:rPr lang="es-ES" dirty="0"/>
              <a:t>="http://maxcdn.bootstrapcdn.com/</a:t>
            </a:r>
            <a:r>
              <a:rPr lang="es-ES" dirty="0" err="1"/>
              <a:t>bootstrap</a:t>
            </a:r>
            <a:r>
              <a:rPr lang="es-ES" dirty="0"/>
              <a:t>/3.2.0/</a:t>
            </a:r>
            <a:r>
              <a:rPr lang="es-ES" dirty="0" err="1"/>
              <a:t>css</a:t>
            </a:r>
            <a:r>
              <a:rPr lang="es-ES" dirty="0"/>
              <a:t>/bootstrap.min.css"&gt;</a:t>
            </a:r>
          </a:p>
          <a:p>
            <a:r>
              <a:rPr lang="es-ES" dirty="0"/>
              <a:t>&lt;script </a:t>
            </a:r>
            <a:r>
              <a:rPr lang="es-ES" dirty="0" err="1"/>
              <a:t>src</a:t>
            </a:r>
            <a:r>
              <a:rPr lang="es-ES" dirty="0"/>
              <a:t>= "http://ajax.googleapis.com/</a:t>
            </a:r>
            <a:r>
              <a:rPr lang="es-ES" dirty="0" err="1"/>
              <a:t>ajax</a:t>
            </a:r>
            <a:r>
              <a:rPr lang="es-ES" dirty="0"/>
              <a:t>/</a:t>
            </a:r>
            <a:r>
              <a:rPr lang="es-ES" dirty="0" err="1"/>
              <a:t>libs</a:t>
            </a:r>
            <a:r>
              <a:rPr lang="es-ES" dirty="0"/>
              <a:t>/</a:t>
            </a:r>
            <a:r>
              <a:rPr lang="es-ES" dirty="0" err="1"/>
              <a:t>angularjs</a:t>
            </a:r>
            <a:r>
              <a:rPr lang="es-ES" dirty="0"/>
              <a:t>/1.3.14/angular.min.js"&gt;&lt;/script&gt;</a:t>
            </a:r>
          </a:p>
          <a:p>
            <a:r>
              <a:rPr lang="es-ES" dirty="0"/>
              <a:t>&lt;</a:t>
            </a:r>
            <a:r>
              <a:rPr lang="es-ES" dirty="0" err="1"/>
              <a:t>body</a:t>
            </a:r>
            <a:r>
              <a:rPr lang="es-ES" dirty="0"/>
              <a:t> </a:t>
            </a:r>
            <a:r>
              <a:rPr lang="es-ES" dirty="0" err="1"/>
              <a:t>ng</a:t>
            </a:r>
            <a:r>
              <a:rPr lang="es-ES" dirty="0"/>
              <a:t>-app="</a:t>
            </a:r>
            <a:r>
              <a:rPr lang="es-ES" dirty="0" err="1"/>
              <a:t>myApp</a:t>
            </a:r>
            <a:r>
              <a:rPr lang="es-ES" dirty="0"/>
              <a:t>" </a:t>
            </a:r>
            <a:r>
              <a:rPr lang="es-ES" dirty="0" err="1"/>
              <a:t>ng-controller</a:t>
            </a:r>
            <a:r>
              <a:rPr lang="es-ES" dirty="0"/>
              <a:t>="</a:t>
            </a:r>
            <a:r>
              <a:rPr lang="es-ES" dirty="0" err="1"/>
              <a:t>userCtrl</a:t>
            </a:r>
            <a:r>
              <a:rPr lang="es-ES" dirty="0"/>
              <a:t>"&gt;</a:t>
            </a:r>
          </a:p>
          <a:p>
            <a:endParaRPr lang="es-ES" dirty="0"/>
          </a:p>
          <a:p>
            <a:r>
              <a:rPr lang="es-ES" dirty="0"/>
              <a:t>&lt;</a:t>
            </a:r>
            <a:r>
              <a:rPr lang="es-ES" dirty="0" err="1"/>
              <a:t>button</a:t>
            </a:r>
            <a:r>
              <a:rPr lang="es-ES" dirty="0"/>
              <a:t> </a:t>
            </a:r>
            <a:r>
              <a:rPr lang="es-ES" dirty="0" err="1"/>
              <a:t>ng-click</a:t>
            </a:r>
            <a:r>
              <a:rPr lang="es-ES" dirty="0"/>
              <a:t>="</a:t>
            </a:r>
            <a:r>
              <a:rPr lang="es-ES" dirty="0" err="1"/>
              <a:t>changeView</a:t>
            </a:r>
            <a:r>
              <a:rPr lang="es-ES" dirty="0"/>
              <a:t>(1)"&gt;Vista 1&lt;/</a:t>
            </a:r>
            <a:r>
              <a:rPr lang="es-ES" dirty="0" err="1"/>
              <a:t>button</a:t>
            </a:r>
            <a:r>
              <a:rPr lang="es-ES" dirty="0"/>
              <a:t>&gt;</a:t>
            </a:r>
          </a:p>
          <a:p>
            <a:r>
              <a:rPr lang="es-ES" dirty="0"/>
              <a:t>&lt;</a:t>
            </a:r>
            <a:r>
              <a:rPr lang="es-ES" dirty="0" err="1"/>
              <a:t>button</a:t>
            </a:r>
            <a:r>
              <a:rPr lang="es-ES" dirty="0"/>
              <a:t> </a:t>
            </a:r>
            <a:r>
              <a:rPr lang="es-ES" dirty="0" err="1"/>
              <a:t>ng-click</a:t>
            </a:r>
            <a:r>
              <a:rPr lang="es-ES" dirty="0"/>
              <a:t>="</a:t>
            </a:r>
            <a:r>
              <a:rPr lang="es-ES" dirty="0" err="1"/>
              <a:t>changeView</a:t>
            </a:r>
            <a:r>
              <a:rPr lang="es-ES" dirty="0"/>
              <a:t>(2)"&gt;Vista 2&lt;/</a:t>
            </a:r>
            <a:r>
              <a:rPr lang="es-ES" dirty="0" err="1"/>
              <a:t>button</a:t>
            </a:r>
            <a:r>
              <a:rPr lang="es-ES" dirty="0"/>
              <a:t>&gt;</a:t>
            </a:r>
          </a:p>
          <a:p>
            <a:r>
              <a:rPr lang="es-ES" dirty="0"/>
              <a:t>&lt;div </a:t>
            </a:r>
            <a:r>
              <a:rPr lang="es-ES" dirty="0" err="1"/>
              <a:t>class</a:t>
            </a:r>
            <a:r>
              <a:rPr lang="es-ES" dirty="0"/>
              <a:t>="</a:t>
            </a:r>
            <a:r>
              <a:rPr lang="es-ES" dirty="0" err="1"/>
              <a:t>container</a:t>
            </a:r>
            <a:r>
              <a:rPr lang="es-ES" dirty="0"/>
              <a:t>"&gt;</a:t>
            </a:r>
          </a:p>
          <a:p>
            <a:r>
              <a:rPr lang="es-ES" dirty="0"/>
              <a:t>  &lt;div </a:t>
            </a:r>
            <a:r>
              <a:rPr lang="es-ES" dirty="0" err="1"/>
              <a:t>ng-include</a:t>
            </a:r>
            <a:r>
              <a:rPr lang="es-ES" dirty="0"/>
              <a:t>="</a:t>
            </a:r>
            <a:r>
              <a:rPr lang="es-ES" dirty="0" err="1"/>
              <a:t>tpl</a:t>
            </a:r>
            <a:r>
              <a:rPr lang="es-ES" dirty="0"/>
              <a:t>"&gt;&lt;/div&gt;</a:t>
            </a:r>
          </a:p>
          <a:p>
            <a:r>
              <a:rPr lang="es-ES" dirty="0"/>
              <a:t>&lt;/div&gt;</a:t>
            </a:r>
          </a:p>
          <a:p>
            <a:r>
              <a:rPr lang="es-ES" dirty="0"/>
              <a:t>&lt;</a:t>
            </a:r>
            <a:r>
              <a:rPr lang="es-ES" dirty="0" err="1"/>
              <a:t>ol</a:t>
            </a:r>
            <a:r>
              <a:rPr lang="es-ES" dirty="0"/>
              <a:t>&gt;</a:t>
            </a:r>
          </a:p>
          <a:p>
            <a:r>
              <a:rPr lang="es-ES" dirty="0"/>
              <a:t>&lt;li </a:t>
            </a:r>
            <a:r>
              <a:rPr lang="es-ES" dirty="0" err="1"/>
              <a:t>ng-repeat</a:t>
            </a:r>
            <a:r>
              <a:rPr lang="es-ES" dirty="0"/>
              <a:t>="h in </a:t>
            </a:r>
            <a:r>
              <a:rPr lang="es-ES" dirty="0" err="1"/>
              <a:t>lst</a:t>
            </a:r>
            <a:r>
              <a:rPr lang="es-ES" dirty="0"/>
              <a:t>"&gt;{{h}}&lt;/li&gt;</a:t>
            </a:r>
          </a:p>
          <a:p>
            <a:r>
              <a:rPr lang="es-ES" dirty="0"/>
              <a:t>&lt;/</a:t>
            </a:r>
            <a:r>
              <a:rPr lang="es-ES" dirty="0" err="1"/>
              <a:t>ol</a:t>
            </a:r>
            <a:r>
              <a:rPr lang="es-ES" dirty="0"/>
              <a:t>&gt;</a:t>
            </a:r>
          </a:p>
          <a:p>
            <a:r>
              <a:rPr lang="es-ES" dirty="0"/>
              <a:t>&lt;script&gt;</a:t>
            </a:r>
          </a:p>
          <a:p>
            <a:r>
              <a:rPr lang="es-ES" dirty="0" err="1"/>
              <a:t>angular.module</a:t>
            </a:r>
            <a:r>
              <a:rPr lang="es-ES" dirty="0"/>
              <a:t>('</a:t>
            </a:r>
            <a:r>
              <a:rPr lang="es-ES" dirty="0" err="1"/>
              <a:t>myApp</a:t>
            </a:r>
            <a:r>
              <a:rPr lang="es-ES" dirty="0"/>
              <a:t>', [])</a:t>
            </a:r>
          </a:p>
          <a:p>
            <a:r>
              <a:rPr lang="es-ES" dirty="0"/>
              <a:t>.</a:t>
            </a:r>
            <a:r>
              <a:rPr lang="es-ES" dirty="0" err="1"/>
              <a:t>factory</a:t>
            </a:r>
            <a:r>
              <a:rPr lang="es-ES" dirty="0"/>
              <a:t>("</a:t>
            </a:r>
            <a:r>
              <a:rPr lang="es-ES" dirty="0" err="1"/>
              <a:t>history</a:t>
            </a:r>
            <a:r>
              <a:rPr lang="es-ES" dirty="0"/>
              <a:t>", </a:t>
            </a:r>
            <a:r>
              <a:rPr lang="es-ES" dirty="0" err="1"/>
              <a:t>function</a:t>
            </a:r>
            <a:r>
              <a:rPr lang="es-ES" dirty="0"/>
              <a:t>(){</a:t>
            </a:r>
          </a:p>
          <a:p>
            <a:r>
              <a:rPr lang="es-ES" dirty="0"/>
              <a:t>    </a:t>
            </a:r>
            <a:r>
              <a:rPr lang="es-ES" dirty="0" err="1"/>
              <a:t>var</a:t>
            </a:r>
            <a:r>
              <a:rPr lang="es-ES" dirty="0"/>
              <a:t> cache = ['/'];</a:t>
            </a:r>
          </a:p>
          <a:p>
            <a:r>
              <a:rPr lang="es-ES" dirty="0"/>
              <a:t>    </a:t>
            </a:r>
            <a:r>
              <a:rPr lang="es-ES" dirty="0" err="1"/>
              <a:t>return</a:t>
            </a:r>
            <a:r>
              <a:rPr lang="es-ES" dirty="0"/>
              <a:t> interfaz = {</a:t>
            </a:r>
          </a:p>
          <a:p>
            <a:r>
              <a:rPr lang="es-ES" dirty="0"/>
              <a:t>        </a:t>
            </a:r>
            <a:r>
              <a:rPr lang="es-ES" dirty="0" err="1"/>
              <a:t>getHistory</a:t>
            </a:r>
            <a:r>
              <a:rPr lang="es-ES" dirty="0"/>
              <a:t>: </a:t>
            </a:r>
            <a:r>
              <a:rPr lang="es-ES" dirty="0" err="1"/>
              <a:t>function</a:t>
            </a:r>
            <a:r>
              <a:rPr lang="es-ES" dirty="0"/>
              <a:t>(){</a:t>
            </a:r>
          </a:p>
          <a:p>
            <a:r>
              <a:rPr lang="es-ES" dirty="0"/>
              <a:t>            </a:t>
            </a:r>
            <a:r>
              <a:rPr lang="es-ES" dirty="0" err="1"/>
              <a:t>return</a:t>
            </a:r>
            <a:r>
              <a:rPr lang="es-ES" dirty="0"/>
              <a:t> cache;</a:t>
            </a:r>
          </a:p>
          <a:p>
            <a:r>
              <a:rPr lang="es-ES" dirty="0"/>
              <a:t>        },</a:t>
            </a:r>
          </a:p>
          <a:p>
            <a:r>
              <a:rPr lang="es-ES" dirty="0"/>
              <a:t>        </a:t>
            </a:r>
            <a:r>
              <a:rPr lang="es-ES" dirty="0" err="1"/>
              <a:t>add</a:t>
            </a:r>
            <a:r>
              <a:rPr lang="es-ES" dirty="0"/>
              <a:t>: </a:t>
            </a:r>
            <a:r>
              <a:rPr lang="es-ES" dirty="0" err="1"/>
              <a:t>function</a:t>
            </a:r>
            <a:r>
              <a:rPr lang="es-ES" dirty="0"/>
              <a:t>(</a:t>
            </a:r>
            <a:r>
              <a:rPr lang="es-ES" dirty="0" err="1"/>
              <a:t>value</a:t>
            </a:r>
            <a:r>
              <a:rPr lang="es-ES" dirty="0"/>
              <a:t>){</a:t>
            </a:r>
          </a:p>
          <a:p>
            <a:r>
              <a:rPr lang="es-ES" dirty="0"/>
              <a:t>            </a:t>
            </a:r>
            <a:r>
              <a:rPr lang="es-ES" dirty="0" err="1"/>
              <a:t>cache.unshift</a:t>
            </a:r>
            <a:r>
              <a:rPr lang="es-ES" dirty="0"/>
              <a:t>(</a:t>
            </a:r>
            <a:r>
              <a:rPr lang="es-ES" dirty="0" err="1"/>
              <a:t>value</a:t>
            </a:r>
            <a:r>
              <a:rPr lang="es-ES" dirty="0"/>
              <a:t>);</a:t>
            </a:r>
          </a:p>
          <a:p>
            <a:r>
              <a:rPr lang="es-ES" dirty="0"/>
              <a:t>            </a:t>
            </a:r>
            <a:r>
              <a:rPr lang="es-ES" dirty="0" err="1"/>
              <a:t>cache.unshift</a:t>
            </a:r>
            <a:r>
              <a:rPr lang="es-ES" dirty="0"/>
              <a:t>(</a:t>
            </a:r>
            <a:r>
              <a:rPr lang="es-ES" dirty="0" err="1"/>
              <a:t>value</a:t>
            </a:r>
            <a:r>
              <a:rPr lang="es-ES" dirty="0"/>
              <a:t>);</a:t>
            </a:r>
          </a:p>
          <a:p>
            <a:r>
              <a:rPr lang="es-ES" dirty="0"/>
              <a:t>        }</a:t>
            </a:r>
          </a:p>
          <a:p>
            <a:r>
              <a:rPr lang="es-ES" dirty="0"/>
              <a:t>    };</a:t>
            </a:r>
          </a:p>
          <a:p>
            <a:r>
              <a:rPr lang="es-ES" dirty="0"/>
              <a:t>})</a:t>
            </a:r>
          </a:p>
          <a:p>
            <a:r>
              <a:rPr lang="es-ES" dirty="0"/>
              <a:t>.</a:t>
            </a:r>
            <a:r>
              <a:rPr lang="es-ES" dirty="0" err="1"/>
              <a:t>controller</a:t>
            </a:r>
            <a:r>
              <a:rPr lang="es-ES" dirty="0"/>
              <a:t>('</a:t>
            </a:r>
            <a:r>
              <a:rPr lang="es-ES" dirty="0" err="1"/>
              <a:t>userCtrl</a:t>
            </a:r>
            <a:r>
              <a:rPr lang="es-ES" dirty="0"/>
              <a:t>', </a:t>
            </a:r>
            <a:r>
              <a:rPr lang="es-ES" dirty="0" err="1"/>
              <a:t>function</a:t>
            </a:r>
            <a:r>
              <a:rPr lang="es-ES" dirty="0"/>
              <a:t>($</a:t>
            </a:r>
            <a:r>
              <a:rPr lang="es-ES" dirty="0" err="1"/>
              <a:t>scope</a:t>
            </a:r>
            <a:r>
              <a:rPr lang="es-ES" dirty="0"/>
              <a:t>, </a:t>
            </a:r>
            <a:r>
              <a:rPr lang="es-ES" dirty="0" err="1"/>
              <a:t>history</a:t>
            </a:r>
            <a:r>
              <a:rPr lang="es-ES" dirty="0"/>
              <a:t>) {</a:t>
            </a:r>
          </a:p>
          <a:p>
            <a:r>
              <a:rPr lang="es-ES" dirty="0"/>
              <a:t>$</a:t>
            </a:r>
            <a:r>
              <a:rPr lang="es-ES" dirty="0" err="1"/>
              <a:t>scope.tpl</a:t>
            </a:r>
            <a:r>
              <a:rPr lang="es-ES" dirty="0"/>
              <a:t> = 'myUsers_List.htm';</a:t>
            </a:r>
          </a:p>
          <a:p>
            <a:r>
              <a:rPr lang="es-ES" dirty="0"/>
              <a:t>$</a:t>
            </a:r>
            <a:r>
              <a:rPr lang="es-ES" dirty="0" err="1"/>
              <a:t>scope.history</a:t>
            </a:r>
            <a:r>
              <a:rPr lang="es-ES" dirty="0"/>
              <a:t> = </a:t>
            </a:r>
            <a:r>
              <a:rPr lang="es-ES" dirty="0" err="1"/>
              <a:t>history</a:t>
            </a:r>
            <a:r>
              <a:rPr lang="es-ES" dirty="0"/>
              <a:t>;</a:t>
            </a:r>
          </a:p>
          <a:p>
            <a:r>
              <a:rPr lang="es-ES" dirty="0"/>
              <a:t>$</a:t>
            </a:r>
            <a:r>
              <a:rPr lang="es-ES" dirty="0" err="1"/>
              <a:t>scope.lst</a:t>
            </a:r>
            <a:r>
              <a:rPr lang="es-ES" dirty="0"/>
              <a:t> = $</a:t>
            </a:r>
            <a:r>
              <a:rPr lang="es-ES" dirty="0" err="1"/>
              <a:t>scope.history.getHistory</a:t>
            </a:r>
            <a:r>
              <a:rPr lang="es-ES" dirty="0"/>
              <a:t>();</a:t>
            </a:r>
          </a:p>
          <a:p>
            <a:r>
              <a:rPr lang="es-ES" dirty="0"/>
              <a:t>$</a:t>
            </a:r>
            <a:r>
              <a:rPr lang="es-ES" dirty="0" err="1"/>
              <a:t>scope.changeView</a:t>
            </a:r>
            <a:r>
              <a:rPr lang="es-ES" dirty="0"/>
              <a:t> = </a:t>
            </a:r>
            <a:r>
              <a:rPr lang="es-ES" dirty="0" err="1"/>
              <a:t>function</a:t>
            </a:r>
            <a:r>
              <a:rPr lang="es-ES" dirty="0"/>
              <a:t>(</a:t>
            </a:r>
            <a:r>
              <a:rPr lang="es-ES" dirty="0" err="1"/>
              <a:t>opc</a:t>
            </a:r>
            <a:r>
              <a:rPr lang="es-ES" dirty="0"/>
              <a:t>) {</a:t>
            </a:r>
          </a:p>
          <a:p>
            <a:r>
              <a:rPr lang="es-ES" dirty="0"/>
              <a:t>   $</a:t>
            </a:r>
            <a:r>
              <a:rPr lang="es-ES" dirty="0" err="1"/>
              <a:t>scope.history.add</a:t>
            </a:r>
            <a:r>
              <a:rPr lang="es-ES" dirty="0"/>
              <a:t>('x');</a:t>
            </a:r>
          </a:p>
          <a:p>
            <a:r>
              <a:rPr lang="es-ES" dirty="0"/>
              <a:t>   </a:t>
            </a:r>
            <a:r>
              <a:rPr lang="es-ES" dirty="0" err="1"/>
              <a:t>switch</a:t>
            </a:r>
            <a:r>
              <a:rPr lang="es-ES" dirty="0"/>
              <a:t>(</a:t>
            </a:r>
            <a:r>
              <a:rPr lang="es-ES" dirty="0" err="1"/>
              <a:t>opc</a:t>
            </a:r>
            <a:r>
              <a:rPr lang="es-ES" dirty="0"/>
              <a:t>) {</a:t>
            </a:r>
          </a:p>
          <a:p>
            <a:r>
              <a:rPr lang="es-ES" dirty="0"/>
              <a:t>     case 1:</a:t>
            </a:r>
          </a:p>
          <a:p>
            <a:r>
              <a:rPr lang="es-ES" dirty="0"/>
              <a:t>     default:</a:t>
            </a:r>
          </a:p>
          <a:p>
            <a:r>
              <a:rPr lang="es-ES" dirty="0"/>
              <a:t>       $</a:t>
            </a:r>
            <a:r>
              <a:rPr lang="es-ES" dirty="0" err="1"/>
              <a:t>scope.tpl</a:t>
            </a:r>
            <a:r>
              <a:rPr lang="es-ES" dirty="0"/>
              <a:t> = 'myUsers_List.htm';</a:t>
            </a:r>
          </a:p>
          <a:p>
            <a:r>
              <a:rPr lang="es-ES" dirty="0"/>
              <a:t>       break;</a:t>
            </a:r>
          </a:p>
          <a:p>
            <a:r>
              <a:rPr lang="es-ES" dirty="0"/>
              <a:t>     case 2:</a:t>
            </a:r>
          </a:p>
          <a:p>
            <a:r>
              <a:rPr lang="es-ES" dirty="0"/>
              <a:t>       $</a:t>
            </a:r>
            <a:r>
              <a:rPr lang="es-ES" dirty="0" err="1"/>
              <a:t>scope.tpl</a:t>
            </a:r>
            <a:r>
              <a:rPr lang="es-ES" dirty="0"/>
              <a:t> = 'myUsers_Form.htm';</a:t>
            </a:r>
          </a:p>
          <a:p>
            <a:r>
              <a:rPr lang="es-ES" dirty="0"/>
              <a:t>       break;</a:t>
            </a:r>
          </a:p>
          <a:p>
            <a:r>
              <a:rPr lang="es-ES" dirty="0"/>
              <a:t>   }</a:t>
            </a:r>
          </a:p>
          <a:p>
            <a:r>
              <a:rPr lang="es-ES" dirty="0"/>
              <a:t>   $</a:t>
            </a:r>
            <a:r>
              <a:rPr lang="es-ES" dirty="0" err="1"/>
              <a:t>scope.history.add</a:t>
            </a:r>
            <a:r>
              <a:rPr lang="es-ES" dirty="0"/>
              <a:t>($</a:t>
            </a:r>
            <a:r>
              <a:rPr lang="es-ES" dirty="0" err="1"/>
              <a:t>scope.tpl</a:t>
            </a:r>
            <a:r>
              <a:rPr lang="es-ES" dirty="0"/>
              <a:t>);</a:t>
            </a:r>
          </a:p>
          <a:p>
            <a:r>
              <a:rPr lang="es-ES" dirty="0"/>
              <a:t>   $</a:t>
            </a:r>
            <a:r>
              <a:rPr lang="es-ES" dirty="0" err="1"/>
              <a:t>scope.lst</a:t>
            </a:r>
            <a:r>
              <a:rPr lang="es-ES" dirty="0"/>
              <a:t> = $</a:t>
            </a:r>
            <a:r>
              <a:rPr lang="es-ES" dirty="0" err="1"/>
              <a:t>scope.history.getHistory</a:t>
            </a:r>
            <a:r>
              <a:rPr lang="es-ES" dirty="0"/>
              <a:t>();</a:t>
            </a:r>
          </a:p>
          <a:p>
            <a:r>
              <a:rPr lang="es-ES" dirty="0"/>
              <a:t> };</a:t>
            </a:r>
          </a:p>
          <a:p>
            <a:r>
              <a:rPr lang="es-ES" dirty="0"/>
              <a:t>//});</a:t>
            </a:r>
          </a:p>
          <a:p>
            <a:r>
              <a:rPr lang="es-ES" dirty="0"/>
              <a:t>$</a:t>
            </a:r>
            <a:r>
              <a:rPr lang="es-ES" dirty="0" err="1"/>
              <a:t>scope.fName</a:t>
            </a:r>
            <a:r>
              <a:rPr lang="es-ES" dirty="0"/>
              <a:t> = '';</a:t>
            </a:r>
          </a:p>
          <a:p>
            <a:r>
              <a:rPr lang="es-ES" dirty="0"/>
              <a:t>$</a:t>
            </a:r>
            <a:r>
              <a:rPr lang="es-ES" dirty="0" err="1"/>
              <a:t>scope.lName</a:t>
            </a:r>
            <a:r>
              <a:rPr lang="es-ES" dirty="0"/>
              <a:t> = '';</a:t>
            </a:r>
          </a:p>
          <a:p>
            <a:r>
              <a:rPr lang="es-ES" dirty="0"/>
              <a:t>$scope.passw1 = '';</a:t>
            </a:r>
          </a:p>
          <a:p>
            <a:r>
              <a:rPr lang="es-ES" dirty="0"/>
              <a:t>$scope.passw2 = '';</a:t>
            </a:r>
          </a:p>
          <a:p>
            <a:r>
              <a:rPr lang="es-ES" dirty="0"/>
              <a:t>$</a:t>
            </a:r>
            <a:r>
              <a:rPr lang="es-ES" dirty="0" err="1"/>
              <a:t>scope.users</a:t>
            </a:r>
            <a:r>
              <a:rPr lang="es-ES" dirty="0"/>
              <a:t> = [</a:t>
            </a:r>
          </a:p>
          <a:p>
            <a:r>
              <a:rPr lang="es-ES" dirty="0"/>
              <a:t>{id:1, </a:t>
            </a:r>
            <a:r>
              <a:rPr lang="es-ES" dirty="0" err="1"/>
              <a:t>fName</a:t>
            </a:r>
            <a:r>
              <a:rPr lang="es-ES" dirty="0"/>
              <a:t>:'</a:t>
            </a:r>
            <a:r>
              <a:rPr lang="es-ES" dirty="0" err="1"/>
              <a:t>Hege</a:t>
            </a:r>
            <a:r>
              <a:rPr lang="es-ES" dirty="0"/>
              <a:t>',</a:t>
            </a:r>
            <a:r>
              <a:rPr lang="es-ES" dirty="0" err="1"/>
              <a:t>lName</a:t>
            </a:r>
            <a:r>
              <a:rPr lang="es-ES" dirty="0"/>
              <a:t>:"</a:t>
            </a:r>
            <a:r>
              <a:rPr lang="es-ES" dirty="0" err="1"/>
              <a:t>Pege</a:t>
            </a:r>
            <a:r>
              <a:rPr lang="es-ES" dirty="0"/>
              <a:t>" },</a:t>
            </a:r>
          </a:p>
          <a:p>
            <a:r>
              <a:rPr lang="es-ES" dirty="0"/>
              <a:t>{id:2, </a:t>
            </a:r>
            <a:r>
              <a:rPr lang="es-ES" dirty="0" err="1"/>
              <a:t>fName</a:t>
            </a:r>
            <a:r>
              <a:rPr lang="es-ES" dirty="0"/>
              <a:t>:'Kim',</a:t>
            </a:r>
            <a:r>
              <a:rPr lang="es-ES" dirty="0" err="1"/>
              <a:t>lName</a:t>
            </a:r>
            <a:r>
              <a:rPr lang="es-ES" dirty="0"/>
              <a:t>:"</a:t>
            </a:r>
            <a:r>
              <a:rPr lang="es-ES" dirty="0" err="1"/>
              <a:t>Pim</a:t>
            </a:r>
            <a:r>
              <a:rPr lang="es-ES" dirty="0"/>
              <a:t>" },</a:t>
            </a:r>
          </a:p>
          <a:p>
            <a:r>
              <a:rPr lang="es-ES" dirty="0"/>
              <a:t>{id:3, </a:t>
            </a:r>
            <a:r>
              <a:rPr lang="es-ES" dirty="0" err="1"/>
              <a:t>fName</a:t>
            </a:r>
            <a:r>
              <a:rPr lang="es-ES" dirty="0"/>
              <a:t>:'Sal',</a:t>
            </a:r>
            <a:r>
              <a:rPr lang="es-ES" dirty="0" err="1"/>
              <a:t>lName</a:t>
            </a:r>
            <a:r>
              <a:rPr lang="es-ES" dirty="0"/>
              <a:t>:"Smith" },</a:t>
            </a:r>
          </a:p>
          <a:p>
            <a:r>
              <a:rPr lang="es-ES" dirty="0"/>
              <a:t>{id:4, </a:t>
            </a:r>
            <a:r>
              <a:rPr lang="es-ES" dirty="0" err="1"/>
              <a:t>fName</a:t>
            </a:r>
            <a:r>
              <a:rPr lang="es-ES" dirty="0"/>
              <a:t>:'Jack',</a:t>
            </a:r>
            <a:r>
              <a:rPr lang="es-ES" dirty="0" err="1"/>
              <a:t>lName</a:t>
            </a:r>
            <a:r>
              <a:rPr lang="es-ES" dirty="0"/>
              <a:t>:"Jones" },</a:t>
            </a:r>
          </a:p>
          <a:p>
            <a:r>
              <a:rPr lang="es-ES" dirty="0"/>
              <a:t>{id:5, </a:t>
            </a:r>
            <a:r>
              <a:rPr lang="es-ES" dirty="0" err="1"/>
              <a:t>fName</a:t>
            </a:r>
            <a:r>
              <a:rPr lang="es-ES" dirty="0"/>
              <a:t>:'John',</a:t>
            </a:r>
            <a:r>
              <a:rPr lang="es-ES" dirty="0" err="1"/>
              <a:t>lName</a:t>
            </a:r>
            <a:r>
              <a:rPr lang="es-ES" dirty="0"/>
              <a:t>:"</a:t>
            </a:r>
            <a:r>
              <a:rPr lang="es-ES" dirty="0" err="1"/>
              <a:t>Doe</a:t>
            </a:r>
            <a:r>
              <a:rPr lang="es-ES" dirty="0"/>
              <a:t>" },</a:t>
            </a:r>
          </a:p>
          <a:p>
            <a:r>
              <a:rPr lang="es-ES" dirty="0"/>
              <a:t>{id:6, </a:t>
            </a:r>
            <a:r>
              <a:rPr lang="es-ES" dirty="0" err="1"/>
              <a:t>fName</a:t>
            </a:r>
            <a:r>
              <a:rPr lang="es-ES" dirty="0"/>
              <a:t>:'Peter',</a:t>
            </a:r>
            <a:r>
              <a:rPr lang="es-ES" dirty="0" err="1"/>
              <a:t>lName</a:t>
            </a:r>
            <a:r>
              <a:rPr lang="es-ES" dirty="0"/>
              <a:t>:"Pan" }</a:t>
            </a:r>
          </a:p>
          <a:p>
            <a:r>
              <a:rPr lang="es-ES" dirty="0"/>
              <a:t>];</a:t>
            </a:r>
          </a:p>
          <a:p>
            <a:r>
              <a:rPr lang="es-ES" dirty="0"/>
              <a:t>$</a:t>
            </a:r>
            <a:r>
              <a:rPr lang="es-ES" dirty="0" err="1"/>
              <a:t>scope.edit</a:t>
            </a:r>
            <a:r>
              <a:rPr lang="es-ES" dirty="0"/>
              <a:t> = true;</a:t>
            </a:r>
          </a:p>
          <a:p>
            <a:r>
              <a:rPr lang="es-ES" dirty="0"/>
              <a:t>$</a:t>
            </a:r>
            <a:r>
              <a:rPr lang="es-ES" dirty="0" err="1"/>
              <a:t>scope.error</a:t>
            </a:r>
            <a:r>
              <a:rPr lang="es-ES" dirty="0"/>
              <a:t> = false;</a:t>
            </a:r>
          </a:p>
          <a:p>
            <a:r>
              <a:rPr lang="es-ES" dirty="0"/>
              <a:t>$</a:t>
            </a:r>
            <a:r>
              <a:rPr lang="es-ES" dirty="0" err="1"/>
              <a:t>scope.incomplete</a:t>
            </a:r>
            <a:r>
              <a:rPr lang="es-ES" dirty="0"/>
              <a:t> = false; </a:t>
            </a:r>
          </a:p>
          <a:p>
            <a:r>
              <a:rPr lang="es-ES" dirty="0"/>
              <a:t>$</a:t>
            </a:r>
            <a:r>
              <a:rPr lang="es-ES" dirty="0" err="1"/>
              <a:t>scope.editUser</a:t>
            </a:r>
            <a:r>
              <a:rPr lang="es-ES" dirty="0"/>
              <a:t> = </a:t>
            </a:r>
            <a:r>
              <a:rPr lang="es-ES" dirty="0" err="1"/>
              <a:t>function</a:t>
            </a:r>
            <a:r>
              <a:rPr lang="es-ES" dirty="0"/>
              <a:t>(id) {</a:t>
            </a:r>
          </a:p>
          <a:p>
            <a:r>
              <a:rPr lang="es-ES" dirty="0"/>
              <a:t>  </a:t>
            </a:r>
            <a:r>
              <a:rPr lang="es-ES" dirty="0" err="1"/>
              <a:t>if</a:t>
            </a:r>
            <a:r>
              <a:rPr lang="es-ES" dirty="0"/>
              <a:t> (id == 'new') {</a:t>
            </a:r>
          </a:p>
          <a:p>
            <a:r>
              <a:rPr lang="es-ES" dirty="0"/>
              <a:t>    $</a:t>
            </a:r>
            <a:r>
              <a:rPr lang="es-ES" dirty="0" err="1"/>
              <a:t>scope.edit</a:t>
            </a:r>
            <a:r>
              <a:rPr lang="es-ES" dirty="0"/>
              <a:t> = true;</a:t>
            </a:r>
          </a:p>
          <a:p>
            <a:r>
              <a:rPr lang="es-ES" dirty="0"/>
              <a:t>    $</a:t>
            </a:r>
            <a:r>
              <a:rPr lang="es-ES" dirty="0" err="1"/>
              <a:t>scope.incomplete</a:t>
            </a:r>
            <a:r>
              <a:rPr lang="es-ES" dirty="0"/>
              <a:t> = true;</a:t>
            </a:r>
          </a:p>
          <a:p>
            <a:r>
              <a:rPr lang="es-ES" dirty="0"/>
              <a:t>    $</a:t>
            </a:r>
            <a:r>
              <a:rPr lang="es-ES" dirty="0" err="1"/>
              <a:t>scope.fName</a:t>
            </a:r>
            <a:r>
              <a:rPr lang="es-ES" dirty="0"/>
              <a:t> = '';</a:t>
            </a:r>
          </a:p>
          <a:p>
            <a:r>
              <a:rPr lang="es-ES" dirty="0"/>
              <a:t>    $</a:t>
            </a:r>
            <a:r>
              <a:rPr lang="es-ES" dirty="0" err="1"/>
              <a:t>scope.lName</a:t>
            </a:r>
            <a:r>
              <a:rPr lang="es-ES" dirty="0"/>
              <a:t> = '';</a:t>
            </a:r>
          </a:p>
          <a:p>
            <a:r>
              <a:rPr lang="es-ES" dirty="0"/>
              <a:t>    } </a:t>
            </a:r>
            <a:r>
              <a:rPr lang="es-ES" dirty="0" err="1"/>
              <a:t>else</a:t>
            </a:r>
            <a:r>
              <a:rPr lang="es-ES" dirty="0"/>
              <a:t> {</a:t>
            </a:r>
          </a:p>
          <a:p>
            <a:r>
              <a:rPr lang="es-ES" dirty="0"/>
              <a:t>    $</a:t>
            </a:r>
            <a:r>
              <a:rPr lang="es-ES" dirty="0" err="1"/>
              <a:t>scope.edit</a:t>
            </a:r>
            <a:r>
              <a:rPr lang="es-ES" dirty="0"/>
              <a:t> = false;</a:t>
            </a:r>
          </a:p>
          <a:p>
            <a:r>
              <a:rPr lang="es-ES" dirty="0"/>
              <a:t>    $</a:t>
            </a:r>
            <a:r>
              <a:rPr lang="es-ES" dirty="0" err="1"/>
              <a:t>scope.fName</a:t>
            </a:r>
            <a:r>
              <a:rPr lang="es-ES" dirty="0"/>
              <a:t> = $</a:t>
            </a:r>
            <a:r>
              <a:rPr lang="es-ES" dirty="0" err="1"/>
              <a:t>scope.users</a:t>
            </a:r>
            <a:r>
              <a:rPr lang="es-ES" dirty="0"/>
              <a:t>[id-1].</a:t>
            </a:r>
            <a:r>
              <a:rPr lang="es-ES" dirty="0" err="1"/>
              <a:t>fName</a:t>
            </a:r>
            <a:r>
              <a:rPr lang="es-ES" dirty="0"/>
              <a:t>;</a:t>
            </a:r>
          </a:p>
          <a:p>
            <a:r>
              <a:rPr lang="es-ES" dirty="0"/>
              <a:t>    $</a:t>
            </a:r>
            <a:r>
              <a:rPr lang="es-ES" dirty="0" err="1"/>
              <a:t>scope.lName</a:t>
            </a:r>
            <a:r>
              <a:rPr lang="es-ES" dirty="0"/>
              <a:t> = $</a:t>
            </a:r>
            <a:r>
              <a:rPr lang="es-ES" dirty="0" err="1"/>
              <a:t>scope.users</a:t>
            </a:r>
            <a:r>
              <a:rPr lang="es-ES" dirty="0"/>
              <a:t>[id-1].</a:t>
            </a:r>
            <a:r>
              <a:rPr lang="es-ES" dirty="0" err="1"/>
              <a:t>lName</a:t>
            </a:r>
            <a:r>
              <a:rPr lang="es-ES" dirty="0"/>
              <a:t>; </a:t>
            </a:r>
          </a:p>
          <a:p>
            <a:r>
              <a:rPr lang="es-ES" dirty="0"/>
              <a:t>  }</a:t>
            </a:r>
          </a:p>
          <a:p>
            <a:r>
              <a:rPr lang="es-ES" dirty="0"/>
              <a:t>$</a:t>
            </a:r>
            <a:r>
              <a:rPr lang="es-ES" dirty="0" err="1"/>
              <a:t>scope.tpl</a:t>
            </a:r>
            <a:r>
              <a:rPr lang="es-ES" dirty="0"/>
              <a:t> = 'myUsers_Form.htm';</a:t>
            </a:r>
          </a:p>
          <a:p>
            <a:r>
              <a:rPr lang="es-ES" dirty="0"/>
              <a:t>};</a:t>
            </a:r>
          </a:p>
          <a:p>
            <a:r>
              <a:rPr lang="es-ES" dirty="0"/>
              <a:t>$</a:t>
            </a:r>
            <a:r>
              <a:rPr lang="es-ES" dirty="0" err="1"/>
              <a:t>scope.saveUser</a:t>
            </a:r>
            <a:r>
              <a:rPr lang="es-ES" dirty="0"/>
              <a:t> = </a:t>
            </a:r>
            <a:r>
              <a:rPr lang="es-ES" dirty="0" err="1"/>
              <a:t>function</a:t>
            </a:r>
            <a:r>
              <a:rPr lang="es-ES" dirty="0"/>
              <a:t>(id) {</a:t>
            </a:r>
          </a:p>
          <a:p>
            <a:r>
              <a:rPr lang="es-ES" dirty="0"/>
              <a:t>$</a:t>
            </a:r>
            <a:r>
              <a:rPr lang="es-ES" dirty="0" err="1"/>
              <a:t>scope.tpl</a:t>
            </a:r>
            <a:r>
              <a:rPr lang="es-ES" dirty="0"/>
              <a:t> = 'myUsers_List.htm';</a:t>
            </a:r>
          </a:p>
          <a:p>
            <a:r>
              <a:rPr lang="es-ES" dirty="0"/>
              <a:t>};</a:t>
            </a:r>
          </a:p>
          <a:p>
            <a:endParaRPr lang="es-ES" dirty="0"/>
          </a:p>
          <a:p>
            <a:r>
              <a:rPr lang="es-ES" dirty="0"/>
              <a:t>$</a:t>
            </a:r>
            <a:r>
              <a:rPr lang="es-ES" dirty="0" err="1"/>
              <a:t>scope</a:t>
            </a:r>
            <a:r>
              <a:rPr lang="es-ES" dirty="0"/>
              <a:t>.$</a:t>
            </a:r>
            <a:r>
              <a:rPr lang="es-ES" dirty="0" err="1"/>
              <a:t>watch</a:t>
            </a:r>
            <a:r>
              <a:rPr lang="es-ES" dirty="0"/>
              <a:t>('passw1',function() {$</a:t>
            </a:r>
            <a:r>
              <a:rPr lang="es-ES" dirty="0" err="1"/>
              <a:t>scope.test</a:t>
            </a:r>
            <a:r>
              <a:rPr lang="es-ES" dirty="0"/>
              <a:t>();});</a:t>
            </a:r>
          </a:p>
          <a:p>
            <a:r>
              <a:rPr lang="es-ES" dirty="0"/>
              <a:t>$</a:t>
            </a:r>
            <a:r>
              <a:rPr lang="es-ES" dirty="0" err="1"/>
              <a:t>scope</a:t>
            </a:r>
            <a:r>
              <a:rPr lang="es-ES" dirty="0"/>
              <a:t>.$</a:t>
            </a:r>
            <a:r>
              <a:rPr lang="es-ES" dirty="0" err="1"/>
              <a:t>watch</a:t>
            </a:r>
            <a:r>
              <a:rPr lang="es-ES" dirty="0"/>
              <a:t>('passw2',function() {$</a:t>
            </a:r>
            <a:r>
              <a:rPr lang="es-ES" dirty="0" err="1"/>
              <a:t>scope.test</a:t>
            </a:r>
            <a:r>
              <a:rPr lang="es-ES" dirty="0"/>
              <a:t>();});</a:t>
            </a:r>
          </a:p>
          <a:p>
            <a:r>
              <a:rPr lang="es-ES" dirty="0"/>
              <a:t>$</a:t>
            </a:r>
            <a:r>
              <a:rPr lang="es-ES" dirty="0" err="1"/>
              <a:t>scope</a:t>
            </a:r>
            <a:r>
              <a:rPr lang="es-ES" dirty="0"/>
              <a:t>.$</a:t>
            </a:r>
            <a:r>
              <a:rPr lang="es-ES" dirty="0" err="1"/>
              <a:t>watch</a:t>
            </a:r>
            <a:r>
              <a:rPr lang="es-ES" dirty="0"/>
              <a:t>('</a:t>
            </a:r>
            <a:r>
              <a:rPr lang="es-ES" dirty="0" err="1"/>
              <a:t>fName</a:t>
            </a:r>
            <a:r>
              <a:rPr lang="es-ES" dirty="0"/>
              <a:t>',</a:t>
            </a:r>
            <a:r>
              <a:rPr lang="es-ES" dirty="0" err="1"/>
              <a:t>function</a:t>
            </a:r>
            <a:r>
              <a:rPr lang="es-ES" dirty="0"/>
              <a:t>() {$</a:t>
            </a:r>
            <a:r>
              <a:rPr lang="es-ES" dirty="0" err="1"/>
              <a:t>scope.test</a:t>
            </a:r>
            <a:r>
              <a:rPr lang="es-ES" dirty="0"/>
              <a:t>();});</a:t>
            </a:r>
          </a:p>
          <a:p>
            <a:r>
              <a:rPr lang="es-ES" dirty="0"/>
              <a:t>$</a:t>
            </a:r>
            <a:r>
              <a:rPr lang="es-ES" dirty="0" err="1"/>
              <a:t>scope</a:t>
            </a:r>
            <a:r>
              <a:rPr lang="es-ES" dirty="0"/>
              <a:t>.$</a:t>
            </a:r>
            <a:r>
              <a:rPr lang="es-ES" dirty="0" err="1"/>
              <a:t>watch</a:t>
            </a:r>
            <a:r>
              <a:rPr lang="es-ES" dirty="0"/>
              <a:t>('</a:t>
            </a:r>
            <a:r>
              <a:rPr lang="es-ES" dirty="0" err="1"/>
              <a:t>lName</a:t>
            </a:r>
            <a:r>
              <a:rPr lang="es-ES" dirty="0"/>
              <a:t>',</a:t>
            </a:r>
            <a:r>
              <a:rPr lang="es-ES" dirty="0" err="1"/>
              <a:t>function</a:t>
            </a:r>
            <a:r>
              <a:rPr lang="es-ES" dirty="0"/>
              <a:t>() {$</a:t>
            </a:r>
            <a:r>
              <a:rPr lang="es-ES" dirty="0" err="1"/>
              <a:t>scope.test</a:t>
            </a:r>
            <a:r>
              <a:rPr lang="es-ES" dirty="0"/>
              <a:t>();});</a:t>
            </a:r>
          </a:p>
          <a:p>
            <a:endParaRPr lang="es-ES" dirty="0"/>
          </a:p>
          <a:p>
            <a:r>
              <a:rPr lang="es-ES" dirty="0"/>
              <a:t>$</a:t>
            </a:r>
            <a:r>
              <a:rPr lang="es-ES" dirty="0" err="1"/>
              <a:t>scope.test</a:t>
            </a:r>
            <a:r>
              <a:rPr lang="es-ES" dirty="0"/>
              <a:t> = </a:t>
            </a:r>
            <a:r>
              <a:rPr lang="es-ES" dirty="0" err="1"/>
              <a:t>function</a:t>
            </a:r>
            <a:r>
              <a:rPr lang="es-ES" dirty="0"/>
              <a:t>() {</a:t>
            </a:r>
          </a:p>
          <a:p>
            <a:r>
              <a:rPr lang="es-ES" dirty="0"/>
              <a:t>  </a:t>
            </a:r>
            <a:r>
              <a:rPr lang="es-ES" dirty="0" err="1"/>
              <a:t>if</a:t>
            </a:r>
            <a:r>
              <a:rPr lang="es-ES" dirty="0"/>
              <a:t> ($scope.passw1 !== $scope.passw2) {</a:t>
            </a:r>
          </a:p>
          <a:p>
            <a:r>
              <a:rPr lang="es-ES" dirty="0"/>
              <a:t>    $</a:t>
            </a:r>
            <a:r>
              <a:rPr lang="es-ES" dirty="0" err="1"/>
              <a:t>scope.error</a:t>
            </a:r>
            <a:r>
              <a:rPr lang="es-ES" dirty="0"/>
              <a:t> = true;</a:t>
            </a:r>
          </a:p>
          <a:p>
            <a:r>
              <a:rPr lang="es-ES" dirty="0"/>
              <a:t>    } </a:t>
            </a:r>
            <a:r>
              <a:rPr lang="es-ES" dirty="0" err="1"/>
              <a:t>else</a:t>
            </a:r>
            <a:r>
              <a:rPr lang="es-ES" dirty="0"/>
              <a:t> {</a:t>
            </a:r>
          </a:p>
          <a:p>
            <a:r>
              <a:rPr lang="es-ES" dirty="0"/>
              <a:t>    $</a:t>
            </a:r>
            <a:r>
              <a:rPr lang="es-ES" dirty="0" err="1"/>
              <a:t>scope.error</a:t>
            </a:r>
            <a:r>
              <a:rPr lang="es-ES" dirty="0"/>
              <a:t> = false;</a:t>
            </a:r>
          </a:p>
          <a:p>
            <a:r>
              <a:rPr lang="es-ES" dirty="0"/>
              <a:t>  }</a:t>
            </a:r>
          </a:p>
          <a:p>
            <a:r>
              <a:rPr lang="es-ES" dirty="0"/>
              <a:t>  $</a:t>
            </a:r>
            <a:r>
              <a:rPr lang="es-ES" dirty="0" err="1"/>
              <a:t>scope.incomplete</a:t>
            </a:r>
            <a:r>
              <a:rPr lang="es-ES" dirty="0"/>
              <a:t> = false;</a:t>
            </a:r>
          </a:p>
          <a:p>
            <a:r>
              <a:rPr lang="es-ES" dirty="0"/>
              <a:t>  </a:t>
            </a:r>
            <a:r>
              <a:rPr lang="es-ES" dirty="0" err="1"/>
              <a:t>if</a:t>
            </a:r>
            <a:r>
              <a:rPr lang="es-ES" dirty="0"/>
              <a:t> ($</a:t>
            </a:r>
            <a:r>
              <a:rPr lang="es-ES" dirty="0" err="1"/>
              <a:t>scope.edit</a:t>
            </a:r>
            <a:r>
              <a:rPr lang="es-ES" dirty="0"/>
              <a:t> &amp;&amp; (!$</a:t>
            </a:r>
            <a:r>
              <a:rPr lang="es-ES" dirty="0" err="1"/>
              <a:t>scope.fName.length</a:t>
            </a:r>
            <a:r>
              <a:rPr lang="es-ES" dirty="0"/>
              <a:t> ||</a:t>
            </a:r>
          </a:p>
          <a:p>
            <a:r>
              <a:rPr lang="es-ES" dirty="0"/>
              <a:t>    !$</a:t>
            </a:r>
            <a:r>
              <a:rPr lang="es-ES" dirty="0" err="1"/>
              <a:t>scope.lName.length</a:t>
            </a:r>
            <a:r>
              <a:rPr lang="es-ES" dirty="0"/>
              <a:t> ||</a:t>
            </a:r>
          </a:p>
          <a:p>
            <a:r>
              <a:rPr lang="es-ES" dirty="0"/>
              <a:t>    !$scope.passw1.length || !$scope.passw2.length)) {</a:t>
            </a:r>
          </a:p>
          <a:p>
            <a:r>
              <a:rPr lang="es-ES" dirty="0"/>
              <a:t>    $</a:t>
            </a:r>
            <a:r>
              <a:rPr lang="es-ES" dirty="0" err="1"/>
              <a:t>scope.incomplete</a:t>
            </a:r>
            <a:r>
              <a:rPr lang="es-ES" dirty="0"/>
              <a:t> = true;</a:t>
            </a:r>
          </a:p>
          <a:p>
            <a:r>
              <a:rPr lang="es-ES" dirty="0"/>
              <a:t>  }</a:t>
            </a:r>
          </a:p>
          <a:p>
            <a:r>
              <a:rPr lang="es-ES" dirty="0"/>
              <a:t>};</a:t>
            </a:r>
          </a:p>
          <a:p>
            <a:r>
              <a:rPr lang="es-ES" dirty="0"/>
              <a:t>})</a:t>
            </a:r>
          </a:p>
          <a:p>
            <a:r>
              <a:rPr lang="es-ES" dirty="0"/>
              <a:t>&lt;/script&gt;</a:t>
            </a:r>
          </a:p>
          <a:p>
            <a:endParaRPr lang="es-ES" dirty="0"/>
          </a:p>
          <a:p>
            <a:r>
              <a:rPr lang="es-ES" dirty="0"/>
              <a:t>&lt;/</a:t>
            </a:r>
            <a:r>
              <a:rPr lang="es-ES" dirty="0" err="1"/>
              <a:t>body</a:t>
            </a:r>
            <a:r>
              <a:rPr lang="es-ES" dirty="0"/>
              <a:t>&gt;</a:t>
            </a:r>
          </a:p>
          <a:p>
            <a:r>
              <a:rPr lang="es-ES" dirty="0"/>
              <a:t>&lt;/</a:t>
            </a:r>
            <a:r>
              <a:rPr lang="es-ES" dirty="0" err="1"/>
              <a:t>html</a:t>
            </a:r>
            <a:r>
              <a:rPr lang="es-ES" dirty="0"/>
              <a:t>&gt;</a:t>
            </a:r>
          </a:p>
          <a:p>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391</a:t>
            </a:fld>
            <a:endParaRPr lang="en-US"/>
          </a:p>
        </p:txBody>
      </p:sp>
    </p:spTree>
    <p:extLst>
      <p:ext uri="{BB962C8B-B14F-4D97-AF65-F5344CB8AC3E}">
        <p14:creationId xmlns:p14="http://schemas.microsoft.com/office/powerpoint/2010/main" val="4126996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https://toddmotto.com/lazy-loading-angular-code-splitting-webpack</a:t>
            </a:r>
          </a:p>
          <a:p>
            <a:r>
              <a:rPr lang="es-ES" dirty="0"/>
              <a:t>https://github.com/toddmotto/angular-lazy-load-demo</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395</a:t>
            </a:fld>
            <a:endParaRPr lang="en-US"/>
          </a:p>
        </p:txBody>
      </p:sp>
    </p:spTree>
    <p:extLst>
      <p:ext uri="{BB962C8B-B14F-4D97-AF65-F5344CB8AC3E}">
        <p14:creationId xmlns:p14="http://schemas.microsoft.com/office/powerpoint/2010/main" val="2927570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http://www.randomtext.me</a:t>
            </a:r>
          </a:p>
          <a:p>
            <a:r>
              <a:rPr lang="es-ES" dirty="0"/>
              <a:t>http://www.blindtextgenerator.com/es</a:t>
            </a:r>
          </a:p>
          <a:p>
            <a:r>
              <a:rPr lang="es-ES" dirty="0"/>
              <a:t>http://lorempixel.com/</a:t>
            </a:r>
          </a:p>
          <a:p>
            <a:r>
              <a:rPr lang="es-ES" dirty="0"/>
              <a:t>http://placeimg.com/</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396</a:t>
            </a:fld>
            <a:endParaRPr lang="en-US"/>
          </a:p>
        </p:txBody>
      </p:sp>
    </p:spTree>
    <p:extLst>
      <p:ext uri="{BB962C8B-B14F-4D97-AF65-F5344CB8AC3E}">
        <p14:creationId xmlns:p14="http://schemas.microsoft.com/office/powerpoint/2010/main" val="4036007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http://mycyberacademy.com/como-comenzar-desarrollar-en-angular-2-con-angular-cli/</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400</a:t>
            </a:fld>
            <a:endParaRPr lang="en-US"/>
          </a:p>
        </p:txBody>
      </p:sp>
    </p:spTree>
    <p:extLst>
      <p:ext uri="{BB962C8B-B14F-4D97-AF65-F5344CB8AC3E}">
        <p14:creationId xmlns:p14="http://schemas.microsoft.com/office/powerpoint/2010/main" val="3646936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http://www.randomtext.me</a:t>
            </a:r>
          </a:p>
          <a:p>
            <a:r>
              <a:rPr lang="es-ES" dirty="0"/>
              <a:t>http://www.blindtextgenerator.com/es</a:t>
            </a:r>
          </a:p>
          <a:p>
            <a:r>
              <a:rPr lang="es-ES" dirty="0"/>
              <a:t>http://lorempixel.com/</a:t>
            </a:r>
          </a:p>
          <a:p>
            <a:r>
              <a:rPr lang="es-ES" dirty="0"/>
              <a:t>http://placeimg.com/</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401</a:t>
            </a:fld>
            <a:endParaRPr lang="en-US"/>
          </a:p>
        </p:txBody>
      </p:sp>
    </p:spTree>
    <p:extLst>
      <p:ext uri="{BB962C8B-B14F-4D97-AF65-F5344CB8AC3E}">
        <p14:creationId xmlns:p14="http://schemas.microsoft.com/office/powerpoint/2010/main" val="307341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https://github.com/AngularClass/awesome-angular</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402</a:t>
            </a:fld>
            <a:endParaRPr lang="en-US"/>
          </a:p>
        </p:txBody>
      </p:sp>
    </p:spTree>
    <p:extLst>
      <p:ext uri="{BB962C8B-B14F-4D97-AF65-F5344CB8AC3E}">
        <p14:creationId xmlns:p14="http://schemas.microsoft.com/office/powerpoint/2010/main" val="4088074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https://www.adictosaltrabajo.com/?s=angular</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403</a:t>
            </a:fld>
            <a:endParaRPr lang="en-US"/>
          </a:p>
        </p:txBody>
      </p:sp>
    </p:spTree>
    <p:extLst>
      <p:ext uri="{BB962C8B-B14F-4D97-AF65-F5344CB8AC3E}">
        <p14:creationId xmlns:p14="http://schemas.microsoft.com/office/powerpoint/2010/main" val="173254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https://alligator.io/angular/building-custom-directives-angular/</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452</a:t>
            </a:fld>
            <a:endParaRPr lang="en-US"/>
          </a:p>
        </p:txBody>
      </p:sp>
    </p:spTree>
    <p:extLst>
      <p:ext uri="{BB962C8B-B14F-4D97-AF65-F5344CB8AC3E}">
        <p14:creationId xmlns:p14="http://schemas.microsoft.com/office/powerpoint/2010/main" val="129891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7</a:t>
            </a:fld>
            <a:endParaRPr lang="es-ES_tradnl">
              <a:solidFill>
                <a:srgbClr val="000000"/>
              </a:solidFill>
            </a:endParaRPr>
          </a:p>
        </p:txBody>
      </p:sp>
    </p:spTree>
    <p:extLst>
      <p:ext uri="{BB962C8B-B14F-4D97-AF65-F5344CB8AC3E}">
        <p14:creationId xmlns:p14="http://schemas.microsoft.com/office/powerpoint/2010/main" val="3590105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3"/>
              </a:rPr>
              <a:t>https://blog.thoughtram.io/angular/2016/07/27/custom-form-controls-in-angular-2.html</a:t>
            </a:r>
            <a:endParaRPr lang="es-ES" dirty="0"/>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466</a:t>
            </a:fld>
            <a:endParaRPr lang="en-US"/>
          </a:p>
        </p:txBody>
      </p:sp>
    </p:spTree>
    <p:extLst>
      <p:ext uri="{BB962C8B-B14F-4D97-AF65-F5344CB8AC3E}">
        <p14:creationId xmlns:p14="http://schemas.microsoft.com/office/powerpoint/2010/main" val="3716198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488</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3987459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489</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931537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0DA514AB-1EFA-44E3-BF78-BAAAC7AF013D}" type="slidenum">
              <a:rPr lang="en-US" smtClean="0"/>
              <a:pPr>
                <a:defRPr/>
              </a:pPr>
              <a:t>490</a:t>
            </a:fld>
            <a:endParaRPr lang="en-US"/>
          </a:p>
        </p:txBody>
      </p:sp>
    </p:spTree>
    <p:extLst>
      <p:ext uri="{BB962C8B-B14F-4D97-AF65-F5344CB8AC3E}">
        <p14:creationId xmlns:p14="http://schemas.microsoft.com/office/powerpoint/2010/main" val="23900859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491</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dirty="0"/>
          </a:p>
        </p:txBody>
      </p:sp>
    </p:spTree>
    <p:extLst>
      <p:ext uri="{BB962C8B-B14F-4D97-AF65-F5344CB8AC3E}">
        <p14:creationId xmlns:p14="http://schemas.microsoft.com/office/powerpoint/2010/main" val="569059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492</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1685118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493</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2944977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494</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3348855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495</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488852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3485">
              <a:defRPr sz="3300">
                <a:solidFill>
                  <a:schemeClr val="tx1"/>
                </a:solidFill>
                <a:latin typeface="Arial" charset="0"/>
              </a:defRPr>
            </a:lvl1pPr>
            <a:lvl2pPr marL="685817" indent="-263776" defTabSz="763485">
              <a:defRPr sz="3300">
                <a:solidFill>
                  <a:schemeClr val="tx1"/>
                </a:solidFill>
                <a:latin typeface="Arial" charset="0"/>
              </a:defRPr>
            </a:lvl2pPr>
            <a:lvl3pPr marL="1055103" indent="-211021" defTabSz="763485">
              <a:defRPr sz="3300">
                <a:solidFill>
                  <a:schemeClr val="tx1"/>
                </a:solidFill>
                <a:latin typeface="Arial" charset="0"/>
              </a:defRPr>
            </a:lvl3pPr>
            <a:lvl4pPr marL="1477145" indent="-211021" defTabSz="763485">
              <a:defRPr sz="3300">
                <a:solidFill>
                  <a:schemeClr val="tx1"/>
                </a:solidFill>
                <a:latin typeface="Arial" charset="0"/>
              </a:defRPr>
            </a:lvl4pPr>
            <a:lvl5pPr marL="1899186" indent="-211021" defTabSz="763485">
              <a:defRPr sz="3300">
                <a:solidFill>
                  <a:schemeClr val="tx1"/>
                </a:solidFill>
                <a:latin typeface="Arial" charset="0"/>
              </a:defRPr>
            </a:lvl5pPr>
            <a:lvl6pPr marL="2321227" indent="-211021" algn="ctr" defTabSz="763485" eaLnBrk="0" fontAlgn="base" hangingPunct="0">
              <a:spcBef>
                <a:spcPct val="20000"/>
              </a:spcBef>
              <a:spcAft>
                <a:spcPct val="0"/>
              </a:spcAft>
              <a:defRPr sz="3300">
                <a:solidFill>
                  <a:schemeClr val="tx1"/>
                </a:solidFill>
                <a:latin typeface="Arial" charset="0"/>
              </a:defRPr>
            </a:lvl6pPr>
            <a:lvl7pPr marL="2743269" indent="-211021" algn="ctr" defTabSz="763485" eaLnBrk="0" fontAlgn="base" hangingPunct="0">
              <a:spcBef>
                <a:spcPct val="20000"/>
              </a:spcBef>
              <a:spcAft>
                <a:spcPct val="0"/>
              </a:spcAft>
              <a:defRPr sz="3300">
                <a:solidFill>
                  <a:schemeClr val="tx1"/>
                </a:solidFill>
                <a:latin typeface="Arial" charset="0"/>
              </a:defRPr>
            </a:lvl7pPr>
            <a:lvl8pPr marL="3165310" indent="-211021" algn="ctr" defTabSz="763485" eaLnBrk="0" fontAlgn="base" hangingPunct="0">
              <a:spcBef>
                <a:spcPct val="20000"/>
              </a:spcBef>
              <a:spcAft>
                <a:spcPct val="0"/>
              </a:spcAft>
              <a:defRPr sz="3300">
                <a:solidFill>
                  <a:schemeClr val="tx1"/>
                </a:solidFill>
                <a:latin typeface="Arial" charset="0"/>
              </a:defRPr>
            </a:lvl8pPr>
            <a:lvl9pPr marL="3587351" indent="-211021" algn="ctr" defTabSz="763485" eaLnBrk="0" fontAlgn="base" hangingPunct="0">
              <a:spcBef>
                <a:spcPct val="20000"/>
              </a:spcBef>
              <a:spcAft>
                <a:spcPct val="0"/>
              </a:spcAft>
              <a:defRPr sz="3300">
                <a:solidFill>
                  <a:schemeClr val="tx1"/>
                </a:solidFill>
                <a:latin typeface="Arial" charset="0"/>
              </a:defRPr>
            </a:lvl9pPr>
          </a:lstStyle>
          <a:p>
            <a:r>
              <a:rPr lang="es-ES_tradnl" sz="900">
                <a:latin typeface="Arial Narrow" pitchFamily="34" charset="0"/>
              </a:rPr>
              <a:t>Página </a:t>
            </a:r>
            <a:fld id="{65FFC010-4AE5-4E69-8BFB-70B30B3AE482}" type="slidenum">
              <a:rPr lang="es-ES_tradnl" sz="900">
                <a:latin typeface="Arial Narrow" pitchFamily="34" charset="0"/>
              </a:rPr>
              <a:pPr/>
              <a:t>496</a:t>
            </a:fld>
            <a:endParaRPr lang="es-ES_tradnl" sz="900">
              <a:latin typeface="Arial Narrow" pitchFamily="34" charset="0"/>
            </a:endParaRPr>
          </a:p>
        </p:txBody>
      </p:sp>
      <p:sp>
        <p:nvSpPr>
          <p:cNvPr id="14339" name="Rectangle 2"/>
          <p:cNvSpPr>
            <a:spLocks noGrp="1" noRot="1" noChangeAspect="1" noChangeArrowheads="1" noTextEdit="1"/>
          </p:cNvSpPr>
          <p:nvPr>
            <p:ph type="sldImg"/>
          </p:nvPr>
        </p:nvSpPr>
        <p:spPr>
          <a:xfrm>
            <a:off x="1152525" y="693738"/>
            <a:ext cx="4552950" cy="3414712"/>
          </a:xfrm>
          <a:ln/>
        </p:spPr>
      </p:sp>
      <p:sp>
        <p:nvSpPr>
          <p:cNvPr id="14340" name="Rectangle 3"/>
          <p:cNvSpPr>
            <a:spLocks noGrp="1" noChangeArrowheads="1"/>
          </p:cNvSpPr>
          <p:nvPr>
            <p:ph type="body" idx="1"/>
          </p:nvPr>
        </p:nvSpPr>
        <p:spPr>
          <a:xfrm>
            <a:off x="228498" y="4687595"/>
            <a:ext cx="6404072" cy="375149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s-ES"/>
          </a:p>
        </p:txBody>
      </p:sp>
    </p:spTree>
    <p:extLst>
      <p:ext uri="{BB962C8B-B14F-4D97-AF65-F5344CB8AC3E}">
        <p14:creationId xmlns:p14="http://schemas.microsoft.com/office/powerpoint/2010/main" val="29592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8</a:t>
            </a:fld>
            <a:endParaRPr lang="es-ES_tradnl">
              <a:solidFill>
                <a:srgbClr val="000000"/>
              </a:solidFill>
            </a:endParaRPr>
          </a:p>
        </p:txBody>
      </p:sp>
    </p:spTree>
    <p:extLst>
      <p:ext uri="{BB962C8B-B14F-4D97-AF65-F5344CB8AC3E}">
        <p14:creationId xmlns:p14="http://schemas.microsoft.com/office/powerpoint/2010/main" val="1084544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EAC0F18-5E65-422E-9E71-2EECE0317DD5}" type="slidenum">
              <a:rPr lang="en-US" smtClean="0"/>
              <a:t>499</a:t>
            </a:fld>
            <a:endParaRPr lang="en-US"/>
          </a:p>
        </p:txBody>
      </p:sp>
    </p:spTree>
    <p:extLst>
      <p:ext uri="{BB962C8B-B14F-4D97-AF65-F5344CB8AC3E}">
        <p14:creationId xmlns:p14="http://schemas.microsoft.com/office/powerpoint/2010/main" val="20390913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https://blog.irontec.com/angular-changedetector-ngzone-y-asyncpipe/</a:t>
            </a:r>
          </a:p>
        </p:txBody>
      </p:sp>
      <p:sp>
        <p:nvSpPr>
          <p:cNvPr id="4" name="Marcador de número de diapositiva 3"/>
          <p:cNvSpPr>
            <a:spLocks noGrp="1"/>
          </p:cNvSpPr>
          <p:nvPr>
            <p:ph type="sldNum" sz="quarter" idx="10"/>
          </p:nvPr>
        </p:nvSpPr>
        <p:spPr/>
        <p:txBody>
          <a:bodyPr/>
          <a:lstStyle/>
          <a:p>
            <a:fld id="{CCE47204-3B8D-4744-9CF1-22709151D773}" type="slidenum">
              <a:rPr lang="en-US" smtClean="0"/>
              <a:t>514</a:t>
            </a:fld>
            <a:endParaRPr lang="en-US"/>
          </a:p>
        </p:txBody>
      </p:sp>
    </p:spTree>
    <p:extLst>
      <p:ext uri="{BB962C8B-B14F-4D97-AF65-F5344CB8AC3E}">
        <p14:creationId xmlns:p14="http://schemas.microsoft.com/office/powerpoint/2010/main" val="2489909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http://librosweb.es/libro/tdd/</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551</a:t>
            </a:fld>
            <a:endParaRPr lang="en-US"/>
          </a:p>
        </p:txBody>
      </p:sp>
    </p:spTree>
    <p:extLst>
      <p:ext uri="{BB962C8B-B14F-4D97-AF65-F5344CB8AC3E}">
        <p14:creationId xmlns:p14="http://schemas.microsoft.com/office/powerpoint/2010/main" val="42613041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http://msdn.microsoft.com/es-es/library/bb932285.aspx</a:t>
            </a:r>
          </a:p>
          <a:p>
            <a:endParaRPr lang="es-ES" dirty="0"/>
          </a:p>
        </p:txBody>
      </p:sp>
      <p:sp>
        <p:nvSpPr>
          <p:cNvPr id="4" name="3 Marcador de número de diapositiva"/>
          <p:cNvSpPr>
            <a:spLocks noGrp="1"/>
          </p:cNvSpPr>
          <p:nvPr>
            <p:ph type="sldNum" sz="quarter" idx="10"/>
          </p:nvPr>
        </p:nvSpPr>
        <p:spPr/>
        <p:txBody>
          <a:bodyPr/>
          <a:lstStyle/>
          <a:p>
            <a:fld id="{4D3EC95D-2EA1-430F-BDC4-EAEC85DD770E}" type="slidenum">
              <a:rPr lang="es-ES" smtClean="0"/>
              <a:t>552</a:t>
            </a:fld>
            <a:endParaRPr lang="es-ES"/>
          </a:p>
        </p:txBody>
      </p:sp>
    </p:spTree>
    <p:extLst>
      <p:ext uri="{BB962C8B-B14F-4D97-AF65-F5344CB8AC3E}">
        <p14:creationId xmlns:p14="http://schemas.microsoft.com/office/powerpoint/2010/main" val="3098833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566</a:t>
            </a:fld>
            <a:endParaRPr lang="en-US"/>
          </a:p>
        </p:txBody>
      </p:sp>
    </p:spTree>
    <p:extLst>
      <p:ext uri="{BB962C8B-B14F-4D97-AF65-F5344CB8AC3E}">
        <p14:creationId xmlns:p14="http://schemas.microsoft.com/office/powerpoint/2010/main" val="28700619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¿Cómo hacemos </a:t>
            </a:r>
            <a:r>
              <a:rPr lang="es-ES" dirty="0" err="1"/>
              <a:t>mock</a:t>
            </a:r>
            <a:r>
              <a:rPr lang="es-ES" dirty="0"/>
              <a:t> de HTTP?</a:t>
            </a:r>
          </a:p>
          <a:p>
            <a:r>
              <a:rPr lang="es-ES" dirty="0" err="1"/>
              <a:t>providers</a:t>
            </a:r>
            <a:r>
              <a:rPr lang="es-ES" dirty="0"/>
              <a:t>: [</a:t>
            </a:r>
          </a:p>
          <a:p>
            <a:r>
              <a:rPr lang="es-ES" dirty="0"/>
              <a:t>  </a:t>
            </a:r>
            <a:r>
              <a:rPr lang="es-ES" dirty="0" err="1"/>
              <a:t>TeamService</a:t>
            </a:r>
            <a:r>
              <a:rPr lang="es-ES" dirty="0"/>
              <a:t>,</a:t>
            </a:r>
          </a:p>
          <a:p>
            <a:r>
              <a:rPr lang="es-ES" dirty="0"/>
              <a:t>  {</a:t>
            </a:r>
          </a:p>
          <a:p>
            <a:r>
              <a:rPr lang="es-ES" dirty="0"/>
              <a:t>    </a:t>
            </a:r>
            <a:r>
              <a:rPr lang="es-ES" dirty="0" err="1"/>
              <a:t>provide</a:t>
            </a:r>
            <a:r>
              <a:rPr lang="es-ES" dirty="0"/>
              <a:t>: Http,</a:t>
            </a:r>
          </a:p>
          <a:p>
            <a:r>
              <a:rPr lang="es-ES" dirty="0"/>
              <a:t>    </a:t>
            </a:r>
            <a:r>
              <a:rPr lang="es-ES" err="1"/>
              <a:t>useFactory</a:t>
            </a:r>
            <a:r>
              <a:rPr lang="es-ES"/>
              <a:t>: (backend</a:t>
            </a:r>
            <a:r>
              <a:rPr lang="es-ES" dirty="0"/>
              <a:t>, </a:t>
            </a:r>
            <a:r>
              <a:rPr lang="es-ES" dirty="0" err="1"/>
              <a:t>options</a:t>
            </a:r>
            <a:r>
              <a:rPr lang="es-ES" dirty="0"/>
              <a:t>) =&gt; {</a:t>
            </a:r>
          </a:p>
          <a:p>
            <a:r>
              <a:rPr lang="es-ES" dirty="0"/>
              <a:t>      </a:t>
            </a:r>
            <a:r>
              <a:rPr lang="es-ES" dirty="0" err="1"/>
              <a:t>return</a:t>
            </a:r>
            <a:r>
              <a:rPr lang="es-ES" dirty="0"/>
              <a:t> new Http(</a:t>
            </a:r>
            <a:r>
              <a:rPr lang="es-ES" dirty="0" err="1"/>
              <a:t>backend</a:t>
            </a:r>
            <a:r>
              <a:rPr lang="es-ES" dirty="0"/>
              <a:t>, </a:t>
            </a:r>
            <a:r>
              <a:rPr lang="es-ES" dirty="0" err="1"/>
              <a:t>options</a:t>
            </a:r>
            <a:r>
              <a:rPr lang="es-ES" dirty="0"/>
              <a:t>);</a:t>
            </a:r>
          </a:p>
          <a:p>
            <a:r>
              <a:rPr lang="es-ES" dirty="0"/>
              <a:t>    },</a:t>
            </a:r>
          </a:p>
          <a:p>
            <a:r>
              <a:rPr lang="es-ES" dirty="0"/>
              <a:t>    </a:t>
            </a:r>
            <a:r>
              <a:rPr lang="es-ES" dirty="0" err="1"/>
              <a:t>deps</a:t>
            </a:r>
            <a:r>
              <a:rPr lang="es-ES" dirty="0"/>
              <a:t>: [</a:t>
            </a:r>
            <a:r>
              <a:rPr lang="es-ES" dirty="0" err="1"/>
              <a:t>MockBackend</a:t>
            </a:r>
            <a:r>
              <a:rPr lang="es-ES" dirty="0"/>
              <a:t>, </a:t>
            </a:r>
            <a:r>
              <a:rPr lang="es-ES" dirty="0" err="1"/>
              <a:t>BaseRequestOptions</a:t>
            </a:r>
            <a:r>
              <a:rPr lang="es-ES" dirty="0"/>
              <a:t>]</a:t>
            </a:r>
          </a:p>
          <a:p>
            <a:r>
              <a:rPr lang="es-ES" dirty="0"/>
              <a:t>  },</a:t>
            </a:r>
          </a:p>
          <a:p>
            <a:r>
              <a:rPr lang="es-ES" dirty="0"/>
              <a:t>  </a:t>
            </a:r>
            <a:r>
              <a:rPr lang="es-ES" dirty="0" err="1"/>
              <a:t>MockBackend</a:t>
            </a:r>
            <a:r>
              <a:rPr lang="es-ES" dirty="0"/>
              <a:t>,</a:t>
            </a:r>
          </a:p>
          <a:p>
            <a:r>
              <a:rPr lang="es-ES" dirty="0"/>
              <a:t>  </a:t>
            </a:r>
            <a:r>
              <a:rPr lang="es-ES" dirty="0" err="1"/>
              <a:t>BaseRequestOptions</a:t>
            </a:r>
            <a:endParaRPr lang="es-ES" dirty="0"/>
          </a:p>
          <a:p>
            <a:r>
              <a:rPr lang="es-ES" dirty="0"/>
              <a:t>]</a:t>
            </a:r>
          </a:p>
          <a:p>
            <a:endParaRPr lang="es-ES" dirty="0"/>
          </a:p>
          <a:p>
            <a:r>
              <a:rPr lang="es-ES" dirty="0"/>
              <a:t>Inyectando nuestras dependencias antes de cada test:</a:t>
            </a:r>
          </a:p>
          <a:p>
            <a:r>
              <a:rPr lang="es-ES" dirty="0" err="1"/>
              <a:t>beforeEach</a:t>
            </a:r>
            <a:r>
              <a:rPr lang="es-ES" dirty="0"/>
              <a:t>(</a:t>
            </a:r>
            <a:r>
              <a:rPr lang="es-ES" dirty="0" err="1"/>
              <a:t>inject</a:t>
            </a:r>
            <a:r>
              <a:rPr lang="es-ES" dirty="0"/>
              <a:t>([</a:t>
            </a:r>
            <a:r>
              <a:rPr lang="es-ES" dirty="0" err="1"/>
              <a:t>TeamService</a:t>
            </a:r>
            <a:r>
              <a:rPr lang="es-ES" dirty="0"/>
              <a:t>, </a:t>
            </a:r>
            <a:r>
              <a:rPr lang="es-ES" dirty="0" err="1"/>
              <a:t>MockBackend</a:t>
            </a:r>
            <a:r>
              <a:rPr lang="es-ES" dirty="0"/>
              <a:t>],</a:t>
            </a:r>
          </a:p>
          <a:p>
            <a:r>
              <a:rPr lang="es-ES"/>
              <a:t>            (service</a:t>
            </a:r>
            <a:r>
              <a:rPr lang="es-ES" dirty="0"/>
              <a:t>: </a:t>
            </a:r>
            <a:r>
              <a:rPr lang="es-ES" dirty="0" err="1"/>
              <a:t>TeamService</a:t>
            </a:r>
            <a:r>
              <a:rPr lang="es-ES" dirty="0"/>
              <a:t>, </a:t>
            </a:r>
            <a:r>
              <a:rPr lang="es-ES" dirty="0" err="1"/>
              <a:t>backend</a:t>
            </a:r>
            <a:r>
              <a:rPr lang="es-ES" dirty="0"/>
              <a:t>: </a:t>
            </a:r>
            <a:r>
              <a:rPr lang="es-ES" dirty="0" err="1"/>
              <a:t>MockBackend</a:t>
            </a:r>
            <a:r>
              <a:rPr lang="es-ES" dirty="0"/>
              <a:t>) =&gt; {</a:t>
            </a:r>
          </a:p>
          <a:p>
            <a:r>
              <a:rPr lang="es-ES" dirty="0"/>
              <a:t>  </a:t>
            </a:r>
            <a:r>
              <a:rPr lang="es-ES" dirty="0" err="1"/>
              <a:t>showService</a:t>
            </a:r>
            <a:r>
              <a:rPr lang="es-ES" dirty="0"/>
              <a:t> = </a:t>
            </a:r>
            <a:r>
              <a:rPr lang="es-ES" dirty="0" err="1"/>
              <a:t>service</a:t>
            </a:r>
            <a:r>
              <a:rPr lang="es-ES" dirty="0"/>
              <a:t>;</a:t>
            </a:r>
          </a:p>
          <a:p>
            <a:r>
              <a:rPr lang="es-ES" dirty="0"/>
              <a:t>  </a:t>
            </a:r>
            <a:r>
              <a:rPr lang="es-ES" dirty="0" err="1"/>
              <a:t>mockBackend</a:t>
            </a:r>
            <a:r>
              <a:rPr lang="es-ES" dirty="0"/>
              <a:t> = </a:t>
            </a:r>
            <a:r>
              <a:rPr lang="es-ES" dirty="0" err="1"/>
              <a:t>backend</a:t>
            </a:r>
            <a:r>
              <a:rPr lang="es-ES" dirty="0"/>
              <a:t>;</a:t>
            </a:r>
          </a:p>
          <a:p>
            <a:endParaRPr lang="es-ES" dirty="0"/>
          </a:p>
          <a:p>
            <a:r>
              <a:rPr lang="es-ES" dirty="0"/>
              <a:t>  </a:t>
            </a:r>
            <a:r>
              <a:rPr lang="es-ES" dirty="0" err="1"/>
              <a:t>fakeTeams</a:t>
            </a:r>
            <a:r>
              <a:rPr lang="es-ES" dirty="0"/>
              <a:t> = {</a:t>
            </a:r>
          </a:p>
          <a:p>
            <a:r>
              <a:rPr lang="es-ES" dirty="0"/>
              <a:t>    data: [</a:t>
            </a:r>
          </a:p>
          <a:p>
            <a:r>
              <a:rPr lang="es-ES" dirty="0"/>
              <a:t>      { id: 0, </a:t>
            </a:r>
            <a:r>
              <a:rPr lang="es-ES" dirty="0" err="1"/>
              <a:t>name</a:t>
            </a:r>
            <a:r>
              <a:rPr lang="es-ES" dirty="0"/>
              <a:t>: '</a:t>
            </a:r>
            <a:r>
              <a:rPr lang="es-ES" dirty="0" err="1"/>
              <a:t>Malaga</a:t>
            </a:r>
            <a:r>
              <a:rPr lang="es-ES" dirty="0"/>
              <a:t>' },</a:t>
            </a:r>
          </a:p>
          <a:p>
            <a:r>
              <a:rPr lang="es-ES" dirty="0"/>
              <a:t>      { id: 1, </a:t>
            </a:r>
            <a:r>
              <a:rPr lang="es-ES" dirty="0" err="1"/>
              <a:t>name</a:t>
            </a:r>
            <a:r>
              <a:rPr lang="es-ES" dirty="0"/>
              <a:t>: 'Madrid' }</a:t>
            </a:r>
          </a:p>
          <a:p>
            <a:r>
              <a:rPr lang="es-ES" dirty="0"/>
              <a:t>    ]</a:t>
            </a:r>
          </a:p>
          <a:p>
            <a:r>
              <a:rPr lang="es-ES" dirty="0"/>
              <a:t>  };</a:t>
            </a:r>
          </a:p>
          <a:p>
            <a:r>
              <a:rPr lang="es-ES" dirty="0"/>
              <a:t>}));</a:t>
            </a:r>
          </a:p>
          <a:p>
            <a:endParaRPr lang="es-ES" dirty="0"/>
          </a:p>
          <a:p>
            <a:r>
              <a:rPr lang="es-ES" dirty="0"/>
              <a:t>Y creando algunos equipos de ejemplo...</a:t>
            </a:r>
          </a:p>
          <a:p>
            <a:r>
              <a:rPr lang="es-ES" dirty="0"/>
              <a:t>... que habría que proveer cuando hagan falta.</a:t>
            </a:r>
          </a:p>
          <a:p>
            <a:r>
              <a:rPr lang="es-ES" dirty="0" err="1"/>
              <a:t>it</a:t>
            </a:r>
            <a:r>
              <a:rPr lang="es-ES" dirty="0"/>
              <a:t>('</a:t>
            </a:r>
            <a:r>
              <a:rPr lang="es-ES" dirty="0" err="1"/>
              <a:t>gets</a:t>
            </a:r>
            <a:r>
              <a:rPr lang="es-ES" dirty="0"/>
              <a:t> </a:t>
            </a:r>
            <a:r>
              <a:rPr lang="es-ES" dirty="0" err="1"/>
              <a:t>the</a:t>
            </a:r>
            <a:r>
              <a:rPr lang="es-ES" dirty="0"/>
              <a:t> </a:t>
            </a:r>
            <a:r>
              <a:rPr lang="es-ES" dirty="0" err="1"/>
              <a:t>list</a:t>
            </a:r>
            <a:r>
              <a:rPr lang="es-ES" dirty="0"/>
              <a:t> of </a:t>
            </a:r>
            <a:r>
              <a:rPr lang="es-ES"/>
              <a:t>shows', () </a:t>
            </a:r>
            <a:r>
              <a:rPr lang="es-ES" dirty="0"/>
              <a:t>=&gt; {</a:t>
            </a:r>
          </a:p>
          <a:p>
            <a:r>
              <a:rPr lang="es-ES" dirty="0"/>
              <a:t>  </a:t>
            </a:r>
            <a:r>
              <a:rPr lang="es-ES" dirty="0" err="1"/>
              <a:t>mockBackend.connections.subscribe</a:t>
            </a:r>
            <a:r>
              <a:rPr lang="es-ES" dirty="0"/>
              <a:t>((</a:t>
            </a:r>
            <a:r>
              <a:rPr lang="es-ES" dirty="0" err="1"/>
              <a:t>connection</a:t>
            </a:r>
            <a:r>
              <a:rPr lang="es-ES" dirty="0"/>
              <a:t>) =&gt; {</a:t>
            </a:r>
          </a:p>
          <a:p>
            <a:r>
              <a:rPr lang="es-ES" dirty="0"/>
              <a:t>    </a:t>
            </a:r>
            <a:r>
              <a:rPr lang="es-ES" dirty="0" err="1"/>
              <a:t>connection.mockRespond</a:t>
            </a:r>
            <a:r>
              <a:rPr lang="es-ES" dirty="0"/>
              <a:t>(new Response(new </a:t>
            </a:r>
            <a:r>
              <a:rPr lang="es-ES" dirty="0" err="1"/>
              <a:t>ResponseOptions</a:t>
            </a:r>
            <a:r>
              <a:rPr lang="es-ES" dirty="0"/>
              <a:t>({</a:t>
            </a:r>
          </a:p>
          <a:p>
            <a:r>
              <a:rPr lang="es-ES" dirty="0"/>
              <a:t>      </a:t>
            </a:r>
            <a:r>
              <a:rPr lang="es-ES" dirty="0" err="1"/>
              <a:t>body</a:t>
            </a:r>
            <a:r>
              <a:rPr lang="es-ES" dirty="0"/>
              <a:t>: </a:t>
            </a:r>
            <a:r>
              <a:rPr lang="es-ES" dirty="0" err="1"/>
              <a:t>JSON.stringify</a:t>
            </a:r>
            <a:r>
              <a:rPr lang="es-ES" dirty="0"/>
              <a:t>(</a:t>
            </a:r>
            <a:r>
              <a:rPr lang="es-ES" dirty="0" err="1"/>
              <a:t>fakeTeams</a:t>
            </a:r>
            <a:r>
              <a:rPr lang="es-ES" dirty="0"/>
              <a:t>)</a:t>
            </a:r>
          </a:p>
          <a:p>
            <a:r>
              <a:rPr lang="es-ES" dirty="0"/>
              <a:t>    })));</a:t>
            </a:r>
          </a:p>
          <a:p>
            <a:r>
              <a:rPr lang="es-ES" dirty="0"/>
              <a:t>  });</a:t>
            </a:r>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614</a:t>
            </a:fld>
            <a:endParaRPr lang="en-US"/>
          </a:p>
        </p:txBody>
      </p:sp>
    </p:spTree>
    <p:extLst>
      <p:ext uri="{BB962C8B-B14F-4D97-AF65-F5344CB8AC3E}">
        <p14:creationId xmlns:p14="http://schemas.microsoft.com/office/powerpoint/2010/main" val="50233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3"/>
              </a:rPr>
              <a:t>http://blog.enriqueoriol.com/2017/04/angular-webworkers.html</a:t>
            </a:r>
            <a:endParaRPr lang="es-ES" dirty="0"/>
          </a:p>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650</a:t>
            </a:fld>
            <a:endParaRPr lang="en-US"/>
          </a:p>
        </p:txBody>
      </p:sp>
    </p:spTree>
    <p:extLst>
      <p:ext uri="{BB962C8B-B14F-4D97-AF65-F5344CB8AC3E}">
        <p14:creationId xmlns:p14="http://schemas.microsoft.com/office/powerpoint/2010/main" val="3944724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E47204-3B8D-4744-9CF1-22709151D773}" type="slidenum">
              <a:rPr lang="en-US" smtClean="0"/>
              <a:t>658</a:t>
            </a:fld>
            <a:endParaRPr lang="en-US"/>
          </a:p>
        </p:txBody>
      </p:sp>
    </p:spTree>
    <p:extLst>
      <p:ext uri="{BB962C8B-B14F-4D97-AF65-F5344CB8AC3E}">
        <p14:creationId xmlns:p14="http://schemas.microsoft.com/office/powerpoint/2010/main" val="112756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9</a:t>
            </a:fld>
            <a:endParaRPr lang="es-ES_tradnl">
              <a:solidFill>
                <a:srgbClr val="000000"/>
              </a:solidFill>
            </a:endParaRPr>
          </a:p>
        </p:txBody>
      </p:sp>
    </p:spTree>
    <p:extLst>
      <p:ext uri="{BB962C8B-B14F-4D97-AF65-F5344CB8AC3E}">
        <p14:creationId xmlns:p14="http://schemas.microsoft.com/office/powerpoint/2010/main" val="3635814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E2C33FFE-9E40-45AE-ADB4-459348747635}" type="slidenum">
              <a:rPr lang="es-ES_tradnl" smtClean="0">
                <a:solidFill>
                  <a:srgbClr val="000000"/>
                </a:solidFill>
              </a:rPr>
              <a:pPr>
                <a:defRPr/>
              </a:pPr>
              <a:t>10</a:t>
            </a:fld>
            <a:endParaRPr lang="es-ES_tradnl">
              <a:solidFill>
                <a:srgbClr val="000000"/>
              </a:solidFill>
            </a:endParaRPr>
          </a:p>
        </p:txBody>
      </p:sp>
    </p:spTree>
    <p:extLst>
      <p:ext uri="{BB962C8B-B14F-4D97-AF65-F5344CB8AC3E}">
        <p14:creationId xmlns:p14="http://schemas.microsoft.com/office/powerpoint/2010/main" val="260354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https://carlosazaustre.es/blog/tutorial-ejemplo-de-aplicacion-web-con-angular-js-y-api-rest-con-node/#at_pco=smlwn-1.0&amp;at_si=55166d0774fc5150&amp;at_ab=per-2&amp;at_pos=0&amp;at_tot=1</a:t>
            </a:r>
          </a:p>
          <a:p>
            <a:r>
              <a:rPr lang="es-ES" i="1" dirty="0"/>
              <a:t>curso</a:t>
            </a:r>
            <a:r>
              <a:rPr lang="es-ES" b="1" i="1" dirty="0"/>
              <a:t>angularjs</a:t>
            </a:r>
            <a:r>
              <a:rPr lang="es-ES" i="1" dirty="0"/>
              <a:t>.es/</a:t>
            </a:r>
          </a:p>
          <a:p>
            <a:r>
              <a:rPr lang="es-ES" dirty="0"/>
              <a:t>http://www.desarrolloweb.com/manuales/manual-angularjs.html</a:t>
            </a:r>
          </a:p>
          <a:p>
            <a:endParaRPr lang="es-ES" dirty="0"/>
          </a:p>
        </p:txBody>
      </p:sp>
      <p:sp>
        <p:nvSpPr>
          <p:cNvPr id="4" name="3 Marcador de número de diapositiva"/>
          <p:cNvSpPr>
            <a:spLocks noGrp="1"/>
          </p:cNvSpPr>
          <p:nvPr>
            <p:ph type="sldNum" sz="quarter" idx="10"/>
          </p:nvPr>
        </p:nvSpPr>
        <p:spPr/>
        <p:txBody>
          <a:bodyPr/>
          <a:lstStyle/>
          <a:p>
            <a:fld id="{CCE47204-3B8D-4744-9CF1-22709151D773}" type="slidenum">
              <a:rPr lang="en-US" smtClean="0"/>
              <a:t>20</a:t>
            </a:fld>
            <a:endParaRPr lang="en-US"/>
          </a:p>
        </p:txBody>
      </p:sp>
    </p:spTree>
    <p:extLst>
      <p:ext uri="{BB962C8B-B14F-4D97-AF65-F5344CB8AC3E}">
        <p14:creationId xmlns:p14="http://schemas.microsoft.com/office/powerpoint/2010/main" val="355779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2130425"/>
            <a:ext cx="5030202" cy="1470025"/>
          </a:xfrm>
        </p:spPr>
        <p:txBody>
          <a:bodyPr>
            <a:noAutofit/>
          </a:bodyPr>
          <a:lstStyle>
            <a:lvl1pPr>
              <a:defRPr sz="3600">
                <a:solidFill>
                  <a:schemeClr val="accent1">
                    <a:lumMod val="75000"/>
                  </a:schemeClr>
                </a:solidFill>
                <a:latin typeface="Arial" pitchFamily="34" charset="0"/>
                <a:cs typeface="Arial" pitchFamily="34" charset="0"/>
              </a:defRPr>
            </a:lvl1pPr>
          </a:lstStyle>
          <a:p>
            <a:r>
              <a:rPr lang="es-ES" dirty="0"/>
              <a:t>Haga clic para modificar el estilo de título del patrón</a:t>
            </a:r>
            <a:endParaRPr lang="en-US" dirty="0"/>
          </a:p>
        </p:txBody>
      </p:sp>
      <p:sp>
        <p:nvSpPr>
          <p:cNvPr id="3" name="2 Subtítulo"/>
          <p:cNvSpPr>
            <a:spLocks noGrp="1"/>
          </p:cNvSpPr>
          <p:nvPr>
            <p:ph type="subTitle" idx="1"/>
          </p:nvPr>
        </p:nvSpPr>
        <p:spPr>
          <a:xfrm>
            <a:off x="1043608" y="3886200"/>
            <a:ext cx="6728792" cy="105496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7" name="Freeform 5" descr="&lt;LOGICA_QUOTE_LEFT&gt;"/>
          <p:cNvSpPr>
            <a:spLocks/>
          </p:cNvSpPr>
          <p:nvPr userDrawn="1"/>
        </p:nvSpPr>
        <p:spPr bwMode="gray">
          <a:xfrm>
            <a:off x="675447" y="2046820"/>
            <a:ext cx="534603" cy="1519488"/>
          </a:xfrm>
          <a:custGeom>
            <a:avLst/>
            <a:gdLst>
              <a:gd name="T0" fmla="*/ 0 w 132"/>
              <a:gd name="T1" fmla="*/ 0 h 378"/>
              <a:gd name="T2" fmla="*/ 0 w 132"/>
              <a:gd name="T3" fmla="*/ 243 h 378"/>
              <a:gd name="T4" fmla="*/ 132 w 132"/>
              <a:gd name="T5" fmla="*/ 378 h 378"/>
              <a:gd name="T6" fmla="*/ 132 w 132"/>
              <a:gd name="T7" fmla="*/ 322 h 378"/>
              <a:gd name="T8" fmla="*/ 58 w 132"/>
              <a:gd name="T9" fmla="*/ 244 h 378"/>
              <a:gd name="T10" fmla="*/ 58 w 132"/>
              <a:gd name="T11" fmla="*/ 0 h 378"/>
              <a:gd name="T12" fmla="*/ 0 w 132"/>
              <a:gd name="T13" fmla="*/ 0 h 378"/>
              <a:gd name="T14" fmla="*/ 0 60000 65536"/>
              <a:gd name="T15" fmla="*/ 0 60000 65536"/>
              <a:gd name="T16" fmla="*/ 0 60000 65536"/>
              <a:gd name="T17" fmla="*/ 0 60000 65536"/>
              <a:gd name="T18" fmla="*/ 0 60000 65536"/>
              <a:gd name="T19" fmla="*/ 0 60000 65536"/>
              <a:gd name="T20" fmla="*/ 0 60000 65536"/>
              <a:gd name="T21" fmla="*/ 0 w 132"/>
              <a:gd name="T22" fmla="*/ 0 h 378"/>
              <a:gd name="T23" fmla="*/ 132 w 132"/>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lumMod val="40000"/>
              <a:lumOff val="60000"/>
            </a:schemeClr>
          </a:solidFill>
          <a:ln w="9525">
            <a:noFill/>
            <a:round/>
            <a:headEnd/>
            <a:tailEnd/>
          </a:ln>
        </p:spPr>
        <p:txBody>
          <a:bodyPr lIns="92565" tIns="46282" rIns="92565" bIns="46282"/>
          <a:lstStyle/>
          <a:p>
            <a:endParaRPr lang="en-GB">
              <a:latin typeface="Verdana" pitchFamily="34" charset="0"/>
            </a:endParaRPr>
          </a:p>
        </p:txBody>
      </p:sp>
      <p:sp>
        <p:nvSpPr>
          <p:cNvPr id="8" name="Freeform 9" descr="&lt;LOGICA_QUOTE_RIGHT&gt;"/>
          <p:cNvSpPr>
            <a:spLocks/>
          </p:cNvSpPr>
          <p:nvPr userDrawn="1"/>
        </p:nvSpPr>
        <p:spPr bwMode="gray">
          <a:xfrm>
            <a:off x="5805704" y="1868905"/>
            <a:ext cx="536213" cy="1519488"/>
          </a:xfrm>
          <a:custGeom>
            <a:avLst/>
            <a:gdLst>
              <a:gd name="T0" fmla="*/ 132 w 132"/>
              <a:gd name="T1" fmla="*/ 378 h 378"/>
              <a:gd name="T2" fmla="*/ 132 w 132"/>
              <a:gd name="T3" fmla="*/ 134 h 378"/>
              <a:gd name="T4" fmla="*/ 0 w 132"/>
              <a:gd name="T5" fmla="*/ 0 h 378"/>
              <a:gd name="T6" fmla="*/ 0 w 132"/>
              <a:gd name="T7" fmla="*/ 55 h 378"/>
              <a:gd name="T8" fmla="*/ 74 w 132"/>
              <a:gd name="T9" fmla="*/ 133 h 378"/>
              <a:gd name="T10" fmla="*/ 74 w 132"/>
              <a:gd name="T11" fmla="*/ 378 h 378"/>
              <a:gd name="T12" fmla="*/ 132 w 132"/>
              <a:gd name="T13" fmla="*/ 378 h 378"/>
              <a:gd name="T14" fmla="*/ 0 60000 65536"/>
              <a:gd name="T15" fmla="*/ 0 60000 65536"/>
              <a:gd name="T16" fmla="*/ 0 60000 65536"/>
              <a:gd name="T17" fmla="*/ 0 60000 65536"/>
              <a:gd name="T18" fmla="*/ 0 60000 65536"/>
              <a:gd name="T19" fmla="*/ 0 60000 65536"/>
              <a:gd name="T20" fmla="*/ 0 60000 65536"/>
              <a:gd name="T21" fmla="*/ 0 w 132"/>
              <a:gd name="T22" fmla="*/ 0 h 378"/>
              <a:gd name="T23" fmla="*/ 132 w 132"/>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lumMod val="40000"/>
              <a:lumOff val="60000"/>
            </a:schemeClr>
          </a:solidFill>
          <a:ln w="9525">
            <a:noFill/>
            <a:round/>
            <a:headEnd/>
            <a:tailEnd/>
          </a:ln>
        </p:spPr>
        <p:txBody>
          <a:bodyPr lIns="92565" tIns="46282" rIns="92565" bIns="46282"/>
          <a:lstStyle/>
          <a:p>
            <a:endParaRPr lang="en-GB">
              <a:latin typeface="Verdana" pitchFamily="34" charset="0"/>
            </a:endParaRPr>
          </a:p>
        </p:txBody>
      </p:sp>
      <p:sp>
        <p:nvSpPr>
          <p:cNvPr id="9" name="Date Placeholder 3"/>
          <p:cNvSpPr txBox="1">
            <a:spLocks/>
          </p:cNvSpPr>
          <p:nvPr userDrawn="1"/>
        </p:nvSpPr>
        <p:spPr>
          <a:xfrm>
            <a:off x="470945" y="5722121"/>
            <a:ext cx="2291337" cy="334881"/>
          </a:xfrm>
          <a:prstGeom prst="rect">
            <a:avLst/>
          </a:prstGeom>
        </p:spPr>
        <p:txBody>
          <a:bodyPr wrap="none" lIns="0" tIns="0" rIns="0" bIns="0" anchor="b"/>
          <a:lstStyle>
            <a:lvl1pPr marL="0" marR="0" indent="0" algn="l" defTabSz="914400" rtl="0" eaLnBrk="1" fontAlgn="auto" latinLnBrk="0" hangingPunct="1">
              <a:lnSpc>
                <a:spcPct val="100000"/>
              </a:lnSpc>
              <a:spcBef>
                <a:spcPts val="0"/>
              </a:spcBef>
              <a:spcAft>
                <a:spcPts val="0"/>
              </a:spcAft>
              <a:buClrTx/>
              <a:buSzTx/>
              <a:buFontTx/>
              <a:buNone/>
              <a:tabLst/>
              <a:defRPr sz="900">
                <a:solidFill>
                  <a:schemeClr val="accent6">
                    <a:lumMod val="65000"/>
                    <a:lumOff val="35000"/>
                  </a:schemeClr>
                </a:solidFill>
              </a:defRPr>
            </a:lvl1pPr>
          </a:lstStyle>
          <a:p>
            <a:pPr>
              <a:defRPr/>
            </a:pPr>
            <a:r>
              <a:rPr lang="en-US" sz="1000" dirty="0">
                <a:solidFill>
                  <a:schemeClr val="accent1">
                    <a:lumMod val="75000"/>
                  </a:schemeClr>
                </a:solidFill>
                <a:latin typeface="+mn-lt"/>
              </a:rPr>
              <a:t>© JMA 2016. All rights reserved</a:t>
            </a:r>
            <a:endParaRPr lang="en-GB" sz="1000" dirty="0">
              <a:solidFill>
                <a:schemeClr val="accent1">
                  <a:lumMod val="75000"/>
                </a:schemeClr>
              </a:solidFill>
              <a:latin typeface="+mn-lt"/>
            </a:endParaRPr>
          </a:p>
        </p:txBody>
      </p:sp>
    </p:spTree>
    <p:extLst>
      <p:ext uri="{BB962C8B-B14F-4D97-AF65-F5344CB8AC3E}">
        <p14:creationId xmlns:p14="http://schemas.microsoft.com/office/powerpoint/2010/main" val="2676448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309045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2089474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3206359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953440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27273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9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4"/>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4"/>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61814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4"/>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2" y="288001"/>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4"/>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4092720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3734067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en-US" dirty="0"/>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6" name="Content Placeholder 2"/>
          <p:cNvSpPr>
            <a:spLocks noGrp="1"/>
          </p:cNvSpPr>
          <p:nvPr>
            <p:ph idx="1"/>
          </p:nvPr>
        </p:nvSpPr>
        <p:spPr>
          <a:xfrm>
            <a:off x="511175" y="1916113"/>
            <a:ext cx="8329613" cy="4448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0857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2726604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781806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316740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905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949872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3466418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325939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4189371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324282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339460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928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3242999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1251800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1946178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3697061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title</a:t>
            </a:r>
            <a:r>
              <a:rPr lang="es-ES_tradnl" dirty="0"/>
              <a:t> </a:t>
            </a:r>
            <a:r>
              <a:rPr lang="es-ES_tradnl" dirty="0" err="1"/>
              <a:t>style</a:t>
            </a:r>
            <a:endParaRPr lang="es-ES_tradnl" dirty="0"/>
          </a:p>
        </p:txBody>
      </p:sp>
      <p:sp>
        <p:nvSpPr>
          <p:cNvPr id="3" name="Content Placeholder 2"/>
          <p:cNvSpPr>
            <a:spLocks noGrp="1"/>
          </p:cNvSpPr>
          <p:nvPr>
            <p:ph idx="1"/>
          </p:nvPr>
        </p:nvSpPr>
        <p:spPr/>
        <p:txBody>
          <a:bodyPr/>
          <a:lstStyle/>
          <a:p>
            <a:pPr lvl="0"/>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5" name="Rectangle 21"/>
          <p:cNvSpPr>
            <a:spLocks noGrp="1" noChangeArrowheads="1"/>
          </p:cNvSpPr>
          <p:nvPr>
            <p:ph type="sldNum" sz="quarter" idx="10"/>
          </p:nvPr>
        </p:nvSpPr>
        <p:spPr>
          <a:xfrm>
            <a:off x="8280400" y="6354763"/>
            <a:ext cx="863600" cy="2174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58118FA7-AECF-48B2-A078-6D6B78A2F33F}" type="slidenum">
              <a:rPr lang="es-ES" altLang="es-ES" sz="2400" b="1">
                <a:solidFill>
                  <a:srgbClr val="000000"/>
                </a:solidFill>
                <a:ea typeface="ＭＳ Ｐゴシック" pitchFamily="34" charset="-128"/>
              </a:rPr>
              <a:pPr fontAlgn="base">
                <a:spcBef>
                  <a:spcPct val="0"/>
                </a:spcBef>
                <a:spcAft>
                  <a:spcPct val="0"/>
                </a:spcAft>
              </a:pPr>
              <a:t>‹Nº›</a:t>
            </a:fld>
            <a:endParaRPr lang="es-ES" altLang="es-ES" sz="2400" b="1">
              <a:solidFill>
                <a:srgbClr val="000000"/>
              </a:solidFill>
              <a:ea typeface="ＭＳ Ｐゴシック" pitchFamily="34" charset="-128"/>
            </a:endParaRPr>
          </a:p>
        </p:txBody>
      </p:sp>
    </p:spTree>
    <p:extLst>
      <p:ext uri="{BB962C8B-B14F-4D97-AF65-F5344CB8AC3E}">
        <p14:creationId xmlns:p14="http://schemas.microsoft.com/office/powerpoint/2010/main" val="10446217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4854723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9384013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469097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734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27035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16070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14448677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2308219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title</a:t>
            </a:r>
            <a:r>
              <a:rPr lang="es-ES_tradnl" dirty="0"/>
              <a:t> </a:t>
            </a:r>
            <a:r>
              <a:rPr lang="es-ES_tradnl" dirty="0" err="1"/>
              <a:t>style</a:t>
            </a:r>
            <a:endParaRPr lang="es-ES_tradnl" dirty="0"/>
          </a:p>
        </p:txBody>
      </p:sp>
      <p:sp>
        <p:nvSpPr>
          <p:cNvPr id="3" name="Content Placeholder 2"/>
          <p:cNvSpPr>
            <a:spLocks noGrp="1"/>
          </p:cNvSpPr>
          <p:nvPr>
            <p:ph idx="1"/>
          </p:nvPr>
        </p:nvSpPr>
        <p:spPr/>
        <p:txBody>
          <a:bodyPr/>
          <a:lstStyle/>
          <a:p>
            <a:pPr lvl="0"/>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5" name="Rectangle 21"/>
          <p:cNvSpPr>
            <a:spLocks noGrp="1" noChangeArrowheads="1"/>
          </p:cNvSpPr>
          <p:nvPr>
            <p:ph type="sldNum" sz="quarter" idx="10"/>
          </p:nvPr>
        </p:nvSpPr>
        <p:spPr>
          <a:xfrm>
            <a:off x="8280400" y="6354763"/>
            <a:ext cx="863600" cy="2174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58118FA7-AECF-48B2-A078-6D6B78A2F33F}" type="slidenum">
              <a:rPr lang="es-ES" altLang="es-ES" sz="2400" b="1">
                <a:solidFill>
                  <a:srgbClr val="000000"/>
                </a:solidFill>
                <a:ea typeface="ＭＳ Ｐゴシック" pitchFamily="34" charset="-128"/>
              </a:rPr>
              <a:pPr fontAlgn="base">
                <a:spcBef>
                  <a:spcPct val="0"/>
                </a:spcBef>
                <a:spcAft>
                  <a:spcPct val="0"/>
                </a:spcAft>
              </a:pPr>
              <a:t>‹Nº›</a:t>
            </a:fld>
            <a:endParaRPr lang="es-ES" altLang="es-ES" sz="2400" b="1">
              <a:solidFill>
                <a:srgbClr val="000000"/>
              </a:solidFill>
              <a:ea typeface="ＭＳ Ｐゴシック" pitchFamily="34" charset="-128"/>
            </a:endParaRPr>
          </a:p>
        </p:txBody>
      </p:sp>
    </p:spTree>
    <p:extLst>
      <p:ext uri="{BB962C8B-B14F-4D97-AF65-F5344CB8AC3E}">
        <p14:creationId xmlns:p14="http://schemas.microsoft.com/office/powerpoint/2010/main" val="16402010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25019538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963025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1967913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0028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600441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30729181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3395907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title</a:t>
            </a:r>
            <a:r>
              <a:rPr lang="es-ES_tradnl" dirty="0"/>
              <a:t> </a:t>
            </a:r>
            <a:r>
              <a:rPr lang="es-ES_tradnl" dirty="0" err="1"/>
              <a:t>style</a:t>
            </a:r>
            <a:endParaRPr lang="es-ES_tradnl" dirty="0"/>
          </a:p>
        </p:txBody>
      </p:sp>
      <p:sp>
        <p:nvSpPr>
          <p:cNvPr id="3" name="Content Placeholder 2"/>
          <p:cNvSpPr>
            <a:spLocks noGrp="1"/>
          </p:cNvSpPr>
          <p:nvPr>
            <p:ph idx="1"/>
          </p:nvPr>
        </p:nvSpPr>
        <p:spPr/>
        <p:txBody>
          <a:bodyPr/>
          <a:lstStyle/>
          <a:p>
            <a:pPr lvl="0"/>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5" name="Rectangle 21"/>
          <p:cNvSpPr>
            <a:spLocks noGrp="1" noChangeArrowheads="1"/>
          </p:cNvSpPr>
          <p:nvPr>
            <p:ph type="sldNum" sz="quarter" idx="10"/>
          </p:nvPr>
        </p:nvSpPr>
        <p:spPr>
          <a:xfrm>
            <a:off x="8280400" y="6354763"/>
            <a:ext cx="863600" cy="2174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58118FA7-AECF-48B2-A078-6D6B78A2F33F}" type="slidenum">
              <a:rPr lang="es-ES" altLang="es-ES" sz="2400" b="1">
                <a:solidFill>
                  <a:srgbClr val="000000"/>
                </a:solidFill>
                <a:ea typeface="ＭＳ Ｐゴシック" pitchFamily="34" charset="-128"/>
              </a:rPr>
              <a:pPr fontAlgn="base">
                <a:spcBef>
                  <a:spcPct val="0"/>
                </a:spcBef>
                <a:spcAft>
                  <a:spcPct val="0"/>
                </a:spcAft>
              </a:pPr>
              <a:t>‹Nº›</a:t>
            </a:fld>
            <a:endParaRPr lang="es-ES" altLang="es-ES" sz="2400" b="1">
              <a:solidFill>
                <a:srgbClr val="000000"/>
              </a:solidFill>
              <a:ea typeface="ＭＳ Ｐゴシック" pitchFamily="34" charset="-128"/>
            </a:endParaRPr>
          </a:p>
        </p:txBody>
      </p:sp>
    </p:spTree>
    <p:extLst>
      <p:ext uri="{BB962C8B-B14F-4D97-AF65-F5344CB8AC3E}">
        <p14:creationId xmlns:p14="http://schemas.microsoft.com/office/powerpoint/2010/main" val="406448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1284353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1_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2130425"/>
            <a:ext cx="5030202" cy="1470025"/>
          </a:xfrm>
        </p:spPr>
        <p:txBody>
          <a:bodyPr>
            <a:noAutofit/>
          </a:bodyPr>
          <a:lstStyle>
            <a:lvl1pPr>
              <a:defRPr sz="3600">
                <a:solidFill>
                  <a:schemeClr val="accent1">
                    <a:lumMod val="75000"/>
                  </a:schemeClr>
                </a:solidFill>
                <a:latin typeface="Arial" pitchFamily="34" charset="0"/>
                <a:cs typeface="Arial" pitchFamily="34" charset="0"/>
              </a:defRPr>
            </a:lvl1pPr>
          </a:lstStyle>
          <a:p>
            <a:r>
              <a:rPr lang="es-ES" dirty="0"/>
              <a:t>Haga clic para modificar el estilo de título del patrón</a:t>
            </a:r>
            <a:endParaRPr lang="en-US" dirty="0"/>
          </a:p>
        </p:txBody>
      </p:sp>
      <p:sp>
        <p:nvSpPr>
          <p:cNvPr id="3" name="2 Subtítulo"/>
          <p:cNvSpPr>
            <a:spLocks noGrp="1"/>
          </p:cNvSpPr>
          <p:nvPr>
            <p:ph type="subTitle" idx="1"/>
          </p:nvPr>
        </p:nvSpPr>
        <p:spPr>
          <a:xfrm>
            <a:off x="1043608" y="3886200"/>
            <a:ext cx="6728792" cy="105496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7" name="Freeform 5" descr="&lt;LOGICA_QUOTE_LEFT&gt;"/>
          <p:cNvSpPr>
            <a:spLocks/>
          </p:cNvSpPr>
          <p:nvPr userDrawn="1"/>
        </p:nvSpPr>
        <p:spPr bwMode="gray">
          <a:xfrm>
            <a:off x="675447" y="2046820"/>
            <a:ext cx="534603" cy="1519488"/>
          </a:xfrm>
          <a:custGeom>
            <a:avLst/>
            <a:gdLst>
              <a:gd name="T0" fmla="*/ 0 w 132"/>
              <a:gd name="T1" fmla="*/ 0 h 378"/>
              <a:gd name="T2" fmla="*/ 0 w 132"/>
              <a:gd name="T3" fmla="*/ 243 h 378"/>
              <a:gd name="T4" fmla="*/ 132 w 132"/>
              <a:gd name="T5" fmla="*/ 378 h 378"/>
              <a:gd name="T6" fmla="*/ 132 w 132"/>
              <a:gd name="T7" fmla="*/ 322 h 378"/>
              <a:gd name="T8" fmla="*/ 58 w 132"/>
              <a:gd name="T9" fmla="*/ 244 h 378"/>
              <a:gd name="T10" fmla="*/ 58 w 132"/>
              <a:gd name="T11" fmla="*/ 0 h 378"/>
              <a:gd name="T12" fmla="*/ 0 w 132"/>
              <a:gd name="T13" fmla="*/ 0 h 378"/>
              <a:gd name="T14" fmla="*/ 0 60000 65536"/>
              <a:gd name="T15" fmla="*/ 0 60000 65536"/>
              <a:gd name="T16" fmla="*/ 0 60000 65536"/>
              <a:gd name="T17" fmla="*/ 0 60000 65536"/>
              <a:gd name="T18" fmla="*/ 0 60000 65536"/>
              <a:gd name="T19" fmla="*/ 0 60000 65536"/>
              <a:gd name="T20" fmla="*/ 0 60000 65536"/>
              <a:gd name="T21" fmla="*/ 0 w 132"/>
              <a:gd name="T22" fmla="*/ 0 h 378"/>
              <a:gd name="T23" fmla="*/ 132 w 132"/>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accent1">
              <a:lumMod val="40000"/>
              <a:lumOff val="60000"/>
            </a:schemeClr>
          </a:solidFill>
          <a:ln w="9525">
            <a:noFill/>
            <a:round/>
            <a:headEnd/>
            <a:tailEnd/>
          </a:ln>
        </p:spPr>
        <p:txBody>
          <a:bodyPr lIns="92565" tIns="46282" rIns="92565" bIns="46282"/>
          <a:lstStyle/>
          <a:p>
            <a:endParaRPr lang="en-GB">
              <a:solidFill>
                <a:prstClr val="black"/>
              </a:solidFill>
              <a:latin typeface="Verdana" pitchFamily="34" charset="0"/>
            </a:endParaRPr>
          </a:p>
        </p:txBody>
      </p:sp>
      <p:sp>
        <p:nvSpPr>
          <p:cNvPr id="8" name="Freeform 9" descr="&lt;LOGICA_QUOTE_RIGHT&gt;"/>
          <p:cNvSpPr>
            <a:spLocks/>
          </p:cNvSpPr>
          <p:nvPr userDrawn="1"/>
        </p:nvSpPr>
        <p:spPr bwMode="gray">
          <a:xfrm>
            <a:off x="5805704" y="1868905"/>
            <a:ext cx="536213" cy="1519488"/>
          </a:xfrm>
          <a:custGeom>
            <a:avLst/>
            <a:gdLst>
              <a:gd name="T0" fmla="*/ 132 w 132"/>
              <a:gd name="T1" fmla="*/ 378 h 378"/>
              <a:gd name="T2" fmla="*/ 132 w 132"/>
              <a:gd name="T3" fmla="*/ 134 h 378"/>
              <a:gd name="T4" fmla="*/ 0 w 132"/>
              <a:gd name="T5" fmla="*/ 0 h 378"/>
              <a:gd name="T6" fmla="*/ 0 w 132"/>
              <a:gd name="T7" fmla="*/ 55 h 378"/>
              <a:gd name="T8" fmla="*/ 74 w 132"/>
              <a:gd name="T9" fmla="*/ 133 h 378"/>
              <a:gd name="T10" fmla="*/ 74 w 132"/>
              <a:gd name="T11" fmla="*/ 378 h 378"/>
              <a:gd name="T12" fmla="*/ 132 w 132"/>
              <a:gd name="T13" fmla="*/ 378 h 378"/>
              <a:gd name="T14" fmla="*/ 0 60000 65536"/>
              <a:gd name="T15" fmla="*/ 0 60000 65536"/>
              <a:gd name="T16" fmla="*/ 0 60000 65536"/>
              <a:gd name="T17" fmla="*/ 0 60000 65536"/>
              <a:gd name="T18" fmla="*/ 0 60000 65536"/>
              <a:gd name="T19" fmla="*/ 0 60000 65536"/>
              <a:gd name="T20" fmla="*/ 0 60000 65536"/>
              <a:gd name="T21" fmla="*/ 0 w 132"/>
              <a:gd name="T22" fmla="*/ 0 h 378"/>
              <a:gd name="T23" fmla="*/ 132 w 132"/>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chemeClr val="accent1">
              <a:lumMod val="40000"/>
              <a:lumOff val="60000"/>
            </a:schemeClr>
          </a:solidFill>
          <a:ln w="9525">
            <a:noFill/>
            <a:round/>
            <a:headEnd/>
            <a:tailEnd/>
          </a:ln>
        </p:spPr>
        <p:txBody>
          <a:bodyPr lIns="92565" tIns="46282" rIns="92565" bIns="46282"/>
          <a:lstStyle/>
          <a:p>
            <a:endParaRPr lang="en-GB">
              <a:solidFill>
                <a:prstClr val="black"/>
              </a:solidFill>
              <a:latin typeface="Verdana" pitchFamily="34" charset="0"/>
            </a:endParaRPr>
          </a:p>
        </p:txBody>
      </p:sp>
      <p:sp>
        <p:nvSpPr>
          <p:cNvPr id="9" name="Date Placeholder 3"/>
          <p:cNvSpPr txBox="1">
            <a:spLocks/>
          </p:cNvSpPr>
          <p:nvPr userDrawn="1"/>
        </p:nvSpPr>
        <p:spPr>
          <a:xfrm>
            <a:off x="470945" y="5722121"/>
            <a:ext cx="2291337" cy="334881"/>
          </a:xfrm>
          <a:prstGeom prst="rect">
            <a:avLst/>
          </a:prstGeom>
        </p:spPr>
        <p:txBody>
          <a:bodyPr wrap="none" lIns="0" tIns="0" rIns="0" bIns="0" anchor="b"/>
          <a:lstStyle>
            <a:lvl1pPr marL="0" marR="0" indent="0" algn="l" defTabSz="914400" rtl="0" eaLnBrk="1" fontAlgn="auto" latinLnBrk="0" hangingPunct="1">
              <a:lnSpc>
                <a:spcPct val="100000"/>
              </a:lnSpc>
              <a:spcBef>
                <a:spcPts val="0"/>
              </a:spcBef>
              <a:spcAft>
                <a:spcPts val="0"/>
              </a:spcAft>
              <a:buClrTx/>
              <a:buSzTx/>
              <a:buFontTx/>
              <a:buNone/>
              <a:tabLst/>
              <a:defRPr sz="900">
                <a:solidFill>
                  <a:schemeClr val="accent6">
                    <a:lumMod val="65000"/>
                    <a:lumOff val="35000"/>
                  </a:schemeClr>
                </a:solidFill>
              </a:defRPr>
            </a:lvl1pPr>
          </a:lstStyle>
          <a:p>
            <a:pPr>
              <a:defRPr/>
            </a:pPr>
            <a:r>
              <a:rPr lang="en-US" sz="1000" dirty="0">
                <a:solidFill>
                  <a:srgbClr val="4F81BD">
                    <a:lumMod val="75000"/>
                  </a:srgbClr>
                </a:solidFill>
              </a:rPr>
              <a:t>© JMA 2015. All rights reserved</a:t>
            </a:r>
            <a:endParaRPr lang="en-GB" sz="1000" dirty="0">
              <a:solidFill>
                <a:srgbClr val="4F81BD">
                  <a:lumMod val="75000"/>
                </a:srgbClr>
              </a:solidFill>
            </a:endParaRPr>
          </a:p>
        </p:txBody>
      </p:sp>
    </p:spTree>
    <p:extLst>
      <p:ext uri="{BB962C8B-B14F-4D97-AF65-F5344CB8AC3E}">
        <p14:creationId xmlns:p14="http://schemas.microsoft.com/office/powerpoint/2010/main" val="1011981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5" name="4 Marcador de pie de página"/>
          <p:cNvSpPr>
            <a:spLocks noGrp="1"/>
          </p:cNvSpPr>
          <p:nvPr>
            <p:ph type="ftr" sz="quarter" idx="11"/>
          </p:nvPr>
        </p:nvSpPr>
        <p:spPr/>
        <p:txBody>
          <a:bodyPr/>
          <a:lstStyle/>
          <a:p>
            <a:r>
              <a:rPr lang="en-US" err="1">
                <a:solidFill>
                  <a:prstClr val="black">
                    <a:tint val="75000"/>
                  </a:prstClr>
                </a:solidFill>
              </a:rPr>
              <a:t>dddd</a:t>
            </a:r>
            <a:endParaRPr lang="en-U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051905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17222269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5" name="4 Marcador de pie de página"/>
          <p:cNvSpPr>
            <a:spLocks noGrp="1"/>
          </p:cNvSpPr>
          <p:nvPr>
            <p:ph type="ftr" sz="quarter" idx="11"/>
          </p:nvPr>
        </p:nvSpPr>
        <p:spPr/>
        <p:txBody>
          <a:bodyPr/>
          <a:lstStyle/>
          <a:p>
            <a:endParaRPr lang="en-U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107764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11"/>
          </p:nvPr>
        </p:nvSpPr>
        <p:spPr/>
        <p:txBody>
          <a:bodyPr/>
          <a:lstStyle/>
          <a:p>
            <a:endParaRPr lang="en-U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444577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7 Marcador de pie de página"/>
          <p:cNvSpPr>
            <a:spLocks noGrp="1"/>
          </p:cNvSpPr>
          <p:nvPr>
            <p:ph type="ftr" sz="quarter" idx="11"/>
          </p:nvPr>
        </p:nvSpPr>
        <p:spPr/>
        <p:txBody>
          <a:bodyPr/>
          <a:lstStyle/>
          <a:p>
            <a:endParaRPr lang="en-U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84732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4" name="3 Marcador de pie de página"/>
          <p:cNvSpPr>
            <a:spLocks noGrp="1"/>
          </p:cNvSpPr>
          <p:nvPr>
            <p:ph type="ftr" sz="quarter" idx="11"/>
          </p:nvPr>
        </p:nvSpPr>
        <p:spPr/>
        <p:txBody>
          <a:bodyPr/>
          <a:lstStyle/>
          <a:p>
            <a:endParaRPr lang="en-U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210440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p:txBody>
          <a:bodyPr/>
          <a:lstStyle/>
          <a:p>
            <a:endParaRPr lang="en-U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6550932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pie de página"/>
          <p:cNvSpPr>
            <a:spLocks noGrp="1"/>
          </p:cNvSpPr>
          <p:nvPr>
            <p:ph type="ftr" sz="quarter" idx="11"/>
          </p:nvPr>
        </p:nvSpPr>
        <p:spPr/>
        <p:txBody>
          <a:bodyPr/>
          <a:lstStyle/>
          <a:p>
            <a:endParaRPr lang="en-U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60997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pie de página"/>
          <p:cNvSpPr>
            <a:spLocks noGrp="1"/>
          </p:cNvSpPr>
          <p:nvPr>
            <p:ph type="ftr" sz="quarter" idx="11"/>
          </p:nvPr>
        </p:nvSpPr>
        <p:spPr/>
        <p:txBody>
          <a:bodyPr/>
          <a:lstStyle/>
          <a:p>
            <a:endParaRPr lang="en-U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67866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600200"/>
            <a:ext cx="8229600" cy="21888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3 Marcador de contenido"/>
          <p:cNvSpPr>
            <a:spLocks noGrp="1"/>
          </p:cNvSpPr>
          <p:nvPr>
            <p:ph sz="half" idx="2"/>
          </p:nvPr>
        </p:nvSpPr>
        <p:spPr>
          <a:xfrm>
            <a:off x="457200" y="3861048"/>
            <a:ext cx="8229600" cy="22651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7057049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1138951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pie de página"/>
          <p:cNvSpPr>
            <a:spLocks noGrp="1"/>
          </p:cNvSpPr>
          <p:nvPr>
            <p:ph type="ftr" sz="quarter" idx="11"/>
          </p:nvPr>
        </p:nvSpPr>
        <p:spPr/>
        <p:txBody>
          <a:bodyPr/>
          <a:lstStyle/>
          <a:p>
            <a:endParaRPr lang="en-U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F6E5494-3975-4BAD-8A0D-358998E2A501}" type="slidenum">
              <a:rPr lang="en-US" smtClean="0">
                <a:solidFill>
                  <a:prstClr val="black"/>
                </a:solidFill>
              </a:rPr>
              <a:pPr/>
              <a:t>‹Nº›</a:t>
            </a:fld>
            <a:endParaRPr lang="en-US">
              <a:solidFill>
                <a:prstClr val="black"/>
              </a:solidFill>
            </a:endParaRPr>
          </a:p>
        </p:txBody>
      </p:sp>
    </p:spTree>
    <p:extLst>
      <p:ext uri="{BB962C8B-B14F-4D97-AF65-F5344CB8AC3E}">
        <p14:creationId xmlns:p14="http://schemas.microsoft.com/office/powerpoint/2010/main" val="3851164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5968174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29615400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4964084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2917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619544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9341570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286841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title</a:t>
            </a:r>
            <a:r>
              <a:rPr lang="es-ES_tradnl" dirty="0"/>
              <a:t> </a:t>
            </a:r>
            <a:r>
              <a:rPr lang="es-ES_tradnl" dirty="0" err="1"/>
              <a:t>style</a:t>
            </a:r>
            <a:endParaRPr lang="es-ES_tradnl" dirty="0"/>
          </a:p>
        </p:txBody>
      </p:sp>
      <p:sp>
        <p:nvSpPr>
          <p:cNvPr id="3" name="Content Placeholder 2"/>
          <p:cNvSpPr>
            <a:spLocks noGrp="1"/>
          </p:cNvSpPr>
          <p:nvPr>
            <p:ph idx="1"/>
          </p:nvPr>
        </p:nvSpPr>
        <p:spPr/>
        <p:txBody>
          <a:bodyPr/>
          <a:lstStyle/>
          <a:p>
            <a:pPr lvl="0"/>
            <a:r>
              <a:rPr lang="es-ES_tradnl" dirty="0" err="1"/>
              <a:t>Click</a:t>
            </a:r>
            <a:r>
              <a:rPr lang="es-ES_tradnl" dirty="0"/>
              <a:t> </a:t>
            </a:r>
            <a:r>
              <a:rPr lang="es-ES_tradnl" dirty="0" err="1"/>
              <a:t>to</a:t>
            </a:r>
            <a:r>
              <a:rPr lang="es-ES_tradnl" dirty="0"/>
              <a:t> </a:t>
            </a:r>
            <a:r>
              <a:rPr lang="es-ES_tradnl" dirty="0" err="1"/>
              <a:t>edit</a:t>
            </a:r>
            <a:r>
              <a:rPr lang="es-ES_tradnl" dirty="0"/>
              <a:t> </a:t>
            </a:r>
            <a:r>
              <a:rPr lang="es-ES_tradnl" dirty="0" err="1"/>
              <a:t>Master</a:t>
            </a:r>
            <a:r>
              <a:rPr lang="es-ES_tradnl" dirty="0"/>
              <a:t>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5" name="Rectangle 21"/>
          <p:cNvSpPr>
            <a:spLocks noGrp="1" noChangeArrowheads="1"/>
          </p:cNvSpPr>
          <p:nvPr>
            <p:ph type="sldNum" sz="quarter" idx="10"/>
          </p:nvPr>
        </p:nvSpPr>
        <p:spPr>
          <a:xfrm>
            <a:off x="8280400" y="6354763"/>
            <a:ext cx="863600" cy="2174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58118FA7-AECF-48B2-A078-6D6B78A2F33F}" type="slidenum">
              <a:rPr lang="es-ES" altLang="es-ES" sz="2400" b="1">
                <a:solidFill>
                  <a:srgbClr val="000000"/>
                </a:solidFill>
                <a:ea typeface="ＭＳ Ｐゴシック" pitchFamily="34" charset="-128"/>
              </a:rPr>
              <a:pPr fontAlgn="base">
                <a:spcBef>
                  <a:spcPct val="0"/>
                </a:spcBef>
                <a:spcAft>
                  <a:spcPct val="0"/>
                </a:spcAft>
              </a:pPr>
              <a:t>‹Nº›</a:t>
            </a:fld>
            <a:endParaRPr lang="es-ES" altLang="es-ES" sz="2400" b="1">
              <a:solidFill>
                <a:srgbClr val="000000"/>
              </a:solidFill>
              <a:ea typeface="ＭＳ Ｐゴシック" pitchFamily="34" charset="-128"/>
            </a:endParaRPr>
          </a:p>
        </p:txBody>
      </p:sp>
    </p:spTree>
    <p:extLst>
      <p:ext uri="{BB962C8B-B14F-4D97-AF65-F5344CB8AC3E}">
        <p14:creationId xmlns:p14="http://schemas.microsoft.com/office/powerpoint/2010/main" val="401449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25869197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1824514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6474720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9489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4"/>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4"/>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25876528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4"/>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2" y="288001"/>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8"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4"/>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19251889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9"/>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
        <p:nvSpPr>
          <p:cNvPr id="8" name="Rectangle 3"/>
          <p:cNvSpPr>
            <a:spLocks noChangeArrowheads="1"/>
          </p:cNvSpPr>
          <p:nvPr userDrawn="1"/>
        </p:nvSpPr>
        <p:spPr bwMode="auto">
          <a:xfrm>
            <a:off x="152400" y="3740150"/>
            <a:ext cx="6588125" cy="2965450"/>
          </a:xfrm>
          <a:prstGeom prst="rect">
            <a:avLst/>
          </a:prstGeom>
          <a:solidFill>
            <a:schemeClr val="bg1"/>
          </a:solidFill>
          <a:ln w="6350">
            <a:solidFill>
              <a:schemeClr val="tx2">
                <a:lumMod val="20000"/>
                <a:lumOff val="80000"/>
              </a:schemeClr>
            </a:solidFill>
            <a:miter lim="800000"/>
            <a:headEnd/>
            <a:tailEnd/>
          </a:ln>
        </p:spPr>
        <p:txBody>
          <a:bodyPr wrap="none" anchor="ctr"/>
          <a:lstStyle/>
          <a:p>
            <a:pPr eaLnBrk="0" fontAlgn="base" hangingPunct="0">
              <a:spcBef>
                <a:spcPct val="0"/>
              </a:spcBef>
              <a:spcAft>
                <a:spcPct val="0"/>
              </a:spcAft>
              <a:defRPr/>
            </a:pPr>
            <a:endParaRPr lang="es-ES" sz="2400" b="1">
              <a:solidFill>
                <a:srgbClr val="000000"/>
              </a:solidFill>
              <a:ea typeface="ＭＳ Ｐゴシック" charset="0"/>
              <a:cs typeface="Arial" charset="0"/>
            </a:endParaRPr>
          </a:p>
        </p:txBody>
      </p:sp>
      <p:sp>
        <p:nvSpPr>
          <p:cNvPr id="5" name="Title 1"/>
          <p:cNvSpPr>
            <a:spLocks noGrp="1"/>
          </p:cNvSpPr>
          <p:nvPr>
            <p:ph type="title" hasCustomPrompt="1"/>
          </p:nvPr>
        </p:nvSpPr>
        <p:spPr>
          <a:xfrm>
            <a:off x="561808" y="4176000"/>
            <a:ext cx="5882400" cy="1701272"/>
          </a:xfrm>
        </p:spPr>
        <p:txBody>
          <a:bodyPr/>
          <a:lstStyle>
            <a:lvl1pPr algn="l">
              <a:lnSpc>
                <a:spcPct val="100000"/>
              </a:lnSpc>
              <a:defRPr sz="2800" b="1" cap="all">
                <a:solidFill>
                  <a:schemeClr val="tx1"/>
                </a:solidFill>
                <a:latin typeface="Arial"/>
                <a:cs typeface="Arial"/>
              </a:defRPr>
            </a:lvl1pPr>
          </a:lstStyle>
          <a:p>
            <a:r>
              <a:rPr lang="es-ES" sz="2800" kern="0" dirty="0">
                <a:solidFill>
                  <a:schemeClr val="tx1"/>
                </a:solidFill>
              </a:rPr>
              <a:t>Campaña </a:t>
            </a:r>
            <a:r>
              <a:rPr lang="es-ES" sz="2800" kern="0" dirty="0" err="1">
                <a:solidFill>
                  <a:schemeClr val="tx1"/>
                </a:solidFill>
              </a:rPr>
              <a:t>teaser</a:t>
            </a:r>
            <a:br>
              <a:rPr lang="es-ES" sz="2800" kern="0" dirty="0">
                <a:solidFill>
                  <a:schemeClr val="tx1"/>
                </a:solidFill>
              </a:rPr>
            </a:br>
            <a:r>
              <a:rPr lang="es-ES" sz="2800" kern="0" dirty="0">
                <a:solidFill>
                  <a:schemeClr val="tx1"/>
                </a:solidFill>
              </a:rPr>
              <a:t>pre-lanzamiento </a:t>
            </a:r>
            <a:r>
              <a:rPr lang="es-ES" sz="2800" kern="0" dirty="0" err="1">
                <a:solidFill>
                  <a:schemeClr val="tx1"/>
                </a:solidFill>
              </a:rPr>
              <a:t>indra</a:t>
            </a:r>
            <a:r>
              <a:rPr lang="es-ES" sz="2800" kern="0" dirty="0">
                <a:solidFill>
                  <a:schemeClr val="tx1"/>
                </a:solidFill>
              </a:rPr>
              <a:t> open </a:t>
            </a:r>
            <a:r>
              <a:rPr lang="es-ES" sz="2800" kern="0" dirty="0" err="1">
                <a:solidFill>
                  <a:schemeClr val="tx1"/>
                </a:solidFill>
              </a:rPr>
              <a:t>university</a:t>
            </a:r>
            <a:endParaRPr lang="en-US" dirty="0"/>
          </a:p>
        </p:txBody>
      </p:sp>
      <p:sp>
        <p:nvSpPr>
          <p:cNvPr id="6" name="Text Placeholder 2"/>
          <p:cNvSpPr>
            <a:spLocks noGrp="1"/>
          </p:cNvSpPr>
          <p:nvPr>
            <p:ph type="body" idx="1"/>
          </p:nvPr>
        </p:nvSpPr>
        <p:spPr>
          <a:xfrm>
            <a:off x="561808" y="3956400"/>
            <a:ext cx="5882400" cy="288000"/>
          </a:xfrm>
        </p:spPr>
        <p:txBody>
          <a:bodyPr anchor="ctr"/>
          <a:lstStyle>
            <a:lvl1pPr marL="0" indent="0">
              <a:buNone/>
              <a:defRPr sz="1700" b="1">
                <a:solidFill>
                  <a:schemeClr val="accent1"/>
                </a:solidFill>
                <a:latin typeface="Arial"/>
                <a:cs typeface="Aria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11" name="Marcador de texto 10"/>
          <p:cNvSpPr>
            <a:spLocks noGrp="1"/>
          </p:cNvSpPr>
          <p:nvPr>
            <p:ph type="body" sz="quarter" idx="10"/>
          </p:nvPr>
        </p:nvSpPr>
        <p:spPr>
          <a:xfrm>
            <a:off x="561808" y="5493081"/>
            <a:ext cx="5882400" cy="312183"/>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000" baseline="0">
                <a:latin typeface="Arial"/>
                <a:cs typeface="Arial"/>
              </a:defRPr>
            </a:lvl1pPr>
          </a:lstStyle>
          <a:p>
            <a:pPr lvl="0"/>
            <a:r>
              <a:rPr lang="es-ES_tradnl" dirty="0"/>
              <a:t>Haga clic para modificar el estilo de texto del patrón</a:t>
            </a:r>
          </a:p>
        </p:txBody>
      </p:sp>
      <p:pic>
        <p:nvPicPr>
          <p:cNvPr id="12" name="Picture 3" descr="F:\antonio\portada.jpg"/>
          <p:cNvPicPr>
            <a:picLocks noChangeAspect="1" noChangeArrowheads="1"/>
          </p:cNvPicPr>
          <p:nvPr userDrawn="1"/>
        </p:nvPicPr>
        <p:blipFill>
          <a:blip r:embed="rId3"/>
          <a:srcRect/>
          <a:stretch>
            <a:fillRect/>
          </a:stretch>
        </p:blipFill>
        <p:spPr bwMode="auto">
          <a:xfrm>
            <a:off x="661157" y="5877272"/>
            <a:ext cx="1894620" cy="706469"/>
          </a:xfrm>
          <a:prstGeom prst="rect">
            <a:avLst/>
          </a:prstGeom>
          <a:noFill/>
        </p:spPr>
      </p:pic>
    </p:spTree>
    <p:extLst>
      <p:ext uri="{BB962C8B-B14F-4D97-AF65-F5344CB8AC3E}">
        <p14:creationId xmlns:p14="http://schemas.microsoft.com/office/powerpoint/2010/main" val="4023586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en-US" dirty="0"/>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6" name="Content Placeholder 2"/>
          <p:cNvSpPr>
            <a:spLocks noGrp="1"/>
          </p:cNvSpPr>
          <p:nvPr>
            <p:ph idx="1"/>
          </p:nvPr>
        </p:nvSpPr>
        <p:spPr>
          <a:xfrm>
            <a:off x="511175" y="1916113"/>
            <a:ext cx="8329613" cy="4448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384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36094658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Tree>
    <p:extLst>
      <p:ext uri="{BB962C8B-B14F-4D97-AF65-F5344CB8AC3E}">
        <p14:creationId xmlns:p14="http://schemas.microsoft.com/office/powerpoint/2010/main" val="6111679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56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23540107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ierre">
    <p:bg>
      <p:bgPr>
        <a:solidFill>
          <a:schemeClr val="bg1"/>
        </a:solidFill>
        <a:effectLst/>
      </p:bgPr>
    </p:bg>
    <p:spTree>
      <p:nvGrpSpPr>
        <p:cNvPr id="1" name=""/>
        <p:cNvGrpSpPr/>
        <p:nvPr/>
      </p:nvGrpSpPr>
      <p:grpSpPr>
        <a:xfrm>
          <a:off x="0" y="0"/>
          <a:ext cx="0" cy="0"/>
          <a:chOff x="0" y="0"/>
          <a:chExt cx="0" cy="0"/>
        </a:xfrm>
      </p:grpSpPr>
      <p:pic>
        <p:nvPicPr>
          <p:cNvPr id="3" name="2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7472" y="908720"/>
            <a:ext cx="7425008" cy="5777384"/>
          </a:xfrm>
          <a:prstGeom prst="rect">
            <a:avLst/>
          </a:prstGeom>
        </p:spPr>
      </p:pic>
      <p:pic>
        <p:nvPicPr>
          <p:cNvPr id="4" name="Picture 3" descr="F:\antonio\portada.jpg"/>
          <p:cNvPicPr>
            <a:picLocks noChangeAspect="1" noChangeArrowheads="1"/>
          </p:cNvPicPr>
          <p:nvPr userDrawn="1"/>
        </p:nvPicPr>
        <p:blipFill>
          <a:blip r:embed="rId3"/>
          <a:srcRect/>
          <a:stretch>
            <a:fillRect/>
          </a:stretch>
        </p:blipFill>
        <p:spPr bwMode="auto">
          <a:xfrm>
            <a:off x="562829" y="548680"/>
            <a:ext cx="1681829" cy="627123"/>
          </a:xfrm>
          <a:prstGeom prst="rect">
            <a:avLst/>
          </a:prstGeom>
          <a:noFill/>
        </p:spPr>
      </p:pic>
    </p:spTree>
    <p:extLst>
      <p:ext uri="{BB962C8B-B14F-4D97-AF65-F5344CB8AC3E}">
        <p14:creationId xmlns:p14="http://schemas.microsoft.com/office/powerpoint/2010/main" val="15886532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88950"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6"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7" name="Content Placeholder 2"/>
          <p:cNvSpPr>
            <a:spLocks noGrp="1"/>
          </p:cNvSpPr>
          <p:nvPr>
            <p:ph sz="half" idx="14"/>
          </p:nvPr>
        </p:nvSpPr>
        <p:spPr>
          <a:xfrm>
            <a:off x="4822231" y="1916113"/>
            <a:ext cx="4014788" cy="444817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800"/>
            </a:lvl6pPr>
            <a:lvl7pPr>
              <a:defRPr sz="1800"/>
            </a:lvl7pPr>
            <a:lvl8pPr>
              <a:defRPr sz="1800"/>
            </a:lvl8pPr>
            <a:lvl9pPr>
              <a:defRPr sz="18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15105699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
        <p:nvSpPr>
          <p:cNvPr id="7" name="Text Placeholder 2"/>
          <p:cNvSpPr>
            <a:spLocks noGrp="1"/>
          </p:cNvSpPr>
          <p:nvPr>
            <p:ph type="body" idx="10"/>
          </p:nvPr>
        </p:nvSpPr>
        <p:spPr>
          <a:xfrm>
            <a:off x="4789216" y="1772816"/>
            <a:ext cx="4040188" cy="432048"/>
          </a:xfrm>
        </p:spPr>
        <p:txBody>
          <a:bodyPr anchor="b"/>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itle 1"/>
          <p:cNvSpPr>
            <a:spLocks noGrp="1"/>
          </p:cNvSpPr>
          <p:nvPr>
            <p:ph type="title"/>
          </p:nvPr>
        </p:nvSpPr>
        <p:spPr>
          <a:xfrm>
            <a:off x="511200" y="288000"/>
            <a:ext cx="8307363" cy="1181100"/>
          </a:xfrm>
        </p:spPr>
        <p:txBody>
          <a:bodyPr/>
          <a:lstStyle/>
          <a:p>
            <a:r>
              <a:rPr lang="en-US" dirty="0"/>
              <a:t>Click to edit Master title style</a:t>
            </a:r>
          </a:p>
        </p:txBody>
      </p:sp>
      <p:sp>
        <p:nvSpPr>
          <p:cNvPr id="10" name="12 Marcador de texto"/>
          <p:cNvSpPr>
            <a:spLocks noGrp="1"/>
          </p:cNvSpPr>
          <p:nvPr>
            <p:ph type="body" sz="quarter" idx="13"/>
          </p:nvPr>
        </p:nvSpPr>
        <p:spPr>
          <a:xfrm>
            <a:off x="513336" y="122464"/>
            <a:ext cx="8305227" cy="188640"/>
          </a:xfrm>
        </p:spPr>
        <p:txBody>
          <a:bodyPr anchor="ctr">
            <a:noAutofit/>
          </a:bodyPr>
          <a:lstStyle>
            <a:lvl1pPr marL="0" indent="0">
              <a:buNone/>
              <a:defRPr sz="900" b="1"/>
            </a:lvl1pPr>
            <a:lvl2pPr>
              <a:buNone/>
              <a:defRPr/>
            </a:lvl2pPr>
            <a:lvl3pPr>
              <a:buNone/>
              <a:defRPr/>
            </a:lvl3pPr>
            <a:lvl4pPr>
              <a:buNone/>
              <a:defRPr/>
            </a:lvl4pPr>
            <a:lvl5pPr>
              <a:buNone/>
              <a:defRPr/>
            </a:lvl5pPr>
          </a:lstStyle>
          <a:p>
            <a:pPr lvl="0"/>
            <a:r>
              <a:rPr lang="es-ES_tradnl" dirty="0"/>
              <a:t>Haga clic para modificar el estilo de texto del patrón</a:t>
            </a:r>
          </a:p>
        </p:txBody>
      </p:sp>
      <p:sp>
        <p:nvSpPr>
          <p:cNvPr id="11" name="Content Placeholder 3"/>
          <p:cNvSpPr>
            <a:spLocks noGrp="1"/>
          </p:cNvSpPr>
          <p:nvPr>
            <p:ph sz="half" idx="14"/>
          </p:nvPr>
        </p:nvSpPr>
        <p:spPr>
          <a:xfrm>
            <a:off x="4780787" y="2276872"/>
            <a:ext cx="4040188" cy="4087415"/>
          </a:xfrm>
        </p:spPr>
        <p:txBody>
          <a:bodyPr/>
          <a:lstStyle>
            <a:lvl1pPr marL="287338" marR="0" indent="-287338" algn="l" defTabSz="914400" rtl="0" eaLnBrk="0" fontAlgn="base" latinLnBrk="0" hangingPunct="0">
              <a:lnSpc>
                <a:spcPct val="100000"/>
              </a:lnSpc>
              <a:spcBef>
                <a:spcPct val="20000"/>
              </a:spcBef>
              <a:spcAft>
                <a:spcPct val="0"/>
              </a:spcAft>
              <a:buClr>
                <a:srgbClr val="00B0CA"/>
              </a:buClr>
              <a:buSzPct val="140000"/>
              <a:buFont typeface="Wingdings" charset="0"/>
              <a:buChar char="§"/>
              <a:tabLst/>
              <a:defRPr sz="2000"/>
            </a:lvl1pPr>
            <a:lvl2pPr marL="762000" marR="0" indent="-190500" algn="l" defTabSz="914400" rtl="0" eaLnBrk="0" fontAlgn="base" latinLnBrk="0" hangingPunct="0">
              <a:lnSpc>
                <a:spcPct val="100000"/>
              </a:lnSpc>
              <a:spcBef>
                <a:spcPct val="20000"/>
              </a:spcBef>
              <a:spcAft>
                <a:spcPct val="0"/>
              </a:spcAft>
              <a:buClr>
                <a:srgbClr val="000000"/>
              </a:buClr>
              <a:buSzPct val="136000"/>
              <a:buFont typeface="Wingdings" charset="0"/>
              <a:buChar char="§"/>
              <a:tabLst/>
              <a:defRPr sz="1800"/>
            </a:lvl2pPr>
            <a:lvl3pPr marL="1524000" marR="0" indent="-187325" algn="l" defTabSz="914400" rtl="0" eaLnBrk="0" fontAlgn="base" latinLnBrk="0" hangingPunct="0">
              <a:lnSpc>
                <a:spcPct val="100000"/>
              </a:lnSpc>
              <a:spcBef>
                <a:spcPct val="20000"/>
              </a:spcBef>
              <a:spcAft>
                <a:spcPct val="0"/>
              </a:spcAft>
              <a:buClr>
                <a:srgbClr val="5A5A5A"/>
              </a:buClr>
              <a:buSzTx/>
              <a:buFont typeface="Wingdings" charset="0"/>
              <a:buChar char="§"/>
              <a:tabLst/>
              <a:defRPr sz="1600"/>
            </a:lvl3pPr>
            <a:lvl4pPr marL="2100263" marR="0" indent="-192088" algn="l" defTabSz="914400" rtl="0" eaLnBrk="0" fontAlgn="base" latinLnBrk="0" hangingPunct="0">
              <a:lnSpc>
                <a:spcPct val="100000"/>
              </a:lnSpc>
              <a:spcBef>
                <a:spcPct val="20000"/>
              </a:spcBef>
              <a:spcAft>
                <a:spcPct val="0"/>
              </a:spcAft>
              <a:buClr>
                <a:srgbClr val="B4B4B4"/>
              </a:buClr>
              <a:buSzTx/>
              <a:buFont typeface="Wingdings" charset="0"/>
              <a:buChar char="§"/>
              <a:tabLst/>
              <a:defRPr sz="1500"/>
            </a:lvl4pPr>
            <a:lvl5pPr marL="2667000" marR="0" indent="-190500" algn="l" defTabSz="914400" rtl="0" eaLnBrk="0" fontAlgn="base" latinLnBrk="0" hangingPunct="0">
              <a:lnSpc>
                <a:spcPct val="100000"/>
              </a:lnSpc>
              <a:spcBef>
                <a:spcPct val="20000"/>
              </a:spcBef>
              <a:spcAft>
                <a:spcPct val="0"/>
              </a:spcAft>
              <a:buClr>
                <a:srgbClr val="B4B4B4"/>
              </a:buClr>
              <a:buSzTx/>
              <a:buFontTx/>
              <a:buChar char="•"/>
              <a:tabLst/>
              <a:defRPr sz="1200"/>
            </a:lvl5pPr>
            <a:lvl6pPr>
              <a:defRPr sz="1600"/>
            </a:lvl6pPr>
            <a:lvl7pPr>
              <a:defRPr sz="1600"/>
            </a:lvl7pPr>
            <a:lvl8pPr>
              <a:defRPr sz="1600"/>
            </a:lvl8pPr>
            <a:lvl9pPr>
              <a:defRPr sz="1600"/>
            </a:lvl9pPr>
          </a:lstStyle>
          <a:p>
            <a:pPr lvl="0"/>
            <a:r>
              <a:rPr lang="es-ES_tradnl" noProof="0" dirty="0"/>
              <a:t>Haga clic para modificar el estilo de texto del patrón</a:t>
            </a:r>
          </a:p>
          <a:p>
            <a:pPr lvl="1"/>
            <a:r>
              <a:rPr lang="es-ES_tradnl" noProof="0" dirty="0"/>
              <a:t>Segundo nivel</a:t>
            </a:r>
          </a:p>
          <a:p>
            <a:pPr lvl="2"/>
            <a:r>
              <a:rPr lang="es-ES_tradnl" noProof="0" dirty="0"/>
              <a:t>Tercer nivel</a:t>
            </a:r>
          </a:p>
          <a:p>
            <a:pPr lvl="3"/>
            <a:r>
              <a:rPr lang="es-ES_tradnl" noProof="0" dirty="0"/>
              <a:t>Cuarto nivel</a:t>
            </a:r>
          </a:p>
          <a:p>
            <a:pPr lvl="4"/>
            <a:r>
              <a:rPr lang="es-ES_tradnl" noProof="0" dirty="0"/>
              <a:t>Quinto nivel</a:t>
            </a:r>
            <a:endParaRPr lang="en-US" noProof="0" dirty="0"/>
          </a:p>
        </p:txBody>
      </p:sp>
    </p:spTree>
    <p:extLst>
      <p:ext uri="{BB962C8B-B14F-4D97-AF65-F5344CB8AC3E}">
        <p14:creationId xmlns:p14="http://schemas.microsoft.com/office/powerpoint/2010/main" val="391771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0F6E5494-3975-4BAD-8A0D-358998E2A501}" type="slidenum">
              <a:rPr lang="en-US" smtClean="0"/>
              <a:t>‹Nº›</a:t>
            </a:fld>
            <a:endParaRPr lang="en-US"/>
          </a:p>
        </p:txBody>
      </p:sp>
    </p:spTree>
    <p:extLst>
      <p:ext uri="{BB962C8B-B14F-4D97-AF65-F5344CB8AC3E}">
        <p14:creationId xmlns:p14="http://schemas.microsoft.com/office/powerpoint/2010/main" val="74965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image" Target="../media/image3.png"/><Relationship Id="rId4" Type="http://schemas.openxmlformats.org/officeDocument/2006/relationships/slideLayout" Target="../slideLayouts/slideLayout78.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3.png"/><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3.png"/><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3.png"/><Relationship Id="rId4" Type="http://schemas.openxmlformats.org/officeDocument/2006/relationships/slideLayout" Target="../slideLayouts/slideLayout6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2.xml"/><Relationship Id="rId7" Type="http://schemas.openxmlformats.org/officeDocument/2006/relationships/image" Target="../media/image1.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9.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a:t>Quinto nivel</a:t>
            </a:r>
            <a:endParaRPr lang="en-US"/>
          </a:p>
        </p:txBody>
      </p:sp>
      <p:sp>
        <p:nvSpPr>
          <p:cNvPr id="5" name="4 Marcador de pie de página"/>
          <p:cNvSpPr>
            <a:spLocks noGrp="1"/>
          </p:cNvSpPr>
          <p:nvPr>
            <p:ph type="ftr" sz="quarter" idx="3"/>
          </p:nvPr>
        </p:nvSpPr>
        <p:spPr>
          <a:xfrm>
            <a:off x="2627784" y="6356350"/>
            <a:ext cx="3392016" cy="365125"/>
          </a:xfrm>
          <a:prstGeom prst="rect">
            <a:avLst/>
          </a:prstGeom>
        </p:spPr>
        <p:txBody>
          <a:bodyPr vert="horz" lIns="91440" tIns="45720" rIns="91440" bIns="45720" rtlCol="0" anchor="ctr"/>
          <a:lstStyle>
            <a:lvl1pPr marL="0" algn="l" defTabSz="914400" rtl="0" eaLnBrk="1" latinLnBrk="0" hangingPunct="1">
              <a:defRPr lang="en-GB" sz="1200" kern="1200" dirty="0" smtClean="0">
                <a:solidFill>
                  <a:schemeClr val="tx1">
                    <a:tint val="75000"/>
                  </a:schemeClr>
                </a:solidFill>
                <a:latin typeface="+mn-lt"/>
                <a:ea typeface="+mn-ea"/>
                <a:cs typeface="+mn-cs"/>
              </a:defRPr>
            </a:lvl1pPr>
          </a:lstStyle>
          <a:p>
            <a:pPr fontAlgn="base">
              <a:lnSpc>
                <a:spcPct val="93000"/>
              </a:lnSpc>
              <a:spcBef>
                <a:spcPct val="0"/>
              </a:spcBef>
              <a:spcAft>
                <a:spcPct val="0"/>
              </a:spcAft>
              <a:buClr>
                <a:srgbClr val="000000"/>
              </a:buClr>
              <a:buSzPct val="100000"/>
              <a:defRPr/>
            </a:pPr>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r>
              <a:rPr lang="en-US" dirty="0"/>
              <a:t>Nº </a:t>
            </a:r>
            <a:fld id="{0F6E5494-3975-4BAD-8A0D-358998E2A501}" type="slidenum">
              <a:rPr lang="en-US" smtClean="0"/>
              <a:pPr/>
              <a:t>‹Nº›</a:t>
            </a:fld>
            <a:endParaRPr lang="en-US" dirty="0"/>
          </a:p>
        </p:txBody>
      </p:sp>
      <p:sp>
        <p:nvSpPr>
          <p:cNvPr id="4" name="3 CuadroTexto"/>
          <p:cNvSpPr txBox="1"/>
          <p:nvPr/>
        </p:nvSpPr>
        <p:spPr>
          <a:xfrm>
            <a:off x="400928" y="6269006"/>
            <a:ext cx="1635384" cy="206851"/>
          </a:xfrm>
          <a:prstGeom prst="rect">
            <a:avLst/>
          </a:prstGeom>
          <a:noFill/>
        </p:spPr>
        <p:txBody>
          <a:bodyPr wrap="none" rtlCol="0">
            <a:spAutoFit/>
          </a:bodyPr>
          <a:lstStyle/>
          <a:p>
            <a:pPr marL="0" marR="0" lvl="0" indent="0" algn="l" defTabSz="454789" rtl="0" eaLnBrk="1" fontAlgn="base" latinLnBrk="0" hangingPunct="0">
              <a:lnSpc>
                <a:spcPct val="93000"/>
              </a:lnSpc>
              <a:spcBef>
                <a:spcPct val="0"/>
              </a:spcBef>
              <a:spcAft>
                <a:spcPct val="0"/>
              </a:spcAft>
              <a:buClr>
                <a:srgbClr val="000000"/>
              </a:buClr>
              <a:buSzPct val="100000"/>
              <a:buFontTx/>
              <a:buNone/>
              <a:tabLst/>
              <a:defRPr/>
            </a:pPr>
            <a:r>
              <a:rPr kumimoji="0" lang="en-US" sz="800" b="0" i="0" u="none" strike="noStrike" kern="1200" cap="none" spc="0" normalizeH="0" baseline="0" noProof="0" dirty="0">
                <a:ln>
                  <a:noFill/>
                </a:ln>
                <a:solidFill>
                  <a:schemeClr val="accent1">
                    <a:lumMod val="75000"/>
                  </a:schemeClr>
                </a:solidFill>
                <a:effectLst/>
                <a:uLnTx/>
                <a:uFillTx/>
                <a:latin typeface="Arial"/>
                <a:ea typeface="Microsoft YaHei"/>
                <a:cs typeface="+mn-cs"/>
              </a:rPr>
              <a:t>© JMA 2016. All rights reserved</a:t>
            </a:r>
            <a:endParaRPr kumimoji="0" lang="en-GB" sz="800" b="0" i="0" u="none" strike="noStrike" kern="1200" cap="none" spc="0" normalizeH="0" baseline="0" noProof="0" dirty="0">
              <a:ln>
                <a:noFill/>
              </a:ln>
              <a:solidFill>
                <a:schemeClr val="accent1">
                  <a:lumMod val="75000"/>
                </a:schemeClr>
              </a:solidFill>
              <a:effectLst/>
              <a:uLnTx/>
              <a:uFillTx/>
              <a:latin typeface="Arial"/>
              <a:ea typeface="Microsoft YaHei"/>
              <a:cs typeface="+mn-cs"/>
            </a:endParaRPr>
          </a:p>
        </p:txBody>
      </p:sp>
      <p:sp>
        <p:nvSpPr>
          <p:cNvPr id="9" name="Freeform 5"/>
          <p:cNvSpPr>
            <a:spLocks/>
          </p:cNvSpPr>
          <p:nvPr/>
        </p:nvSpPr>
        <p:spPr bwMode="auto">
          <a:xfrm>
            <a:off x="395536" y="1492254"/>
            <a:ext cx="8339138" cy="222250"/>
          </a:xfrm>
          <a:custGeom>
            <a:avLst/>
            <a:gdLst>
              <a:gd name="T0" fmla="*/ 1097 w 1097"/>
              <a:gd name="T1" fmla="*/ 27 h 27"/>
              <a:gd name="T2" fmla="*/ 1070 w 1097"/>
              <a:gd name="T3" fmla="*/ 0 h 27"/>
              <a:gd name="T4" fmla="*/ 0 w 1097"/>
              <a:gd name="T5" fmla="*/ 0 h 27"/>
              <a:gd name="T6" fmla="*/ 11 w 1097"/>
              <a:gd name="T7" fmla="*/ 0 h 27"/>
            </a:gdLst>
            <a:ahLst/>
            <a:cxnLst>
              <a:cxn ang="0">
                <a:pos x="T0" y="T1"/>
              </a:cxn>
              <a:cxn ang="0">
                <a:pos x="T2" y="T3"/>
              </a:cxn>
              <a:cxn ang="0">
                <a:pos x="T4" y="T5"/>
              </a:cxn>
              <a:cxn ang="0">
                <a:pos x="T6" y="T7"/>
              </a:cxn>
            </a:cxnLst>
            <a:rect l="0" t="0" r="r" b="b"/>
            <a:pathLst>
              <a:path w="1097" h="27">
                <a:moveTo>
                  <a:pt x="1097" y="27"/>
                </a:moveTo>
                <a:cubicBezTo>
                  <a:pt x="1097" y="12"/>
                  <a:pt x="1085" y="0"/>
                  <a:pt x="1070" y="0"/>
                </a:cubicBezTo>
                <a:cubicBezTo>
                  <a:pt x="0" y="0"/>
                  <a:pt x="0" y="0"/>
                  <a:pt x="0" y="0"/>
                </a:cubicBezTo>
                <a:cubicBezTo>
                  <a:pt x="11" y="0"/>
                  <a:pt x="11" y="0"/>
                  <a:pt x="11" y="0"/>
                </a:cubicBezTo>
              </a:path>
            </a:pathLst>
          </a:custGeom>
          <a:noFill/>
          <a:ln w="23813" cap="flat">
            <a:solidFill>
              <a:schemeClr val="accent1">
                <a:lumMod val="40000"/>
                <a:lumOff val="60000"/>
              </a:schemeClr>
            </a:solidFill>
            <a:prstDash val="solid"/>
            <a:miter lim="800000"/>
            <a:headEnd/>
            <a:tailEnd/>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Freeform 5"/>
          <p:cNvSpPr>
            <a:spLocks/>
          </p:cNvSpPr>
          <p:nvPr/>
        </p:nvSpPr>
        <p:spPr bwMode="auto">
          <a:xfrm>
            <a:off x="405127" y="6021288"/>
            <a:ext cx="8339138" cy="222250"/>
          </a:xfrm>
          <a:custGeom>
            <a:avLst/>
            <a:gdLst>
              <a:gd name="T0" fmla="*/ 1097 w 1097"/>
              <a:gd name="T1" fmla="*/ 27 h 27"/>
              <a:gd name="T2" fmla="*/ 1070 w 1097"/>
              <a:gd name="T3" fmla="*/ 0 h 27"/>
              <a:gd name="T4" fmla="*/ 0 w 1097"/>
              <a:gd name="T5" fmla="*/ 0 h 27"/>
              <a:gd name="T6" fmla="*/ 11 w 1097"/>
              <a:gd name="T7" fmla="*/ 0 h 27"/>
            </a:gdLst>
            <a:ahLst/>
            <a:cxnLst>
              <a:cxn ang="0">
                <a:pos x="T0" y="T1"/>
              </a:cxn>
              <a:cxn ang="0">
                <a:pos x="T2" y="T3"/>
              </a:cxn>
              <a:cxn ang="0">
                <a:pos x="T4" y="T5"/>
              </a:cxn>
              <a:cxn ang="0">
                <a:pos x="T6" y="T7"/>
              </a:cxn>
            </a:cxnLst>
            <a:rect l="0" t="0" r="r" b="b"/>
            <a:pathLst>
              <a:path w="1097" h="27">
                <a:moveTo>
                  <a:pt x="1097" y="27"/>
                </a:moveTo>
                <a:cubicBezTo>
                  <a:pt x="1097" y="12"/>
                  <a:pt x="1085" y="0"/>
                  <a:pt x="1070" y="0"/>
                </a:cubicBezTo>
                <a:cubicBezTo>
                  <a:pt x="0" y="0"/>
                  <a:pt x="0" y="0"/>
                  <a:pt x="0" y="0"/>
                </a:cubicBezTo>
                <a:cubicBezTo>
                  <a:pt x="11" y="0"/>
                  <a:pt x="11" y="0"/>
                  <a:pt x="11" y="0"/>
                </a:cubicBezTo>
              </a:path>
            </a:pathLst>
          </a:custGeom>
          <a:noFill/>
          <a:ln w="23813" cap="flat">
            <a:solidFill>
              <a:schemeClr val="accent1">
                <a:lumMod val="40000"/>
                <a:lumOff val="60000"/>
              </a:schemeClr>
            </a:solidFill>
            <a:prstDash val="solid"/>
            <a:miter lim="800000"/>
            <a:headEnd/>
            <a:tailEnd/>
          </a:ln>
          <a:scene3d>
            <a:camera prst="orthographicFront">
              <a:rot lat="10800000" lon="0" rev="0"/>
            </a:camera>
            <a:lightRig rig="threePt" dir="t"/>
          </a:scene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506861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62"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a:solidFill>
                  <a:srgbClr val="000000"/>
                </a:solidFill>
                <a:ea typeface="ＭＳ Ｐゴシック" pitchFamily="34" charset="-128"/>
              </a:rPr>
              <a:t>Título del documento</a:t>
            </a: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67544" y="6525344"/>
            <a:ext cx="1648217" cy="306045"/>
          </a:xfrm>
          <a:prstGeom prst="rect">
            <a:avLst/>
          </a:prstGeom>
        </p:spPr>
      </p:pic>
    </p:spTree>
    <p:extLst>
      <p:ext uri="{BB962C8B-B14F-4D97-AF65-F5344CB8AC3E}">
        <p14:creationId xmlns:p14="http://schemas.microsoft.com/office/powerpoint/2010/main" val="43854278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96739" y="6367008"/>
            <a:ext cx="2555776" cy="461724"/>
          </a:xfrm>
          <a:prstGeom prst="rect">
            <a:avLst/>
          </a:prstGeom>
        </p:spPr>
      </p:pic>
      <p:sp>
        <p:nvSpPr>
          <p:cNvPr id="1026" name="Rectangle 17"/>
          <p:cNvSpPr>
            <a:spLocks noGrp="1" noChangeArrowheads="1"/>
          </p:cNvSpPr>
          <p:nvPr>
            <p:ph type="title"/>
          </p:nvPr>
        </p:nvSpPr>
        <p:spPr bwMode="auto">
          <a:xfrm>
            <a:off x="511175" y="287339"/>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dirty="0"/>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6" y="1916114"/>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9"/>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cs typeface="Arial" pitchFamily="34" charset="0"/>
              </a:rPr>
              <a:t>Universidad Corporativa de Indra</a:t>
            </a:r>
          </a:p>
          <a:p>
            <a:pPr algn="r" eaLnBrk="0" fontAlgn="base" hangingPunct="0">
              <a:spcBef>
                <a:spcPct val="0"/>
              </a:spcBef>
              <a:spcAft>
                <a:spcPct val="0"/>
              </a:spcAft>
              <a:defRPr/>
            </a:pPr>
            <a:endParaRPr lang="es-ES" sz="700" dirty="0">
              <a:solidFill>
                <a:srgbClr val="000000"/>
              </a:solidFill>
              <a:ea typeface="ＭＳ Ｐゴシック" pitchFamily="34" charset="-128"/>
              <a:cs typeface="Arial" pitchFamily="34" charset="0"/>
            </a:endParaRPr>
          </a:p>
        </p:txBody>
      </p:sp>
      <p:sp>
        <p:nvSpPr>
          <p:cNvPr id="1030" name="Rectangle 21"/>
          <p:cNvSpPr>
            <a:spLocks noChangeArrowheads="1"/>
          </p:cNvSpPr>
          <p:nvPr userDrawn="1"/>
        </p:nvSpPr>
        <p:spPr bwMode="auto">
          <a:xfrm>
            <a:off x="8534400" y="6553202"/>
            <a:ext cx="863600" cy="217487"/>
          </a:xfrm>
          <a:prstGeom prst="rect">
            <a:avLst/>
          </a:prstGeom>
          <a:noFill/>
          <a:ln w="9525">
            <a:noFill/>
            <a:miter lim="800000"/>
            <a:headEnd/>
            <a:tailEnd/>
          </a:ln>
        </p:spPr>
        <p:txBody>
          <a:bodyPr/>
          <a:lstStyle/>
          <a:p>
            <a:pPr eaLnBrk="0" fontAlgn="base" hangingPunct="0">
              <a:spcBef>
                <a:spcPct val="0"/>
              </a:spcBef>
              <a:spcAft>
                <a:spcPct val="0"/>
              </a:spcAft>
              <a:defRPr/>
            </a:pPr>
            <a:r>
              <a:rPr lang="es-ES" sz="700" dirty="0">
                <a:solidFill>
                  <a:srgbClr val="000000"/>
                </a:solidFill>
                <a:ea typeface="ＭＳ Ｐゴシック" pitchFamily="34" charset="-128"/>
                <a:cs typeface="Arial" pitchFamily="34" charset="0"/>
              </a:rPr>
              <a:t> | </a:t>
            </a:r>
            <a:fld id="{AF997A6E-7809-48A9-AD1E-EDEE10418813}" type="slidenum">
              <a:rPr lang="es-ES" sz="700" smtClean="0">
                <a:solidFill>
                  <a:srgbClr val="000000"/>
                </a:solidFill>
                <a:ea typeface="ＭＳ Ｐゴシック" pitchFamily="34" charset="-128"/>
                <a:cs typeface="Arial" pitchFamily="34" charset="0"/>
              </a:rPr>
              <a:pPr eaLnBrk="0" fontAlgn="base" hangingPunct="0">
                <a:spcBef>
                  <a:spcPct val="0"/>
                </a:spcBef>
                <a:spcAft>
                  <a:spcPct val="0"/>
                </a:spcAft>
                <a:defRPr/>
              </a:pPr>
              <a:t>‹Nº›</a:t>
            </a:fld>
            <a:endParaRPr lang="es-ES" sz="700" dirty="0">
              <a:solidFill>
                <a:srgbClr val="000000"/>
              </a:solidFill>
              <a:ea typeface="ＭＳ Ｐゴシック" pitchFamily="34" charset="-128"/>
              <a:cs typeface="Arial" pitchFamily="34" charset="0"/>
            </a:endParaRPr>
          </a:p>
        </p:txBody>
      </p:sp>
      <p:pic>
        <p:nvPicPr>
          <p:cNvPr id="4" name="Picture 3"/>
          <p:cNvPicPr>
            <a:picLocks noChangeAspect="1"/>
          </p:cNvPicPr>
          <p:nvPr userDrawn="1"/>
        </p:nvPicPr>
        <p:blipFill>
          <a:blip r:embed="rId8" cstate="print">
            <a:alphaModFix amt="26000"/>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Tree>
    <p:extLst>
      <p:ext uri="{BB962C8B-B14F-4D97-AF65-F5344CB8AC3E}">
        <p14:creationId xmlns:p14="http://schemas.microsoft.com/office/powerpoint/2010/main" val="379366545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ftr="0" dt="0"/>
  <p:txStyles>
    <p:titleStyle>
      <a:lvl1pPr algn="l" rtl="0" eaLnBrk="0" fontAlgn="base" hangingPunct="0">
        <a:spcBef>
          <a:spcPct val="0"/>
        </a:spcBef>
        <a:spcAft>
          <a:spcPct val="0"/>
        </a:spcAft>
        <a:defRPr sz="2100" b="1" cap="all">
          <a:solidFill>
            <a:schemeClr val="accent1"/>
          </a:solidFill>
          <a:latin typeface="Arial"/>
          <a:ea typeface="ＭＳ Ｐゴシック" pitchFamily="34" charset="-128"/>
          <a:cs typeface="Arial"/>
        </a:defRPr>
      </a:lvl1pPr>
      <a:lvl2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pitchFamily="34"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ＭＳ Ｐゴシック" pitchFamily="34" charset="-128"/>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ＭＳ Ｐゴシック" pitchFamily="34" charset="-128"/>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ＭＳ Ｐゴシック" pitchFamily="34" charset="-128"/>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ＭＳ Ｐゴシック" pitchFamily="34" charset="-128"/>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a:solidFill>
                  <a:srgbClr val="000000"/>
                </a:solidFill>
                <a:ea typeface="ＭＳ Ｐゴシック" pitchFamily="34" charset="-128"/>
              </a:rPr>
              <a:t>Título del documento</a:t>
            </a: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67544" y="6525344"/>
            <a:ext cx="1648217" cy="306045"/>
          </a:xfrm>
          <a:prstGeom prst="rect">
            <a:avLst/>
          </a:prstGeom>
        </p:spPr>
      </p:pic>
    </p:spTree>
    <p:extLst>
      <p:ext uri="{BB962C8B-B14F-4D97-AF65-F5344CB8AC3E}">
        <p14:creationId xmlns:p14="http://schemas.microsoft.com/office/powerpoint/2010/main" val="11931874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rPr>
              <a:t>Descubre Indra Open </a:t>
            </a:r>
            <a:r>
              <a:rPr lang="es-ES" sz="700" dirty="0" err="1">
                <a:solidFill>
                  <a:srgbClr val="000000"/>
                </a:solidFill>
                <a:ea typeface="ＭＳ Ｐゴシック" pitchFamily="34" charset="-128"/>
              </a:rPr>
              <a:t>University</a:t>
            </a:r>
            <a:endParaRPr lang="es-ES" sz="700" dirty="0">
              <a:solidFill>
                <a:srgbClr val="000000"/>
              </a:solidFill>
              <a:ea typeface="ＭＳ Ｐゴシック" pitchFamily="34" charset="-128"/>
            </a:endParaRP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26105" y="6525344"/>
            <a:ext cx="1648217" cy="306045"/>
          </a:xfrm>
          <a:prstGeom prst="rect">
            <a:avLst/>
          </a:prstGeom>
        </p:spPr>
      </p:pic>
    </p:spTree>
    <p:extLst>
      <p:ext uri="{BB962C8B-B14F-4D97-AF65-F5344CB8AC3E}">
        <p14:creationId xmlns:p14="http://schemas.microsoft.com/office/powerpoint/2010/main" val="7308352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rPr>
              <a:t>Descubre Indra Open </a:t>
            </a:r>
            <a:r>
              <a:rPr lang="es-ES" sz="700" dirty="0" err="1">
                <a:solidFill>
                  <a:srgbClr val="000000"/>
                </a:solidFill>
                <a:ea typeface="ＭＳ Ｐゴシック" pitchFamily="34" charset="-128"/>
              </a:rPr>
              <a:t>University</a:t>
            </a:r>
            <a:endParaRPr lang="es-ES" sz="700" dirty="0">
              <a:solidFill>
                <a:srgbClr val="000000"/>
              </a:solidFill>
              <a:ea typeface="ＭＳ Ｐゴシック" pitchFamily="34" charset="-128"/>
            </a:endParaRP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26105" y="6525344"/>
            <a:ext cx="1648217" cy="306045"/>
          </a:xfrm>
          <a:prstGeom prst="rect">
            <a:avLst/>
          </a:prstGeom>
        </p:spPr>
      </p:pic>
    </p:spTree>
    <p:extLst>
      <p:ext uri="{BB962C8B-B14F-4D97-AF65-F5344CB8AC3E}">
        <p14:creationId xmlns:p14="http://schemas.microsoft.com/office/powerpoint/2010/main" val="372244330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rPr>
              <a:t>Descubre Indra Open </a:t>
            </a:r>
            <a:r>
              <a:rPr lang="es-ES" sz="700" dirty="0" err="1">
                <a:solidFill>
                  <a:srgbClr val="000000"/>
                </a:solidFill>
                <a:ea typeface="ＭＳ Ｐゴシック" pitchFamily="34" charset="-128"/>
              </a:rPr>
              <a:t>University</a:t>
            </a:r>
            <a:endParaRPr lang="es-ES" sz="700" dirty="0">
              <a:solidFill>
                <a:srgbClr val="000000"/>
              </a:solidFill>
              <a:ea typeface="ＭＳ Ｐゴシック" pitchFamily="34" charset="-128"/>
            </a:endParaRP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26105" y="6525344"/>
            <a:ext cx="1648217" cy="306045"/>
          </a:xfrm>
          <a:prstGeom prst="rect">
            <a:avLst/>
          </a:prstGeom>
        </p:spPr>
      </p:pic>
    </p:spTree>
    <p:extLst>
      <p:ext uri="{BB962C8B-B14F-4D97-AF65-F5344CB8AC3E}">
        <p14:creationId xmlns:p14="http://schemas.microsoft.com/office/powerpoint/2010/main" val="21810608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a:t>Quinto nivel</a:t>
            </a:r>
            <a:endParaRPr lang="en-US"/>
          </a:p>
        </p:txBody>
      </p:sp>
      <p:sp>
        <p:nvSpPr>
          <p:cNvPr id="5" name="4 Marcador de pie de página"/>
          <p:cNvSpPr>
            <a:spLocks noGrp="1"/>
          </p:cNvSpPr>
          <p:nvPr>
            <p:ph type="ftr" sz="quarter" idx="3"/>
          </p:nvPr>
        </p:nvSpPr>
        <p:spPr>
          <a:xfrm>
            <a:off x="2627784" y="6356350"/>
            <a:ext cx="3392016" cy="365125"/>
          </a:xfrm>
          <a:prstGeom prst="rect">
            <a:avLst/>
          </a:prstGeom>
        </p:spPr>
        <p:txBody>
          <a:bodyPr vert="horz" lIns="91440" tIns="45720" rIns="91440" bIns="45720" rtlCol="0" anchor="ctr"/>
          <a:lstStyle>
            <a:lvl1pPr marL="0" algn="l" defTabSz="914400" rtl="0" eaLnBrk="1" latinLnBrk="0" hangingPunct="1">
              <a:defRPr lang="en-GB" sz="1200" kern="1200" dirty="0" smtClean="0">
                <a:solidFill>
                  <a:schemeClr val="tx1">
                    <a:tint val="75000"/>
                  </a:schemeClr>
                </a:solidFill>
                <a:latin typeface="+mn-lt"/>
                <a:ea typeface="+mn-ea"/>
                <a:cs typeface="+mn-cs"/>
              </a:defRPr>
            </a:lvl1pPr>
          </a:lstStyle>
          <a:p>
            <a:pPr fontAlgn="base">
              <a:lnSpc>
                <a:spcPct val="93000"/>
              </a:lnSpc>
              <a:spcBef>
                <a:spcPct val="0"/>
              </a:spcBef>
              <a:spcAft>
                <a:spcPct val="0"/>
              </a:spcAft>
              <a:buClr>
                <a:srgbClr val="000000"/>
              </a:buClr>
              <a:buSzPct val="100000"/>
              <a:defRPr/>
            </a:pPr>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r>
              <a:rPr lang="en-US" dirty="0">
                <a:solidFill>
                  <a:prstClr val="black"/>
                </a:solidFill>
              </a:rPr>
              <a:t>Nº </a:t>
            </a:r>
            <a:fld id="{0F6E5494-3975-4BAD-8A0D-358998E2A501}" type="slidenum">
              <a:rPr lang="en-US" smtClean="0">
                <a:solidFill>
                  <a:prstClr val="black"/>
                </a:solidFill>
              </a:rPr>
              <a:pPr/>
              <a:t>‹Nº›</a:t>
            </a:fld>
            <a:endParaRPr lang="en-US" dirty="0">
              <a:solidFill>
                <a:prstClr val="black"/>
              </a:solidFill>
            </a:endParaRPr>
          </a:p>
        </p:txBody>
      </p:sp>
      <p:sp>
        <p:nvSpPr>
          <p:cNvPr id="4" name="3 CuadroTexto"/>
          <p:cNvSpPr txBox="1"/>
          <p:nvPr/>
        </p:nvSpPr>
        <p:spPr>
          <a:xfrm>
            <a:off x="400928" y="6269006"/>
            <a:ext cx="1635384" cy="206851"/>
          </a:xfrm>
          <a:prstGeom prst="rect">
            <a:avLst/>
          </a:prstGeom>
          <a:noFill/>
        </p:spPr>
        <p:txBody>
          <a:bodyPr wrap="none" rtlCol="0">
            <a:spAutoFit/>
          </a:bodyPr>
          <a:lstStyle/>
          <a:p>
            <a:pPr defTabSz="454789" fontAlgn="base" hangingPunct="0">
              <a:lnSpc>
                <a:spcPct val="93000"/>
              </a:lnSpc>
              <a:spcBef>
                <a:spcPct val="0"/>
              </a:spcBef>
              <a:spcAft>
                <a:spcPct val="0"/>
              </a:spcAft>
              <a:buClr>
                <a:srgbClr val="000000"/>
              </a:buClr>
              <a:buSzPct val="100000"/>
              <a:defRPr/>
            </a:pPr>
            <a:r>
              <a:rPr lang="en-US" sz="800" dirty="0">
                <a:solidFill>
                  <a:srgbClr val="4F81BD">
                    <a:lumMod val="75000"/>
                  </a:srgbClr>
                </a:solidFill>
                <a:latin typeface="Arial"/>
                <a:ea typeface="Microsoft YaHei"/>
              </a:rPr>
              <a:t>© JMA 2015. All rights reserved</a:t>
            </a:r>
            <a:endParaRPr lang="en-GB" sz="800" dirty="0">
              <a:solidFill>
                <a:srgbClr val="4F81BD">
                  <a:lumMod val="75000"/>
                </a:srgbClr>
              </a:solidFill>
              <a:latin typeface="Arial"/>
              <a:ea typeface="Microsoft YaHei"/>
            </a:endParaRPr>
          </a:p>
        </p:txBody>
      </p:sp>
      <p:sp>
        <p:nvSpPr>
          <p:cNvPr id="9" name="Freeform 5"/>
          <p:cNvSpPr>
            <a:spLocks/>
          </p:cNvSpPr>
          <p:nvPr/>
        </p:nvSpPr>
        <p:spPr bwMode="auto">
          <a:xfrm>
            <a:off x="395536" y="1492254"/>
            <a:ext cx="8339138" cy="222250"/>
          </a:xfrm>
          <a:custGeom>
            <a:avLst/>
            <a:gdLst>
              <a:gd name="T0" fmla="*/ 1097 w 1097"/>
              <a:gd name="T1" fmla="*/ 27 h 27"/>
              <a:gd name="T2" fmla="*/ 1070 w 1097"/>
              <a:gd name="T3" fmla="*/ 0 h 27"/>
              <a:gd name="T4" fmla="*/ 0 w 1097"/>
              <a:gd name="T5" fmla="*/ 0 h 27"/>
              <a:gd name="T6" fmla="*/ 11 w 1097"/>
              <a:gd name="T7" fmla="*/ 0 h 27"/>
            </a:gdLst>
            <a:ahLst/>
            <a:cxnLst>
              <a:cxn ang="0">
                <a:pos x="T0" y="T1"/>
              </a:cxn>
              <a:cxn ang="0">
                <a:pos x="T2" y="T3"/>
              </a:cxn>
              <a:cxn ang="0">
                <a:pos x="T4" y="T5"/>
              </a:cxn>
              <a:cxn ang="0">
                <a:pos x="T6" y="T7"/>
              </a:cxn>
            </a:cxnLst>
            <a:rect l="0" t="0" r="r" b="b"/>
            <a:pathLst>
              <a:path w="1097" h="27">
                <a:moveTo>
                  <a:pt x="1097" y="27"/>
                </a:moveTo>
                <a:cubicBezTo>
                  <a:pt x="1097" y="12"/>
                  <a:pt x="1085" y="0"/>
                  <a:pt x="1070" y="0"/>
                </a:cubicBezTo>
                <a:cubicBezTo>
                  <a:pt x="0" y="0"/>
                  <a:pt x="0" y="0"/>
                  <a:pt x="0" y="0"/>
                </a:cubicBezTo>
                <a:cubicBezTo>
                  <a:pt x="11" y="0"/>
                  <a:pt x="11" y="0"/>
                  <a:pt x="11" y="0"/>
                </a:cubicBezTo>
              </a:path>
            </a:pathLst>
          </a:custGeom>
          <a:noFill/>
          <a:ln w="23813" cap="flat">
            <a:solidFill>
              <a:schemeClr val="accent1">
                <a:lumMod val="40000"/>
                <a:lumOff val="60000"/>
              </a:schemeClr>
            </a:solidFill>
            <a:prstDash val="solid"/>
            <a:miter lim="800000"/>
            <a:headEnd/>
            <a:tailEnd/>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solidFill>
                <a:prstClr val="black"/>
              </a:solidFill>
            </a:endParaRPr>
          </a:p>
        </p:txBody>
      </p:sp>
      <p:sp>
        <p:nvSpPr>
          <p:cNvPr id="10" name="Freeform 5"/>
          <p:cNvSpPr>
            <a:spLocks/>
          </p:cNvSpPr>
          <p:nvPr/>
        </p:nvSpPr>
        <p:spPr bwMode="auto">
          <a:xfrm>
            <a:off x="405127" y="6021288"/>
            <a:ext cx="8339138" cy="222250"/>
          </a:xfrm>
          <a:custGeom>
            <a:avLst/>
            <a:gdLst>
              <a:gd name="T0" fmla="*/ 1097 w 1097"/>
              <a:gd name="T1" fmla="*/ 27 h 27"/>
              <a:gd name="T2" fmla="*/ 1070 w 1097"/>
              <a:gd name="T3" fmla="*/ 0 h 27"/>
              <a:gd name="T4" fmla="*/ 0 w 1097"/>
              <a:gd name="T5" fmla="*/ 0 h 27"/>
              <a:gd name="T6" fmla="*/ 11 w 1097"/>
              <a:gd name="T7" fmla="*/ 0 h 27"/>
            </a:gdLst>
            <a:ahLst/>
            <a:cxnLst>
              <a:cxn ang="0">
                <a:pos x="T0" y="T1"/>
              </a:cxn>
              <a:cxn ang="0">
                <a:pos x="T2" y="T3"/>
              </a:cxn>
              <a:cxn ang="0">
                <a:pos x="T4" y="T5"/>
              </a:cxn>
              <a:cxn ang="0">
                <a:pos x="T6" y="T7"/>
              </a:cxn>
            </a:cxnLst>
            <a:rect l="0" t="0" r="r" b="b"/>
            <a:pathLst>
              <a:path w="1097" h="27">
                <a:moveTo>
                  <a:pt x="1097" y="27"/>
                </a:moveTo>
                <a:cubicBezTo>
                  <a:pt x="1097" y="12"/>
                  <a:pt x="1085" y="0"/>
                  <a:pt x="1070" y="0"/>
                </a:cubicBezTo>
                <a:cubicBezTo>
                  <a:pt x="0" y="0"/>
                  <a:pt x="0" y="0"/>
                  <a:pt x="0" y="0"/>
                </a:cubicBezTo>
                <a:cubicBezTo>
                  <a:pt x="11" y="0"/>
                  <a:pt x="11" y="0"/>
                  <a:pt x="11" y="0"/>
                </a:cubicBezTo>
              </a:path>
            </a:pathLst>
          </a:custGeom>
          <a:noFill/>
          <a:ln w="23813" cap="flat">
            <a:solidFill>
              <a:schemeClr val="accent1">
                <a:lumMod val="40000"/>
                <a:lumOff val="60000"/>
              </a:schemeClr>
            </a:solidFill>
            <a:prstDash val="solid"/>
            <a:miter lim="800000"/>
            <a:headEnd/>
            <a:tailEnd/>
          </a:ln>
          <a:scene3d>
            <a:camera prst="orthographicFront">
              <a:rot lat="10800000" lon="0" rev="0"/>
            </a:camera>
            <a:lightRig rig="threePt" dir="t"/>
          </a:scene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solidFill>
                <a:prstClr val="black"/>
              </a:solidFill>
            </a:endParaRPr>
          </a:p>
        </p:txBody>
      </p:sp>
    </p:spTree>
    <p:extLst>
      <p:ext uri="{BB962C8B-B14F-4D97-AF65-F5344CB8AC3E}">
        <p14:creationId xmlns:p14="http://schemas.microsoft.com/office/powerpoint/2010/main" val="336808718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ctr"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511175" y="287338"/>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5" y="1916113"/>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8"/>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rPr>
              <a:t>Descubre Indra Open </a:t>
            </a:r>
            <a:r>
              <a:rPr lang="es-ES" sz="700" dirty="0" err="1">
                <a:solidFill>
                  <a:srgbClr val="000000"/>
                </a:solidFill>
                <a:ea typeface="ＭＳ Ｐゴシック" pitchFamily="34" charset="-128"/>
              </a:rPr>
              <a:t>University</a:t>
            </a:r>
            <a:endParaRPr lang="es-ES" sz="700" dirty="0">
              <a:solidFill>
                <a:srgbClr val="000000"/>
              </a:solidFill>
              <a:ea typeface="ＭＳ Ｐゴシック" pitchFamily="34" charset="-128"/>
            </a:endParaRPr>
          </a:p>
        </p:txBody>
      </p:sp>
      <p:sp>
        <p:nvSpPr>
          <p:cNvPr id="1030" name="Rectangle 21"/>
          <p:cNvSpPr>
            <a:spLocks noChangeArrowheads="1"/>
          </p:cNvSpPr>
          <p:nvPr userDrawn="1"/>
        </p:nvSpPr>
        <p:spPr bwMode="auto">
          <a:xfrm>
            <a:off x="8739188" y="6615113"/>
            <a:ext cx="863600" cy="217487"/>
          </a:xfrm>
          <a:prstGeom prst="rect">
            <a:avLst/>
          </a:prstGeom>
          <a:noFill/>
          <a:ln w="9525">
            <a:noFill/>
            <a:miter lim="800000"/>
            <a:headEnd/>
            <a:tailEnd/>
          </a:ln>
        </p:spPr>
        <p:txBody>
          <a:bodyPr/>
          <a:lstStyle/>
          <a:p>
            <a:pPr eaLnBrk="0" fontAlgn="base" hangingPunct="0">
              <a:spcBef>
                <a:spcPct val="0"/>
              </a:spcBef>
              <a:spcAft>
                <a:spcPct val="0"/>
              </a:spcAft>
              <a:defRPr/>
            </a:pPr>
            <a:fld id="{F1F2EE7A-B54A-4ED0-A58F-B2123F84C02D}" type="slidenum">
              <a:rPr lang="es-ES" sz="700">
                <a:solidFill>
                  <a:srgbClr val="000000"/>
                </a:solidFill>
                <a:ea typeface="ＭＳ Ｐゴシック" pitchFamily="34" charset="-128"/>
              </a:rPr>
              <a:pPr eaLnBrk="0" fontAlgn="base" hangingPunct="0">
                <a:spcBef>
                  <a:spcPct val="0"/>
                </a:spcBef>
                <a:spcAft>
                  <a:spcPct val="0"/>
                </a:spcAft>
                <a:defRPr/>
              </a:pPr>
              <a:t>‹Nº›</a:t>
            </a:fld>
            <a:endParaRPr lang="es-ES" sz="700">
              <a:solidFill>
                <a:srgbClr val="000000"/>
              </a:solidFill>
              <a:ea typeface="ＭＳ Ｐゴシック" pitchFamily="34" charset="-128"/>
            </a:endParaRPr>
          </a:p>
        </p:txBody>
      </p:sp>
      <p:sp>
        <p:nvSpPr>
          <p:cNvPr id="1031" name="Rectangle 28"/>
          <p:cNvSpPr>
            <a:spLocks noChangeArrowheads="1"/>
          </p:cNvSpPr>
          <p:nvPr userDrawn="1"/>
        </p:nvSpPr>
        <p:spPr bwMode="auto">
          <a:xfrm>
            <a:off x="8670925" y="6627813"/>
            <a:ext cx="71438" cy="147637"/>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n-US" sz="800">
                <a:solidFill>
                  <a:srgbClr val="B6B6B6"/>
                </a:solidFill>
                <a:ea typeface="ＭＳ Ｐゴシック" pitchFamily="34" charset="-128"/>
              </a:rPr>
              <a:t>|</a:t>
            </a:r>
            <a:endParaRPr lang="es-ES_tradnl" sz="800">
              <a:solidFill>
                <a:srgbClr val="B6B6B6"/>
              </a:solidFill>
              <a:ea typeface="ＭＳ Ｐゴシック" pitchFamily="34" charset="-128"/>
            </a:endParaRPr>
          </a:p>
        </p:txBody>
      </p:sp>
      <p:pic>
        <p:nvPicPr>
          <p:cNvPr id="11" name="Imagen 2" descr="Captura de pantalla 2016-08-18 a las 11.13.51.p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26105" y="6525344"/>
            <a:ext cx="1648217" cy="306045"/>
          </a:xfrm>
          <a:prstGeom prst="rect">
            <a:avLst/>
          </a:prstGeom>
        </p:spPr>
      </p:pic>
    </p:spTree>
    <p:extLst>
      <p:ext uri="{BB962C8B-B14F-4D97-AF65-F5344CB8AC3E}">
        <p14:creationId xmlns:p14="http://schemas.microsoft.com/office/powerpoint/2010/main" val="123303508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Lst>
  <p:hf hdr="0" ftr="0" dt="0"/>
  <p:txStyles>
    <p:titleStyle>
      <a:lvl1pPr algn="l" rtl="0" eaLnBrk="0" fontAlgn="base" hangingPunct="0">
        <a:spcBef>
          <a:spcPct val="0"/>
        </a:spcBef>
        <a:spcAft>
          <a:spcPct val="0"/>
        </a:spcAft>
        <a:defRPr sz="2100" b="1" cap="all">
          <a:solidFill>
            <a:schemeClr val="accent1"/>
          </a:solidFill>
          <a:latin typeface="Arial"/>
          <a:ea typeface="+mj-ea"/>
          <a:cs typeface="Arial"/>
        </a:defRPr>
      </a:lvl1pPr>
      <a:lvl2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96739" y="6367008"/>
            <a:ext cx="2555776" cy="461724"/>
          </a:xfrm>
          <a:prstGeom prst="rect">
            <a:avLst/>
          </a:prstGeom>
        </p:spPr>
      </p:pic>
      <p:sp>
        <p:nvSpPr>
          <p:cNvPr id="1026" name="Rectangle 17"/>
          <p:cNvSpPr>
            <a:spLocks noGrp="1" noChangeArrowheads="1"/>
          </p:cNvSpPr>
          <p:nvPr>
            <p:ph type="title"/>
          </p:nvPr>
        </p:nvSpPr>
        <p:spPr bwMode="auto">
          <a:xfrm>
            <a:off x="511175" y="287339"/>
            <a:ext cx="8307388" cy="11811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s-ES" dirty="0"/>
              <a:t>Haga clic para cambiar el estilo de titulo Haga clic para cambiar el estilo de título	</a:t>
            </a:r>
          </a:p>
        </p:txBody>
      </p:sp>
      <p:sp>
        <p:nvSpPr>
          <p:cNvPr id="1027" name="Rectangle 46"/>
          <p:cNvSpPr>
            <a:spLocks noGrp="1" noChangeArrowheads="1"/>
          </p:cNvSpPr>
          <p:nvPr>
            <p:ph type="body" idx="1"/>
          </p:nvPr>
        </p:nvSpPr>
        <p:spPr bwMode="auto">
          <a:xfrm>
            <a:off x="511176" y="1916114"/>
            <a:ext cx="8329613" cy="4448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029" name="Rectangle 28"/>
          <p:cNvSpPr>
            <a:spLocks noChangeArrowheads="1"/>
          </p:cNvSpPr>
          <p:nvPr userDrawn="1"/>
        </p:nvSpPr>
        <p:spPr bwMode="auto">
          <a:xfrm>
            <a:off x="3116263" y="6635750"/>
            <a:ext cx="5472112" cy="147639"/>
          </a:xfrm>
          <a:prstGeom prst="rect">
            <a:avLst/>
          </a:prstGeom>
          <a:noFill/>
          <a:ln w="9525">
            <a:noFill/>
            <a:miter lim="800000"/>
            <a:headEnd/>
            <a:tailEnd/>
          </a:ln>
        </p:spPr>
        <p:txBody>
          <a:bodyPr lIns="0" tIns="0" rIns="0" bIns="0" anchor="ctr"/>
          <a:lstStyle/>
          <a:p>
            <a:pPr algn="r" eaLnBrk="0" fontAlgn="base" hangingPunct="0">
              <a:spcBef>
                <a:spcPct val="0"/>
              </a:spcBef>
              <a:spcAft>
                <a:spcPct val="0"/>
              </a:spcAft>
              <a:defRPr/>
            </a:pPr>
            <a:r>
              <a:rPr lang="es-ES" sz="700" dirty="0">
                <a:solidFill>
                  <a:srgbClr val="000000"/>
                </a:solidFill>
                <a:ea typeface="ＭＳ Ｐゴシック" pitchFamily="34" charset="-128"/>
                <a:cs typeface="Arial" pitchFamily="34" charset="0"/>
              </a:rPr>
              <a:t>Universidad Corporativa de Indra</a:t>
            </a:r>
          </a:p>
          <a:p>
            <a:pPr algn="r" eaLnBrk="0" fontAlgn="base" hangingPunct="0">
              <a:spcBef>
                <a:spcPct val="0"/>
              </a:spcBef>
              <a:spcAft>
                <a:spcPct val="0"/>
              </a:spcAft>
              <a:defRPr/>
            </a:pPr>
            <a:endParaRPr lang="es-ES" sz="700" dirty="0">
              <a:solidFill>
                <a:srgbClr val="000000"/>
              </a:solidFill>
              <a:ea typeface="ＭＳ Ｐゴシック" pitchFamily="34" charset="-128"/>
              <a:cs typeface="Arial" pitchFamily="34" charset="0"/>
            </a:endParaRPr>
          </a:p>
        </p:txBody>
      </p:sp>
      <p:sp>
        <p:nvSpPr>
          <p:cNvPr id="1030" name="Rectangle 21"/>
          <p:cNvSpPr>
            <a:spLocks noChangeArrowheads="1"/>
          </p:cNvSpPr>
          <p:nvPr userDrawn="1"/>
        </p:nvSpPr>
        <p:spPr bwMode="auto">
          <a:xfrm>
            <a:off x="8534400" y="6553202"/>
            <a:ext cx="863600" cy="217487"/>
          </a:xfrm>
          <a:prstGeom prst="rect">
            <a:avLst/>
          </a:prstGeom>
          <a:noFill/>
          <a:ln w="9525">
            <a:noFill/>
            <a:miter lim="800000"/>
            <a:headEnd/>
            <a:tailEnd/>
          </a:ln>
        </p:spPr>
        <p:txBody>
          <a:bodyPr/>
          <a:lstStyle/>
          <a:p>
            <a:pPr eaLnBrk="0" fontAlgn="base" hangingPunct="0">
              <a:spcBef>
                <a:spcPct val="0"/>
              </a:spcBef>
              <a:spcAft>
                <a:spcPct val="0"/>
              </a:spcAft>
              <a:defRPr/>
            </a:pPr>
            <a:r>
              <a:rPr lang="es-ES" sz="700" dirty="0">
                <a:solidFill>
                  <a:srgbClr val="000000"/>
                </a:solidFill>
                <a:ea typeface="ＭＳ Ｐゴシック" pitchFamily="34" charset="-128"/>
                <a:cs typeface="Arial" pitchFamily="34" charset="0"/>
              </a:rPr>
              <a:t> | </a:t>
            </a:r>
            <a:fld id="{AF997A6E-7809-48A9-AD1E-EDEE10418813}" type="slidenum">
              <a:rPr lang="es-ES" sz="700" smtClean="0">
                <a:solidFill>
                  <a:srgbClr val="000000"/>
                </a:solidFill>
                <a:ea typeface="ＭＳ Ｐゴシック" pitchFamily="34" charset="-128"/>
                <a:cs typeface="Arial" pitchFamily="34" charset="0"/>
              </a:rPr>
              <a:pPr eaLnBrk="0" fontAlgn="base" hangingPunct="0">
                <a:spcBef>
                  <a:spcPct val="0"/>
                </a:spcBef>
                <a:spcAft>
                  <a:spcPct val="0"/>
                </a:spcAft>
                <a:defRPr/>
              </a:pPr>
              <a:t>‹Nº›</a:t>
            </a:fld>
            <a:endParaRPr lang="es-ES" sz="700" dirty="0">
              <a:solidFill>
                <a:srgbClr val="000000"/>
              </a:solidFill>
              <a:ea typeface="ＭＳ Ｐゴシック" pitchFamily="34" charset="-128"/>
              <a:cs typeface="Arial" pitchFamily="34" charset="0"/>
            </a:endParaRPr>
          </a:p>
        </p:txBody>
      </p:sp>
      <p:pic>
        <p:nvPicPr>
          <p:cNvPr id="4" name="Picture 3"/>
          <p:cNvPicPr>
            <a:picLocks noChangeAspect="1"/>
          </p:cNvPicPr>
          <p:nvPr userDrawn="1"/>
        </p:nvPicPr>
        <p:blipFill>
          <a:blip r:embed="rId8" cstate="print">
            <a:alphaModFix amt="26000"/>
            <a:extLst>
              <a:ext uri="{28A0092B-C50C-407E-A947-70E740481C1C}">
                <a14:useLocalDpi xmlns:a14="http://schemas.microsoft.com/office/drawing/2010/main" val="0"/>
              </a:ext>
            </a:extLst>
          </a:blip>
          <a:stretch>
            <a:fillRect/>
          </a:stretch>
        </p:blipFill>
        <p:spPr>
          <a:xfrm>
            <a:off x="2615609" y="0"/>
            <a:ext cx="6528391" cy="6858000"/>
          </a:xfrm>
          <a:prstGeom prst="rect">
            <a:avLst/>
          </a:prstGeom>
        </p:spPr>
      </p:pic>
    </p:spTree>
    <p:extLst>
      <p:ext uri="{BB962C8B-B14F-4D97-AF65-F5344CB8AC3E}">
        <p14:creationId xmlns:p14="http://schemas.microsoft.com/office/powerpoint/2010/main" val="325463207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Lst>
  <p:hf hdr="0" ftr="0" dt="0"/>
  <p:txStyles>
    <p:titleStyle>
      <a:lvl1pPr algn="l" rtl="0" eaLnBrk="0" fontAlgn="base" hangingPunct="0">
        <a:spcBef>
          <a:spcPct val="0"/>
        </a:spcBef>
        <a:spcAft>
          <a:spcPct val="0"/>
        </a:spcAft>
        <a:defRPr sz="2100" b="1" cap="all">
          <a:solidFill>
            <a:schemeClr val="accent1"/>
          </a:solidFill>
          <a:latin typeface="Arial"/>
          <a:ea typeface="ＭＳ Ｐゴシック" pitchFamily="34" charset="-128"/>
          <a:cs typeface="Arial"/>
        </a:defRPr>
      </a:lvl1pPr>
      <a:lvl2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pitchFamily="34"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ＭＳ Ｐゴシック" pitchFamily="34" charset="-128"/>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ＭＳ Ｐゴシック" pitchFamily="34" charset="-128"/>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ＭＳ Ｐゴシック" pitchFamily="34" charset="-128"/>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ＭＳ Ｐゴシック" pitchFamily="34" charset="-128"/>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9.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github.com/zloirock/core-js" TargetMode="External"/><Relationship Id="rId3" Type="http://schemas.openxmlformats.org/officeDocument/2006/relationships/hyperlink" Target="http://es6-features.org/" TargetMode="External"/><Relationship Id="rId7" Type="http://schemas.openxmlformats.org/officeDocument/2006/relationships/hyperlink" Target="https://www.typescriptlang.org/" TargetMode="External"/><Relationship Id="rId2" Type="http://schemas.openxmlformats.org/officeDocument/2006/relationships/hyperlink" Target="http://www.ecma-international.org/ecma-262/6.0/" TargetMode="External"/><Relationship Id="rId1" Type="http://schemas.openxmlformats.org/officeDocument/2006/relationships/slideLayout" Target="../slideLayouts/slideLayout2.xml"/><Relationship Id="rId6" Type="http://schemas.openxmlformats.org/officeDocument/2006/relationships/hyperlink" Target="https://github.com/google/traceur-compiler" TargetMode="External"/><Relationship Id="rId5" Type="http://schemas.openxmlformats.org/officeDocument/2006/relationships/hyperlink" Target="https://babeljs.io/" TargetMode="External"/><Relationship Id="rId4" Type="http://schemas.openxmlformats.org/officeDocument/2006/relationships/hyperlink" Target="https://kangax.github.io/compat-table/es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w3.org/TR/html5/scripting-1.html#the-template-element" TargetMode="External"/><Relationship Id="rId2" Type="http://schemas.openxmlformats.org/officeDocument/2006/relationships/hyperlink" Target="http://w3c.github.io/webcomponents/spec/custom/" TargetMode="External"/><Relationship Id="rId1" Type="http://schemas.openxmlformats.org/officeDocument/2006/relationships/slideLayout" Target="../slideLayouts/slideLayout2.xml"/><Relationship Id="rId5" Type="http://schemas.openxmlformats.org/officeDocument/2006/relationships/hyperlink" Target="http://w3c.github.io/webcomponents/spec/imports/" TargetMode="External"/><Relationship Id="rId4" Type="http://schemas.openxmlformats.org/officeDocument/2006/relationships/hyperlink" Target="https://www.w3.org/TR/shadow-do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hyperlink" Target="https://stackblitz.com/" TargetMode="External"/><Relationship Id="rId2" Type="http://schemas.openxmlformats.org/officeDocument/2006/relationships/hyperlink" Target="http://code.visualstudio.com/" TargetMode="External"/><Relationship Id="rId1" Type="http://schemas.openxmlformats.org/officeDocument/2006/relationships/slideLayout" Target="../slideLayouts/slideLayout2.xml"/><Relationship Id="rId6" Type="http://schemas.openxmlformats.org/officeDocument/2006/relationships/hyperlink" Target="https://www.jetbrains.com/webstorm/" TargetMode="External"/><Relationship Id="rId5" Type="http://schemas.openxmlformats.org/officeDocument/2006/relationships/hyperlink" Target="https://www.jetbrains.com/idea/" TargetMode="External"/><Relationship Id="rId4" Type="http://schemas.openxmlformats.org/officeDocument/2006/relationships/hyperlink" Target="https://www.genuitec.com/products/angular-ide"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nodejs.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6.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hyperlink" Target="http://yeoman.io/generators" TargetMode="External"/><Relationship Id="rId3" Type="http://schemas.openxmlformats.org/officeDocument/2006/relationships/hyperlink" Target="https://github.com/ghpabs/angular2-seed-project" TargetMode="External"/><Relationship Id="rId7" Type="http://schemas.openxmlformats.org/officeDocument/2006/relationships/hyperlink" Target="https://github.com/justindujardin/angular2-seed" TargetMode="External"/><Relationship Id="rId2" Type="http://schemas.openxmlformats.org/officeDocument/2006/relationships/hyperlink" Target="http://mgechev.github.io/angular2-seed" TargetMode="External"/><Relationship Id="rId1" Type="http://schemas.openxmlformats.org/officeDocument/2006/relationships/slideLayout" Target="../slideLayouts/slideLayout2.xml"/><Relationship Id="rId6" Type="http://schemas.openxmlformats.org/officeDocument/2006/relationships/hyperlink" Target="https://github.com/LuxDie/angular2-seed-jade" TargetMode="External"/><Relationship Id="rId5" Type="http://schemas.openxmlformats.org/officeDocument/2006/relationships/hyperlink" Target="https://angularclass.github.io/angular2-webpack-starter" TargetMode="External"/><Relationship Id="rId10" Type="http://schemas.openxmlformats.org/officeDocument/2006/relationships/hyperlink" Target="https://github.com/ericmdantas/generator-ng-fullstack" TargetMode="External"/><Relationship Id="rId4" Type="http://schemas.openxmlformats.org/officeDocument/2006/relationships/hyperlink" Target="https://github.com/cureon/angular2-sass-gulp-boilerplate" TargetMode="External"/><Relationship Id="rId9" Type="http://schemas.openxmlformats.org/officeDocument/2006/relationships/hyperlink" Target="https://github.com/FountainJS/generator-fountain-angular2"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6.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https://fontawesome.com/"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github.com/username/myproject.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3" Type="http://schemas.openxmlformats.org/officeDocument/2006/relationships/hyperlink" Target="https://angularj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hyperlink" Target="https://blog.thoughtram.io/angular/2016/07/27/custom-form-controls-in-angular-2.html"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hyperlink" Target="http://www.crummy.com/writing/speaking/2008-QCon/act3.html" TargetMode="Externa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hyperlink" Target="http://tools.ietf.org/html/draft-kelly-json-hal-00"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hyperlink" Target="https://github.com/Reactive-Extensions/RxJS" TargetMode="Externa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ngular-update-guide.firebaseapp.com/" TargetMode="Externa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www.ejemplo.com/" TargetMode="External"/><Relationship Id="rId1" Type="http://schemas.openxmlformats.org/officeDocument/2006/relationships/slideLayout" Target="../slideLayouts/slideLayout52.xml"/></Relationships>
</file>

<file path=ppt/slides/_rels/slide359.xml.rels><?xml version="1.0" encoding="UTF-8" standalone="yes"?>
<Relationships xmlns="http://schemas.openxmlformats.org/package/2006/relationships"><Relationship Id="rId2" Type="http://schemas.openxmlformats.org/officeDocument/2006/relationships/hyperlink" Target="http://enable-cors.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hyperlink" Target="http://peter.sh/experiments/chromium-command-line-switches/" TargetMode="Externa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hyperlink" Target="https://auth0.com/" TargetMode="External"/><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github.com/Marak/faker.js" TargetMode="External"/><Relationship Id="rId2" Type="http://schemas.openxmlformats.org/officeDocument/2006/relationships/hyperlink" Target="https://github.com/typicode/json-server"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hyperlink" Target="https://angular-2-training-book.rangle.io/handout/observables/using_observables_from_other_sources.html" TargetMode="External"/><Relationship Id="rId2" Type="http://schemas.openxmlformats.org/officeDocument/2006/relationships/hyperlink" Target="https://rangle.io/resources/small-computers-big-performance-optimize-your-angular/" TargetMode="External"/><Relationship Id="rId1" Type="http://schemas.openxmlformats.org/officeDocument/2006/relationships/slideLayout" Target="../slideLayouts/slideLayout2.xml"/><Relationship Id="rId4" Type="http://schemas.openxmlformats.org/officeDocument/2006/relationships/hyperlink" Target="https://toddmotto.com/lazy-loading-angular-code-splitting-webpack" TargetMode="Externa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hyperlink" Target="https://www.w3.org/TR/css-transitions-1/#animatable-properties" TargetMode="Externa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hyperlink" Target="https://easings.net/es"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hyperlink" Target="http://www.netmarketshare.com/" TargetMode="External"/><Relationship Id="rId3" Type="http://schemas.openxmlformats.org/officeDocument/2006/relationships/hyperlink" Target="http://caniuse.com/" TargetMode="External"/><Relationship Id="rId7" Type="http://schemas.openxmlformats.org/officeDocument/2006/relationships/hyperlink" Target="https://kangax.github.io/compat-table/es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css3test.com/" TargetMode="External"/><Relationship Id="rId5" Type="http://schemas.openxmlformats.org/officeDocument/2006/relationships/hyperlink" Target="http://html5demos.com/" TargetMode="External"/><Relationship Id="rId4" Type="http://schemas.openxmlformats.org/officeDocument/2006/relationships/hyperlink" Target="http://html5test.com/" TargetMode="External"/></Relationships>
</file>

<file path=ppt/slides/_rels/slide49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9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hyperlink" Target="http://material.angular.io/" TargetMode="Externa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npmjs.com/getting-started/publishing-npm-packag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typescriptlang.org/" TargetMode="Externa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hyperlink" Target="https://docs.npmjs.com/getting-started/publishing-npm-packages" TargetMode="External"/><Relationship Id="rId2" Type="http://schemas.openxmlformats.org/officeDocument/2006/relationships/hyperlink" Target="https://github.com/angular/angular-cli/wiki/stories-create-library" TargetMode="External"/><Relationship Id="rId1" Type="http://schemas.openxmlformats.org/officeDocument/2006/relationships/slideLayout" Target="../slideLayouts/slideLayout2.xml"/><Relationship Id="rId4" Type="http://schemas.openxmlformats.org/officeDocument/2006/relationships/hyperlink" Target="mailto:javierma@learning.actibyti.es" TargetMode="External"/></Relationships>
</file>

<file path=ppt/slides/_rels/slide541.xml.rels><?xml version="1.0" encoding="UTF-8" standalone="yes"?>
<Relationships xmlns="http://schemas.openxmlformats.org/package/2006/relationships"><Relationship Id="rId2" Type="http://schemas.openxmlformats.org/officeDocument/2006/relationships/hyperlink" Target="https://vsavkin.com/migrating-angular-1-applications-to-angular-2-in-5-simple-steps-40621800a25b"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hyperlink" Target="https://developer.twitter.com/en/docs/tweets/optimize-with-cards/guides/getting-started" TargetMode="External"/><Relationship Id="rId2" Type="http://schemas.openxmlformats.org/officeDocument/2006/relationships/hyperlink" Target="https://developers.facebook.com/docs/sharing/webmasters"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hyperlink" Target="https://github.com/jsdoc3/jsdoc" TargetMode="External"/><Relationship Id="rId7" Type="http://schemas.openxmlformats.org/officeDocument/2006/relationships/hyperlink" Target="https://typedoc.org/" TargetMode="External"/><Relationship Id="rId2" Type="http://schemas.openxmlformats.org/officeDocument/2006/relationships/hyperlink" Target="http://usejsdoc.org/index.html" TargetMode="External"/><Relationship Id="rId1" Type="http://schemas.openxmlformats.org/officeDocument/2006/relationships/slideLayout" Target="../slideLayouts/slideLayout2.xml"/><Relationship Id="rId6" Type="http://schemas.openxmlformats.org/officeDocument/2006/relationships/hyperlink" Target="https://compodoc.github.io/website/" TargetMode="External"/><Relationship Id="rId5" Type="http://schemas.openxmlformats.org/officeDocument/2006/relationships/hyperlink" Target="http://www.stack.nl/~dimitri/doxygen/" TargetMode="External"/><Relationship Id="rId4" Type="http://schemas.openxmlformats.org/officeDocument/2006/relationships/hyperlink" Target="http://www.aprenderaprogramar.com/index.php?option=com_content&amp;view=article&amp;id=881:guia-de-estilo-javascript-comentarios-proyectos-jsdoc-param-return-extends-ejemplos-cu01192e&amp;catid=78&amp;Itemid=206" TargetMode="Externa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2" Type="http://schemas.openxmlformats.org/officeDocument/2006/relationships/hyperlink" Target="http://jshint.com/"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hyperlink" Target="https://github.com/jasmine/jasmine/releases" TargetMode="Externa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eclipse-update.palantir.com/eclipse-typescript/" TargetMode="Externa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kangax.github.io/compat-table/es6/#typescrip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hyperlink" Target="http://www.protractortest.org/" TargetMode="Externa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hyperlink" Target="https://www.seleniumhq.org/download/"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www.seleniumhq.org/"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developers.google.com/web/fundamentals/security"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hyperlink" Target="https://blog.angular-university.io/angular-universal/" TargetMode="External"/><Relationship Id="rId2" Type="http://schemas.openxmlformats.org/officeDocument/2006/relationships/hyperlink" Target="https://github.com/angular/angular-cli/wiki/stories-universal-rendering" TargetMode="Externa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localhost:$%7bPORT%7d%60"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hyperlink" Target="https://blog.thoughtram.io/angular/2016/01/06/taking-advantage-of-observables-in-angular2.html"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hyperlink" Target="https://alligator.io/angular" TargetMode="External"/><Relationship Id="rId2" Type="http://schemas.openxmlformats.org/officeDocument/2006/relationships/hyperlink" Target="https://blog.thoughtram.io/angular/2017/02/02/making-your-angular-app-fast.html" TargetMode="External"/><Relationship Id="rId1" Type="http://schemas.openxmlformats.org/officeDocument/2006/relationships/slideLayout" Target="../slideLayouts/slideLayout2.xml"/><Relationship Id="rId5" Type="http://schemas.openxmlformats.org/officeDocument/2006/relationships/hyperlink" Target="https://blog.angular-university.io/onpush-change-detection-how-it-works/" TargetMode="External"/><Relationship Id="rId4" Type="http://schemas.openxmlformats.org/officeDocument/2006/relationships/hyperlink" Target="https://blog.angular-university.io/how-does-angular-2-change-detection-really-work/"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DefinitelyTyped/DefinitelyTyped/tree/master/types" TargetMode="External"/><Relationship Id="rId2" Type="http://schemas.openxmlformats.org/officeDocument/2006/relationships/hyperlink" Target="http://definitelytyped.org/"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395536" y="3717032"/>
            <a:ext cx="5881688" cy="1700212"/>
          </a:xfrm>
        </p:spPr>
        <p:txBody>
          <a:bodyPr/>
          <a:lstStyle/>
          <a:p>
            <a:pPr>
              <a:defRPr/>
            </a:pPr>
            <a:br>
              <a:rPr lang="es-ES" dirty="0"/>
            </a:br>
            <a:r>
              <a:rPr lang="es-ES" dirty="0"/>
              <a:t>INDRA OPEN UNIVERSITY</a:t>
            </a:r>
            <a:br>
              <a:rPr lang="es-ES" dirty="0"/>
            </a:br>
            <a:r>
              <a:rPr lang="es-ES" dirty="0"/>
              <a:t>PRESENTACION DEL CURSO</a:t>
            </a:r>
            <a:br>
              <a:rPr lang="es-ES" dirty="0"/>
            </a:br>
            <a:endParaRPr lang="es-ES" sz="2600" b="0" dirty="0"/>
          </a:p>
        </p:txBody>
      </p:sp>
    </p:spTree>
    <p:extLst>
      <p:ext uri="{BB962C8B-B14F-4D97-AF65-F5344CB8AC3E}">
        <p14:creationId xmlns:p14="http://schemas.microsoft.com/office/powerpoint/2010/main" val="404903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Responde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27" name="5 Rectángulo"/>
          <p:cNvSpPr/>
          <p:nvPr/>
        </p:nvSpPr>
        <p:spPr bwMode="auto">
          <a:xfrm>
            <a:off x="3210532" y="2701485"/>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28" name="6 Rectángulo"/>
          <p:cNvSpPr/>
          <p:nvPr/>
        </p:nvSpPr>
        <p:spPr bwMode="auto">
          <a:xfrm>
            <a:off x="4859944" y="2701485"/>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29" name="7 Rectángulo"/>
          <p:cNvSpPr/>
          <p:nvPr/>
        </p:nvSpPr>
        <p:spPr bwMode="auto">
          <a:xfrm>
            <a:off x="2365982" y="2827993"/>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30" name="8 Rectángulo"/>
          <p:cNvSpPr/>
          <p:nvPr/>
        </p:nvSpPr>
        <p:spPr bwMode="auto">
          <a:xfrm>
            <a:off x="2388207" y="3399399"/>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31" name="9 Rectángulo"/>
          <p:cNvSpPr/>
          <p:nvPr/>
        </p:nvSpPr>
        <p:spPr bwMode="auto">
          <a:xfrm>
            <a:off x="2347340" y="4543799"/>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32" name="10 Rectángulo"/>
          <p:cNvSpPr/>
          <p:nvPr/>
        </p:nvSpPr>
        <p:spPr bwMode="auto">
          <a:xfrm>
            <a:off x="2365982" y="5116792"/>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33" name="11 Trapecio"/>
          <p:cNvSpPr/>
          <p:nvPr/>
        </p:nvSpPr>
        <p:spPr bwMode="auto">
          <a:xfrm>
            <a:off x="2577119" y="2161712"/>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34" name="12 Rectángulo"/>
          <p:cNvSpPr/>
          <p:nvPr/>
        </p:nvSpPr>
        <p:spPr bwMode="auto">
          <a:xfrm>
            <a:off x="3201007" y="2206185"/>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35" name="13 Trapecio"/>
          <p:cNvSpPr/>
          <p:nvPr/>
        </p:nvSpPr>
        <p:spPr bwMode="auto">
          <a:xfrm>
            <a:off x="2712057" y="5773297"/>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6" name="14 Trapecio"/>
          <p:cNvSpPr/>
          <p:nvPr/>
        </p:nvSpPr>
        <p:spPr bwMode="auto">
          <a:xfrm flipV="1">
            <a:off x="3140682" y="2615760"/>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37" name="15 Trapecio"/>
          <p:cNvSpPr/>
          <p:nvPr/>
        </p:nvSpPr>
        <p:spPr bwMode="auto">
          <a:xfrm>
            <a:off x="3140682" y="5689160"/>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8" name="16 Trapecio"/>
          <p:cNvSpPr/>
          <p:nvPr/>
        </p:nvSpPr>
        <p:spPr bwMode="auto">
          <a:xfrm flipV="1">
            <a:off x="4783744" y="2615760"/>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9" name="17 Trapecio"/>
          <p:cNvSpPr/>
          <p:nvPr/>
        </p:nvSpPr>
        <p:spPr bwMode="auto">
          <a:xfrm>
            <a:off x="4783744" y="5689160"/>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40" name="54 Rectángulo"/>
          <p:cNvSpPr/>
          <p:nvPr/>
        </p:nvSpPr>
        <p:spPr bwMode="auto">
          <a:xfrm>
            <a:off x="2388207" y="3970805"/>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
        <p:nvSpPr>
          <p:cNvPr id="41" name="31 Rectángulo"/>
          <p:cNvSpPr>
            <a:spLocks noChangeArrowheads="1"/>
          </p:cNvSpPr>
          <p:nvPr/>
        </p:nvSpPr>
        <p:spPr bwMode="auto">
          <a:xfrm>
            <a:off x="17338" y="1175846"/>
            <a:ext cx="9126662" cy="830997"/>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Tecnología que tiene como objetivo.  </a:t>
            </a:r>
          </a:p>
        </p:txBody>
      </p:sp>
      <p:sp>
        <p:nvSpPr>
          <p:cNvPr id="20" name="21 Llamada rectangular"/>
          <p:cNvSpPr/>
          <p:nvPr/>
        </p:nvSpPr>
        <p:spPr>
          <a:xfrm flipH="1">
            <a:off x="6300788" y="4797152"/>
            <a:ext cx="2735262" cy="1465016"/>
          </a:xfrm>
          <a:prstGeom prst="wedgeRectCallout">
            <a:avLst>
              <a:gd name="adj1" fmla="val 61260"/>
              <a:gd name="adj2" fmla="val -11665"/>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lvl="1"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Transmitir metodologías y herramientas corporativas que aseguren la eficiencia de los procesos, la gestión rigurosa de los proyectos y el eficaz uso de los recursos.</a:t>
            </a:r>
          </a:p>
        </p:txBody>
      </p:sp>
    </p:spTree>
    <p:extLst>
      <p:ext uri="{BB962C8B-B14F-4D97-AF65-F5344CB8AC3E}">
        <p14:creationId xmlns:p14="http://schemas.microsoft.com/office/powerpoint/2010/main" val="4045589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 cadena</a:t>
            </a:r>
          </a:p>
        </p:txBody>
      </p:sp>
      <p:sp>
        <p:nvSpPr>
          <p:cNvPr id="3" name="2 Marcador de contenido"/>
          <p:cNvSpPr>
            <a:spLocks noGrp="1"/>
          </p:cNvSpPr>
          <p:nvPr>
            <p:ph idx="1"/>
          </p:nvPr>
        </p:nvSpPr>
        <p:spPr/>
        <p:txBody>
          <a:bodyPr>
            <a:normAutofit fontScale="77500" lnSpcReduction="20000"/>
          </a:bodyPr>
          <a:lstStyle/>
          <a:p>
            <a:r>
              <a:rPr lang="es-ES" dirty="0"/>
              <a:t>Conjunto de caracteres encerrados entre comillas simples o dobles. </a:t>
            </a:r>
          </a:p>
          <a:p>
            <a:r>
              <a:rPr lang="es-ES" dirty="0"/>
              <a:t>Permite el anidamiento de una cadena entre comillas dobles dentro de una cadena entre comillas simples y viceversa.</a:t>
            </a:r>
          </a:p>
          <a:p>
            <a:r>
              <a:rPr lang="es-ES" dirty="0"/>
              <a:t>Las constantes de tipo cadena no pueden ocupar mas de una línea, para utilizar varias líneas requiere concatenación.</a:t>
            </a:r>
          </a:p>
          <a:p>
            <a:r>
              <a:rPr lang="es-ES" dirty="0"/>
              <a:t>El formato de las cadenas es UTF8 y pueden contener secuencias de escape:</a:t>
            </a:r>
          </a:p>
          <a:p>
            <a:pPr lvl="1"/>
            <a:r>
              <a:rPr lang="es-ES" dirty="0"/>
              <a:t>\n, \r, \\, \", \', \t, \v, \e, \f</a:t>
            </a:r>
          </a:p>
          <a:p>
            <a:pPr lvl="1"/>
            <a:r>
              <a:rPr lang="es-ES" dirty="0"/>
              <a:t>\[0-9]{1,3}</a:t>
            </a:r>
          </a:p>
          <a:p>
            <a:pPr lvl="1"/>
            <a:r>
              <a:rPr lang="es-ES" dirty="0"/>
              <a:t>\x[0-9A-Fa-f]{2}</a:t>
            </a:r>
          </a:p>
          <a:p>
            <a:pPr lvl="1"/>
            <a:r>
              <a:rPr lang="es-ES" dirty="0"/>
              <a:t>\u[0-9A-Fa-f]{4}</a:t>
            </a:r>
          </a:p>
          <a:p>
            <a:pPr lvl="1"/>
            <a:endParaRPr lang="es-ES" dirty="0"/>
          </a:p>
          <a:p>
            <a:pPr lvl="1"/>
            <a:endParaRPr lang="es-ES" dirty="0"/>
          </a:p>
        </p:txBody>
      </p:sp>
    </p:spTree>
    <p:extLst>
      <p:ext uri="{BB962C8B-B14F-4D97-AF65-F5344CB8AC3E}">
        <p14:creationId xmlns:p14="http://schemas.microsoft.com/office/powerpoint/2010/main" val="3117584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Conversión entre tipos</a:t>
            </a:r>
          </a:p>
        </p:txBody>
      </p:sp>
      <p:sp>
        <p:nvSpPr>
          <p:cNvPr id="3" name="2 Marcador de contenido"/>
          <p:cNvSpPr>
            <a:spLocks noGrp="1"/>
          </p:cNvSpPr>
          <p:nvPr>
            <p:ph idx="1"/>
          </p:nvPr>
        </p:nvSpPr>
        <p:spPr/>
        <p:txBody>
          <a:bodyPr>
            <a:normAutofit fontScale="62500" lnSpcReduction="20000"/>
          </a:bodyPr>
          <a:lstStyle/>
          <a:p>
            <a:r>
              <a:rPr lang="es-ES" dirty="0"/>
              <a:t>JavaScript es un lenguaje "no </a:t>
            </a:r>
            <a:r>
              <a:rPr lang="es-ES" dirty="0" err="1"/>
              <a:t>tipado</a:t>
            </a:r>
            <a:r>
              <a:rPr lang="es-ES" dirty="0"/>
              <a:t>", lo que significa que una misma variable puede guardar diferentes tipos de datos a lo largo de la ejecución de la aplicación.</a:t>
            </a:r>
          </a:p>
          <a:p>
            <a:r>
              <a:rPr lang="es-ES" dirty="0"/>
              <a:t>En JavaScript las conversiones entre tipos numéricos y cadenas se realiza de forma implícita.</a:t>
            </a:r>
          </a:p>
          <a:p>
            <a:r>
              <a:rPr lang="es-ES" dirty="0"/>
              <a:t>Los valores aritméticos se convierten automáticamente en cadenas en las operaciones de concatenación.</a:t>
            </a:r>
          </a:p>
          <a:p>
            <a:r>
              <a:rPr lang="es-ES" dirty="0"/>
              <a:t>En caso de ser necesario, para realizar las conversiones de forma explícita se utiliza:</a:t>
            </a:r>
          </a:p>
          <a:p>
            <a:pPr lvl="1"/>
            <a:r>
              <a:rPr lang="es-ES" dirty="0"/>
              <a:t>El método </a:t>
            </a:r>
            <a:r>
              <a:rPr lang="es-ES" dirty="0" err="1"/>
              <a:t>toString</a:t>
            </a:r>
            <a:r>
              <a:rPr lang="es-ES" dirty="0"/>
              <a:t>() que permite convertir variables de cualquier tipo a variables de tipo cadena.</a:t>
            </a:r>
          </a:p>
          <a:p>
            <a:pPr lvl="1"/>
            <a:r>
              <a:rPr lang="es-ES" dirty="0"/>
              <a:t>Las funciones </a:t>
            </a:r>
            <a:r>
              <a:rPr lang="es-ES" dirty="0" err="1"/>
              <a:t>parseInt</a:t>
            </a:r>
            <a:r>
              <a:rPr lang="es-ES" dirty="0"/>
              <a:t>() y </a:t>
            </a:r>
            <a:r>
              <a:rPr lang="es-ES" dirty="0" err="1"/>
              <a:t>parseFloat</a:t>
            </a:r>
            <a:r>
              <a:rPr lang="es-ES" dirty="0"/>
              <a:t>() convierten la cadena en un número entero o decimal respectivamente. </a:t>
            </a:r>
          </a:p>
          <a:p>
            <a:pPr lvl="2"/>
            <a:r>
              <a:rPr lang="es-ES" dirty="0"/>
              <a:t>Si la cadena no contiene un valor aritmético o no empieza por un dígito devuelve el valor </a:t>
            </a:r>
            <a:r>
              <a:rPr lang="es-ES" dirty="0" err="1"/>
              <a:t>NaN</a:t>
            </a:r>
            <a:r>
              <a:rPr lang="es-ES" dirty="0"/>
              <a:t>.</a:t>
            </a:r>
          </a:p>
          <a:p>
            <a:pPr lvl="2"/>
            <a:r>
              <a:rPr lang="es-ES" dirty="0"/>
              <a:t>La conversión numérica de una cadena se realiza carácter a carácter empezando por el de la primera posición hasta que encuentra un carácter que no es un dígito o termina la cadena.</a:t>
            </a:r>
          </a:p>
        </p:txBody>
      </p:sp>
    </p:spTree>
    <p:extLst>
      <p:ext uri="{BB962C8B-B14F-4D97-AF65-F5344CB8AC3E}">
        <p14:creationId xmlns:p14="http://schemas.microsoft.com/office/powerpoint/2010/main" val="22646841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Operadores</a:t>
            </a:r>
          </a:p>
        </p:txBody>
      </p:sp>
      <p:sp>
        <p:nvSpPr>
          <p:cNvPr id="3" name="2 Marcador de contenido"/>
          <p:cNvSpPr>
            <a:spLocks noGrp="1"/>
          </p:cNvSpPr>
          <p:nvPr>
            <p:ph idx="1"/>
          </p:nvPr>
        </p:nvSpPr>
        <p:spPr/>
        <p:txBody>
          <a:bodyPr>
            <a:normAutofit fontScale="55000" lnSpcReduction="20000"/>
          </a:bodyPr>
          <a:lstStyle/>
          <a:p>
            <a:r>
              <a:rPr lang="es-ES" dirty="0"/>
              <a:t>Asignación</a:t>
            </a:r>
          </a:p>
          <a:p>
            <a:pPr marL="457200" lvl="1" indent="0">
              <a:buNone/>
            </a:pPr>
            <a:r>
              <a:rPr lang="es-ES" dirty="0"/>
              <a:t>Simple: &lt;Destino&gt; = &lt;Expresión&gt;</a:t>
            </a:r>
          </a:p>
          <a:p>
            <a:r>
              <a:rPr lang="es-ES" dirty="0"/>
              <a:t>Aritméticos</a:t>
            </a:r>
          </a:p>
          <a:p>
            <a:pPr marL="457200" lvl="1" indent="0">
              <a:buNone/>
              <a:tabLst>
                <a:tab pos="977900" algn="l"/>
              </a:tabLst>
            </a:pPr>
            <a:r>
              <a:rPr lang="es-ES" sz="2700" dirty="0"/>
              <a:t>+	: Suma, si el algún operando es una cadena se concatena.</a:t>
            </a:r>
          </a:p>
          <a:p>
            <a:pPr marL="457200" lvl="1" indent="0">
              <a:buNone/>
              <a:tabLst>
                <a:tab pos="977900" algn="l"/>
              </a:tabLst>
            </a:pPr>
            <a:r>
              <a:rPr lang="es-ES" sz="2700" dirty="0"/>
              <a:t>-	: Resta, cambio de signo cuando es unario. </a:t>
            </a:r>
          </a:p>
          <a:p>
            <a:pPr marL="457200" lvl="1" indent="0">
              <a:buNone/>
              <a:tabLst>
                <a:tab pos="977900" algn="l"/>
              </a:tabLst>
            </a:pPr>
            <a:r>
              <a:rPr lang="es-ES" sz="2700" dirty="0"/>
              <a:t>*	: Producto</a:t>
            </a:r>
          </a:p>
          <a:p>
            <a:pPr marL="457200" lvl="1" indent="0">
              <a:buNone/>
              <a:tabLst>
                <a:tab pos="977900" algn="l"/>
              </a:tabLst>
            </a:pPr>
            <a:r>
              <a:rPr lang="es-ES" sz="2700" dirty="0"/>
              <a:t>/	: División, el resultado es siempre real.</a:t>
            </a:r>
          </a:p>
          <a:p>
            <a:pPr marL="457200" lvl="1" indent="0">
              <a:buNone/>
              <a:tabLst>
                <a:tab pos="977900" algn="l"/>
              </a:tabLst>
            </a:pPr>
            <a:r>
              <a:rPr lang="es-ES" sz="2700" dirty="0"/>
              <a:t>%	: Resto de la división entera</a:t>
            </a:r>
          </a:p>
          <a:p>
            <a:pPr>
              <a:tabLst>
                <a:tab pos="1250950" algn="l"/>
              </a:tabLst>
            </a:pPr>
            <a:r>
              <a:rPr lang="es-ES" sz="3100" dirty="0"/>
              <a:t>A</a:t>
            </a:r>
            <a:r>
              <a:rPr lang="es-ES" dirty="0"/>
              <a:t>cumulativos: += , -= , *= , /= , %=</a:t>
            </a:r>
          </a:p>
          <a:p>
            <a:r>
              <a:rPr lang="es-ES" dirty="0"/>
              <a:t>Operadores relacionales</a:t>
            </a:r>
          </a:p>
          <a:p>
            <a:pPr marL="457200" lvl="1" indent="0">
              <a:buNone/>
              <a:tabLst>
                <a:tab pos="977900" algn="l"/>
              </a:tabLst>
            </a:pPr>
            <a:r>
              <a:rPr lang="es-ES" sz="2700" dirty="0"/>
              <a:t>&gt;	: mayor</a:t>
            </a:r>
          </a:p>
          <a:p>
            <a:pPr marL="457200" lvl="1" indent="0">
              <a:buNone/>
              <a:tabLst>
                <a:tab pos="977900" algn="l"/>
              </a:tabLst>
            </a:pPr>
            <a:r>
              <a:rPr lang="es-ES" sz="2700" dirty="0"/>
              <a:t>&gt;=	: mayor o igual</a:t>
            </a:r>
          </a:p>
          <a:p>
            <a:pPr marL="457200" lvl="1" indent="0">
              <a:buNone/>
              <a:tabLst>
                <a:tab pos="977900" algn="l"/>
              </a:tabLst>
            </a:pPr>
            <a:r>
              <a:rPr lang="es-ES" sz="2700" dirty="0"/>
              <a:t>&lt;	: menor</a:t>
            </a:r>
          </a:p>
          <a:p>
            <a:pPr marL="457200" lvl="1" indent="0">
              <a:buNone/>
              <a:tabLst>
                <a:tab pos="977900" algn="l"/>
              </a:tabLst>
            </a:pPr>
            <a:r>
              <a:rPr lang="es-ES" sz="2700" dirty="0"/>
              <a:t>&lt;=	: menor o igual</a:t>
            </a:r>
          </a:p>
          <a:p>
            <a:pPr marL="457200" lvl="1" indent="0">
              <a:buNone/>
              <a:tabLst>
                <a:tab pos="977900" algn="l"/>
              </a:tabLst>
            </a:pPr>
            <a:r>
              <a:rPr lang="es-ES" sz="2700" dirty="0"/>
              <a:t>==	: igual</a:t>
            </a:r>
          </a:p>
          <a:p>
            <a:pPr marL="457200" lvl="1" indent="0">
              <a:buNone/>
              <a:tabLst>
                <a:tab pos="977900" algn="l"/>
              </a:tabLst>
            </a:pPr>
            <a:r>
              <a:rPr lang="es-ES" sz="2700" dirty="0"/>
              <a:t>!=	: distinto</a:t>
            </a:r>
          </a:p>
          <a:p>
            <a:pPr marL="457200" lvl="1" indent="0">
              <a:buNone/>
              <a:tabLst>
                <a:tab pos="977900" algn="l"/>
              </a:tabLst>
            </a:pPr>
            <a:r>
              <a:rPr lang="es-ES" dirty="0"/>
              <a:t>===	: identidad (coincide el tipo)</a:t>
            </a:r>
          </a:p>
          <a:p>
            <a:pPr marL="457200" lvl="1" indent="0">
              <a:buNone/>
              <a:tabLst>
                <a:tab pos="977900" algn="l"/>
              </a:tabLst>
            </a:pPr>
            <a:r>
              <a:rPr lang="es-ES" sz="2700" dirty="0"/>
              <a:t>!==	: no identidad</a:t>
            </a:r>
          </a:p>
          <a:p>
            <a:endParaRPr lang="es-ES" dirty="0"/>
          </a:p>
        </p:txBody>
      </p:sp>
    </p:spTree>
    <p:extLst>
      <p:ext uri="{BB962C8B-B14F-4D97-AF65-F5344CB8AC3E}">
        <p14:creationId xmlns:p14="http://schemas.microsoft.com/office/powerpoint/2010/main" val="40237080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Operadores</a:t>
            </a:r>
          </a:p>
        </p:txBody>
      </p:sp>
      <p:sp>
        <p:nvSpPr>
          <p:cNvPr id="3" name="2 Marcador de contenido"/>
          <p:cNvSpPr>
            <a:spLocks noGrp="1"/>
          </p:cNvSpPr>
          <p:nvPr>
            <p:ph idx="1"/>
          </p:nvPr>
        </p:nvSpPr>
        <p:spPr/>
        <p:txBody>
          <a:bodyPr>
            <a:normAutofit fontScale="55000" lnSpcReduction="20000"/>
          </a:bodyPr>
          <a:lstStyle/>
          <a:p>
            <a:r>
              <a:rPr lang="es-ES" dirty="0"/>
              <a:t>Operadores lógicos (los operandos son booleanos)</a:t>
            </a:r>
          </a:p>
          <a:p>
            <a:pPr marL="457200" lvl="1" indent="0">
              <a:buNone/>
              <a:tabLst>
                <a:tab pos="977900" algn="l"/>
              </a:tabLst>
            </a:pPr>
            <a:r>
              <a:rPr lang="es-ES" sz="2700" dirty="0"/>
              <a:t>&amp;&amp;	: AND</a:t>
            </a:r>
          </a:p>
          <a:p>
            <a:pPr marL="457200" lvl="1" indent="0">
              <a:buNone/>
              <a:tabLst>
                <a:tab pos="977900" algn="l"/>
              </a:tabLst>
            </a:pPr>
            <a:r>
              <a:rPr lang="es-ES" sz="2700" dirty="0"/>
              <a:t>||	: OR</a:t>
            </a:r>
          </a:p>
          <a:p>
            <a:pPr marL="457200" lvl="1" indent="0">
              <a:buNone/>
              <a:tabLst>
                <a:tab pos="977900" algn="l"/>
              </a:tabLst>
            </a:pPr>
            <a:r>
              <a:rPr lang="es-ES" sz="2700" dirty="0"/>
              <a:t>!	: NOT</a:t>
            </a:r>
          </a:p>
          <a:p>
            <a:pPr>
              <a:tabLst>
                <a:tab pos="1250950" algn="l"/>
              </a:tabLst>
            </a:pPr>
            <a:r>
              <a:rPr lang="es-ES" sz="3100" dirty="0"/>
              <a:t>Bi</a:t>
            </a:r>
            <a:r>
              <a:rPr lang="es-ES" dirty="0"/>
              <a:t>narios</a:t>
            </a:r>
          </a:p>
          <a:p>
            <a:pPr marL="457200" lvl="1" indent="0">
              <a:buNone/>
              <a:tabLst>
                <a:tab pos="977900" algn="l"/>
              </a:tabLst>
            </a:pPr>
            <a:r>
              <a:rPr lang="es-ES" sz="2700" dirty="0"/>
              <a:t>&gt;&gt;	: Desplazamiento Derecha</a:t>
            </a:r>
          </a:p>
          <a:p>
            <a:pPr marL="457200" lvl="1" indent="0">
              <a:buNone/>
              <a:tabLst>
                <a:tab pos="977900" algn="l"/>
              </a:tabLst>
            </a:pPr>
            <a:r>
              <a:rPr lang="es-ES" sz="2700" dirty="0"/>
              <a:t>&lt;&lt;	: Desplazamiento Izquierda</a:t>
            </a:r>
          </a:p>
          <a:p>
            <a:pPr marL="457200" lvl="1" indent="0">
              <a:buNone/>
              <a:tabLst>
                <a:tab pos="977900" algn="l"/>
              </a:tabLst>
            </a:pPr>
            <a:r>
              <a:rPr lang="es-ES" sz="2700" dirty="0"/>
              <a:t>&gt;&gt;&gt;	: Desplazamiento Derecha sin signo</a:t>
            </a:r>
          </a:p>
          <a:p>
            <a:pPr marL="457200" lvl="1" indent="0">
              <a:buNone/>
              <a:tabLst>
                <a:tab pos="977900" algn="l"/>
              </a:tabLst>
            </a:pPr>
            <a:r>
              <a:rPr lang="es-ES" sz="2700" dirty="0"/>
              <a:t>&amp;	: AND binario</a:t>
            </a:r>
          </a:p>
          <a:p>
            <a:pPr marL="457200" lvl="1" indent="0">
              <a:buNone/>
              <a:tabLst>
                <a:tab pos="977900" algn="l"/>
              </a:tabLst>
            </a:pPr>
            <a:r>
              <a:rPr lang="es-ES" sz="2700" dirty="0"/>
              <a:t>|	: OR binario</a:t>
            </a:r>
          </a:p>
          <a:p>
            <a:pPr marL="457200" lvl="1" indent="0">
              <a:buNone/>
              <a:tabLst>
                <a:tab pos="977900" algn="l"/>
              </a:tabLst>
            </a:pPr>
            <a:r>
              <a:rPr lang="es-ES" sz="2700" dirty="0"/>
              <a:t>^	: XOR binario</a:t>
            </a:r>
          </a:p>
          <a:p>
            <a:pPr marL="457200" lvl="1" indent="0">
              <a:buNone/>
              <a:tabLst>
                <a:tab pos="977900" algn="l"/>
              </a:tabLst>
            </a:pPr>
            <a:r>
              <a:rPr lang="es-ES" sz="2700" dirty="0"/>
              <a:t>~	: complemento</a:t>
            </a:r>
          </a:p>
          <a:p>
            <a:r>
              <a:rPr lang="es-ES" dirty="0"/>
              <a:t>Acumulativos: &gt;&gt;=, &lt;&lt;=, &gt;&gt;&gt;=, &amp;=, |=, ^=, ~=</a:t>
            </a:r>
          </a:p>
          <a:p>
            <a:r>
              <a:rPr lang="es-ES" dirty="0"/>
              <a:t>Incremento/decremento:</a:t>
            </a:r>
          </a:p>
          <a:p>
            <a:pPr marL="457200" lvl="1" indent="0">
              <a:buNone/>
              <a:tabLst>
                <a:tab pos="1700213" algn="l"/>
              </a:tabLst>
            </a:pPr>
            <a:r>
              <a:rPr lang="es-ES" sz="2700" dirty="0"/>
              <a:t>++&lt;Variable&gt;	: Se incrementa en 1 y se consulta.</a:t>
            </a:r>
          </a:p>
          <a:p>
            <a:pPr marL="457200" lvl="1" indent="0">
              <a:buNone/>
              <a:tabLst>
                <a:tab pos="1700213" algn="l"/>
              </a:tabLst>
            </a:pPr>
            <a:r>
              <a:rPr lang="es-ES" sz="2700" dirty="0"/>
              <a:t>--&lt; Variable &gt;	: Se </a:t>
            </a:r>
            <a:r>
              <a:rPr lang="es-ES" sz="2700" dirty="0" err="1"/>
              <a:t>decrementa</a:t>
            </a:r>
            <a:r>
              <a:rPr lang="es-ES" sz="2700" dirty="0"/>
              <a:t> en 1 y se consulta.</a:t>
            </a:r>
          </a:p>
          <a:p>
            <a:pPr marL="457200" lvl="1" indent="0">
              <a:buNone/>
              <a:tabLst>
                <a:tab pos="1700213" algn="l"/>
              </a:tabLst>
            </a:pPr>
            <a:r>
              <a:rPr lang="es-ES" sz="2700" dirty="0"/>
              <a:t>&lt; Variable &gt;++  	: Se consulta y se incrementa en 1.</a:t>
            </a:r>
          </a:p>
          <a:p>
            <a:pPr marL="457200" lvl="1" indent="0">
              <a:buNone/>
              <a:tabLst>
                <a:tab pos="1700213" algn="l"/>
              </a:tabLst>
            </a:pPr>
            <a:r>
              <a:rPr lang="es-ES" sz="2700" dirty="0"/>
              <a:t>&lt; Variable &gt;--	: Se consulta y se </a:t>
            </a:r>
            <a:r>
              <a:rPr lang="es-ES" sz="2700" dirty="0" err="1"/>
              <a:t>decrementa</a:t>
            </a:r>
            <a:r>
              <a:rPr lang="es-ES" sz="2700" dirty="0"/>
              <a:t> en 1.</a:t>
            </a:r>
          </a:p>
          <a:p>
            <a:endParaRPr lang="es-ES" dirty="0"/>
          </a:p>
        </p:txBody>
      </p:sp>
    </p:spTree>
    <p:extLst>
      <p:ext uri="{BB962C8B-B14F-4D97-AF65-F5344CB8AC3E}">
        <p14:creationId xmlns:p14="http://schemas.microsoft.com/office/powerpoint/2010/main" val="2139293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Operadores</a:t>
            </a:r>
          </a:p>
        </p:txBody>
      </p:sp>
      <p:sp>
        <p:nvSpPr>
          <p:cNvPr id="3" name="2 Marcador de contenido"/>
          <p:cNvSpPr>
            <a:spLocks noGrp="1"/>
          </p:cNvSpPr>
          <p:nvPr>
            <p:ph idx="1"/>
          </p:nvPr>
        </p:nvSpPr>
        <p:spPr/>
        <p:txBody>
          <a:bodyPr>
            <a:normAutofit fontScale="62500" lnSpcReduction="20000"/>
          </a:bodyPr>
          <a:lstStyle/>
          <a:p>
            <a:r>
              <a:rPr lang="es-ES" dirty="0"/>
              <a:t>Operador unario: </a:t>
            </a:r>
            <a:r>
              <a:rPr lang="es-ES" b="1" dirty="0"/>
              <a:t>new</a:t>
            </a:r>
          </a:p>
          <a:p>
            <a:pPr lvl="1"/>
            <a:r>
              <a:rPr lang="es-ES" dirty="0"/>
              <a:t>Crea un nuevo objeto.</a:t>
            </a:r>
          </a:p>
          <a:p>
            <a:r>
              <a:rPr lang="es-ES" dirty="0"/>
              <a:t>Operador unario: </a:t>
            </a:r>
            <a:r>
              <a:rPr lang="es-ES" b="1" dirty="0" err="1"/>
              <a:t>delete</a:t>
            </a:r>
            <a:endParaRPr lang="es-ES" b="1" dirty="0"/>
          </a:p>
          <a:p>
            <a:pPr lvl="1"/>
            <a:r>
              <a:rPr lang="es-ES" dirty="0"/>
              <a:t>Elimina una propiedad de un objeto o quita un elemento de una matriz.</a:t>
            </a:r>
          </a:p>
          <a:p>
            <a:r>
              <a:rPr lang="es-ES" dirty="0"/>
              <a:t>Operador unario: </a:t>
            </a:r>
            <a:r>
              <a:rPr lang="es-ES" b="1" dirty="0" err="1"/>
              <a:t>void</a:t>
            </a:r>
            <a:endParaRPr lang="es-ES" b="1" dirty="0"/>
          </a:p>
          <a:p>
            <a:pPr lvl="1"/>
            <a:r>
              <a:rPr lang="es-ES" dirty="0"/>
              <a:t>Descarta el operando y devuelve </a:t>
            </a:r>
            <a:r>
              <a:rPr lang="es-ES"/>
              <a:t>no definido (undefined</a:t>
            </a:r>
            <a:r>
              <a:rPr lang="es-ES" dirty="0"/>
              <a:t>).</a:t>
            </a:r>
          </a:p>
          <a:p>
            <a:r>
              <a:rPr lang="es-ES" dirty="0"/>
              <a:t>Operador unario de tipo: </a:t>
            </a:r>
            <a:r>
              <a:rPr lang="es-ES" b="1" dirty="0" err="1"/>
              <a:t>typeof</a:t>
            </a:r>
            <a:endParaRPr lang="es-ES" b="1" dirty="0"/>
          </a:p>
          <a:p>
            <a:pPr lvl="1"/>
            <a:r>
              <a:rPr lang="es-ES" dirty="0"/>
              <a:t>Devuelve una cadena con el tipo de la variable, los valores devueltos son: "</a:t>
            </a:r>
            <a:r>
              <a:rPr lang="es-ES" dirty="0" err="1"/>
              <a:t>number</a:t>
            </a:r>
            <a:r>
              <a:rPr lang="es-ES" dirty="0"/>
              <a:t>", "</a:t>
            </a:r>
            <a:r>
              <a:rPr lang="es-ES" dirty="0" err="1"/>
              <a:t>string</a:t>
            </a:r>
            <a:r>
              <a:rPr lang="es-ES" dirty="0"/>
              <a:t>", "</a:t>
            </a:r>
            <a:r>
              <a:rPr lang="es-ES" dirty="0" err="1"/>
              <a:t>boolean</a:t>
            </a:r>
            <a:r>
              <a:rPr lang="es-ES" dirty="0"/>
              <a:t>", "</a:t>
            </a:r>
            <a:r>
              <a:rPr lang="es-ES" dirty="0" err="1"/>
              <a:t>object</a:t>
            </a:r>
            <a:r>
              <a:rPr lang="es-ES" dirty="0"/>
              <a:t>", "</a:t>
            </a:r>
            <a:r>
              <a:rPr lang="es-ES" dirty="0" err="1"/>
              <a:t>function</a:t>
            </a:r>
            <a:r>
              <a:rPr lang="es-ES" dirty="0"/>
              <a:t>" y "</a:t>
            </a:r>
            <a:r>
              <a:rPr lang="es-ES" dirty="0" err="1"/>
              <a:t>undefined</a:t>
            </a:r>
            <a:r>
              <a:rPr lang="es-ES" dirty="0"/>
              <a:t>“.</a:t>
            </a:r>
          </a:p>
          <a:p>
            <a:r>
              <a:rPr lang="es-ES" dirty="0"/>
              <a:t>Operador binario de pertenencia a tipo: </a:t>
            </a:r>
            <a:r>
              <a:rPr lang="es-ES" b="1" dirty="0" err="1"/>
              <a:t>instanceof</a:t>
            </a:r>
            <a:endParaRPr lang="es-ES" b="1" dirty="0"/>
          </a:p>
          <a:p>
            <a:pPr lvl="1"/>
            <a:r>
              <a:rPr lang="es-ES" dirty="0"/>
              <a:t>Devuelve una true si es del tipo indicado.</a:t>
            </a:r>
          </a:p>
          <a:p>
            <a:r>
              <a:rPr lang="es-ES" dirty="0"/>
              <a:t>Operador binario de pertenencia: </a:t>
            </a:r>
            <a:r>
              <a:rPr lang="es-ES" b="1" dirty="0"/>
              <a:t>in</a:t>
            </a:r>
          </a:p>
          <a:p>
            <a:pPr lvl="1"/>
            <a:r>
              <a:rPr lang="es-ES" dirty="0"/>
              <a:t>Comprueba la existencia de una propiedad en un objeto: </a:t>
            </a:r>
            <a:r>
              <a:rPr lang="es-ES" dirty="0" err="1"/>
              <a:t>property</a:t>
            </a:r>
            <a:r>
              <a:rPr lang="es-ES" dirty="0"/>
              <a:t> in </a:t>
            </a:r>
            <a:r>
              <a:rPr lang="es-ES" dirty="0" err="1"/>
              <a:t>object</a:t>
            </a:r>
            <a:endParaRPr lang="es-ES" dirty="0"/>
          </a:p>
          <a:p>
            <a:r>
              <a:rPr lang="es-ES" dirty="0"/>
              <a:t>Operador condicional ternario:</a:t>
            </a:r>
          </a:p>
          <a:p>
            <a:pPr lvl="1"/>
            <a:r>
              <a:rPr lang="es-ES" dirty="0"/>
              <a:t>&lt;condición&gt;</a:t>
            </a:r>
            <a:r>
              <a:rPr lang="es-ES" b="1" dirty="0"/>
              <a:t>?</a:t>
            </a:r>
            <a:r>
              <a:rPr lang="es-ES" dirty="0"/>
              <a:t>&lt;expresión cuando verdadero&gt;</a:t>
            </a:r>
            <a:r>
              <a:rPr lang="es-ES" b="1" dirty="0"/>
              <a:t>:</a:t>
            </a:r>
            <a:r>
              <a:rPr lang="es-ES" dirty="0"/>
              <a:t>&lt;expresión cuando falso&gt;</a:t>
            </a:r>
          </a:p>
          <a:p>
            <a:pPr marL="0" indent="0">
              <a:buNone/>
            </a:pPr>
            <a:endParaRPr lang="es-ES" dirty="0"/>
          </a:p>
        </p:txBody>
      </p:sp>
    </p:spTree>
    <p:extLst>
      <p:ext uri="{BB962C8B-B14F-4D97-AF65-F5344CB8AC3E}">
        <p14:creationId xmlns:p14="http://schemas.microsoft.com/office/powerpoint/2010/main" val="8602966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Precedencia de operadores</a:t>
            </a:r>
          </a:p>
        </p:txBody>
      </p:sp>
      <p:graphicFrame>
        <p:nvGraphicFramePr>
          <p:cNvPr id="4" name="3 Marcador de contenido"/>
          <p:cNvGraphicFramePr>
            <a:graphicFrameLocks noGrp="1"/>
          </p:cNvGraphicFramePr>
          <p:nvPr>
            <p:ph idx="1"/>
            <p:extLst/>
          </p:nvPr>
        </p:nvGraphicFramePr>
        <p:xfrm>
          <a:off x="683567" y="1484784"/>
          <a:ext cx="7848873" cy="4746720"/>
        </p:xfrm>
        <a:graphic>
          <a:graphicData uri="http://schemas.openxmlformats.org/drawingml/2006/table">
            <a:tbl>
              <a:tblPr firstRow="1" bandRow="1">
                <a:tableStyleId>{5C22544A-7EE6-4342-B048-85BDC9FD1C3A}</a:tableStyleId>
              </a:tblPr>
              <a:tblGrid>
                <a:gridCol w="1977337">
                  <a:extLst>
                    <a:ext uri="{9D8B030D-6E8A-4147-A177-3AD203B41FA5}">
                      <a16:colId xmlns:a16="http://schemas.microsoft.com/office/drawing/2014/main" val="20000"/>
                    </a:ext>
                  </a:extLst>
                </a:gridCol>
                <a:gridCol w="5871536">
                  <a:extLst>
                    <a:ext uri="{9D8B030D-6E8A-4147-A177-3AD203B41FA5}">
                      <a16:colId xmlns:a16="http://schemas.microsoft.com/office/drawing/2014/main" val="20001"/>
                    </a:ext>
                  </a:extLst>
                </a:gridCol>
              </a:tblGrid>
              <a:tr h="288000">
                <a:tc>
                  <a:txBody>
                    <a:bodyPr/>
                    <a:lstStyle/>
                    <a:p>
                      <a:pPr>
                        <a:spcAft>
                          <a:spcPts val="0"/>
                        </a:spcAft>
                      </a:pPr>
                      <a:r>
                        <a:rPr lang="es-ES" sz="1400" b="1" dirty="0">
                          <a:effectLst/>
                          <a:latin typeface="+mn-lt"/>
                          <a:ea typeface="Times New Roman"/>
                          <a:cs typeface="Times New Roman"/>
                        </a:rPr>
                        <a:t>Operador</a:t>
                      </a:r>
                      <a:endParaRPr lang="es-ES" sz="1400" dirty="0">
                        <a:effectLst/>
                        <a:latin typeface="+mn-lt"/>
                        <a:ea typeface="Times New Roman"/>
                        <a:cs typeface="Times New Roman"/>
                      </a:endParaRPr>
                    </a:p>
                  </a:txBody>
                  <a:tcPr marL="47625" marR="47625" marT="0" marB="0" anchor="ctr"/>
                </a:tc>
                <a:tc>
                  <a:txBody>
                    <a:bodyPr/>
                    <a:lstStyle/>
                    <a:p>
                      <a:pPr>
                        <a:spcAft>
                          <a:spcPts val="0"/>
                        </a:spcAft>
                      </a:pPr>
                      <a:r>
                        <a:rPr lang="es-ES" sz="1400" b="1">
                          <a:effectLst/>
                          <a:latin typeface="+mn-lt"/>
                          <a:ea typeface="Times New Roman"/>
                          <a:cs typeface="Times New Roman"/>
                        </a:rPr>
                        <a:t>Descripción</a:t>
                      </a:r>
                      <a:endParaRPr lang="es-ES" sz="1400">
                        <a:effectLst/>
                        <a:latin typeface="+mn-lt"/>
                        <a:ea typeface="Times New Roman"/>
                        <a:cs typeface="Times New Roman"/>
                      </a:endParaRPr>
                    </a:p>
                  </a:txBody>
                  <a:tcPr marL="47625" marR="47625" marT="0" marB="0" anchor="ctr"/>
                </a:tc>
                <a:extLst>
                  <a:ext uri="{0D108BD9-81ED-4DB2-BD59-A6C34878D82A}">
                    <a16:rowId xmlns:a16="http://schemas.microsoft.com/office/drawing/2014/main" val="10000"/>
                  </a:ext>
                </a:extLst>
              </a:tr>
              <a:tr h="288000">
                <a:tc>
                  <a:txBody>
                    <a:bodyPr/>
                    <a:lstStyle/>
                    <a:p>
                      <a:pPr>
                        <a:spcAft>
                          <a:spcPts val="0"/>
                        </a:spcAft>
                      </a:pPr>
                      <a:r>
                        <a:rPr lang="es-ES" sz="1400">
                          <a:effectLst/>
                          <a:latin typeface="+mn-lt"/>
                          <a:ea typeface="Times New Roman"/>
                          <a:cs typeface="Times New Roman"/>
                        </a:rPr>
                        <a:t>. [] ()</a:t>
                      </a:r>
                      <a:endParaRPr lang="es-ES" sz="1400" dirty="0">
                        <a:effectLst/>
                        <a:latin typeface="+mn-lt"/>
                        <a:ea typeface="Times New Roman"/>
                        <a:cs typeface="Times New Roman"/>
                      </a:endParaRPr>
                    </a:p>
                  </a:txBody>
                  <a:tcPr marL="47625" marR="47625" marT="0" marB="0" anchor="ctr"/>
                </a:tc>
                <a:tc>
                  <a:txBody>
                    <a:bodyPr/>
                    <a:lstStyle/>
                    <a:p>
                      <a:pPr>
                        <a:spcAft>
                          <a:spcPts val="0"/>
                        </a:spcAft>
                      </a:pPr>
                      <a:r>
                        <a:rPr lang="es-ES" sz="1400">
                          <a:effectLst/>
                          <a:latin typeface="+mn-lt"/>
                          <a:ea typeface="Times New Roman"/>
                          <a:cs typeface="Times New Roman"/>
                        </a:rPr>
                        <a:t>Acceso a campos, indexación de matrices y llamadas a funciones</a:t>
                      </a:r>
                    </a:p>
                  </a:txBody>
                  <a:tcPr marL="47625" marR="47625" marT="0" marB="0" anchor="ctr"/>
                </a:tc>
                <a:extLst>
                  <a:ext uri="{0D108BD9-81ED-4DB2-BD59-A6C34878D82A}">
                    <a16:rowId xmlns:a16="http://schemas.microsoft.com/office/drawing/2014/main" val="10001"/>
                  </a:ext>
                </a:extLst>
              </a:tr>
              <a:tr h="288000">
                <a:tc>
                  <a:txBody>
                    <a:bodyPr/>
                    <a:lstStyle/>
                    <a:p>
                      <a:pPr>
                        <a:spcAft>
                          <a:spcPts val="0"/>
                        </a:spcAft>
                      </a:pPr>
                      <a:r>
                        <a:rPr lang="es-ES" sz="1400">
                          <a:effectLst/>
                          <a:latin typeface="+mn-lt"/>
                          <a:ea typeface="Times New Roman"/>
                          <a:cs typeface="Times New Roman"/>
                        </a:rPr>
                        <a:t>++ -- - ~ ! typeof new void delete</a:t>
                      </a:r>
                    </a:p>
                  </a:txBody>
                  <a:tcPr marL="47625" marR="47625" marT="0" marB="0" anchor="ctr"/>
                </a:tc>
                <a:tc>
                  <a:txBody>
                    <a:bodyPr/>
                    <a:lstStyle/>
                    <a:p>
                      <a:pPr>
                        <a:spcAft>
                          <a:spcPts val="0"/>
                        </a:spcAft>
                      </a:pPr>
                      <a:r>
                        <a:rPr lang="es-ES" sz="1400">
                          <a:effectLst/>
                          <a:latin typeface="+mn-lt"/>
                          <a:ea typeface="Times New Roman"/>
                          <a:cs typeface="Times New Roman"/>
                        </a:rPr>
                        <a:t>Operadores unarios, tipos de datos devueltos, creación de objetos, valores no definidos</a:t>
                      </a:r>
                    </a:p>
                  </a:txBody>
                  <a:tcPr marL="47625" marR="47625" marT="0" marB="0" anchor="ctr"/>
                </a:tc>
                <a:extLst>
                  <a:ext uri="{0D108BD9-81ED-4DB2-BD59-A6C34878D82A}">
                    <a16:rowId xmlns:a16="http://schemas.microsoft.com/office/drawing/2014/main" val="10002"/>
                  </a:ext>
                </a:extLst>
              </a:tr>
              <a:tr h="288000">
                <a:tc>
                  <a:txBody>
                    <a:bodyPr/>
                    <a:lstStyle/>
                    <a:p>
                      <a:pPr>
                        <a:spcAft>
                          <a:spcPts val="0"/>
                        </a:spcAft>
                      </a:pPr>
                      <a:r>
                        <a:rPr lang="es-ES" sz="1400">
                          <a:effectLst/>
                          <a:latin typeface="+mn-lt"/>
                          <a:ea typeface="Times New Roman"/>
                          <a:cs typeface="Times New Roman"/>
                        </a:rPr>
                        <a:t>* / %</a:t>
                      </a:r>
                    </a:p>
                  </a:txBody>
                  <a:tcPr marL="47625" marR="47625" marT="0" marB="0" anchor="ctr"/>
                </a:tc>
                <a:tc>
                  <a:txBody>
                    <a:bodyPr/>
                    <a:lstStyle/>
                    <a:p>
                      <a:pPr>
                        <a:spcAft>
                          <a:spcPts val="0"/>
                        </a:spcAft>
                      </a:pPr>
                      <a:r>
                        <a:rPr lang="es-ES" sz="1400">
                          <a:effectLst/>
                          <a:latin typeface="+mn-lt"/>
                          <a:ea typeface="Times New Roman"/>
                          <a:cs typeface="Times New Roman"/>
                        </a:rPr>
                        <a:t>Multiplicación, división, división módulo</a:t>
                      </a:r>
                    </a:p>
                  </a:txBody>
                  <a:tcPr marL="47625" marR="47625" marT="0" marB="0" anchor="ctr"/>
                </a:tc>
                <a:extLst>
                  <a:ext uri="{0D108BD9-81ED-4DB2-BD59-A6C34878D82A}">
                    <a16:rowId xmlns:a16="http://schemas.microsoft.com/office/drawing/2014/main" val="10003"/>
                  </a:ext>
                </a:extLst>
              </a:tr>
              <a:tr h="288000">
                <a:tc>
                  <a:txBody>
                    <a:bodyPr/>
                    <a:lstStyle/>
                    <a:p>
                      <a:pPr>
                        <a:spcAft>
                          <a:spcPts val="0"/>
                        </a:spcAft>
                      </a:pPr>
                      <a:r>
                        <a:rPr lang="es-ES" sz="1400">
                          <a:effectLst/>
                          <a:latin typeface="+mn-lt"/>
                          <a:ea typeface="Times New Roman"/>
                          <a:cs typeface="Times New Roman"/>
                        </a:rPr>
                        <a:t>+ - +</a:t>
                      </a:r>
                    </a:p>
                  </a:txBody>
                  <a:tcPr marL="47625" marR="47625" marT="0" marB="0" anchor="ctr"/>
                </a:tc>
                <a:tc>
                  <a:txBody>
                    <a:bodyPr/>
                    <a:lstStyle/>
                    <a:p>
                      <a:pPr>
                        <a:spcAft>
                          <a:spcPts val="0"/>
                        </a:spcAft>
                      </a:pPr>
                      <a:r>
                        <a:rPr lang="es-ES" sz="1400">
                          <a:effectLst/>
                          <a:latin typeface="+mn-lt"/>
                          <a:ea typeface="Times New Roman"/>
                          <a:cs typeface="Times New Roman"/>
                        </a:rPr>
                        <a:t>Adición, sustracción, concatenación de cadenas</a:t>
                      </a:r>
                    </a:p>
                  </a:txBody>
                  <a:tcPr marL="47625" marR="47625" marT="0" marB="0" anchor="ctr"/>
                </a:tc>
                <a:extLst>
                  <a:ext uri="{0D108BD9-81ED-4DB2-BD59-A6C34878D82A}">
                    <a16:rowId xmlns:a16="http://schemas.microsoft.com/office/drawing/2014/main" val="10004"/>
                  </a:ext>
                </a:extLst>
              </a:tr>
              <a:tr h="288000">
                <a:tc>
                  <a:txBody>
                    <a:bodyPr/>
                    <a:lstStyle/>
                    <a:p>
                      <a:pPr>
                        <a:spcAft>
                          <a:spcPts val="0"/>
                        </a:spcAft>
                      </a:pPr>
                      <a:r>
                        <a:rPr lang="es-ES" sz="1400">
                          <a:effectLst/>
                          <a:latin typeface="+mn-lt"/>
                          <a:ea typeface="Times New Roman"/>
                          <a:cs typeface="Times New Roman"/>
                        </a:rPr>
                        <a:t>&lt;&lt; &gt;&gt; &gt;&gt;&gt;</a:t>
                      </a:r>
                    </a:p>
                  </a:txBody>
                  <a:tcPr marL="47625" marR="47625" marT="0" marB="0" anchor="ctr"/>
                </a:tc>
                <a:tc>
                  <a:txBody>
                    <a:bodyPr/>
                    <a:lstStyle/>
                    <a:p>
                      <a:pPr>
                        <a:spcAft>
                          <a:spcPts val="0"/>
                        </a:spcAft>
                      </a:pPr>
                      <a:r>
                        <a:rPr lang="es-ES" sz="1400">
                          <a:effectLst/>
                          <a:latin typeface="+mn-lt"/>
                          <a:ea typeface="Times New Roman"/>
                          <a:cs typeface="Times New Roman"/>
                        </a:rPr>
                        <a:t>Desplazamiento de bits</a:t>
                      </a:r>
                    </a:p>
                  </a:txBody>
                  <a:tcPr marL="47625" marR="47625" marT="0" marB="0" anchor="ctr"/>
                </a:tc>
                <a:extLst>
                  <a:ext uri="{0D108BD9-81ED-4DB2-BD59-A6C34878D82A}">
                    <a16:rowId xmlns:a16="http://schemas.microsoft.com/office/drawing/2014/main" val="10005"/>
                  </a:ext>
                </a:extLst>
              </a:tr>
              <a:tr h="288000">
                <a:tc>
                  <a:txBody>
                    <a:bodyPr/>
                    <a:lstStyle/>
                    <a:p>
                      <a:pPr>
                        <a:spcAft>
                          <a:spcPts val="0"/>
                        </a:spcAft>
                      </a:pPr>
                      <a:r>
                        <a:rPr lang="es-ES" sz="1400">
                          <a:effectLst/>
                          <a:latin typeface="+mn-lt"/>
                          <a:ea typeface="Times New Roman"/>
                          <a:cs typeface="Times New Roman"/>
                        </a:rPr>
                        <a:t>&lt; &lt;= &gt; &gt;=</a:t>
                      </a:r>
                    </a:p>
                  </a:txBody>
                  <a:tcPr marL="47625" marR="47625" marT="0" marB="0" anchor="ctr"/>
                </a:tc>
                <a:tc>
                  <a:txBody>
                    <a:bodyPr/>
                    <a:lstStyle/>
                    <a:p>
                      <a:pPr>
                        <a:spcAft>
                          <a:spcPts val="0"/>
                        </a:spcAft>
                      </a:pPr>
                      <a:r>
                        <a:rPr lang="es-ES" sz="1400">
                          <a:effectLst/>
                          <a:latin typeface="+mn-lt"/>
                          <a:ea typeface="Times New Roman"/>
                          <a:cs typeface="Times New Roman"/>
                        </a:rPr>
                        <a:t>Menor que, menor que o igual a, mayor que, mayor que o igual a</a:t>
                      </a:r>
                    </a:p>
                  </a:txBody>
                  <a:tcPr marL="47625" marR="47625" marT="0" marB="0" anchor="ctr"/>
                </a:tc>
                <a:extLst>
                  <a:ext uri="{0D108BD9-81ED-4DB2-BD59-A6C34878D82A}">
                    <a16:rowId xmlns:a16="http://schemas.microsoft.com/office/drawing/2014/main" val="10006"/>
                  </a:ext>
                </a:extLst>
              </a:tr>
              <a:tr h="288000">
                <a:tc>
                  <a:txBody>
                    <a:bodyPr/>
                    <a:lstStyle/>
                    <a:p>
                      <a:pPr>
                        <a:spcAft>
                          <a:spcPts val="0"/>
                        </a:spcAft>
                      </a:pPr>
                      <a:r>
                        <a:rPr lang="es-ES" sz="1400">
                          <a:effectLst/>
                          <a:latin typeface="+mn-lt"/>
                          <a:ea typeface="Times New Roman"/>
                          <a:cs typeface="Times New Roman"/>
                        </a:rPr>
                        <a:t>== != === !==</a:t>
                      </a:r>
                    </a:p>
                  </a:txBody>
                  <a:tcPr marL="47625" marR="47625" marT="0" marB="0" anchor="ctr"/>
                </a:tc>
                <a:tc>
                  <a:txBody>
                    <a:bodyPr/>
                    <a:lstStyle/>
                    <a:p>
                      <a:pPr>
                        <a:spcAft>
                          <a:spcPts val="0"/>
                        </a:spcAft>
                      </a:pPr>
                      <a:r>
                        <a:rPr lang="es-ES" sz="1400" dirty="0">
                          <a:effectLst/>
                          <a:latin typeface="+mn-lt"/>
                          <a:ea typeface="Times New Roman"/>
                          <a:cs typeface="Times New Roman"/>
                        </a:rPr>
                        <a:t>Igualdad, desigualdad, identidad, no identidad</a:t>
                      </a:r>
                    </a:p>
                  </a:txBody>
                  <a:tcPr marL="47625" marR="47625" marT="0" marB="0" anchor="ctr"/>
                </a:tc>
                <a:extLst>
                  <a:ext uri="{0D108BD9-81ED-4DB2-BD59-A6C34878D82A}">
                    <a16:rowId xmlns:a16="http://schemas.microsoft.com/office/drawing/2014/main" val="10007"/>
                  </a:ext>
                </a:extLst>
              </a:tr>
              <a:tr h="288000">
                <a:tc>
                  <a:txBody>
                    <a:bodyPr/>
                    <a:lstStyle/>
                    <a:p>
                      <a:pPr>
                        <a:spcAft>
                          <a:spcPts val="0"/>
                        </a:spcAft>
                      </a:pPr>
                      <a:r>
                        <a:rPr lang="es-ES" sz="1400">
                          <a:effectLst/>
                          <a:latin typeface="+mn-lt"/>
                          <a:ea typeface="Times New Roman"/>
                          <a:cs typeface="Times New Roman"/>
                        </a:rPr>
                        <a:t>&amp;</a:t>
                      </a:r>
                    </a:p>
                  </a:txBody>
                  <a:tcPr marL="47625" marR="47625" marT="0" marB="0" anchor="ctr"/>
                </a:tc>
                <a:tc>
                  <a:txBody>
                    <a:bodyPr/>
                    <a:lstStyle/>
                    <a:p>
                      <a:pPr>
                        <a:spcAft>
                          <a:spcPts val="0"/>
                        </a:spcAft>
                      </a:pPr>
                      <a:r>
                        <a:rPr lang="es-ES" sz="1400" dirty="0">
                          <a:effectLst/>
                          <a:latin typeface="+mn-lt"/>
                          <a:ea typeface="Times New Roman"/>
                          <a:cs typeface="Times New Roman"/>
                        </a:rPr>
                        <a:t>AND de bits</a:t>
                      </a:r>
                    </a:p>
                  </a:txBody>
                  <a:tcPr marL="47625" marR="47625" marT="0" marB="0" anchor="ctr"/>
                </a:tc>
                <a:extLst>
                  <a:ext uri="{0D108BD9-81ED-4DB2-BD59-A6C34878D82A}">
                    <a16:rowId xmlns:a16="http://schemas.microsoft.com/office/drawing/2014/main" val="10008"/>
                  </a:ext>
                </a:extLst>
              </a:tr>
              <a:tr h="288000">
                <a:tc>
                  <a:txBody>
                    <a:bodyPr/>
                    <a:lstStyle/>
                    <a:p>
                      <a:pPr>
                        <a:spcAft>
                          <a:spcPts val="0"/>
                        </a:spcAft>
                      </a:pP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dirty="0">
                          <a:effectLst/>
                          <a:latin typeface="+mn-lt"/>
                          <a:ea typeface="Times New Roman"/>
                          <a:cs typeface="Times New Roman"/>
                        </a:rPr>
                        <a:t>XOR de bits</a:t>
                      </a:r>
                    </a:p>
                  </a:txBody>
                  <a:tcPr marL="47625" marR="47625" marT="0" marB="0" anchor="ctr"/>
                </a:tc>
                <a:extLst>
                  <a:ext uri="{0D108BD9-81ED-4DB2-BD59-A6C34878D82A}">
                    <a16:rowId xmlns:a16="http://schemas.microsoft.com/office/drawing/2014/main" val="10009"/>
                  </a:ext>
                </a:extLst>
              </a:tr>
              <a:tr h="288000">
                <a:tc>
                  <a:txBody>
                    <a:bodyPr/>
                    <a:lstStyle/>
                    <a:p>
                      <a:pPr>
                        <a:spcAft>
                          <a:spcPts val="0"/>
                        </a:spcAft>
                      </a:pP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dirty="0">
                          <a:effectLst/>
                          <a:latin typeface="+mn-lt"/>
                          <a:ea typeface="Times New Roman"/>
                          <a:cs typeface="Times New Roman"/>
                        </a:rPr>
                        <a:t>OR de bits</a:t>
                      </a:r>
                    </a:p>
                  </a:txBody>
                  <a:tcPr marL="47625" marR="47625" marT="0" marB="0" anchor="ctr"/>
                </a:tc>
                <a:extLst>
                  <a:ext uri="{0D108BD9-81ED-4DB2-BD59-A6C34878D82A}">
                    <a16:rowId xmlns:a16="http://schemas.microsoft.com/office/drawing/2014/main" val="10010"/>
                  </a:ext>
                </a:extLst>
              </a:tr>
              <a:tr h="288000">
                <a:tc>
                  <a:txBody>
                    <a:bodyPr/>
                    <a:lstStyle/>
                    <a:p>
                      <a:pPr>
                        <a:spcAft>
                          <a:spcPts val="0"/>
                        </a:spcAft>
                      </a:pPr>
                      <a:r>
                        <a:rPr lang="es-ES" sz="1400">
                          <a:effectLst/>
                          <a:latin typeface="+mn-lt"/>
                          <a:ea typeface="Times New Roman"/>
                          <a:cs typeface="Times New Roman"/>
                        </a:rPr>
                        <a:t>&amp;&amp;</a:t>
                      </a:r>
                    </a:p>
                  </a:txBody>
                  <a:tcPr marL="47625" marR="47625" marT="0" marB="0" anchor="ctr"/>
                </a:tc>
                <a:tc>
                  <a:txBody>
                    <a:bodyPr/>
                    <a:lstStyle/>
                    <a:p>
                      <a:pPr>
                        <a:spcAft>
                          <a:spcPts val="0"/>
                        </a:spcAft>
                      </a:pPr>
                      <a:r>
                        <a:rPr lang="es-ES" sz="1400">
                          <a:effectLst/>
                          <a:latin typeface="+mn-lt"/>
                          <a:ea typeface="Times New Roman"/>
                          <a:cs typeface="Times New Roman"/>
                        </a:rPr>
                        <a:t>AND lógico</a:t>
                      </a:r>
                    </a:p>
                  </a:txBody>
                  <a:tcPr marL="47625" marR="47625" marT="0" marB="0" anchor="ctr"/>
                </a:tc>
                <a:extLst>
                  <a:ext uri="{0D108BD9-81ED-4DB2-BD59-A6C34878D82A}">
                    <a16:rowId xmlns:a16="http://schemas.microsoft.com/office/drawing/2014/main" val="10011"/>
                  </a:ext>
                </a:extLst>
              </a:tr>
              <a:tr h="288000">
                <a:tc>
                  <a:txBody>
                    <a:bodyPr/>
                    <a:lstStyle/>
                    <a:p>
                      <a:pPr>
                        <a:spcAft>
                          <a:spcPts val="0"/>
                        </a:spcAft>
                      </a:pP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a:effectLst/>
                          <a:latin typeface="+mn-lt"/>
                          <a:ea typeface="Times New Roman"/>
                          <a:cs typeface="Times New Roman"/>
                        </a:rPr>
                        <a:t>OR lógico</a:t>
                      </a:r>
                    </a:p>
                  </a:txBody>
                  <a:tcPr marL="47625" marR="47625" marT="0" marB="0" anchor="ctr"/>
                </a:tc>
                <a:extLst>
                  <a:ext uri="{0D108BD9-81ED-4DB2-BD59-A6C34878D82A}">
                    <a16:rowId xmlns:a16="http://schemas.microsoft.com/office/drawing/2014/main" val="10012"/>
                  </a:ext>
                </a:extLst>
              </a:tr>
              <a:tr h="288000">
                <a:tc>
                  <a:txBody>
                    <a:bodyPr/>
                    <a:lstStyle/>
                    <a:p>
                      <a:pPr>
                        <a:spcAft>
                          <a:spcPts val="0"/>
                        </a:spcAft>
                      </a:pP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a:effectLst/>
                          <a:latin typeface="+mn-lt"/>
                          <a:ea typeface="Times New Roman"/>
                          <a:cs typeface="Times New Roman"/>
                        </a:rPr>
                        <a:t>Condicional</a:t>
                      </a:r>
                    </a:p>
                  </a:txBody>
                  <a:tcPr marL="47625" marR="47625" marT="0" marB="0" anchor="ctr"/>
                </a:tc>
                <a:extLst>
                  <a:ext uri="{0D108BD9-81ED-4DB2-BD59-A6C34878D82A}">
                    <a16:rowId xmlns:a16="http://schemas.microsoft.com/office/drawing/2014/main" val="10013"/>
                  </a:ext>
                </a:extLst>
              </a:tr>
              <a:tr h="288000">
                <a:tc>
                  <a:txBody>
                    <a:bodyPr/>
                    <a:lstStyle/>
                    <a:p>
                      <a:pPr>
                        <a:spcAft>
                          <a:spcPts val="0"/>
                        </a:spcAft>
                      </a:pPr>
                      <a:r>
                        <a:rPr lang="es-ES" sz="1400">
                          <a:effectLst/>
                          <a:latin typeface="+mn-lt"/>
                          <a:ea typeface="Times New Roman"/>
                          <a:cs typeface="Times New Roman"/>
                        </a:rPr>
                        <a:t>= </a:t>
                      </a:r>
                      <a:r>
                        <a:rPr lang="es-ES" sz="1400" i="1">
                          <a:effectLst/>
                          <a:latin typeface="+mn-lt"/>
                          <a:ea typeface="Times New Roman"/>
                          <a:cs typeface="Times New Roman"/>
                        </a:rPr>
                        <a:t>OP</a:t>
                      </a: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a:effectLst/>
                          <a:latin typeface="+mn-lt"/>
                          <a:ea typeface="Times New Roman"/>
                          <a:cs typeface="Times New Roman"/>
                        </a:rPr>
                        <a:t>Asignación, asignación con operación</a:t>
                      </a:r>
                    </a:p>
                  </a:txBody>
                  <a:tcPr marL="47625" marR="47625" marT="0" marB="0" anchor="ctr"/>
                </a:tc>
                <a:extLst>
                  <a:ext uri="{0D108BD9-81ED-4DB2-BD59-A6C34878D82A}">
                    <a16:rowId xmlns:a16="http://schemas.microsoft.com/office/drawing/2014/main" val="10014"/>
                  </a:ext>
                </a:extLst>
              </a:tr>
              <a:tr h="288000">
                <a:tc>
                  <a:txBody>
                    <a:bodyPr/>
                    <a:lstStyle/>
                    <a:p>
                      <a:pPr>
                        <a:spcAft>
                          <a:spcPts val="0"/>
                        </a:spcAft>
                      </a:pPr>
                      <a:r>
                        <a:rPr lang="es-ES" sz="1400">
                          <a:effectLst/>
                          <a:latin typeface="+mn-lt"/>
                          <a:ea typeface="Times New Roman"/>
                          <a:cs typeface="Times New Roman"/>
                        </a:rPr>
                        <a:t>,</a:t>
                      </a:r>
                    </a:p>
                  </a:txBody>
                  <a:tcPr marL="47625" marR="47625" marT="0" marB="0" anchor="ctr"/>
                </a:tc>
                <a:tc>
                  <a:txBody>
                    <a:bodyPr/>
                    <a:lstStyle/>
                    <a:p>
                      <a:pPr>
                        <a:spcAft>
                          <a:spcPts val="0"/>
                        </a:spcAft>
                      </a:pPr>
                      <a:r>
                        <a:rPr lang="es-ES" sz="1400" dirty="0">
                          <a:effectLst/>
                          <a:latin typeface="+mn-lt"/>
                          <a:ea typeface="Times New Roman"/>
                          <a:cs typeface="Times New Roman"/>
                        </a:rPr>
                        <a:t>Evaluación múltiple</a:t>
                      </a:r>
                    </a:p>
                  </a:txBody>
                  <a:tcPr marL="47625" marR="47625" marT="0" marB="0"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64133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Variables</a:t>
            </a:r>
          </a:p>
        </p:txBody>
      </p:sp>
      <p:sp>
        <p:nvSpPr>
          <p:cNvPr id="3" name="2 Marcador de contenido"/>
          <p:cNvSpPr>
            <a:spLocks noGrp="1"/>
          </p:cNvSpPr>
          <p:nvPr>
            <p:ph idx="1"/>
          </p:nvPr>
        </p:nvSpPr>
        <p:spPr/>
        <p:txBody>
          <a:bodyPr>
            <a:normAutofit fontScale="62500" lnSpcReduction="20000"/>
          </a:bodyPr>
          <a:lstStyle/>
          <a:p>
            <a:r>
              <a:rPr lang="es-ES" dirty="0"/>
              <a:t>Es necesario declararlas de forma explícita.</a:t>
            </a:r>
          </a:p>
          <a:p>
            <a:r>
              <a:rPr lang="es-ES" dirty="0"/>
              <a:t>Si se declaran sin tipo, se infiere el tipo del valor contenido.</a:t>
            </a:r>
          </a:p>
          <a:p>
            <a:r>
              <a:rPr lang="es-ES" dirty="0"/>
              <a:t>Declaración:</a:t>
            </a:r>
          </a:p>
          <a:p>
            <a:pPr marL="400050" lvl="1" indent="0">
              <a:buNone/>
            </a:pPr>
            <a:r>
              <a:rPr lang="es-ES" sz="2300" b="1" dirty="0" err="1">
                <a:latin typeface="Consolas" panose="020B0609020204030204" pitchFamily="49" charset="0"/>
                <a:cs typeface="Consolas" panose="020B0609020204030204" pitchFamily="49" charset="0"/>
              </a:rPr>
              <a:t>var</a:t>
            </a:r>
            <a:r>
              <a:rPr lang="es-ES" sz="2300" dirty="0">
                <a:latin typeface="Consolas" panose="020B0609020204030204" pitchFamily="49" charset="0"/>
                <a:cs typeface="Consolas" panose="020B0609020204030204" pitchFamily="49" charset="0"/>
              </a:rPr>
              <a:t> &lt;Identificador&gt; </a:t>
            </a:r>
            <a:r>
              <a:rPr lang="es-ES" sz="2300" i="1" dirty="0">
                <a:latin typeface="Consolas" panose="020B0609020204030204" pitchFamily="49" charset="0"/>
                <a:cs typeface="Consolas" panose="020B0609020204030204" pitchFamily="49" charset="0"/>
              </a:rPr>
              <a:t>[: Tipo]</a:t>
            </a:r>
            <a:r>
              <a:rPr lang="es-ES" sz="2300" dirty="0">
                <a:latin typeface="Consolas" panose="020B0609020204030204" pitchFamily="49" charset="0"/>
                <a:cs typeface="Consolas" panose="020B0609020204030204" pitchFamily="49" charset="0"/>
              </a:rPr>
              <a:t> </a:t>
            </a:r>
            <a:r>
              <a:rPr lang="es-ES" sz="2300" i="1" dirty="0">
                <a:latin typeface="Consolas" panose="020B0609020204030204" pitchFamily="49" charset="0"/>
                <a:cs typeface="Consolas" panose="020B0609020204030204" pitchFamily="49" charset="0"/>
              </a:rPr>
              <a:t>[= expresión], &lt;Otro&gt; [= expresión], …</a:t>
            </a:r>
            <a:r>
              <a:rPr lang="es-ES" sz="2300" dirty="0">
                <a:latin typeface="Consolas" panose="020B0609020204030204" pitchFamily="49" charset="0"/>
                <a:cs typeface="Consolas" panose="020B0609020204030204" pitchFamily="49" charset="0"/>
              </a:rPr>
              <a:t>;</a:t>
            </a:r>
          </a:p>
          <a:p>
            <a:pPr marL="400050" lvl="1" indent="0">
              <a:buNone/>
            </a:pPr>
            <a:r>
              <a:rPr lang="es-ES" sz="2300" b="1" dirty="0" err="1">
                <a:latin typeface="Consolas" panose="020B0609020204030204" pitchFamily="49" charset="0"/>
                <a:cs typeface="Consolas" panose="020B0609020204030204" pitchFamily="49" charset="0"/>
              </a:rPr>
              <a:t>let</a:t>
            </a:r>
            <a:r>
              <a:rPr lang="es-ES" sz="2300" dirty="0">
                <a:latin typeface="Consolas" panose="020B0609020204030204" pitchFamily="49" charset="0"/>
                <a:cs typeface="Consolas" panose="020B0609020204030204" pitchFamily="49" charset="0"/>
              </a:rPr>
              <a:t>  &lt;Identificador&gt; </a:t>
            </a:r>
            <a:r>
              <a:rPr lang="es-ES" sz="2300" i="1" dirty="0">
                <a:latin typeface="Consolas" panose="020B0609020204030204" pitchFamily="49" charset="0"/>
                <a:cs typeface="Consolas" panose="020B0609020204030204" pitchFamily="49" charset="0"/>
              </a:rPr>
              <a:t>[: Tipo]</a:t>
            </a:r>
            <a:r>
              <a:rPr lang="es-ES" sz="2300" dirty="0">
                <a:latin typeface="Consolas" panose="020B0609020204030204" pitchFamily="49" charset="0"/>
                <a:cs typeface="Consolas" panose="020B0609020204030204" pitchFamily="49" charset="0"/>
              </a:rPr>
              <a:t> </a:t>
            </a:r>
            <a:r>
              <a:rPr lang="es-ES" sz="2300" i="1" dirty="0">
                <a:latin typeface="Consolas" panose="020B0609020204030204" pitchFamily="49" charset="0"/>
                <a:cs typeface="Consolas" panose="020B0609020204030204" pitchFamily="49" charset="0"/>
              </a:rPr>
              <a:t>[= expresión], … ;</a:t>
            </a:r>
            <a:endParaRPr lang="es-ES" sz="2300" dirty="0">
              <a:latin typeface="Consolas" panose="020B0609020204030204" pitchFamily="49" charset="0"/>
              <a:cs typeface="Consolas" panose="020B0609020204030204" pitchFamily="49" charset="0"/>
            </a:endParaRPr>
          </a:p>
          <a:p>
            <a:r>
              <a:rPr lang="es-ES" dirty="0"/>
              <a:t>Ámbito:</a:t>
            </a:r>
          </a:p>
          <a:p>
            <a:pPr lvl="1"/>
            <a:r>
              <a:rPr lang="es-ES" dirty="0" err="1"/>
              <a:t>let</a:t>
            </a:r>
            <a:r>
              <a:rPr lang="es-ES" dirty="0"/>
              <a:t>:</a:t>
            </a:r>
          </a:p>
          <a:p>
            <a:pPr lvl="2"/>
            <a:r>
              <a:rPr lang="es-ES" dirty="0"/>
              <a:t>Bloque en el que está declarada</a:t>
            </a:r>
          </a:p>
          <a:p>
            <a:pPr lvl="2"/>
            <a:r>
              <a:rPr lang="es-ES" dirty="0"/>
              <a:t>Accesible desde el propio bloque y todos sus bloques anidados.</a:t>
            </a:r>
          </a:p>
          <a:p>
            <a:pPr lvl="1"/>
            <a:r>
              <a:rPr lang="es-ES" dirty="0" err="1"/>
              <a:t>var</a:t>
            </a:r>
            <a:r>
              <a:rPr lang="es-ES" dirty="0"/>
              <a:t>: </a:t>
            </a:r>
          </a:p>
          <a:p>
            <a:pPr lvl="2"/>
            <a:r>
              <a:rPr lang="es-ES" dirty="0"/>
              <a:t>Función en la que está declarada</a:t>
            </a:r>
          </a:p>
          <a:p>
            <a:pPr lvl="2"/>
            <a:r>
              <a:rPr lang="es-ES" dirty="0"/>
              <a:t>Accesible desde la propia función y todos sus bloques anidados.</a:t>
            </a:r>
          </a:p>
          <a:p>
            <a:pPr lvl="1"/>
            <a:r>
              <a:rPr lang="es-ES" dirty="0"/>
              <a:t>Global:</a:t>
            </a:r>
          </a:p>
          <a:p>
            <a:pPr lvl="2"/>
            <a:r>
              <a:rPr lang="es-ES" dirty="0"/>
              <a:t>Declarada fuera de cualquier función.</a:t>
            </a:r>
          </a:p>
          <a:p>
            <a:pPr lvl="2"/>
            <a:r>
              <a:rPr lang="es-ES" dirty="0"/>
              <a:t>Accesibles desde cualquier punto.</a:t>
            </a:r>
          </a:p>
          <a:p>
            <a:pPr lvl="1"/>
            <a:r>
              <a:rPr lang="es-ES" dirty="0"/>
              <a:t>Las variables locales prevalecen sobre las globales</a:t>
            </a:r>
          </a:p>
          <a:p>
            <a:endParaRPr lang="es-ES" dirty="0"/>
          </a:p>
        </p:txBody>
      </p:sp>
    </p:spTree>
    <p:extLst>
      <p:ext uri="{BB962C8B-B14F-4D97-AF65-F5344CB8AC3E}">
        <p14:creationId xmlns:p14="http://schemas.microsoft.com/office/powerpoint/2010/main" val="34261184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Instrucciones de Control</a:t>
            </a:r>
          </a:p>
        </p:txBody>
      </p:sp>
      <p:sp>
        <p:nvSpPr>
          <p:cNvPr id="5" name="4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31441211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Bifurcación simple</a:t>
            </a:r>
          </a:p>
        </p:txBody>
      </p:sp>
      <p:sp>
        <p:nvSpPr>
          <p:cNvPr id="3" name="2 Marcador de contenido"/>
          <p:cNvSpPr>
            <a:spLocks noGrp="1"/>
          </p:cNvSpPr>
          <p:nvPr>
            <p:ph idx="1"/>
          </p:nvPr>
        </p:nvSpPr>
        <p:spPr/>
        <p:txBody>
          <a:bodyPr>
            <a:normAutofit fontScale="85000" lnSpcReduction="10000"/>
          </a:bodyPr>
          <a:lstStyle/>
          <a:p>
            <a:pPr marL="400050" lvl="1" indent="0">
              <a:buNone/>
            </a:pPr>
            <a:r>
              <a:rPr lang="es-ES" b="1" dirty="0" err="1">
                <a:latin typeface="Consolas" panose="020B0609020204030204" pitchFamily="49" charset="0"/>
                <a:cs typeface="Consolas" panose="020B0609020204030204" pitchFamily="49" charset="0"/>
              </a:rPr>
              <a:t>if</a:t>
            </a:r>
            <a:r>
              <a:rPr lang="es-ES" dirty="0">
                <a:latin typeface="Consolas" panose="020B0609020204030204" pitchFamily="49" charset="0"/>
                <a:cs typeface="Consolas" panose="020B0609020204030204" pitchFamily="49" charset="0"/>
              </a:rPr>
              <a:t>(&lt;Condición&gt;)</a:t>
            </a:r>
          </a:p>
          <a:p>
            <a:pPr marL="400050" lvl="1" indent="0">
              <a:buNone/>
            </a:pPr>
            <a:r>
              <a:rPr lang="es-ES" dirty="0">
                <a:latin typeface="Consolas" panose="020B0609020204030204" pitchFamily="49" charset="0"/>
                <a:cs typeface="Consolas" panose="020B0609020204030204" pitchFamily="49" charset="0"/>
              </a:rPr>
              <a:t>&lt;Instrucción&gt;; o {&lt;Bloque de instrucciones&gt;}</a:t>
            </a:r>
          </a:p>
          <a:p>
            <a:pPr marL="400050" lvl="1" indent="0">
              <a:buNone/>
            </a:pPr>
            <a:r>
              <a:rPr lang="es-ES" i="1" dirty="0">
                <a:latin typeface="Consolas" panose="020B0609020204030204" pitchFamily="49" charset="0"/>
                <a:cs typeface="Consolas" panose="020B0609020204030204" pitchFamily="49" charset="0"/>
              </a:rPr>
              <a:t>[</a:t>
            </a:r>
          </a:p>
          <a:p>
            <a:pPr marL="400050" lvl="1" indent="0">
              <a:buNone/>
            </a:pPr>
            <a:r>
              <a:rPr lang="es-ES" b="1" i="1" dirty="0" err="1">
                <a:latin typeface="Consolas" panose="020B0609020204030204" pitchFamily="49" charset="0"/>
                <a:cs typeface="Consolas" panose="020B0609020204030204" pitchFamily="49" charset="0"/>
              </a:rPr>
              <a:t>else</a:t>
            </a:r>
            <a:endParaRPr lang="es-ES" b="1" i="1" dirty="0">
              <a:latin typeface="Consolas" panose="020B0609020204030204" pitchFamily="49" charset="0"/>
              <a:cs typeface="Consolas" panose="020B0609020204030204" pitchFamily="49" charset="0"/>
            </a:endParaRPr>
          </a:p>
          <a:p>
            <a:pPr marL="400050" lvl="1" indent="0">
              <a:buNone/>
            </a:pPr>
            <a:r>
              <a:rPr lang="es-ES" i="1" dirty="0">
                <a:latin typeface="Consolas" panose="020B0609020204030204" pitchFamily="49" charset="0"/>
                <a:cs typeface="Consolas" panose="020B0609020204030204" pitchFamily="49" charset="0"/>
              </a:rPr>
              <a:t>&lt;Instrucción&gt;; o {&lt;Bloque de instrucciones&gt;}</a:t>
            </a:r>
          </a:p>
          <a:p>
            <a:pPr marL="400050" lvl="1" indent="0">
              <a:buNone/>
            </a:pPr>
            <a:r>
              <a:rPr lang="es-ES" i="1" dirty="0">
                <a:latin typeface="Consolas" panose="020B0609020204030204" pitchFamily="49" charset="0"/>
                <a:cs typeface="Consolas" panose="020B0609020204030204" pitchFamily="49" charset="0"/>
              </a:rPr>
              <a:t>]</a:t>
            </a:r>
          </a:p>
          <a:p>
            <a:r>
              <a:rPr lang="es-ES" dirty="0"/>
              <a:t>Sin limite en los anidamientos.</a:t>
            </a:r>
          </a:p>
          <a:p>
            <a:r>
              <a:rPr lang="es-ES" dirty="0"/>
              <a:t>La parte </a:t>
            </a:r>
            <a:r>
              <a:rPr lang="es-ES" dirty="0" err="1"/>
              <a:t>else</a:t>
            </a:r>
            <a:r>
              <a:rPr lang="es-ES" dirty="0"/>
              <a:t> es opcional. Para evitar confusión es correcto crear bloques cuando existan anidamientos.</a:t>
            </a:r>
          </a:p>
          <a:p>
            <a:endParaRPr lang="es-ES" dirty="0"/>
          </a:p>
        </p:txBody>
      </p:sp>
    </p:spTree>
    <p:extLst>
      <p:ext uri="{BB962C8B-B14F-4D97-AF65-F5344CB8AC3E}">
        <p14:creationId xmlns:p14="http://schemas.microsoft.com/office/powerpoint/2010/main" val="855224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Bifurcación múltiple</a:t>
            </a:r>
          </a:p>
        </p:txBody>
      </p:sp>
      <p:sp>
        <p:nvSpPr>
          <p:cNvPr id="3" name="2 Marcador de contenido"/>
          <p:cNvSpPr>
            <a:spLocks noGrp="1"/>
          </p:cNvSpPr>
          <p:nvPr>
            <p:ph idx="1"/>
          </p:nvPr>
        </p:nvSpPr>
        <p:spPr/>
        <p:txBody>
          <a:bodyPr>
            <a:normAutofit fontScale="47500" lnSpcReduction="20000"/>
          </a:bodyPr>
          <a:lstStyle/>
          <a:p>
            <a:pPr marL="400050" lvl="1" indent="0">
              <a:buNone/>
            </a:pPr>
            <a:r>
              <a:rPr lang="es-ES" sz="3600" b="1" dirty="0" err="1">
                <a:latin typeface="Consolas" panose="020B0609020204030204" pitchFamily="49" charset="0"/>
                <a:cs typeface="Consolas" panose="020B0609020204030204" pitchFamily="49" charset="0"/>
              </a:rPr>
              <a:t>switch</a:t>
            </a:r>
            <a:r>
              <a:rPr lang="es-ES" sz="3600" dirty="0">
                <a:latin typeface="Consolas" panose="020B0609020204030204" pitchFamily="49" charset="0"/>
                <a:cs typeface="Consolas" panose="020B0609020204030204" pitchFamily="49" charset="0"/>
              </a:rPr>
              <a:t>(&lt;Expresión&gt;) {</a:t>
            </a:r>
          </a:p>
          <a:p>
            <a:pPr marL="400050" lvl="1" indent="0">
              <a:buNone/>
            </a:pPr>
            <a:r>
              <a:rPr lang="es-ES" sz="3600" b="1" dirty="0">
                <a:latin typeface="Consolas" panose="020B0609020204030204" pitchFamily="49" charset="0"/>
                <a:cs typeface="Consolas" panose="020B0609020204030204" pitchFamily="49" charset="0"/>
              </a:rPr>
              <a:t>case</a:t>
            </a:r>
            <a:r>
              <a:rPr lang="es-ES" sz="3600" dirty="0">
                <a:latin typeface="Consolas" panose="020B0609020204030204" pitchFamily="49" charset="0"/>
                <a:cs typeface="Consolas" panose="020B0609020204030204" pitchFamily="49" charset="0"/>
              </a:rPr>
              <a:t> &lt;Valor 1&gt; :</a:t>
            </a:r>
          </a:p>
          <a:p>
            <a:pPr marL="400050" lvl="1" indent="0">
              <a:buNone/>
            </a:pPr>
            <a:r>
              <a:rPr lang="es-ES" sz="3600" dirty="0">
                <a:latin typeface="Consolas" panose="020B0609020204030204" pitchFamily="49" charset="0"/>
                <a:cs typeface="Consolas" panose="020B0609020204030204" pitchFamily="49" charset="0"/>
              </a:rPr>
              <a:t>		&lt;Bloque de instrucciones&gt;</a:t>
            </a:r>
          </a:p>
          <a:p>
            <a:pPr marL="400050" lvl="1" indent="0">
              <a:buNone/>
            </a:pPr>
            <a:r>
              <a:rPr lang="es-ES" sz="3600" dirty="0">
                <a:latin typeface="Consolas" panose="020B0609020204030204" pitchFamily="49" charset="0"/>
                <a:cs typeface="Consolas" panose="020B0609020204030204" pitchFamily="49" charset="0"/>
              </a:rPr>
              <a:t>		</a:t>
            </a:r>
            <a:r>
              <a:rPr lang="es-ES" sz="3600" i="1" dirty="0">
                <a:latin typeface="Consolas" panose="020B0609020204030204" pitchFamily="49" charset="0"/>
                <a:cs typeface="Consolas" panose="020B0609020204030204" pitchFamily="49" charset="0"/>
              </a:rPr>
              <a:t>[break;]</a:t>
            </a:r>
          </a:p>
          <a:p>
            <a:pPr marL="400050" lvl="1" indent="0">
              <a:buNone/>
            </a:pPr>
            <a:r>
              <a:rPr lang="es-ES" sz="3600" b="1" dirty="0">
                <a:latin typeface="Consolas" panose="020B0609020204030204" pitchFamily="49" charset="0"/>
                <a:cs typeface="Consolas" panose="020B0609020204030204" pitchFamily="49" charset="0"/>
              </a:rPr>
              <a:t>case</a:t>
            </a:r>
            <a:r>
              <a:rPr lang="es-ES" sz="3600" dirty="0">
                <a:latin typeface="Consolas" panose="020B0609020204030204" pitchFamily="49" charset="0"/>
                <a:cs typeface="Consolas" panose="020B0609020204030204" pitchFamily="49" charset="0"/>
              </a:rPr>
              <a:t> &lt;Valor 2&gt; :</a:t>
            </a:r>
          </a:p>
          <a:p>
            <a:pPr marL="400050" lvl="1" indent="0">
              <a:buNone/>
            </a:pPr>
            <a:r>
              <a:rPr lang="es-ES" sz="3600" dirty="0">
                <a:latin typeface="Consolas" panose="020B0609020204030204" pitchFamily="49" charset="0"/>
                <a:cs typeface="Consolas" panose="020B0609020204030204" pitchFamily="49" charset="0"/>
              </a:rPr>
              <a:t>		&lt;Bloque de instrucciones&gt;</a:t>
            </a:r>
          </a:p>
          <a:p>
            <a:pPr marL="400050" lvl="1" indent="0">
              <a:buNone/>
            </a:pPr>
            <a:r>
              <a:rPr lang="es-ES" sz="3600" dirty="0">
                <a:latin typeface="Consolas" panose="020B0609020204030204" pitchFamily="49" charset="0"/>
                <a:cs typeface="Consolas" panose="020B0609020204030204" pitchFamily="49" charset="0"/>
              </a:rPr>
              <a:t>		</a:t>
            </a:r>
            <a:r>
              <a:rPr lang="es-ES" sz="3600" i="1" dirty="0">
                <a:latin typeface="Consolas" panose="020B0609020204030204" pitchFamily="49" charset="0"/>
                <a:cs typeface="Consolas" panose="020B0609020204030204" pitchFamily="49" charset="0"/>
              </a:rPr>
              <a:t>[break;]</a:t>
            </a:r>
          </a:p>
          <a:p>
            <a:pPr marL="400050" lvl="1" indent="0">
              <a:buNone/>
            </a:pPr>
            <a:r>
              <a:rPr lang="es-ES" sz="3600" dirty="0">
                <a:latin typeface="Consolas" panose="020B0609020204030204" pitchFamily="49" charset="0"/>
                <a:cs typeface="Consolas" panose="020B0609020204030204" pitchFamily="49" charset="0"/>
              </a:rPr>
              <a:t>	…</a:t>
            </a:r>
          </a:p>
          <a:p>
            <a:pPr marL="400050" lvl="1" indent="0">
              <a:buNone/>
            </a:pPr>
            <a:r>
              <a:rPr lang="es-ES" sz="3600" i="1" dirty="0">
                <a:latin typeface="Consolas" panose="020B0609020204030204" pitchFamily="49" charset="0"/>
                <a:cs typeface="Consolas" panose="020B0609020204030204" pitchFamily="49" charset="0"/>
              </a:rPr>
              <a:t>[</a:t>
            </a:r>
            <a:r>
              <a:rPr lang="es-ES" sz="3600" b="1" i="1" dirty="0">
                <a:latin typeface="Consolas" panose="020B0609020204030204" pitchFamily="49" charset="0"/>
                <a:cs typeface="Consolas" panose="020B0609020204030204" pitchFamily="49" charset="0"/>
              </a:rPr>
              <a:t>default</a:t>
            </a:r>
            <a:r>
              <a:rPr lang="es-ES" sz="3600" i="1" dirty="0">
                <a:latin typeface="Consolas" panose="020B0609020204030204" pitchFamily="49" charset="0"/>
                <a:cs typeface="Consolas" panose="020B0609020204030204" pitchFamily="49" charset="0"/>
              </a:rPr>
              <a:t>: </a:t>
            </a:r>
          </a:p>
          <a:p>
            <a:pPr marL="400050" lvl="1" indent="0">
              <a:buNone/>
            </a:pPr>
            <a:r>
              <a:rPr lang="es-ES" sz="3600" i="1" dirty="0">
                <a:latin typeface="Consolas" panose="020B0609020204030204" pitchFamily="49" charset="0"/>
                <a:cs typeface="Consolas" panose="020B0609020204030204" pitchFamily="49" charset="0"/>
              </a:rPr>
              <a:t>		&lt;Bloque de instrucciones&gt;]</a:t>
            </a:r>
          </a:p>
          <a:p>
            <a:pPr marL="400050" lvl="1" indent="0">
              <a:buNone/>
            </a:pPr>
            <a:r>
              <a:rPr lang="es-ES" sz="3600" dirty="0">
                <a:latin typeface="Consolas" panose="020B0609020204030204" pitchFamily="49" charset="0"/>
                <a:cs typeface="Consolas" panose="020B0609020204030204" pitchFamily="49" charset="0"/>
              </a:rPr>
              <a:t>}</a:t>
            </a:r>
          </a:p>
          <a:p>
            <a:pPr lvl="0"/>
            <a:r>
              <a:rPr lang="es-ES" sz="4500" dirty="0"/>
              <a:t>Se ejecutan las instrucciones en cascada hasta el final o hasta que encuentra un </a:t>
            </a:r>
            <a:r>
              <a:rPr lang="es-ES" sz="4500" b="1" dirty="0"/>
              <a:t>break</a:t>
            </a:r>
            <a:r>
              <a:rPr lang="es-ES" sz="4500" dirty="0"/>
              <a:t>.</a:t>
            </a:r>
          </a:p>
          <a:p>
            <a:pPr lvl="0"/>
            <a:r>
              <a:rPr lang="es-ES" sz="4500" dirty="0"/>
              <a:t>Sin límite en los anidamientos.</a:t>
            </a:r>
          </a:p>
          <a:p>
            <a:pPr lvl="0"/>
            <a:r>
              <a:rPr lang="es-ES" sz="4500" dirty="0"/>
              <a:t>La parte </a:t>
            </a:r>
            <a:r>
              <a:rPr lang="es-ES" sz="4500" b="1" dirty="0"/>
              <a:t>default</a:t>
            </a:r>
            <a:r>
              <a:rPr lang="es-ES" sz="4500" dirty="0"/>
              <a:t> es opcional, se ejecuta cuando no se cumplen las condiciones anteriores.</a:t>
            </a:r>
          </a:p>
          <a:p>
            <a:endParaRPr lang="es-ES" dirty="0"/>
          </a:p>
        </p:txBody>
      </p:sp>
    </p:spTree>
    <p:extLst>
      <p:ext uri="{BB962C8B-B14F-4D97-AF65-F5344CB8AC3E}">
        <p14:creationId xmlns:p14="http://schemas.microsoft.com/office/powerpoint/2010/main" val="136020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1 Título"/>
          <p:cNvSpPr txBox="1">
            <a:spLocks/>
          </p:cNvSpPr>
          <p:nvPr/>
        </p:nvSpPr>
        <p:spPr bwMode="auto">
          <a:xfrm>
            <a:off x="492595" y="384969"/>
            <a:ext cx="6815709" cy="739775"/>
          </a:xfrm>
          <a:prstGeom prst="rect">
            <a:avLst/>
          </a:prstGeom>
          <a:noFill/>
          <a:ln>
            <a:noFill/>
          </a:ln>
          <a:extLst/>
        </p:spPr>
        <p:txBody>
          <a:bodyPr/>
          <a:lstStyle>
            <a:lvl1pPr algn="l" rtl="0" eaLnBrk="0" fontAlgn="base" hangingPunct="0">
              <a:spcBef>
                <a:spcPct val="0"/>
              </a:spcBef>
              <a:spcAft>
                <a:spcPct val="0"/>
              </a:spcAft>
              <a:defRPr sz="2100" b="1" cap="all">
                <a:solidFill>
                  <a:schemeClr val="accent1"/>
                </a:solidFill>
                <a:latin typeface="Arial"/>
                <a:ea typeface="ＭＳ Ｐゴシック" pitchFamily="34" charset="-128"/>
                <a:cs typeface="Arial"/>
              </a:defRPr>
            </a:lvl1pPr>
            <a:lvl2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2pPr>
            <a:lvl3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3pPr>
            <a:lvl4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4pPr>
            <a:lvl5pPr algn="l" rtl="0" eaLnBrk="0" fontAlgn="base" hangingPunct="0">
              <a:spcBef>
                <a:spcPct val="0"/>
              </a:spcBef>
              <a:spcAft>
                <a:spcPct val="0"/>
              </a:spcAft>
              <a:defRPr sz="2100" b="1">
                <a:solidFill>
                  <a:schemeClr val="accent1"/>
                </a:solidFill>
                <a:latin typeface="Arial" charset="0"/>
                <a:ea typeface="ＭＳ Ｐゴシック" pitchFamily="34" charset="-128"/>
                <a:cs typeface="Arial" pitchFamily="34" charset="0"/>
              </a:defRPr>
            </a:lvl5pPr>
            <a:lvl6pPr marL="4572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6pPr>
            <a:lvl7pPr marL="9144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7pPr>
            <a:lvl8pPr marL="13716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8pPr>
            <a:lvl9pPr marL="1828800" algn="l" rtl="0" fontAlgn="base">
              <a:lnSpc>
                <a:spcPts val="2300"/>
              </a:lnSpc>
              <a:spcBef>
                <a:spcPct val="0"/>
              </a:spcBef>
              <a:spcAft>
                <a:spcPct val="0"/>
              </a:spcAft>
              <a:defRPr sz="2400" b="1">
                <a:solidFill>
                  <a:schemeClr val="tx1"/>
                </a:solidFill>
                <a:latin typeface="Arial" charset="0"/>
                <a:ea typeface="ＭＳ Ｐゴシック" charset="-128"/>
                <a:cs typeface="ＭＳ Ｐゴシック" charset="-128"/>
              </a:defRPr>
            </a:lvl9pPr>
          </a:lstStyle>
          <a:p>
            <a:pPr>
              <a:defRPr/>
            </a:pPr>
            <a:r>
              <a:rPr lang="es-ES" dirty="0">
                <a:solidFill>
                  <a:srgbClr val="00B0CA"/>
                </a:solidFill>
              </a:rPr>
              <a:t>Descubre LA ESCUELA de tecnología</a:t>
            </a:r>
            <a:endParaRPr lang="es-ES" sz="1200" dirty="0">
              <a:solidFill>
                <a:srgbClr val="FF0000"/>
              </a:solidFill>
            </a:endParaRPr>
          </a:p>
          <a:p>
            <a:pPr>
              <a:defRPr/>
            </a:pPr>
            <a:endParaRPr lang="es-ES" dirty="0">
              <a:solidFill>
                <a:srgbClr val="00B0CA"/>
              </a:solidFill>
            </a:endParaRPr>
          </a:p>
          <a:p>
            <a:pPr>
              <a:defRPr/>
            </a:pPr>
            <a:r>
              <a:rPr lang="es-ES" sz="2400" dirty="0">
                <a:solidFill>
                  <a:srgbClr val="00B0CA"/>
                </a:solidFill>
              </a:rPr>
              <a:t>			</a:t>
            </a:r>
          </a:p>
        </p:txBody>
      </p:sp>
      <p:sp>
        <p:nvSpPr>
          <p:cNvPr id="16390" name="10 CuadroTexto"/>
          <p:cNvSpPr txBox="1">
            <a:spLocks noChangeArrowheads="1"/>
          </p:cNvSpPr>
          <p:nvPr/>
        </p:nvSpPr>
        <p:spPr bwMode="auto">
          <a:xfrm>
            <a:off x="-1363663" y="5084763"/>
            <a:ext cx="227013" cy="277812"/>
          </a:xfrm>
          <a:prstGeom prst="rect">
            <a:avLst/>
          </a:prstGeom>
          <a:noFill/>
          <a:ln w="9525">
            <a:noFill/>
            <a:miter lim="800000"/>
            <a:headEnd/>
            <a:tailEnd/>
          </a:ln>
        </p:spPr>
        <p:txBody>
          <a:bodyPr wrap="none">
            <a:spAutoFit/>
          </a:bodyPr>
          <a:lstStyle/>
          <a:p>
            <a:pPr fontAlgn="base">
              <a:spcBef>
                <a:spcPct val="0"/>
              </a:spcBef>
              <a:spcAft>
                <a:spcPct val="0"/>
              </a:spcAft>
            </a:pPr>
            <a:r>
              <a:rPr lang="es-ES" altLang="es-ES" sz="1200">
                <a:solidFill>
                  <a:srgbClr val="000000"/>
                </a:solidFill>
                <a:ea typeface="ＭＳ Ｐゴシック" pitchFamily="34" charset="-128"/>
              </a:rPr>
              <a:t>.</a:t>
            </a:r>
          </a:p>
        </p:txBody>
      </p:sp>
      <p:sp>
        <p:nvSpPr>
          <p:cNvPr id="9" name="Marcador de texto 6"/>
          <p:cNvSpPr txBox="1">
            <a:spLocks/>
          </p:cNvSpPr>
          <p:nvPr/>
        </p:nvSpPr>
        <p:spPr>
          <a:xfrm>
            <a:off x="512763" y="122238"/>
            <a:ext cx="8305800" cy="188912"/>
          </a:xfrm>
          <a:prstGeom prst="rect">
            <a:avLst/>
          </a:prstGeom>
        </p:spPr>
        <p:txBody>
          <a:bodyPr/>
          <a:lstStyle>
            <a:lvl1pPr marL="287338" indent="-287338" algn="l" rtl="0" eaLnBrk="0" fontAlgn="base" hangingPunct="0">
              <a:spcBef>
                <a:spcPct val="20000"/>
              </a:spcBef>
              <a:spcAft>
                <a:spcPct val="0"/>
              </a:spcAft>
              <a:buClr>
                <a:schemeClr val="accent1"/>
              </a:buClr>
              <a:buSzPct val="140000"/>
              <a:buFont typeface="Wingdings" pitchFamily="2" charset="2"/>
              <a:buChar char="§"/>
              <a:defRPr sz="2000">
                <a:solidFill>
                  <a:schemeClr val="tx1"/>
                </a:solidFill>
                <a:latin typeface="+mn-lt"/>
                <a:ea typeface="ＭＳ Ｐゴシック" charset="-128"/>
                <a:cs typeface="ＭＳ Ｐゴシック" charset="-128"/>
              </a:defRPr>
            </a:lvl1pPr>
            <a:lvl2pPr marL="762000" indent="-190500" algn="l" rtl="0" eaLnBrk="0" fontAlgn="base" hangingPunct="0">
              <a:spcBef>
                <a:spcPct val="20000"/>
              </a:spcBef>
              <a:spcAft>
                <a:spcPct val="0"/>
              </a:spcAft>
              <a:buClr>
                <a:schemeClr val="tx1"/>
              </a:buClr>
              <a:buSzPct val="136000"/>
              <a:buFont typeface="Wingdings" pitchFamily="2" charset="2"/>
              <a:buChar char="§"/>
              <a:defRPr>
                <a:solidFill>
                  <a:schemeClr val="tx1"/>
                </a:solidFill>
                <a:latin typeface="+mn-lt"/>
                <a:ea typeface="+mj-ea"/>
              </a:defRPr>
            </a:lvl2pPr>
            <a:lvl3pPr marL="1524000" indent="-187325" algn="l" rtl="0" eaLnBrk="0" fontAlgn="base" hangingPunct="0">
              <a:spcBef>
                <a:spcPct val="20000"/>
              </a:spcBef>
              <a:spcAft>
                <a:spcPct val="0"/>
              </a:spcAft>
              <a:buClr>
                <a:schemeClr val="tx2"/>
              </a:buClr>
              <a:buFont typeface="Wingdings" pitchFamily="2" charset="2"/>
              <a:buChar char="§"/>
              <a:defRPr sz="1600">
                <a:solidFill>
                  <a:schemeClr val="tx1"/>
                </a:solidFill>
                <a:latin typeface="+mn-lt"/>
                <a:ea typeface="+mj-ea"/>
              </a:defRPr>
            </a:lvl3pPr>
            <a:lvl4pPr marL="2100263" indent="-192088" algn="l" rtl="0" eaLnBrk="0" fontAlgn="base" hangingPunct="0">
              <a:spcBef>
                <a:spcPct val="20000"/>
              </a:spcBef>
              <a:spcAft>
                <a:spcPct val="0"/>
              </a:spcAft>
              <a:buClr>
                <a:schemeClr val="bg2"/>
              </a:buClr>
              <a:buFont typeface="Wingdings" pitchFamily="2" charset="2"/>
              <a:buChar char="§"/>
              <a:defRPr sz="1500">
                <a:solidFill>
                  <a:schemeClr val="tx1"/>
                </a:solidFill>
                <a:latin typeface="+mn-lt"/>
                <a:ea typeface="+mj-ea"/>
              </a:defRPr>
            </a:lvl4pPr>
            <a:lvl5pPr marL="2667000" indent="-190500" algn="l" rtl="0" eaLnBrk="0" fontAlgn="base" hangingPunct="0">
              <a:spcBef>
                <a:spcPct val="20000"/>
              </a:spcBef>
              <a:spcAft>
                <a:spcPct val="0"/>
              </a:spcAft>
              <a:buClr>
                <a:schemeClr val="bg2"/>
              </a:buClr>
              <a:buChar char="•"/>
              <a:defRPr sz="1200">
                <a:solidFill>
                  <a:schemeClr val="tx1"/>
                </a:solidFill>
                <a:latin typeface="+mn-lt"/>
                <a:ea typeface="+mj-ea"/>
              </a:defRPr>
            </a:lvl5pPr>
            <a:lvl6pPr marL="3124200" indent="-190500" algn="l" rtl="0" fontAlgn="base">
              <a:spcBef>
                <a:spcPct val="20000"/>
              </a:spcBef>
              <a:spcAft>
                <a:spcPct val="0"/>
              </a:spcAft>
              <a:buClr>
                <a:schemeClr val="bg2"/>
              </a:buClr>
              <a:buChar char="•"/>
              <a:defRPr sz="1400">
                <a:solidFill>
                  <a:schemeClr val="tx1"/>
                </a:solidFill>
                <a:latin typeface="+mn-lt"/>
                <a:ea typeface="+mj-ea"/>
              </a:defRPr>
            </a:lvl6pPr>
            <a:lvl7pPr marL="3581400" indent="-190500" algn="l" rtl="0" fontAlgn="base">
              <a:spcBef>
                <a:spcPct val="20000"/>
              </a:spcBef>
              <a:spcAft>
                <a:spcPct val="0"/>
              </a:spcAft>
              <a:buClr>
                <a:schemeClr val="bg2"/>
              </a:buClr>
              <a:buChar char="•"/>
              <a:defRPr sz="1400">
                <a:solidFill>
                  <a:schemeClr val="tx1"/>
                </a:solidFill>
                <a:latin typeface="+mn-lt"/>
                <a:ea typeface="+mj-ea"/>
              </a:defRPr>
            </a:lvl7pPr>
            <a:lvl8pPr marL="4038600" indent="-190500" algn="l" rtl="0" fontAlgn="base">
              <a:spcBef>
                <a:spcPct val="20000"/>
              </a:spcBef>
              <a:spcAft>
                <a:spcPct val="0"/>
              </a:spcAft>
              <a:buClr>
                <a:schemeClr val="bg2"/>
              </a:buClr>
              <a:buChar char="•"/>
              <a:defRPr sz="1400">
                <a:solidFill>
                  <a:schemeClr val="tx1"/>
                </a:solidFill>
                <a:latin typeface="+mn-lt"/>
                <a:ea typeface="+mj-ea"/>
              </a:defRPr>
            </a:lvl8pPr>
            <a:lvl9pPr marL="4495800" indent="-190500" algn="l" rtl="0" fontAlgn="base">
              <a:spcBef>
                <a:spcPct val="20000"/>
              </a:spcBef>
              <a:spcAft>
                <a:spcPct val="0"/>
              </a:spcAft>
              <a:buClr>
                <a:schemeClr val="bg2"/>
              </a:buClr>
              <a:buChar char="•"/>
              <a:defRPr sz="1400">
                <a:solidFill>
                  <a:schemeClr val="tx1"/>
                </a:solidFill>
                <a:latin typeface="+mn-lt"/>
                <a:ea typeface="+mj-ea"/>
              </a:defRPr>
            </a:lvl9pPr>
          </a:lstStyle>
          <a:p>
            <a:pPr marL="0" indent="0">
              <a:buClr>
                <a:srgbClr val="00B0CA"/>
              </a:buClr>
              <a:buFont typeface="Wingdings" pitchFamily="2" charset="2"/>
              <a:buNone/>
            </a:pPr>
            <a:r>
              <a:rPr lang="es-ES" sz="900" b="1" kern="0" dirty="0">
                <a:solidFill>
                  <a:srgbClr val="000000"/>
                </a:solidFill>
                <a:ea typeface="ＭＳ Ｐゴシック" pitchFamily="34" charset="-128"/>
              </a:rPr>
              <a:t>Indra Open </a:t>
            </a:r>
            <a:r>
              <a:rPr lang="es-ES" sz="900" b="1" kern="0" dirty="0" err="1">
                <a:solidFill>
                  <a:srgbClr val="000000"/>
                </a:solidFill>
                <a:ea typeface="ＭＳ Ｐゴシック" pitchFamily="34" charset="-128"/>
              </a:rPr>
              <a:t>University</a:t>
            </a:r>
            <a:endParaRPr lang="es-ES" sz="900" b="1" kern="0" dirty="0">
              <a:solidFill>
                <a:srgbClr val="000000"/>
              </a:solidFill>
              <a:ea typeface="ＭＳ Ｐゴシック" pitchFamily="34" charset="-128"/>
            </a:endParaRPr>
          </a:p>
        </p:txBody>
      </p:sp>
      <p:sp>
        <p:nvSpPr>
          <p:cNvPr id="10"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11"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0" y="4273215"/>
            <a:ext cx="2088762" cy="2146383"/>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25" y="1988840"/>
            <a:ext cx="6758855" cy="4343780"/>
          </a:xfrm>
          <a:prstGeom prst="rect">
            <a:avLst/>
          </a:prstGeom>
        </p:spPr>
      </p:pic>
      <p:sp>
        <p:nvSpPr>
          <p:cNvPr id="13" name="Rectángulo 12"/>
          <p:cNvSpPr/>
          <p:nvPr/>
        </p:nvSpPr>
        <p:spPr>
          <a:xfrm>
            <a:off x="561608" y="980728"/>
            <a:ext cx="992579" cy="369332"/>
          </a:xfrm>
          <a:prstGeom prst="rect">
            <a:avLst/>
          </a:prstGeom>
        </p:spPr>
        <p:txBody>
          <a:bodyPr wrap="none">
            <a:spAutoFit/>
          </a:bodyPr>
          <a:lstStyle/>
          <a:p>
            <a:pPr eaLnBrk="0" fontAlgn="base" hangingPunct="0">
              <a:spcBef>
                <a:spcPct val="0"/>
              </a:spcBef>
              <a:spcAft>
                <a:spcPct val="0"/>
              </a:spcAft>
              <a:defRPr/>
            </a:pPr>
            <a:r>
              <a:rPr lang="es-ES" b="1" dirty="0">
                <a:solidFill>
                  <a:srgbClr val="AAD4E1">
                    <a:lumMod val="75000"/>
                  </a:srgbClr>
                </a:solidFill>
                <a:ea typeface="ＭＳ Ｐゴシック" pitchFamily="34" charset="-128"/>
              </a:rPr>
              <a:t>Misión:</a:t>
            </a:r>
          </a:p>
        </p:txBody>
      </p:sp>
      <p:sp>
        <p:nvSpPr>
          <p:cNvPr id="14" name="Rectángulo 13"/>
          <p:cNvSpPr/>
          <p:nvPr/>
        </p:nvSpPr>
        <p:spPr>
          <a:xfrm>
            <a:off x="467544" y="2276872"/>
            <a:ext cx="3185487" cy="646331"/>
          </a:xfrm>
          <a:prstGeom prst="rect">
            <a:avLst/>
          </a:prstGeom>
        </p:spPr>
        <p:txBody>
          <a:bodyPr wrap="none">
            <a:spAutoFit/>
          </a:bodyPr>
          <a:lstStyle/>
          <a:p>
            <a:pPr eaLnBrk="0" fontAlgn="base" hangingPunct="0">
              <a:spcBef>
                <a:spcPct val="0"/>
              </a:spcBef>
              <a:spcAft>
                <a:spcPct val="0"/>
              </a:spcAft>
              <a:defRPr/>
            </a:pPr>
            <a:r>
              <a:rPr lang="es-ES" b="1" dirty="0">
                <a:solidFill>
                  <a:srgbClr val="AAD4E1">
                    <a:lumMod val="75000"/>
                  </a:srgbClr>
                </a:solidFill>
                <a:ea typeface="ＭＳ Ｐゴシック" pitchFamily="34" charset="-128"/>
              </a:rPr>
              <a:t>Principales especialidades </a:t>
            </a:r>
          </a:p>
          <a:p>
            <a:pPr eaLnBrk="0" fontAlgn="base" hangingPunct="0">
              <a:spcBef>
                <a:spcPct val="0"/>
              </a:spcBef>
              <a:spcAft>
                <a:spcPct val="0"/>
              </a:spcAft>
              <a:defRPr/>
            </a:pPr>
            <a:r>
              <a:rPr lang="es-ES" b="1" dirty="0">
                <a:solidFill>
                  <a:srgbClr val="AAD4E1">
                    <a:lumMod val="75000"/>
                  </a:srgbClr>
                </a:solidFill>
                <a:ea typeface="ＭＳ Ｐゴシック" pitchFamily="34" charset="-128"/>
              </a:rPr>
              <a:t>y cursos:</a:t>
            </a:r>
          </a:p>
        </p:txBody>
      </p:sp>
      <p:sp>
        <p:nvSpPr>
          <p:cNvPr id="15" name="Rectángulo 14"/>
          <p:cNvSpPr/>
          <p:nvPr/>
        </p:nvSpPr>
        <p:spPr>
          <a:xfrm>
            <a:off x="467544" y="3237400"/>
            <a:ext cx="1377108" cy="923330"/>
          </a:xfrm>
          <a:prstGeom prst="rect">
            <a:avLst/>
          </a:prstGeom>
        </p:spPr>
        <p:txBody>
          <a:bodyPr wrap="square">
            <a:spAutoFit/>
          </a:bodyPr>
          <a:lstStyle/>
          <a:p>
            <a:pPr eaLnBrk="0" fontAlgn="base" hangingPunct="0">
              <a:spcBef>
                <a:spcPct val="0"/>
              </a:spcBef>
              <a:spcAft>
                <a:spcPct val="0"/>
              </a:spcAft>
              <a:defRPr/>
            </a:pPr>
            <a:r>
              <a:rPr lang="es-ES" b="1" dirty="0">
                <a:solidFill>
                  <a:srgbClr val="AAD4E1">
                    <a:lumMod val="75000"/>
                  </a:srgbClr>
                </a:solidFill>
                <a:ea typeface="ＭＳ Ｐゴシック" pitchFamily="34" charset="-128"/>
              </a:rPr>
              <a:t>Directores de la Escuela:</a:t>
            </a:r>
          </a:p>
        </p:txBody>
      </p:sp>
      <p:sp>
        <p:nvSpPr>
          <p:cNvPr id="2" name="Rectángulo 1"/>
          <p:cNvSpPr/>
          <p:nvPr/>
        </p:nvSpPr>
        <p:spPr>
          <a:xfrm>
            <a:off x="512763" y="1234715"/>
            <a:ext cx="8451725" cy="954107"/>
          </a:xfrm>
          <a:prstGeom prst="rect">
            <a:avLst/>
          </a:prstGeom>
        </p:spPr>
        <p:txBody>
          <a:bodyPr wrap="square">
            <a:spAutoFit/>
          </a:bodyPr>
          <a:lstStyle/>
          <a:p>
            <a:pPr eaLnBrk="0" fontAlgn="base" hangingPunct="0">
              <a:spcBef>
                <a:spcPct val="0"/>
              </a:spcBef>
              <a:spcAft>
                <a:spcPct val="0"/>
              </a:spcAft>
            </a:pPr>
            <a:r>
              <a:rPr lang="es-ES" sz="1400" dirty="0">
                <a:solidFill>
                  <a:srgbClr val="000000"/>
                </a:solidFill>
                <a:ea typeface="ＭＳ Ｐゴシック" pitchFamily="34" charset="-128"/>
              </a:rPr>
              <a:t>La Escuela de Tecnología tiene como misión formar a los profesionales en tecnología y certificaciones que se demandan para proyectos de todos los mercados y geografías, adelantándonos a las tendencias y capacidades tecnológicas más demandadas, para mantener la capacidad y agilidad de respuesta que la organización necesita.  </a:t>
            </a:r>
          </a:p>
        </p:txBody>
      </p:sp>
      <p:sp>
        <p:nvSpPr>
          <p:cNvPr id="5" name="Marcador de número de diapositiva 4"/>
          <p:cNvSpPr>
            <a:spLocks noGrp="1"/>
          </p:cNvSpPr>
          <p:nvPr>
            <p:ph type="sldNum" sz="quarter" idx="10"/>
          </p:nvPr>
        </p:nvSpPr>
        <p:spPr/>
        <p:txBody>
          <a:bodyPr/>
          <a:lstStyle/>
          <a:p>
            <a:pPr fontAlgn="base">
              <a:spcBef>
                <a:spcPct val="0"/>
              </a:spcBef>
              <a:spcAft>
                <a:spcPct val="0"/>
              </a:spcAft>
            </a:pPr>
            <a:fld id="{58118FA7-AECF-48B2-A078-6D6B78A2F33F}" type="slidenum">
              <a:rPr lang="es-ES" altLang="es-ES" sz="2400" b="1" smtClean="0">
                <a:solidFill>
                  <a:srgbClr val="000000"/>
                </a:solidFill>
                <a:ea typeface="ＭＳ Ｐゴシック" pitchFamily="34" charset="-128"/>
              </a:rPr>
              <a:pPr fontAlgn="base">
                <a:spcBef>
                  <a:spcPct val="0"/>
                </a:spcBef>
                <a:spcAft>
                  <a:spcPct val="0"/>
                </a:spcAft>
              </a:pPr>
              <a:t>11</a:t>
            </a:fld>
            <a:endParaRPr lang="es-ES" altLang="es-ES" sz="2400" b="1">
              <a:solidFill>
                <a:srgbClr val="000000"/>
              </a:solidFill>
              <a:ea typeface="ＭＳ Ｐゴシック" pitchFamily="34" charset="-128"/>
            </a:endParaRPr>
          </a:p>
        </p:txBody>
      </p:sp>
    </p:spTree>
    <p:extLst>
      <p:ext uri="{BB962C8B-B14F-4D97-AF65-F5344CB8AC3E}">
        <p14:creationId xmlns:p14="http://schemas.microsoft.com/office/powerpoint/2010/main" val="571755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Bucles</a:t>
            </a:r>
          </a:p>
        </p:txBody>
      </p:sp>
      <p:sp>
        <p:nvSpPr>
          <p:cNvPr id="3" name="2 Marcador de contenido"/>
          <p:cNvSpPr>
            <a:spLocks noGrp="1"/>
          </p:cNvSpPr>
          <p:nvPr>
            <p:ph idx="1"/>
          </p:nvPr>
        </p:nvSpPr>
        <p:spPr/>
        <p:txBody>
          <a:bodyPr>
            <a:normAutofit fontScale="62500" lnSpcReduction="20000"/>
          </a:bodyPr>
          <a:lstStyle/>
          <a:p>
            <a:pPr marL="0" indent="0">
              <a:buNone/>
            </a:pPr>
            <a:r>
              <a:rPr lang="es-ES" sz="2600" b="1" dirty="0" err="1">
                <a:latin typeface="Consolas" panose="020B0609020204030204" pitchFamily="49" charset="0"/>
                <a:cs typeface="Consolas" panose="020B0609020204030204" pitchFamily="49" charset="0"/>
              </a:rPr>
              <a:t>for</a:t>
            </a:r>
            <a:r>
              <a:rPr lang="es-ES" sz="2600" dirty="0">
                <a:latin typeface="Consolas" panose="020B0609020204030204" pitchFamily="49" charset="0"/>
                <a:cs typeface="Consolas" panose="020B0609020204030204" pitchFamily="49" charset="0"/>
              </a:rPr>
              <a:t>(</a:t>
            </a:r>
            <a:r>
              <a:rPr lang="es-ES" sz="2600" i="1" dirty="0">
                <a:latin typeface="Consolas" panose="020B0609020204030204" pitchFamily="49" charset="0"/>
                <a:cs typeface="Consolas" panose="020B0609020204030204" pitchFamily="49" charset="0"/>
              </a:rPr>
              <a:t>[</a:t>
            </a:r>
            <a:r>
              <a:rPr lang="es-ES" sz="2600" i="1" dirty="0" err="1">
                <a:latin typeface="Consolas" panose="020B0609020204030204" pitchFamily="49" charset="0"/>
                <a:cs typeface="Consolas" panose="020B0609020204030204" pitchFamily="49" charset="0"/>
              </a:rPr>
              <a:t>var</a:t>
            </a:r>
            <a:r>
              <a:rPr lang="es-ES" sz="2600" i="1" dirty="0">
                <a:latin typeface="Consolas" panose="020B0609020204030204" pitchFamily="49" charset="0"/>
                <a:cs typeface="Consolas" panose="020B0609020204030204" pitchFamily="49" charset="0"/>
              </a:rPr>
              <a:t>] </a:t>
            </a:r>
            <a:r>
              <a:rPr lang="es-ES" sz="2600" dirty="0">
                <a:latin typeface="Consolas" panose="020B0609020204030204" pitchFamily="49" charset="0"/>
                <a:cs typeface="Consolas" panose="020B0609020204030204" pitchFamily="49" charset="0"/>
              </a:rPr>
              <a:t>&lt;Inicio&gt;; &lt;Final&gt;; &lt;Iteración&gt;)</a:t>
            </a:r>
          </a:p>
          <a:p>
            <a:pPr marL="0" indent="0">
              <a:buNone/>
            </a:pPr>
            <a:r>
              <a:rPr lang="es-ES" sz="2600" dirty="0">
                <a:latin typeface="Consolas" panose="020B0609020204030204" pitchFamily="49" charset="0"/>
                <a:cs typeface="Consolas" panose="020B0609020204030204" pitchFamily="49" charset="0"/>
              </a:rPr>
              <a:t>  ; o &lt;Instrucción&gt;; o {&lt;Bloque de instrucciones&gt;}</a:t>
            </a:r>
          </a:p>
          <a:p>
            <a:r>
              <a:rPr lang="es-ES"/>
              <a:t>Apartados (todos </a:t>
            </a:r>
            <a:r>
              <a:rPr lang="es-ES" dirty="0"/>
              <a:t>son opcionales):</a:t>
            </a:r>
          </a:p>
          <a:p>
            <a:pPr lvl="1"/>
            <a:r>
              <a:rPr lang="es-ES" dirty="0"/>
              <a:t>&lt;Inicio&gt; : Se ejecutan antes de comenzar. Lista de expresiones separadas por comas. La palabra reservada </a:t>
            </a:r>
            <a:r>
              <a:rPr lang="es-ES" b="1" dirty="0" err="1"/>
              <a:t>var</a:t>
            </a:r>
            <a:r>
              <a:rPr lang="es-ES" dirty="0"/>
              <a:t> es opcional.</a:t>
            </a:r>
          </a:p>
          <a:p>
            <a:pPr lvl="1"/>
            <a:r>
              <a:rPr lang="es-ES" dirty="0"/>
              <a:t>&lt;Final&gt; : Expresión condicional de finalización, se ejecuta mientras se cumpla la condición.</a:t>
            </a:r>
          </a:p>
          <a:p>
            <a:pPr lvl="1"/>
            <a:r>
              <a:rPr lang="es-ES" dirty="0"/>
              <a:t>&lt;Iteración&gt; : Se ejecutan en cada iteración. Lista de expresiones separadas por comas.</a:t>
            </a:r>
          </a:p>
          <a:p>
            <a:pPr lvl="1"/>
            <a:endParaRPr lang="es-ES" dirty="0"/>
          </a:p>
          <a:p>
            <a:pPr marL="0" indent="0">
              <a:buNone/>
            </a:pPr>
            <a:r>
              <a:rPr lang="es-ES" sz="2600" b="1" dirty="0" err="1">
                <a:latin typeface="Consolas" panose="020B0609020204030204" pitchFamily="49" charset="0"/>
                <a:cs typeface="Consolas" panose="020B0609020204030204" pitchFamily="49" charset="0"/>
              </a:rPr>
              <a:t>for</a:t>
            </a:r>
            <a:r>
              <a:rPr lang="es-ES" sz="2600" dirty="0">
                <a:latin typeface="Consolas" panose="020B0609020204030204" pitchFamily="49" charset="0"/>
                <a:cs typeface="Consolas" panose="020B0609020204030204" pitchFamily="49" charset="0"/>
              </a:rPr>
              <a:t>(</a:t>
            </a:r>
            <a:r>
              <a:rPr lang="es-ES" sz="2600" i="1" dirty="0">
                <a:latin typeface="Consolas" panose="020B0609020204030204" pitchFamily="49" charset="0"/>
                <a:cs typeface="Consolas" panose="020B0609020204030204" pitchFamily="49" charset="0"/>
              </a:rPr>
              <a:t>[</a:t>
            </a:r>
            <a:r>
              <a:rPr lang="es-ES" sz="2600" i="1" dirty="0" err="1">
                <a:latin typeface="Consolas" panose="020B0609020204030204" pitchFamily="49" charset="0"/>
                <a:cs typeface="Consolas" panose="020B0609020204030204" pitchFamily="49" charset="0"/>
              </a:rPr>
              <a:t>var</a:t>
            </a:r>
            <a:r>
              <a:rPr lang="es-ES" sz="2600" i="1" dirty="0">
                <a:latin typeface="Consolas" panose="020B0609020204030204" pitchFamily="49" charset="0"/>
                <a:cs typeface="Consolas" panose="020B0609020204030204" pitchFamily="49" charset="0"/>
              </a:rPr>
              <a:t>] </a:t>
            </a:r>
            <a:r>
              <a:rPr lang="es-ES" sz="2600" dirty="0">
                <a:latin typeface="Consolas" panose="020B0609020204030204" pitchFamily="49" charset="0"/>
                <a:cs typeface="Consolas" panose="020B0609020204030204" pitchFamily="49" charset="0"/>
              </a:rPr>
              <a:t>&lt;Variable&gt; in &lt;Objeto&gt;)</a:t>
            </a:r>
          </a:p>
          <a:p>
            <a:pPr marL="0" indent="0">
              <a:buNone/>
            </a:pPr>
            <a:r>
              <a:rPr lang="es-ES" sz="2600" dirty="0">
                <a:latin typeface="Consolas" panose="020B0609020204030204" pitchFamily="49" charset="0"/>
                <a:cs typeface="Consolas" panose="020B0609020204030204" pitchFamily="49" charset="0"/>
              </a:rPr>
              <a:t>  &lt;Instrucción&gt;; o {&lt;Bloque de instrucciones&gt;}</a:t>
            </a:r>
          </a:p>
          <a:p>
            <a:r>
              <a:rPr lang="es-ES" dirty="0"/>
              <a:t>A &lt;Variable&gt; se le asignan uno a uno todos los valores del índice o nombre de propiedad del &lt;Objeto&gt;.</a:t>
            </a:r>
          </a:p>
          <a:p>
            <a:r>
              <a:rPr lang="es-ES" dirty="0"/>
              <a:t>Para acceder a los valores contenido en el &lt;Objeto&gt;:</a:t>
            </a:r>
          </a:p>
          <a:p>
            <a:pPr marL="358775" indent="0">
              <a:buNone/>
            </a:pPr>
            <a:r>
              <a:rPr lang="es-ES" sz="2500" dirty="0" err="1">
                <a:latin typeface="Consolas" panose="020B0609020204030204" pitchFamily="49" charset="0"/>
                <a:cs typeface="Consolas" panose="020B0609020204030204" pitchFamily="49" charset="0"/>
              </a:rPr>
              <a:t>for</a:t>
            </a:r>
            <a:r>
              <a:rPr lang="es-ES" sz="2500" dirty="0">
                <a:latin typeface="Consolas" panose="020B0609020204030204" pitchFamily="49" charset="0"/>
                <a:cs typeface="Consolas" panose="020B0609020204030204" pitchFamily="49" charset="0"/>
              </a:rPr>
              <a:t>(</a:t>
            </a:r>
            <a:r>
              <a:rPr lang="es-ES" sz="2500" dirty="0" err="1">
                <a:latin typeface="Consolas" panose="020B0609020204030204" pitchFamily="49" charset="0"/>
                <a:cs typeface="Consolas" panose="020B0609020204030204" pitchFamily="49" charset="0"/>
              </a:rPr>
              <a:t>var</a:t>
            </a:r>
            <a:r>
              <a:rPr lang="es-ES" sz="2500" dirty="0">
                <a:latin typeface="Consolas" panose="020B0609020204030204" pitchFamily="49" charset="0"/>
                <a:cs typeface="Consolas" panose="020B0609020204030204" pitchFamily="49" charset="0"/>
              </a:rPr>
              <a:t> </a:t>
            </a:r>
            <a:r>
              <a:rPr lang="es-ES" sz="2500" dirty="0" err="1">
                <a:latin typeface="Consolas" panose="020B0609020204030204" pitchFamily="49" charset="0"/>
                <a:cs typeface="Consolas" panose="020B0609020204030204" pitchFamily="49" charset="0"/>
              </a:rPr>
              <a:t>cmp</a:t>
            </a:r>
            <a:r>
              <a:rPr lang="es-ES" sz="2500" dirty="0">
                <a:latin typeface="Consolas" panose="020B0609020204030204" pitchFamily="49" charset="0"/>
                <a:cs typeface="Consolas" panose="020B0609020204030204" pitchFamily="49" charset="0"/>
              </a:rPr>
              <a:t> in </a:t>
            </a:r>
            <a:r>
              <a:rPr lang="es-ES" sz="2500" dirty="0" err="1">
                <a:latin typeface="Consolas" panose="020B0609020204030204" pitchFamily="49" charset="0"/>
                <a:cs typeface="Consolas" panose="020B0609020204030204" pitchFamily="49" charset="0"/>
              </a:rPr>
              <a:t>obj</a:t>
            </a:r>
            <a:r>
              <a:rPr lang="es-ES" sz="2500" dirty="0">
                <a:latin typeface="Consolas" panose="020B0609020204030204" pitchFamily="49" charset="0"/>
                <a:cs typeface="Consolas" panose="020B0609020204030204" pitchFamily="49" charset="0"/>
              </a:rPr>
              <a:t>)</a:t>
            </a:r>
          </a:p>
          <a:p>
            <a:pPr marL="719138" indent="0">
              <a:buNone/>
            </a:pPr>
            <a:r>
              <a:rPr lang="es-ES" sz="2500" dirty="0">
                <a:latin typeface="Consolas" panose="020B0609020204030204" pitchFamily="49" charset="0"/>
                <a:cs typeface="Consolas" panose="020B0609020204030204" pitchFamily="49" charset="0"/>
              </a:rPr>
              <a:t>console.log(</a:t>
            </a:r>
            <a:r>
              <a:rPr lang="es-ES" sz="2500" dirty="0" err="1">
                <a:latin typeface="Consolas" panose="020B0609020204030204" pitchFamily="49" charset="0"/>
                <a:cs typeface="Consolas" panose="020B0609020204030204" pitchFamily="49" charset="0"/>
              </a:rPr>
              <a:t>obj</a:t>
            </a:r>
            <a:r>
              <a:rPr lang="es-ES" sz="2500" dirty="0">
                <a:latin typeface="Consolas" panose="020B0609020204030204" pitchFamily="49" charset="0"/>
                <a:cs typeface="Consolas" panose="020B0609020204030204" pitchFamily="49" charset="0"/>
              </a:rPr>
              <a:t>[</a:t>
            </a:r>
            <a:r>
              <a:rPr lang="es-ES" sz="2500" dirty="0" err="1">
                <a:latin typeface="Consolas" panose="020B0609020204030204" pitchFamily="49" charset="0"/>
                <a:cs typeface="Consolas" panose="020B0609020204030204" pitchFamily="49" charset="0"/>
              </a:rPr>
              <a:t>cmp</a:t>
            </a:r>
            <a:r>
              <a:rPr lang="es-ES" sz="2500" dirty="0">
                <a:latin typeface="Consolas" panose="020B0609020204030204" pitchFamily="49" charset="0"/>
                <a:cs typeface="Consolas" panose="020B0609020204030204" pitchFamily="49" charset="0"/>
              </a:rPr>
              <a:t>]);</a:t>
            </a:r>
          </a:p>
          <a:p>
            <a:endParaRPr lang="es-ES" dirty="0"/>
          </a:p>
          <a:p>
            <a:endParaRPr lang="es-ES" dirty="0"/>
          </a:p>
        </p:txBody>
      </p:sp>
    </p:spTree>
    <p:extLst>
      <p:ext uri="{BB962C8B-B14F-4D97-AF65-F5344CB8AC3E}">
        <p14:creationId xmlns:p14="http://schemas.microsoft.com/office/powerpoint/2010/main" val="29344523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Bucles</a:t>
            </a:r>
          </a:p>
        </p:txBody>
      </p:sp>
      <p:sp>
        <p:nvSpPr>
          <p:cNvPr id="3" name="2 Marcador de contenido"/>
          <p:cNvSpPr>
            <a:spLocks noGrp="1"/>
          </p:cNvSpPr>
          <p:nvPr>
            <p:ph idx="1"/>
          </p:nvPr>
        </p:nvSpPr>
        <p:spPr/>
        <p:txBody>
          <a:bodyPr>
            <a:normAutofit/>
          </a:bodyPr>
          <a:lstStyle/>
          <a:p>
            <a:pPr marL="400050" lvl="1" indent="0">
              <a:buNone/>
            </a:pPr>
            <a:r>
              <a:rPr lang="es-ES" sz="1800" b="1" dirty="0" err="1">
                <a:latin typeface="Consolas" panose="020B0609020204030204" pitchFamily="49" charset="0"/>
                <a:cs typeface="Consolas" panose="020B0609020204030204" pitchFamily="49" charset="0"/>
              </a:rPr>
              <a:t>while</a:t>
            </a:r>
            <a:r>
              <a:rPr lang="es-ES" sz="1800" dirty="0">
                <a:latin typeface="Consolas" panose="020B0609020204030204" pitchFamily="49" charset="0"/>
                <a:cs typeface="Consolas" panose="020B0609020204030204" pitchFamily="49" charset="0"/>
              </a:rPr>
              <a:t>(&lt;Condición&gt;)</a:t>
            </a:r>
          </a:p>
          <a:p>
            <a:pPr marL="400050" lvl="1" indent="0">
              <a:buNone/>
            </a:pPr>
            <a:r>
              <a:rPr lang="es-ES" sz="1800" dirty="0">
                <a:latin typeface="Consolas" panose="020B0609020204030204" pitchFamily="49" charset="0"/>
                <a:cs typeface="Consolas" panose="020B0609020204030204" pitchFamily="49" charset="0"/>
              </a:rPr>
              <a:t>    ; o &lt;Instrucción&gt;; o {&lt;Bloque de instrucciones&gt;}</a:t>
            </a:r>
          </a:p>
          <a:p>
            <a:pPr marL="0" indent="0">
              <a:buNone/>
            </a:pPr>
            <a:endParaRPr lang="es-ES" dirty="0"/>
          </a:p>
          <a:p>
            <a:pPr marL="400050" lvl="1" indent="0">
              <a:buNone/>
            </a:pPr>
            <a:r>
              <a:rPr lang="es-ES" sz="1800" b="1" dirty="0">
                <a:latin typeface="Consolas" panose="020B0609020204030204" pitchFamily="49" charset="0"/>
                <a:cs typeface="Consolas" panose="020B0609020204030204" pitchFamily="49" charset="0"/>
              </a:rPr>
              <a:t>do</a:t>
            </a:r>
          </a:p>
          <a:p>
            <a:pPr marL="400050" lvl="1" indent="0">
              <a:buNone/>
            </a:pPr>
            <a:r>
              <a:rPr lang="es-ES" sz="1800" dirty="0">
                <a:latin typeface="Consolas" panose="020B0609020204030204" pitchFamily="49" charset="0"/>
                <a:cs typeface="Consolas" panose="020B0609020204030204" pitchFamily="49" charset="0"/>
              </a:rPr>
              <a:t>    &lt;Instrucción&gt;; o &lt;Bloque de instrucciones&gt;</a:t>
            </a:r>
          </a:p>
          <a:p>
            <a:pPr marL="400050" lvl="1" indent="0">
              <a:buNone/>
            </a:pPr>
            <a:r>
              <a:rPr lang="es-ES" sz="1800" b="1">
                <a:latin typeface="Consolas" panose="020B0609020204030204" pitchFamily="49" charset="0"/>
                <a:cs typeface="Consolas" panose="020B0609020204030204" pitchFamily="49" charset="0"/>
              </a:rPr>
              <a:t>while</a:t>
            </a:r>
            <a:r>
              <a:rPr lang="es-ES" sz="1800">
                <a:latin typeface="Consolas" panose="020B0609020204030204" pitchFamily="49" charset="0"/>
                <a:cs typeface="Consolas" panose="020B0609020204030204" pitchFamily="49" charset="0"/>
              </a:rPr>
              <a:t> (&lt;</a:t>
            </a:r>
            <a:r>
              <a:rPr lang="es-ES" sz="1800" dirty="0">
                <a:latin typeface="Consolas" panose="020B0609020204030204" pitchFamily="49" charset="0"/>
                <a:cs typeface="Consolas" panose="020B0609020204030204" pitchFamily="49" charset="0"/>
              </a:rPr>
              <a:t>Condición&gt;); </a:t>
            </a:r>
          </a:p>
          <a:p>
            <a:endParaRPr lang="es-ES" dirty="0"/>
          </a:p>
          <a:p>
            <a:r>
              <a:rPr lang="es-ES" dirty="0" err="1"/>
              <a:t>while</a:t>
            </a:r>
            <a:r>
              <a:rPr lang="es-ES" dirty="0"/>
              <a:t>: Se ejecuta de 0 a n veces.</a:t>
            </a:r>
          </a:p>
          <a:p>
            <a:r>
              <a:rPr lang="es-ES" dirty="0"/>
              <a:t>do </a:t>
            </a:r>
            <a:r>
              <a:rPr lang="es-ES" dirty="0" err="1"/>
              <a:t>while</a:t>
            </a:r>
            <a:r>
              <a:rPr lang="es-ES" dirty="0"/>
              <a:t>: Se ejecuta de 1 a n veces.</a:t>
            </a:r>
          </a:p>
          <a:p>
            <a:endParaRPr lang="es-ES" dirty="0"/>
          </a:p>
        </p:txBody>
      </p:sp>
    </p:spTree>
    <p:extLst>
      <p:ext uri="{BB962C8B-B14F-4D97-AF65-F5344CB8AC3E}">
        <p14:creationId xmlns:p14="http://schemas.microsoft.com/office/powerpoint/2010/main" val="768622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Control de flujo</a:t>
            </a:r>
          </a:p>
        </p:txBody>
      </p:sp>
      <p:sp>
        <p:nvSpPr>
          <p:cNvPr id="3" name="2 Marcador de contenido"/>
          <p:cNvSpPr>
            <a:spLocks noGrp="1"/>
          </p:cNvSpPr>
          <p:nvPr>
            <p:ph idx="1"/>
          </p:nvPr>
        </p:nvSpPr>
        <p:spPr/>
        <p:txBody>
          <a:bodyPr>
            <a:normAutofit fontScale="92500"/>
          </a:bodyPr>
          <a:lstStyle/>
          <a:p>
            <a:r>
              <a:rPr lang="es-ES" b="1" dirty="0"/>
              <a:t>break</a:t>
            </a:r>
            <a:r>
              <a:rPr lang="es-ES" dirty="0"/>
              <a:t>; </a:t>
            </a:r>
          </a:p>
          <a:p>
            <a:pPr lvl="1"/>
            <a:r>
              <a:rPr lang="es-ES" dirty="0"/>
              <a:t>Termina la instrucción asociada y pasa a la siguiente.</a:t>
            </a:r>
          </a:p>
          <a:p>
            <a:r>
              <a:rPr lang="es-ES" b="1" dirty="0" err="1"/>
              <a:t>continue</a:t>
            </a:r>
            <a:r>
              <a:rPr lang="es-ES" b="1" dirty="0"/>
              <a:t>;</a:t>
            </a:r>
            <a:endParaRPr lang="es-ES" dirty="0"/>
          </a:p>
          <a:p>
            <a:pPr lvl="1"/>
            <a:r>
              <a:rPr lang="es-ES" dirty="0"/>
              <a:t>Detiene el ciclo actual de un bucle y salta a evaluar la condición.</a:t>
            </a:r>
          </a:p>
          <a:p>
            <a:r>
              <a:rPr lang="es-ES" b="1" dirty="0" err="1"/>
              <a:t>return</a:t>
            </a:r>
            <a:r>
              <a:rPr lang="es-ES" b="1" dirty="0"/>
              <a:t> </a:t>
            </a:r>
            <a:r>
              <a:rPr lang="es-ES" b="1" i="1" dirty="0"/>
              <a:t>[&lt;Expresión&gt;]</a:t>
            </a:r>
            <a:r>
              <a:rPr lang="es-ES" b="1" dirty="0"/>
              <a:t>;</a:t>
            </a:r>
          </a:p>
          <a:p>
            <a:pPr lvl="1"/>
            <a:r>
              <a:rPr lang="es-ES" dirty="0"/>
              <a:t>Termina la ejecución de la función y, opcionalmente, devuelve el resultado de la misma;</a:t>
            </a:r>
          </a:p>
        </p:txBody>
      </p:sp>
    </p:spTree>
    <p:extLst>
      <p:ext uri="{BB962C8B-B14F-4D97-AF65-F5344CB8AC3E}">
        <p14:creationId xmlns:p14="http://schemas.microsoft.com/office/powerpoint/2010/main" val="1239110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Tratamiento de excepciones</a:t>
            </a:r>
          </a:p>
        </p:txBody>
      </p:sp>
      <p:sp>
        <p:nvSpPr>
          <p:cNvPr id="3" name="2 Marcador de contenido"/>
          <p:cNvSpPr>
            <a:spLocks noGrp="1"/>
          </p:cNvSpPr>
          <p:nvPr>
            <p:ph idx="1"/>
          </p:nvPr>
        </p:nvSpPr>
        <p:spPr/>
        <p:txBody>
          <a:bodyPr>
            <a:normAutofit fontScale="55000" lnSpcReduction="20000"/>
          </a:bodyPr>
          <a:lstStyle/>
          <a:p>
            <a:pPr marL="400050" lvl="1" indent="0">
              <a:buNone/>
            </a:pPr>
            <a:r>
              <a:rPr lang="es-ES" b="1" dirty="0">
                <a:latin typeface="Consolas" panose="020B0609020204030204" pitchFamily="49" charset="0"/>
                <a:cs typeface="Consolas" panose="020B0609020204030204" pitchFamily="49" charset="0"/>
              </a:rPr>
              <a:t>try</a:t>
            </a:r>
            <a:endParaRPr lang="es-ES" dirty="0">
              <a:latin typeface="Consolas" panose="020B0609020204030204" pitchFamily="49" charset="0"/>
              <a:cs typeface="Consolas" panose="020B0609020204030204" pitchFamily="49" charset="0"/>
            </a:endParaRPr>
          </a:p>
          <a:p>
            <a:pPr marL="400050" lvl="1" indent="0">
              <a:buNone/>
            </a:pPr>
            <a:r>
              <a:rPr lang="es-ES" dirty="0">
                <a:latin typeface="Consolas" panose="020B0609020204030204" pitchFamily="49" charset="0"/>
                <a:cs typeface="Consolas" panose="020B0609020204030204" pitchFamily="49" charset="0"/>
              </a:rPr>
              <a:t>    {&lt;Bloque de instrucciones&gt;}</a:t>
            </a:r>
          </a:p>
          <a:p>
            <a:pPr marL="400050" lvl="1" indent="0">
              <a:buNone/>
            </a:pPr>
            <a:r>
              <a:rPr lang="es-ES" b="1" i="1">
                <a:latin typeface="Consolas" panose="020B0609020204030204" pitchFamily="49" charset="0"/>
                <a:cs typeface="Consolas" panose="020B0609020204030204" pitchFamily="49" charset="0"/>
              </a:rPr>
              <a:t>catch </a:t>
            </a:r>
            <a:r>
              <a:rPr lang="es-ES" i="1">
                <a:latin typeface="Consolas" panose="020B0609020204030204" pitchFamily="49" charset="0"/>
                <a:cs typeface="Consolas" panose="020B0609020204030204" pitchFamily="49" charset="0"/>
              </a:rPr>
              <a:t>(&lt;</a:t>
            </a:r>
            <a:r>
              <a:rPr lang="es-ES" i="1" dirty="0">
                <a:latin typeface="Consolas" panose="020B0609020204030204" pitchFamily="49" charset="0"/>
                <a:cs typeface="Consolas" panose="020B0609020204030204" pitchFamily="49" charset="0"/>
              </a:rPr>
              <a:t>Identificador&gt;)</a:t>
            </a:r>
          </a:p>
          <a:p>
            <a:pPr marL="400050" lvl="1" indent="0">
              <a:buNone/>
            </a:pPr>
            <a:r>
              <a:rPr lang="es-ES" i="1" dirty="0">
                <a:latin typeface="Consolas" panose="020B0609020204030204" pitchFamily="49" charset="0"/>
                <a:cs typeface="Consolas" panose="020B0609020204030204" pitchFamily="49" charset="0"/>
              </a:rPr>
              <a:t>    {&lt;Bloque de instrucciones&gt;}</a:t>
            </a:r>
          </a:p>
          <a:p>
            <a:pPr marL="400050" lvl="1" indent="0">
              <a:buNone/>
            </a:pPr>
            <a:r>
              <a:rPr lang="es-ES" b="1" i="1" dirty="0" err="1">
                <a:latin typeface="Consolas" panose="020B0609020204030204" pitchFamily="49" charset="0"/>
                <a:cs typeface="Consolas" panose="020B0609020204030204" pitchFamily="49" charset="0"/>
              </a:rPr>
              <a:t>finally</a:t>
            </a:r>
            <a:endParaRPr lang="es-ES" i="1" dirty="0">
              <a:latin typeface="Consolas" panose="020B0609020204030204" pitchFamily="49" charset="0"/>
              <a:cs typeface="Consolas" panose="020B0609020204030204" pitchFamily="49" charset="0"/>
            </a:endParaRPr>
          </a:p>
          <a:p>
            <a:pPr marL="400050" lvl="1" indent="0">
              <a:buNone/>
            </a:pPr>
            <a:r>
              <a:rPr lang="es-ES" i="1" dirty="0">
                <a:latin typeface="Consolas" panose="020B0609020204030204" pitchFamily="49" charset="0"/>
                <a:cs typeface="Consolas" panose="020B0609020204030204" pitchFamily="49" charset="0"/>
              </a:rPr>
              <a:t>    {&lt;Bloque de instrucciones&gt;}</a:t>
            </a:r>
          </a:p>
          <a:p>
            <a:r>
              <a:rPr lang="es-ES" dirty="0"/>
              <a:t>La sección catch solo se ejecuta en caso de error. El &lt;Identificador&gt; contiene un objeto de tipo Error con la información adicional sobre la excepción.</a:t>
            </a:r>
          </a:p>
          <a:p>
            <a:r>
              <a:rPr lang="es-ES" dirty="0"/>
              <a:t>La sección </a:t>
            </a:r>
            <a:r>
              <a:rPr lang="es-ES" dirty="0" err="1"/>
              <a:t>finally</a:t>
            </a:r>
            <a:r>
              <a:rPr lang="es-ES" dirty="0"/>
              <a:t> se ejecuta siempre, independientemente de si se produce o no la excepción.</a:t>
            </a:r>
          </a:p>
          <a:p>
            <a:r>
              <a:rPr lang="es-ES" dirty="0"/>
              <a:t>Las secciones catch y </a:t>
            </a:r>
            <a:r>
              <a:rPr lang="es-ES" dirty="0" err="1"/>
              <a:t>finally</a:t>
            </a:r>
            <a:r>
              <a:rPr lang="es-ES" dirty="0"/>
              <a:t> son opcionales pero al menos debe aparecer una.</a:t>
            </a:r>
          </a:p>
          <a:p>
            <a:r>
              <a:rPr lang="es-ES" dirty="0"/>
              <a:t>Se pueden anidar instrucciones try.</a:t>
            </a:r>
          </a:p>
          <a:p>
            <a:r>
              <a:rPr lang="es-ES" dirty="0"/>
              <a:t>El código de las secciones catch y </a:t>
            </a:r>
            <a:r>
              <a:rPr lang="es-ES" dirty="0" err="1"/>
              <a:t>finally</a:t>
            </a:r>
            <a:r>
              <a:rPr lang="es-ES" dirty="0"/>
              <a:t> no se  encuentra vigilado por lo que es necesario envolverlo en una instrucción try si es susceptible de producir excepciones.</a:t>
            </a:r>
          </a:p>
          <a:p>
            <a:r>
              <a:rPr lang="es-ES" dirty="0"/>
              <a:t>Para lanzar excepciones se utiliza:</a:t>
            </a:r>
          </a:p>
          <a:p>
            <a:pPr marL="400050" lvl="1" indent="0">
              <a:buNone/>
            </a:pPr>
            <a:r>
              <a:rPr lang="en-US" sz="2700" b="1" dirty="0">
                <a:latin typeface="Consolas" panose="020B0609020204030204" pitchFamily="49" charset="0"/>
                <a:cs typeface="Consolas" panose="020B0609020204030204" pitchFamily="49" charset="0"/>
              </a:rPr>
              <a:t>throw new Error(&lt;</a:t>
            </a:r>
            <a:r>
              <a:rPr lang="es-ES" sz="2700" b="1" dirty="0">
                <a:latin typeface="Consolas" panose="020B0609020204030204" pitchFamily="49" charset="0"/>
                <a:cs typeface="Consolas" panose="020B0609020204030204" pitchFamily="49" charset="0"/>
              </a:rPr>
              <a:t>Mensaje</a:t>
            </a:r>
            <a:r>
              <a:rPr lang="en-US" sz="2700" b="1" dirty="0">
                <a:latin typeface="Consolas" panose="020B0609020204030204" pitchFamily="49" charset="0"/>
                <a:cs typeface="Consolas" panose="020B0609020204030204" pitchFamily="49" charset="0"/>
              </a:rPr>
              <a:t>&gt;);</a:t>
            </a:r>
            <a:endParaRPr lang="es-ES" sz="27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757127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Otras instrucciones</a:t>
            </a:r>
          </a:p>
        </p:txBody>
      </p:sp>
      <p:sp>
        <p:nvSpPr>
          <p:cNvPr id="3" name="2 Marcador de contenido"/>
          <p:cNvSpPr>
            <a:spLocks noGrp="1"/>
          </p:cNvSpPr>
          <p:nvPr>
            <p:ph idx="1"/>
          </p:nvPr>
        </p:nvSpPr>
        <p:spPr/>
        <p:txBody>
          <a:bodyPr>
            <a:normAutofit lnSpcReduction="10000"/>
          </a:bodyPr>
          <a:lstStyle/>
          <a:p>
            <a:r>
              <a:rPr lang="es-ES" b="1"/>
              <a:t>with</a:t>
            </a:r>
            <a:r>
              <a:rPr lang="es-ES"/>
              <a:t> (&lt;</a:t>
            </a:r>
            <a:r>
              <a:rPr lang="es-ES" dirty="0"/>
              <a:t>objeto&gt;)</a:t>
            </a:r>
          </a:p>
          <a:p>
            <a:pPr marL="0" indent="0">
              <a:buNone/>
            </a:pPr>
            <a:r>
              <a:rPr lang="es-ES" dirty="0"/>
              <a:t>	{&lt;Bloque de instrucciones&gt;}</a:t>
            </a:r>
          </a:p>
          <a:p>
            <a:pPr lvl="1"/>
            <a:r>
              <a:rPr lang="es-ES" dirty="0"/>
              <a:t>Selector de objeto: No es necesario utilizar el punto para la selección de sus métodos y atributos.</a:t>
            </a:r>
          </a:p>
          <a:p>
            <a:r>
              <a:rPr lang="es-ES" b="1" dirty="0" err="1"/>
              <a:t>debugger</a:t>
            </a:r>
            <a:r>
              <a:rPr lang="es-ES" b="1" dirty="0"/>
              <a:t>;</a:t>
            </a:r>
          </a:p>
          <a:p>
            <a:pPr lvl="1"/>
            <a:r>
              <a:rPr lang="es-ES" dirty="0"/>
              <a:t>Provoca un punto de interrupción cuando se ejecuta en un depurador, si un depurador no está presente o activo esta declaración no tiene ningún efecto observable.</a:t>
            </a:r>
          </a:p>
        </p:txBody>
      </p:sp>
    </p:spTree>
    <p:extLst>
      <p:ext uri="{BB962C8B-B14F-4D97-AF65-F5344CB8AC3E}">
        <p14:creationId xmlns:p14="http://schemas.microsoft.com/office/powerpoint/2010/main" val="3635876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Funciones</a:t>
            </a:r>
          </a:p>
        </p:txBody>
      </p:sp>
      <p:sp>
        <p:nvSpPr>
          <p:cNvPr id="5" name="4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2026708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Sintaxis</a:t>
            </a:r>
          </a:p>
        </p:txBody>
      </p:sp>
      <p:sp>
        <p:nvSpPr>
          <p:cNvPr id="3" name="2 Marcador de contenido"/>
          <p:cNvSpPr>
            <a:spLocks noGrp="1"/>
          </p:cNvSpPr>
          <p:nvPr>
            <p:ph idx="1"/>
          </p:nvPr>
        </p:nvSpPr>
        <p:spPr/>
        <p:txBody>
          <a:bodyPr>
            <a:normAutofit fontScale="70000" lnSpcReduction="20000"/>
          </a:bodyPr>
          <a:lstStyle/>
          <a:p>
            <a:pPr marL="400050" lvl="1" indent="0">
              <a:buNone/>
            </a:pPr>
            <a:r>
              <a:rPr lang="es-ES" sz="2900" b="1" err="1">
                <a:latin typeface="Consolas" panose="020B0609020204030204" pitchFamily="49" charset="0"/>
                <a:cs typeface="Consolas" panose="020B0609020204030204" pitchFamily="49" charset="0"/>
              </a:rPr>
              <a:t>function</a:t>
            </a:r>
            <a:r>
              <a:rPr lang="es-ES" sz="2900" b="1">
                <a:latin typeface="Consolas" panose="020B0609020204030204" pitchFamily="49" charset="0"/>
                <a:cs typeface="Consolas" panose="020B0609020204030204" pitchFamily="49" charset="0"/>
              </a:rPr>
              <a:t> </a:t>
            </a:r>
            <a:r>
              <a:rPr lang="es-ES" sz="2900">
                <a:latin typeface="Consolas" panose="020B0609020204030204" pitchFamily="49" charset="0"/>
                <a:cs typeface="Consolas" panose="020B0609020204030204" pitchFamily="49" charset="0"/>
              </a:rPr>
              <a:t>Identificador </a:t>
            </a:r>
            <a:r>
              <a:rPr lang="es-ES" sz="2900" b="1">
                <a:latin typeface="Consolas" panose="020B0609020204030204" pitchFamily="49" charset="0"/>
                <a:cs typeface="Consolas" panose="020B0609020204030204" pitchFamily="49" charset="0"/>
              </a:rPr>
              <a:t>(</a:t>
            </a:r>
            <a:r>
              <a:rPr lang="es-ES" sz="2900" i="1">
                <a:latin typeface="Consolas" panose="020B0609020204030204" pitchFamily="49" charset="0"/>
                <a:cs typeface="Consolas" panose="020B0609020204030204" pitchFamily="49" charset="0"/>
              </a:rPr>
              <a:t>[&lt;</a:t>
            </a:r>
            <a:r>
              <a:rPr lang="es-ES" sz="2900" i="1" dirty="0">
                <a:latin typeface="Consolas" panose="020B0609020204030204" pitchFamily="49" charset="0"/>
                <a:cs typeface="Consolas" panose="020B0609020204030204" pitchFamily="49" charset="0"/>
              </a:rPr>
              <a:t>Lista de parámetros&gt;]</a:t>
            </a:r>
            <a:r>
              <a:rPr lang="es-ES" sz="2900" b="1" dirty="0">
                <a:latin typeface="Consolas" panose="020B0609020204030204" pitchFamily="49" charset="0"/>
                <a:cs typeface="Consolas" panose="020B0609020204030204" pitchFamily="49" charset="0"/>
              </a:rPr>
              <a:t>) {</a:t>
            </a:r>
            <a:r>
              <a:rPr lang="es-ES" sz="2900" dirty="0">
                <a:latin typeface="Consolas" panose="020B0609020204030204" pitchFamily="49" charset="0"/>
                <a:cs typeface="Consolas" panose="020B0609020204030204" pitchFamily="49" charset="0"/>
              </a:rPr>
              <a:t> </a:t>
            </a:r>
          </a:p>
          <a:p>
            <a:pPr marL="0" indent="0">
              <a:buNone/>
            </a:pPr>
            <a:r>
              <a:rPr lang="es-ES" sz="2900" dirty="0">
                <a:latin typeface="Consolas" panose="020B0609020204030204" pitchFamily="49" charset="0"/>
                <a:cs typeface="Consolas" panose="020B0609020204030204" pitchFamily="49" charset="0"/>
              </a:rPr>
              <a:t>	…</a:t>
            </a:r>
          </a:p>
          <a:p>
            <a:pPr marL="0" indent="0">
              <a:buNone/>
            </a:pPr>
            <a:r>
              <a:rPr lang="es-ES" sz="2900" dirty="0">
                <a:latin typeface="Consolas" panose="020B0609020204030204" pitchFamily="49" charset="0"/>
                <a:cs typeface="Consolas" panose="020B0609020204030204" pitchFamily="49" charset="0"/>
              </a:rPr>
              <a:t> 	</a:t>
            </a:r>
            <a:r>
              <a:rPr lang="es-ES" sz="2900" i="1" dirty="0">
                <a:latin typeface="Consolas" panose="020B0609020204030204" pitchFamily="49" charset="0"/>
                <a:cs typeface="Consolas" panose="020B0609020204030204" pitchFamily="49" charset="0"/>
              </a:rPr>
              <a:t>[</a:t>
            </a:r>
            <a:r>
              <a:rPr lang="es-ES" sz="2900" b="1" i="1" dirty="0" err="1">
                <a:latin typeface="Consolas" panose="020B0609020204030204" pitchFamily="49" charset="0"/>
                <a:cs typeface="Consolas" panose="020B0609020204030204" pitchFamily="49" charset="0"/>
              </a:rPr>
              <a:t>return</a:t>
            </a:r>
            <a:r>
              <a:rPr lang="es-ES" sz="2900" i="1" dirty="0">
                <a:latin typeface="Consolas" panose="020B0609020204030204" pitchFamily="49" charset="0"/>
                <a:cs typeface="Consolas" panose="020B0609020204030204" pitchFamily="49" charset="0"/>
              </a:rPr>
              <a:t> [&lt;Expresión&gt;];]</a:t>
            </a:r>
          </a:p>
          <a:p>
            <a:pPr marL="400050" lvl="1" indent="0">
              <a:buNone/>
            </a:pPr>
            <a:r>
              <a:rPr lang="es-ES" sz="2900" dirty="0">
                <a:latin typeface="Consolas" panose="020B0609020204030204" pitchFamily="49" charset="0"/>
                <a:cs typeface="Consolas" panose="020B0609020204030204" pitchFamily="49" charset="0"/>
              </a:rPr>
              <a:t>}</a:t>
            </a:r>
            <a:endParaRPr lang="es-ES" sz="2900" dirty="0"/>
          </a:p>
          <a:p>
            <a:r>
              <a:rPr lang="es-ES" dirty="0"/>
              <a:t>Una función es un conjunto de instrucciones que se agrupan para realizar una tarea concreta y que se pueden reutilizar fácilmente, permitiendo </a:t>
            </a:r>
            <a:r>
              <a:rPr lang="es-ES" dirty="0" err="1"/>
              <a:t>modularizar</a:t>
            </a:r>
            <a:r>
              <a:rPr lang="es-ES" dirty="0"/>
              <a:t> el código.</a:t>
            </a:r>
          </a:p>
          <a:p>
            <a:r>
              <a:rPr lang="es-ES" dirty="0"/>
              <a:t>Una función puede devolver un valor y participar en expresiones.</a:t>
            </a:r>
          </a:p>
          <a:p>
            <a:r>
              <a:rPr lang="es-ES" dirty="0"/>
              <a:t>No es obligatorio que las funciones tengan una instrucción de tipo </a:t>
            </a:r>
            <a:r>
              <a:rPr lang="es-ES" dirty="0" err="1"/>
              <a:t>return</a:t>
            </a:r>
            <a:r>
              <a:rPr lang="es-ES" dirty="0"/>
              <a:t> para devolver valores. Cuando una función no devuelve ningún valor o cuando en la instrucción </a:t>
            </a:r>
            <a:r>
              <a:rPr lang="es-ES" dirty="0" err="1"/>
              <a:t>return</a:t>
            </a:r>
            <a:r>
              <a:rPr lang="es-ES" dirty="0"/>
              <a:t> no se indica ningún valor, automáticamente se devuelve el valor </a:t>
            </a:r>
            <a:r>
              <a:rPr lang="es-ES" dirty="0" err="1"/>
              <a:t>undefined</a:t>
            </a:r>
            <a:r>
              <a:rPr lang="es-ES" dirty="0"/>
              <a:t>.</a:t>
            </a:r>
          </a:p>
          <a:p>
            <a:r>
              <a:rPr lang="es-ES" dirty="0"/>
              <a:t>Una función puede contener en su interior otras funciones anidadas.</a:t>
            </a:r>
          </a:p>
        </p:txBody>
      </p:sp>
    </p:spTree>
    <p:extLst>
      <p:ext uri="{BB962C8B-B14F-4D97-AF65-F5344CB8AC3E}">
        <p14:creationId xmlns:p14="http://schemas.microsoft.com/office/powerpoint/2010/main" val="35225133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Lista de parámetros</a:t>
            </a:r>
          </a:p>
        </p:txBody>
      </p:sp>
      <p:sp>
        <p:nvSpPr>
          <p:cNvPr id="3" name="2 Marcador de contenido"/>
          <p:cNvSpPr>
            <a:spLocks noGrp="1"/>
          </p:cNvSpPr>
          <p:nvPr>
            <p:ph idx="1"/>
          </p:nvPr>
        </p:nvSpPr>
        <p:spPr/>
        <p:txBody>
          <a:bodyPr>
            <a:normAutofit fontScale="55000" lnSpcReduction="20000"/>
          </a:bodyPr>
          <a:lstStyle/>
          <a:p>
            <a:r>
              <a:rPr lang="es-ES" dirty="0"/>
              <a:t>Una función puede recibir uno o varios valores para realizar sus operaciones.</a:t>
            </a:r>
          </a:p>
          <a:p>
            <a:r>
              <a:rPr lang="es-ES" dirty="0"/>
              <a:t>La lista de parámetros es una lista de identificadores separados por comas.</a:t>
            </a:r>
          </a:p>
          <a:p>
            <a:r>
              <a:rPr lang="es-ES" dirty="0"/>
              <a:t>Al ser el JavaScript un lenguaje "no </a:t>
            </a:r>
            <a:r>
              <a:rPr lang="es-ES" dirty="0" err="1"/>
              <a:t>tipado</a:t>
            </a:r>
            <a:r>
              <a:rPr lang="es-ES" dirty="0"/>
              <a:t>", no es posible asegurar que los parámetros que se pasan a una función sean del tipo adecuado para las operaciones que realiza la función.</a:t>
            </a:r>
          </a:p>
          <a:p>
            <a:r>
              <a:rPr lang="es-ES" dirty="0"/>
              <a:t>El número de argumentos que se pasa a una función debería ser el mismo que el número de argumentos que ha indicado la función. No obstante, JavaScript no muestra ningún error si se pasan más o menos argumentos de los necesarios.</a:t>
            </a:r>
          </a:p>
          <a:p>
            <a:r>
              <a:rPr lang="es-ES" dirty="0"/>
              <a:t>Si se pasan menos parámetros que los definidos en la función, al resto de parámetros hasta completar el número correcto se les asigna el valor </a:t>
            </a:r>
            <a:r>
              <a:rPr lang="es-ES" dirty="0" err="1"/>
              <a:t>undefined</a:t>
            </a:r>
            <a:r>
              <a:rPr lang="es-ES" dirty="0"/>
              <a:t>.</a:t>
            </a:r>
          </a:p>
          <a:p>
            <a:r>
              <a:rPr lang="es-ES" dirty="0"/>
              <a:t>Si a una función se le pasan más argumentos que los parámetros que ha definido, a los argumentos sobrantes no se les asignan nombres. </a:t>
            </a:r>
          </a:p>
          <a:p>
            <a:r>
              <a:rPr lang="es-ES" dirty="0"/>
              <a:t>El orden de los argumentos es fundamental, ya que el primer dato que se indica en la llamada, será el primer valor que espera la función; el segundo valor indicado en la llamada, es el segundo valor que espera la función y así sucesivamente.</a:t>
            </a:r>
          </a:p>
          <a:p>
            <a:r>
              <a:rPr lang="es-ES" dirty="0"/>
              <a:t>Se puede utilizar un número ilimitado de argumentos.</a:t>
            </a:r>
          </a:p>
          <a:p>
            <a:pPr marL="457200" lvl="1" indent="0">
              <a:buNone/>
            </a:pPr>
            <a:r>
              <a:rPr lang="es-ES" dirty="0" err="1">
                <a:latin typeface="Consolas" panose="020B0609020204030204" pitchFamily="49" charset="0"/>
                <a:cs typeface="Consolas" panose="020B0609020204030204" pitchFamily="49" charset="0"/>
              </a:rPr>
              <a:t>function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fn</a:t>
            </a:r>
            <a:r>
              <a:rPr lang="es-ES" dirty="0">
                <a:latin typeface="Consolas" panose="020B0609020204030204" pitchFamily="49" charset="0"/>
                <a:cs typeface="Consolas" panose="020B0609020204030204" pitchFamily="49" charset="0"/>
              </a:rPr>
              <a:t>(p1, p2, p3) { … }</a:t>
            </a:r>
          </a:p>
          <a:p>
            <a:pPr marL="457200" lvl="1" indent="0">
              <a:buNone/>
            </a:pPr>
            <a:r>
              <a:rPr lang="es-ES" dirty="0" err="1">
                <a:latin typeface="Consolas" panose="020B0609020204030204" pitchFamily="49" charset="0"/>
                <a:cs typeface="Consolas" panose="020B0609020204030204" pitchFamily="49" charset="0"/>
              </a:rPr>
              <a:t>rslt</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fn</a:t>
            </a:r>
            <a:r>
              <a:rPr lang="es-ES" dirty="0">
                <a:latin typeface="Consolas" panose="020B0609020204030204" pitchFamily="49" charset="0"/>
                <a:cs typeface="Consolas" panose="020B0609020204030204" pitchFamily="49" charset="0"/>
              </a:rPr>
              <a:t>('algo', var1, 3*pi);</a:t>
            </a:r>
          </a:p>
        </p:txBody>
      </p:sp>
    </p:spTree>
    <p:extLst>
      <p:ext uri="{BB962C8B-B14F-4D97-AF65-F5344CB8AC3E}">
        <p14:creationId xmlns:p14="http://schemas.microsoft.com/office/powerpoint/2010/main" val="694994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Lista de parámetros variables</a:t>
            </a:r>
          </a:p>
        </p:txBody>
      </p:sp>
      <p:sp>
        <p:nvSpPr>
          <p:cNvPr id="3" name="2 Marcador de contenido"/>
          <p:cNvSpPr>
            <a:spLocks noGrp="1"/>
          </p:cNvSpPr>
          <p:nvPr>
            <p:ph idx="1"/>
          </p:nvPr>
        </p:nvSpPr>
        <p:spPr/>
        <p:txBody>
          <a:bodyPr>
            <a:normAutofit fontScale="55000" lnSpcReduction="20000"/>
          </a:bodyPr>
          <a:lstStyle/>
          <a:p>
            <a:r>
              <a:rPr lang="es-ES" sz="3600" dirty="0"/>
              <a:t>Una función se puede definir sin parámetros pero utilizar los parámetros pasados.</a:t>
            </a:r>
          </a:p>
          <a:p>
            <a:r>
              <a:rPr lang="es-ES" sz="3600" dirty="0"/>
              <a:t>La propiedad de la función </a:t>
            </a:r>
            <a:r>
              <a:rPr lang="es-ES" sz="3600" dirty="0" err="1"/>
              <a:t>arguments</a:t>
            </a:r>
            <a:r>
              <a:rPr lang="es-ES" sz="3600" dirty="0"/>
              <a:t> es un objeto de tipo </a:t>
            </a:r>
            <a:r>
              <a:rPr lang="es-ES" sz="3600" dirty="0" err="1"/>
              <a:t>Arguments</a:t>
            </a:r>
            <a:r>
              <a:rPr lang="es-ES" sz="3600" dirty="0"/>
              <a:t> que se puede tratar como si fuera un </a:t>
            </a:r>
            <a:r>
              <a:rPr lang="es-ES" sz="3600" dirty="0" err="1"/>
              <a:t>Array</a:t>
            </a:r>
            <a:r>
              <a:rPr lang="es-ES" sz="3600" dirty="0"/>
              <a:t>.</a:t>
            </a:r>
          </a:p>
          <a:p>
            <a:pPr marL="400050" lvl="1" indent="0">
              <a:buNone/>
            </a:pPr>
            <a:r>
              <a:rPr lang="es-ES" dirty="0" err="1">
                <a:latin typeface="Consolas" panose="020B0609020204030204" pitchFamily="49" charset="0"/>
                <a:cs typeface="Consolas" panose="020B0609020204030204" pitchFamily="49" charset="0"/>
              </a:rPr>
              <a:t>function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avg</a:t>
            </a:r>
            <a:r>
              <a:rPr lang="es-ES" dirty="0">
                <a:latin typeface="Consolas" panose="020B0609020204030204" pitchFamily="49" charset="0"/>
                <a:cs typeface="Consolas" panose="020B0609020204030204" pitchFamily="49" charset="0"/>
              </a:rPr>
              <a:t>() {</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var</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rslt</a:t>
            </a:r>
            <a:r>
              <a:rPr lang="es-ES" dirty="0">
                <a:latin typeface="Consolas" panose="020B0609020204030204" pitchFamily="49" charset="0"/>
                <a:cs typeface="Consolas" panose="020B0609020204030204" pitchFamily="49" charset="0"/>
              </a:rPr>
              <a:t>= 0;</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for</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var</a:t>
            </a:r>
            <a:r>
              <a:rPr lang="es-ES" dirty="0">
                <a:latin typeface="Consolas" panose="020B0609020204030204" pitchFamily="49" charset="0"/>
                <a:cs typeface="Consolas" panose="020B0609020204030204" pitchFamily="49" charset="0"/>
              </a:rPr>
              <a:t> i=0; i &lt; </a:t>
            </a:r>
            <a:r>
              <a:rPr lang="es-ES" dirty="0" err="1">
                <a:latin typeface="Consolas" panose="020B0609020204030204" pitchFamily="49" charset="0"/>
                <a:cs typeface="Consolas" panose="020B0609020204030204" pitchFamily="49" charset="0"/>
              </a:rPr>
              <a:t>arguments.length</a:t>
            </a:r>
            <a:r>
              <a:rPr lang="es-ES" dirty="0">
                <a:latin typeface="Consolas" panose="020B0609020204030204" pitchFamily="49" charset="0"/>
                <a:cs typeface="Consolas" panose="020B0609020204030204" pitchFamily="49" charset="0"/>
              </a:rPr>
              <a:t>; i++) {</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rslt</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arguments</a:t>
            </a:r>
            <a:r>
              <a:rPr lang="es-ES" dirty="0">
                <a:latin typeface="Consolas" panose="020B0609020204030204" pitchFamily="49" charset="0"/>
                <a:cs typeface="Consolas" panose="020B0609020204030204" pitchFamily="49" charset="0"/>
              </a:rPr>
              <a:t>[i];</a:t>
            </a:r>
          </a:p>
          <a:p>
            <a:pPr marL="400050" lvl="1" indent="0">
              <a:buNone/>
            </a:pPr>
            <a:r>
              <a:rPr lang="es-ES" dirty="0">
                <a:latin typeface="Consolas" panose="020B0609020204030204" pitchFamily="49" charset="0"/>
                <a:cs typeface="Consolas" panose="020B0609020204030204" pitchFamily="49" charset="0"/>
              </a:rPr>
              <a:t>  }</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return</a:t>
            </a:r>
            <a:r>
              <a:rPr lang="es-ES" dirty="0">
                <a:latin typeface="Consolas" panose="020B0609020204030204" pitchFamily="49" charset="0"/>
                <a:cs typeface="Consolas" panose="020B0609020204030204" pitchFamily="49" charset="0"/>
              </a:rPr>
              <a:t> </a:t>
            </a:r>
            <a:r>
              <a:rPr lang="es-ES" err="1">
                <a:latin typeface="Consolas" panose="020B0609020204030204" pitchFamily="49" charset="0"/>
                <a:cs typeface="Consolas" panose="020B0609020204030204" pitchFamily="49" charset="0"/>
              </a:rPr>
              <a:t>arguments.length</a:t>
            </a:r>
            <a:r>
              <a:rPr lang="es-ES">
                <a:latin typeface="Consolas" panose="020B0609020204030204" pitchFamily="49" charset="0"/>
                <a:cs typeface="Consolas" panose="020B0609020204030204" pitchFamily="49" charset="0"/>
              </a:rPr>
              <a:t> ? (rslt </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arguments.length</a:t>
            </a:r>
            <a:r>
              <a:rPr lang="es-ES" dirty="0">
                <a:latin typeface="Consolas" panose="020B0609020204030204" pitchFamily="49" charset="0"/>
                <a:cs typeface="Consolas" panose="020B0609020204030204" pitchFamily="49" charset="0"/>
              </a:rPr>
              <a:t>) : 0;</a:t>
            </a:r>
          </a:p>
          <a:p>
            <a:pPr marL="400050" lvl="1" indent="0">
              <a:buNone/>
            </a:pPr>
            <a:r>
              <a:rPr lang="es-ES" dirty="0">
                <a:latin typeface="Consolas" panose="020B0609020204030204" pitchFamily="49" charset="0"/>
                <a:cs typeface="Consolas" panose="020B0609020204030204" pitchFamily="49" charset="0"/>
              </a:rPr>
              <a:t>}</a:t>
            </a:r>
          </a:p>
          <a:p>
            <a:pPr marL="400050" lvl="1" indent="0">
              <a:buNone/>
            </a:pPr>
            <a:endParaRPr lang="es-ES" dirty="0">
              <a:latin typeface="Consolas" panose="020B0609020204030204" pitchFamily="49" charset="0"/>
              <a:cs typeface="Consolas" panose="020B0609020204030204" pitchFamily="49" charset="0"/>
            </a:endParaRPr>
          </a:p>
          <a:p>
            <a:pPr marL="400050" lvl="1" indent="0">
              <a:buNone/>
            </a:pPr>
            <a:r>
              <a:rPr lang="es-ES" dirty="0" err="1">
                <a:latin typeface="Consolas" panose="020B0609020204030204" pitchFamily="49" charset="0"/>
                <a:cs typeface="Consolas" panose="020B0609020204030204" pitchFamily="49" charset="0"/>
              </a:rPr>
              <a:t>var</a:t>
            </a:r>
            <a:r>
              <a:rPr lang="es-ES" dirty="0">
                <a:latin typeface="Consolas" panose="020B0609020204030204" pitchFamily="49" charset="0"/>
                <a:cs typeface="Consolas" panose="020B0609020204030204" pitchFamily="49" charset="0"/>
              </a:rPr>
              <a:t> variable1 = </a:t>
            </a:r>
            <a:r>
              <a:rPr lang="es-ES" dirty="0" err="1">
                <a:latin typeface="Consolas" panose="020B0609020204030204" pitchFamily="49" charset="0"/>
                <a:cs typeface="Consolas" panose="020B0609020204030204" pitchFamily="49" charset="0"/>
              </a:rPr>
              <a:t>avg</a:t>
            </a:r>
            <a:r>
              <a:rPr lang="es-ES" dirty="0">
                <a:latin typeface="Consolas" panose="020B0609020204030204" pitchFamily="49" charset="0"/>
                <a:cs typeface="Consolas" panose="020B0609020204030204" pitchFamily="49" charset="0"/>
              </a:rPr>
              <a:t>(1, 3, 5, 8);</a:t>
            </a:r>
          </a:p>
          <a:p>
            <a:pPr marL="400050" lvl="1" indent="0">
              <a:buNone/>
            </a:pPr>
            <a:r>
              <a:rPr lang="es-ES" dirty="0" err="1">
                <a:latin typeface="Consolas" panose="020B0609020204030204" pitchFamily="49" charset="0"/>
                <a:cs typeface="Consolas" panose="020B0609020204030204" pitchFamily="49" charset="0"/>
              </a:rPr>
              <a:t>var</a:t>
            </a:r>
            <a:r>
              <a:rPr lang="es-ES" dirty="0">
                <a:latin typeface="Consolas" panose="020B0609020204030204" pitchFamily="49" charset="0"/>
                <a:cs typeface="Consolas" panose="020B0609020204030204" pitchFamily="49" charset="0"/>
              </a:rPr>
              <a:t> variable2 = </a:t>
            </a:r>
            <a:r>
              <a:rPr lang="es-ES" dirty="0" err="1">
                <a:latin typeface="Consolas" panose="020B0609020204030204" pitchFamily="49" charset="0"/>
                <a:cs typeface="Consolas" panose="020B0609020204030204" pitchFamily="49" charset="0"/>
              </a:rPr>
              <a:t>avg</a:t>
            </a:r>
            <a:r>
              <a:rPr lang="es-ES" dirty="0">
                <a:latin typeface="Consolas" panose="020B0609020204030204" pitchFamily="49" charset="0"/>
                <a:cs typeface="Consolas" panose="020B0609020204030204" pitchFamily="49" charset="0"/>
              </a:rPr>
              <a:t>(4, 6, 8, 1, 2, 3, 4, 5);</a:t>
            </a:r>
          </a:p>
          <a:p>
            <a:r>
              <a:rPr lang="es-ES" sz="3600" dirty="0"/>
              <a:t>La propiedad </a:t>
            </a:r>
            <a:r>
              <a:rPr lang="es-ES" sz="3600" dirty="0" err="1"/>
              <a:t>callee</a:t>
            </a:r>
            <a:r>
              <a:rPr lang="es-ES" sz="3600" dirty="0"/>
              <a:t> hace referencia a la función que se está ejecutando, accediendo a </a:t>
            </a:r>
            <a:r>
              <a:rPr lang="es-ES" sz="3600" dirty="0" err="1"/>
              <a:t>arguments.callee.length</a:t>
            </a:r>
            <a:r>
              <a:rPr lang="es-ES" sz="3600" dirty="0"/>
              <a:t> se puede obtener el número de parámetros con los que se ha definido la función.</a:t>
            </a:r>
          </a:p>
        </p:txBody>
      </p:sp>
    </p:spTree>
    <p:extLst>
      <p:ext uri="{BB962C8B-B14F-4D97-AF65-F5344CB8AC3E}">
        <p14:creationId xmlns:p14="http://schemas.microsoft.com/office/powerpoint/2010/main" val="42309739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 </a:t>
            </a:r>
            <a:r>
              <a:rPr lang="es-ES" dirty="0" err="1"/>
              <a:t>Function</a:t>
            </a:r>
            <a:endParaRPr lang="es-ES" dirty="0"/>
          </a:p>
        </p:txBody>
      </p:sp>
      <p:sp>
        <p:nvSpPr>
          <p:cNvPr id="3" name="2 Marcador de contenido"/>
          <p:cNvSpPr>
            <a:spLocks noGrp="1"/>
          </p:cNvSpPr>
          <p:nvPr>
            <p:ph idx="1"/>
          </p:nvPr>
        </p:nvSpPr>
        <p:spPr/>
        <p:txBody>
          <a:bodyPr>
            <a:normAutofit fontScale="62500" lnSpcReduction="20000"/>
          </a:bodyPr>
          <a:lstStyle/>
          <a:p>
            <a:r>
              <a:rPr lang="es-ES" dirty="0"/>
              <a:t>Las funciones son objetos de tipo </a:t>
            </a:r>
            <a:r>
              <a:rPr lang="es-ES" dirty="0" err="1"/>
              <a:t>Function</a:t>
            </a:r>
            <a:r>
              <a:rPr lang="es-ES" dirty="0"/>
              <a:t> y como tal se pueden almacenar en variables.</a:t>
            </a:r>
          </a:p>
          <a:p>
            <a:pPr marL="400050" lvl="1" indent="0">
              <a:buNone/>
            </a:pPr>
            <a:r>
              <a:rPr lang="en-US" dirty="0">
                <a:latin typeface="Consolas" panose="020B0609020204030204" pitchFamily="49" charset="0"/>
                <a:cs typeface="Consolas" panose="020B0609020204030204" pitchFamily="49" charset="0"/>
              </a:rPr>
              <a:t>function </a:t>
            </a:r>
            <a:r>
              <a:rPr lang="en-US" dirty="0" err="1">
                <a:latin typeface="Consolas" panose="020B0609020204030204" pitchFamily="49" charset="0"/>
                <a:cs typeface="Consolas" panose="020B0609020204030204" pitchFamily="49" charset="0"/>
              </a:rPr>
              <a:t>suma</a:t>
            </a:r>
            <a:r>
              <a:rPr lang="en-US" dirty="0">
                <a:latin typeface="Consolas" panose="020B0609020204030204" pitchFamily="49" charset="0"/>
                <a:cs typeface="Consolas" panose="020B0609020204030204" pitchFamily="49" charset="0"/>
              </a:rPr>
              <a:t>(a, b) {</a:t>
            </a:r>
          </a:p>
          <a:p>
            <a:pPr marL="400050" lvl="1" indent="0">
              <a:buNone/>
            </a:pPr>
            <a:r>
              <a:rPr lang="en-US" dirty="0">
                <a:latin typeface="Consolas" panose="020B0609020204030204" pitchFamily="49" charset="0"/>
                <a:cs typeface="Consolas" panose="020B0609020204030204" pitchFamily="49" charset="0"/>
              </a:rPr>
              <a:t>  return a + b;</a:t>
            </a:r>
          </a:p>
          <a:p>
            <a:pPr marL="400050" lvl="1" indent="0">
              <a:buNone/>
            </a:pPr>
            <a:r>
              <a:rPr lang="en-US" dirty="0">
                <a:latin typeface="Consolas" panose="020B0609020204030204" pitchFamily="49" charset="0"/>
                <a:cs typeface="Consolas" panose="020B0609020204030204" pitchFamily="49" charset="0"/>
              </a:rPr>
              <a:t>}</a:t>
            </a:r>
          </a:p>
          <a:p>
            <a:pPr marL="400050" lvl="1" indent="0">
              <a:buNone/>
            </a:pPr>
            <a:r>
              <a:rPr lang="en-US" dirty="0" err="1">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miFuncion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suma</a:t>
            </a:r>
            <a:r>
              <a:rPr lang="en-US" dirty="0">
                <a:latin typeface="Consolas" panose="020B0609020204030204" pitchFamily="49" charset="0"/>
                <a:cs typeface="Consolas" panose="020B0609020204030204" pitchFamily="49" charset="0"/>
              </a:rPr>
              <a:t>;</a:t>
            </a:r>
          </a:p>
          <a:p>
            <a:pPr marL="400050" lvl="1" indent="0">
              <a:buNone/>
            </a:pPr>
            <a:r>
              <a:rPr lang="en-US" dirty="0" err="1">
                <a:latin typeface="Consolas" panose="020B0609020204030204" pitchFamily="49" charset="0"/>
                <a:cs typeface="Consolas" panose="020B0609020204030204" pitchFamily="49" charset="0"/>
              </a:rPr>
              <a:t>rslt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miFuncion</a:t>
            </a:r>
            <a:r>
              <a:rPr lang="en-US" dirty="0">
                <a:latin typeface="Consolas" panose="020B0609020204030204" pitchFamily="49" charset="0"/>
                <a:cs typeface="Consolas" panose="020B0609020204030204" pitchFamily="49" charset="0"/>
              </a:rPr>
              <a:t>(2, 2);</a:t>
            </a:r>
          </a:p>
          <a:p>
            <a:r>
              <a:rPr lang="es-ES" dirty="0"/>
              <a:t>La asignación se debe realizada solo con el identificador sin paréntesis para evitar que se evalúe.</a:t>
            </a:r>
          </a:p>
          <a:p>
            <a:r>
              <a:rPr lang="es-ES" dirty="0"/>
              <a:t>De igual forma se pueden pasar una función como valor de un argumento de otra función.</a:t>
            </a:r>
          </a:p>
          <a:p>
            <a:pPr marL="400050" lvl="1" indent="0">
              <a:buNone/>
            </a:pPr>
            <a:r>
              <a:rPr lang="en-US" dirty="0">
                <a:latin typeface="Consolas" panose="020B0609020204030204" pitchFamily="49" charset="0"/>
                <a:cs typeface="Consolas" panose="020B0609020204030204" pitchFamily="49" charset="0"/>
              </a:rPr>
              <a:t>function </a:t>
            </a:r>
            <a:r>
              <a:rPr lang="en-US" dirty="0" err="1">
                <a:latin typeface="Consolas" panose="020B0609020204030204" pitchFamily="49" charset="0"/>
                <a:cs typeface="Consolas" panose="020B0609020204030204" pitchFamily="49" charset="0"/>
              </a:rPr>
              <a:t>calcula</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fn</a:t>
            </a:r>
            <a:r>
              <a:rPr lang="en-US" dirty="0">
                <a:latin typeface="Consolas" panose="020B0609020204030204" pitchFamily="49" charset="0"/>
                <a:cs typeface="Consolas" panose="020B0609020204030204" pitchFamily="49" charset="0"/>
              </a:rPr>
              <a:t>, a, b) {</a:t>
            </a:r>
          </a:p>
          <a:p>
            <a:pPr marL="400050" lvl="1" indent="0">
              <a:buNone/>
            </a:pPr>
            <a:r>
              <a:rPr lang="en-US" dirty="0">
                <a:latin typeface="Consolas" panose="020B0609020204030204" pitchFamily="49" charset="0"/>
                <a:cs typeface="Consolas" panose="020B0609020204030204" pitchFamily="49" charset="0"/>
              </a:rPr>
              <a:t>  return </a:t>
            </a:r>
            <a:r>
              <a:rPr lang="en-US" dirty="0" err="1">
                <a:latin typeface="Consolas" panose="020B0609020204030204" pitchFamily="49" charset="0"/>
                <a:cs typeface="Consolas" panose="020B0609020204030204" pitchFamily="49" charset="0"/>
              </a:rPr>
              <a:t>fn</a:t>
            </a:r>
            <a:r>
              <a:rPr lang="en-US" dirty="0">
                <a:latin typeface="Consolas" panose="020B0609020204030204" pitchFamily="49" charset="0"/>
                <a:cs typeface="Consolas" panose="020B0609020204030204" pitchFamily="49" charset="0"/>
              </a:rPr>
              <a:t>(a, b);</a:t>
            </a:r>
          </a:p>
          <a:p>
            <a:pPr marL="400050" lvl="1" indent="0">
              <a:buNone/>
            </a:pPr>
            <a:r>
              <a:rPr lang="en-US" dirty="0">
                <a:latin typeface="Consolas" panose="020B0609020204030204" pitchFamily="49" charset="0"/>
                <a:cs typeface="Consolas" panose="020B0609020204030204" pitchFamily="49" charset="0"/>
              </a:rPr>
              <a:t>}</a:t>
            </a:r>
          </a:p>
          <a:p>
            <a:pPr marL="400050" lvl="1" indent="0">
              <a:buNone/>
            </a:pPr>
            <a:endParaRPr lang="en-US" dirty="0">
              <a:latin typeface="Consolas" panose="020B0609020204030204" pitchFamily="49" charset="0"/>
              <a:cs typeface="Consolas" panose="020B0609020204030204" pitchFamily="49" charset="0"/>
            </a:endParaRPr>
          </a:p>
          <a:p>
            <a:pPr marL="400050" lvl="1" indent="0">
              <a:buNone/>
            </a:pPr>
            <a:r>
              <a:rPr lang="en-US" dirty="0" err="1">
                <a:latin typeface="Consolas" panose="020B0609020204030204" pitchFamily="49" charset="0"/>
                <a:cs typeface="Consolas" panose="020B0609020204030204" pitchFamily="49" charset="0"/>
              </a:rPr>
              <a:t>rslt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calcula</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suma</a:t>
            </a:r>
            <a:r>
              <a:rPr lang="en-US" dirty="0">
                <a:latin typeface="Consolas" panose="020B0609020204030204" pitchFamily="49" charset="0"/>
                <a:cs typeface="Consolas" panose="020B0609020204030204" pitchFamily="49" charset="0"/>
              </a:rPr>
              <a:t>, 2, 2);</a:t>
            </a:r>
          </a:p>
          <a:p>
            <a:endParaRPr lang="es-ES" dirty="0"/>
          </a:p>
        </p:txBody>
      </p:sp>
    </p:spTree>
    <p:extLst>
      <p:ext uri="{BB962C8B-B14F-4D97-AF65-F5344CB8AC3E}">
        <p14:creationId xmlns:p14="http://schemas.microsoft.com/office/powerpoint/2010/main" val="156160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4 Rectángulo"/>
          <p:cNvSpPr/>
          <p:nvPr/>
        </p:nvSpPr>
        <p:spPr bwMode="auto">
          <a:xfrm>
            <a:off x="574157" y="1143471"/>
            <a:ext cx="4032000" cy="5048225"/>
          </a:xfrm>
          <a:prstGeom prst="rect">
            <a:avLst/>
          </a:prstGeom>
          <a:solidFill>
            <a:schemeClr val="accent1">
              <a:alpha val="88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s-ES_tradnl" sz="2400" b="1">
              <a:solidFill>
                <a:srgbClr val="000000"/>
              </a:solidFill>
              <a:ea typeface="ＭＳ Ｐゴシック" charset="-128"/>
              <a:cs typeface="ＭＳ Ｐゴシック" charset="-128"/>
            </a:endParaRPr>
          </a:p>
        </p:txBody>
      </p:sp>
      <p:sp>
        <p:nvSpPr>
          <p:cNvPr id="6" name="5 Rectángulo"/>
          <p:cNvSpPr/>
          <p:nvPr/>
        </p:nvSpPr>
        <p:spPr bwMode="auto">
          <a:xfrm>
            <a:off x="4644008" y="1053455"/>
            <a:ext cx="4032000" cy="4545303"/>
          </a:xfrm>
          <a:prstGeom prst="rect">
            <a:avLst/>
          </a:prstGeom>
          <a:solidFill>
            <a:schemeClr val="bg1">
              <a:alpha val="88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s-ES_tradnl" sz="2400" b="1">
              <a:solidFill>
                <a:srgbClr val="000000"/>
              </a:solidFill>
              <a:ea typeface="ＭＳ Ｐゴシック" charset="-128"/>
              <a:cs typeface="ＭＳ Ｐゴシック" charset="-128"/>
            </a:endParaRPr>
          </a:p>
        </p:txBody>
      </p:sp>
      <p:sp>
        <p:nvSpPr>
          <p:cNvPr id="7" name="6 CuadroTexto"/>
          <p:cNvSpPr txBox="1"/>
          <p:nvPr/>
        </p:nvSpPr>
        <p:spPr bwMode="auto">
          <a:xfrm>
            <a:off x="755576" y="3717032"/>
            <a:ext cx="3744416"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r>
              <a:rPr lang="es-ES_tradnl" sz="1200" dirty="0">
                <a:solidFill>
                  <a:srgbClr val="FFFFFF"/>
                </a:solidFill>
                <a:ea typeface="ＭＳ Ｐゴシック" pitchFamily="34" charset="-128"/>
                <a:cs typeface="Arial" pitchFamily="34" charset="0"/>
              </a:rPr>
              <a:t>OBJETIVOS:</a:t>
            </a:r>
          </a:p>
          <a:p>
            <a:pPr fontAlgn="base">
              <a:spcBef>
                <a:spcPct val="0"/>
              </a:spcBef>
              <a:spcAft>
                <a:spcPct val="0"/>
              </a:spcAft>
            </a:pPr>
            <a:endParaRPr lang="es-ES_tradnl" sz="1050" dirty="0">
              <a:solidFill>
                <a:srgbClr val="FFFFFF"/>
              </a:solidFill>
              <a:ea typeface="ＭＳ Ｐゴシック" pitchFamily="34" charset="-128"/>
              <a:cs typeface="Arial" pitchFamily="34" charset="0"/>
            </a:endParaRPr>
          </a:p>
          <a:p>
            <a:pPr marL="180000" indent="-180000" fontAlgn="base">
              <a:spcBef>
                <a:spcPct val="0"/>
              </a:spcBef>
              <a:spcAft>
                <a:spcPct val="0"/>
              </a:spcAft>
              <a:buFont typeface="Wingdings" pitchFamily="2" charset="2"/>
              <a:buChar char="§"/>
            </a:pPr>
            <a:r>
              <a:rPr lang="es-ES" sz="1000" dirty="0">
                <a:solidFill>
                  <a:srgbClr val="FFFFFF"/>
                </a:solidFill>
                <a:ea typeface="ＭＳ Ｐゴシック" pitchFamily="34" charset="-128"/>
                <a:cs typeface="Arial" pitchFamily="34" charset="0"/>
              </a:rPr>
              <a:t>El objetivo es que un alumno sea capaz de desarrollar y entender una aplicación básica realizada en ANGULAR 2.  </a:t>
            </a:r>
          </a:p>
        </p:txBody>
      </p:sp>
      <p:graphicFrame>
        <p:nvGraphicFramePr>
          <p:cNvPr id="8" name="7 Tabla"/>
          <p:cNvGraphicFramePr>
            <a:graphicFrameLocks noGrp="1"/>
          </p:cNvGraphicFramePr>
          <p:nvPr>
            <p:extLst/>
          </p:nvPr>
        </p:nvGraphicFramePr>
        <p:xfrm>
          <a:off x="755576" y="1143471"/>
          <a:ext cx="3744416" cy="2278811"/>
        </p:xfrm>
        <a:graphic>
          <a:graphicData uri="http://schemas.openxmlformats.org/drawingml/2006/table">
            <a:tbl>
              <a:tblPr bandRow="1">
                <a:tableStyleId>{5C22544A-7EE6-4342-B048-85BDC9FD1C3A}</a:tableStyleId>
              </a:tblPr>
              <a:tblGrid>
                <a:gridCol w="1296144">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tblGrid>
              <a:tr h="506563">
                <a:tc>
                  <a:txBody>
                    <a:bodyPr/>
                    <a:lstStyle/>
                    <a:p>
                      <a:r>
                        <a:rPr lang="es-ES_tradnl" sz="1200" b="1" dirty="0">
                          <a:solidFill>
                            <a:schemeClr val="bg1"/>
                          </a:solidFill>
                        </a:rPr>
                        <a:t>Dirigido a:</a:t>
                      </a:r>
                    </a:p>
                  </a:txBody>
                  <a:tcP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_tradnl" sz="1000" dirty="0">
                          <a:solidFill>
                            <a:schemeClr val="bg1"/>
                          </a:solidFill>
                        </a:rPr>
                        <a:t>Profesional de la compañía</a:t>
                      </a:r>
                    </a:p>
                  </a:txBody>
                  <a:tcP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01395">
                <a:tc>
                  <a:txBody>
                    <a:bodyPr/>
                    <a:lstStyle/>
                    <a:p>
                      <a:r>
                        <a:rPr lang="es-ES_tradnl" sz="1200" b="1" dirty="0">
                          <a:solidFill>
                            <a:schemeClr val="bg1"/>
                          </a:solidFill>
                        </a:rPr>
                        <a:t>Requisitos:</a:t>
                      </a: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000" b="0" dirty="0">
                          <a:solidFill>
                            <a:schemeClr val="bg1"/>
                          </a:solidFill>
                        </a:rPr>
                        <a:t>Conocimientos de </a:t>
                      </a:r>
                      <a:r>
                        <a:rPr lang="es-ES" sz="1000" b="0" dirty="0" err="1">
                          <a:solidFill>
                            <a:schemeClr val="bg1"/>
                          </a:solidFill>
                        </a:rPr>
                        <a:t>JavaScript</a:t>
                      </a:r>
                      <a:r>
                        <a:rPr lang="es-ES" sz="1000" b="0" dirty="0">
                          <a:solidFill>
                            <a:schemeClr val="bg1"/>
                          </a:solidFill>
                        </a:rPr>
                        <a:t>, HTML, CSS y JQUERY </a:t>
                      </a:r>
                      <a:endParaRPr lang="es-ES_tradnl" sz="1000" b="0" dirty="0">
                        <a:solidFill>
                          <a:schemeClr val="bg1"/>
                        </a:solidFill>
                      </a:endParaRP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0773">
                <a:tc>
                  <a:txBody>
                    <a:bodyPr/>
                    <a:lstStyle/>
                    <a:p>
                      <a:r>
                        <a:rPr lang="es-ES_tradnl" sz="1200" b="1" dirty="0">
                          <a:solidFill>
                            <a:schemeClr val="bg1"/>
                          </a:solidFill>
                        </a:rPr>
                        <a:t>Tipo de Formación:</a:t>
                      </a:r>
                    </a:p>
                    <a:p>
                      <a:r>
                        <a:rPr lang="es-ES_tradnl" sz="1200" b="1" dirty="0">
                          <a:solidFill>
                            <a:schemeClr val="bg1"/>
                          </a:solidFill>
                        </a:rPr>
                        <a:t>Metodología</a:t>
                      </a: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_tradnl" sz="1000" dirty="0">
                          <a:solidFill>
                            <a:schemeClr val="bg1"/>
                          </a:solidFill>
                        </a:rPr>
                        <a:t>Presencial</a:t>
                      </a: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0773">
                <a:tc>
                  <a:txBody>
                    <a:bodyPr/>
                    <a:lstStyle/>
                    <a:p>
                      <a:r>
                        <a:rPr lang="es-ES_tradnl" sz="1200" b="1" dirty="0">
                          <a:solidFill>
                            <a:schemeClr val="bg1"/>
                          </a:solidFill>
                        </a:rPr>
                        <a:t>Duración:</a:t>
                      </a: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_tradnl" sz="1000" dirty="0">
                          <a:solidFill>
                            <a:schemeClr val="bg1"/>
                          </a:solidFill>
                        </a:rPr>
                        <a:t>30 horas </a:t>
                      </a:r>
                    </a:p>
                  </a:txBody>
                  <a:tcP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8 CuadroTexto"/>
          <p:cNvSpPr txBox="1"/>
          <p:nvPr/>
        </p:nvSpPr>
        <p:spPr bwMode="auto">
          <a:xfrm>
            <a:off x="4739506" y="1804389"/>
            <a:ext cx="3950789"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r>
              <a:rPr lang="es-ES_tradnl" sz="1200" b="1" dirty="0">
                <a:solidFill>
                  <a:srgbClr val="00B0CA"/>
                </a:solidFill>
                <a:ea typeface="ＭＳ Ｐゴシック" pitchFamily="34" charset="-128"/>
                <a:cs typeface="Arial" pitchFamily="34" charset="0"/>
              </a:rPr>
              <a:t>CONTENIDOS:</a:t>
            </a:r>
          </a:p>
          <a:p>
            <a:pPr marL="180975" indent="-180975" fontAlgn="base">
              <a:spcBef>
                <a:spcPct val="0"/>
              </a:spcBef>
              <a:spcAft>
                <a:spcPct val="0"/>
              </a:spcAft>
              <a:buClr>
                <a:srgbClr val="00B0CA"/>
              </a:buClr>
            </a:pPr>
            <a:endParaRPr lang="es-ES" sz="1000" dirty="0">
              <a:solidFill>
                <a:srgbClr val="00B0CA"/>
              </a:solidFill>
              <a:ea typeface="ＭＳ Ｐゴシック" pitchFamily="34" charset="-128"/>
              <a:cs typeface="Arial" pitchFamily="34" charset="0"/>
            </a:endParaRP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Introducción a </a:t>
            </a:r>
            <a:r>
              <a:rPr lang="es-ES" sz="900" dirty="0" err="1">
                <a:solidFill>
                  <a:srgbClr val="00B0CA"/>
                </a:solidFill>
                <a:ea typeface="ＭＳ Ｐゴシック" pitchFamily="34" charset="-128"/>
                <a:cs typeface="Arial" pitchFamily="34" charset="0"/>
              </a:rPr>
              <a:t>TypeScript</a:t>
            </a:r>
            <a:r>
              <a:rPr lang="es-ES" sz="900" dirty="0">
                <a:solidFill>
                  <a:srgbClr val="00B0CA"/>
                </a:solidFill>
                <a:ea typeface="ＭＳ Ｐゴシック" pitchFamily="34" charset="-128"/>
                <a:cs typeface="Arial" pitchFamily="34" charset="0"/>
              </a:rPr>
              <a:t> –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Introducción a Angular 2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Herramientas de Desarrollo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Módulos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Plantillas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Formularios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Servicios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Acceso al servidor </a:t>
            </a:r>
          </a:p>
          <a:p>
            <a:pPr marL="180975" indent="-180975" fontAlgn="base">
              <a:spcBef>
                <a:spcPct val="0"/>
              </a:spcBef>
              <a:spcAft>
                <a:spcPct val="0"/>
              </a:spcAft>
              <a:buClr>
                <a:srgbClr val="00B0CA"/>
              </a:buClr>
              <a:buFont typeface="Wingdings" pitchFamily="2" charset="2"/>
              <a:buChar char="§"/>
            </a:pPr>
            <a:r>
              <a:rPr lang="es-ES" sz="900" dirty="0">
                <a:solidFill>
                  <a:srgbClr val="00B0CA"/>
                </a:solidFill>
                <a:ea typeface="ＭＳ Ｐゴシック" pitchFamily="34" charset="-128"/>
                <a:cs typeface="Arial" pitchFamily="34" charset="0"/>
              </a:rPr>
              <a:t>Enrutamiento y navegación </a:t>
            </a:r>
          </a:p>
          <a:p>
            <a:pPr fontAlgn="base">
              <a:spcBef>
                <a:spcPct val="0"/>
              </a:spcBef>
              <a:spcAft>
                <a:spcPct val="0"/>
              </a:spcAft>
            </a:pPr>
            <a:endParaRPr lang="es-ES" sz="1000" dirty="0">
              <a:solidFill>
                <a:srgbClr val="00B0CA"/>
              </a:solidFill>
              <a:ea typeface="ＭＳ Ｐゴシック" pitchFamily="34" charset="-128"/>
              <a:cs typeface="Arial" pitchFamily="34" charset="0"/>
            </a:endParaRPr>
          </a:p>
          <a:p>
            <a:pPr marL="180975" indent="-180975" fontAlgn="base">
              <a:spcBef>
                <a:spcPct val="0"/>
              </a:spcBef>
              <a:spcAft>
                <a:spcPct val="0"/>
              </a:spcAft>
              <a:buClr>
                <a:srgbClr val="00B0CA"/>
              </a:buClr>
            </a:pPr>
            <a:endParaRPr lang="es-ES" sz="1000" dirty="0">
              <a:solidFill>
                <a:srgbClr val="00B0CA"/>
              </a:solidFill>
              <a:ea typeface="ＭＳ Ｐゴシック" pitchFamily="34" charset="-128"/>
              <a:cs typeface="Arial" pitchFamily="34" charset="0"/>
            </a:endParaRPr>
          </a:p>
          <a:p>
            <a:pPr marL="180975" indent="-180975" fontAlgn="base">
              <a:spcBef>
                <a:spcPct val="0"/>
              </a:spcBef>
              <a:spcAft>
                <a:spcPct val="0"/>
              </a:spcAft>
              <a:buClr>
                <a:srgbClr val="00B0CA"/>
              </a:buClr>
            </a:pPr>
            <a:endParaRPr lang="es-ES" sz="1000" dirty="0">
              <a:solidFill>
                <a:srgbClr val="00B0CA"/>
              </a:solidFill>
              <a:ea typeface="ＭＳ Ｐゴシック" pitchFamily="34" charset="-128"/>
              <a:cs typeface="Arial" pitchFamily="34" charset="0"/>
            </a:endParaRPr>
          </a:p>
        </p:txBody>
      </p:sp>
      <p:sp>
        <p:nvSpPr>
          <p:cNvPr id="11" name="10 CuadroTexto"/>
          <p:cNvSpPr txBox="1"/>
          <p:nvPr/>
        </p:nvSpPr>
        <p:spPr bwMode="auto">
          <a:xfrm>
            <a:off x="563302" y="775737"/>
            <a:ext cx="6984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r>
              <a:rPr lang="es-ES_tradnl" sz="1200" dirty="0">
                <a:solidFill>
                  <a:srgbClr val="00B0CA"/>
                </a:solidFill>
                <a:latin typeface="Neo Sans Std Medium" pitchFamily="34" charset="0"/>
                <a:ea typeface="ＭＳ Ｐゴシック" pitchFamily="34" charset="-128"/>
                <a:cs typeface="Arial" pitchFamily="34" charset="0"/>
              </a:rPr>
              <a:t>ACCION FORMATIVA: ANGULAR V 2</a:t>
            </a:r>
          </a:p>
        </p:txBody>
      </p:sp>
      <p:sp>
        <p:nvSpPr>
          <p:cNvPr id="31" name="30 CuadroTexto"/>
          <p:cNvSpPr txBox="1"/>
          <p:nvPr/>
        </p:nvSpPr>
        <p:spPr bwMode="auto">
          <a:xfrm>
            <a:off x="574157" y="260648"/>
            <a:ext cx="21976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r>
              <a:rPr lang="es-ES_tradnl" sz="1100" b="1" dirty="0">
                <a:solidFill>
                  <a:srgbClr val="00B0CA"/>
                </a:solidFill>
                <a:ea typeface="ＭＳ Ｐゴシック" pitchFamily="34" charset="-128"/>
                <a:cs typeface="Arial" pitchFamily="34" charset="0"/>
              </a:rPr>
              <a:t>OBJETIVO ESTRATÉGICO:</a:t>
            </a:r>
            <a:endParaRPr lang="es-ES_tradnl" sz="1100" dirty="0">
              <a:solidFill>
                <a:srgbClr val="00B0CA"/>
              </a:solidFill>
              <a:ea typeface="ＭＳ Ｐゴシック" pitchFamily="34" charset="-128"/>
              <a:cs typeface="Arial" pitchFamily="34" charset="0"/>
            </a:endParaRPr>
          </a:p>
        </p:txBody>
      </p:sp>
      <p:sp>
        <p:nvSpPr>
          <p:cNvPr id="32"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fontAlgn="base">
              <a:spcBef>
                <a:spcPct val="0"/>
              </a:spcBef>
              <a:spcAft>
                <a:spcPct val="0"/>
              </a:spcAft>
            </a:pPr>
            <a:r>
              <a:rPr lang="es-ES_tradnl" sz="1100" b="1" dirty="0">
                <a:solidFill>
                  <a:srgbClr val="00B0CA"/>
                </a:solidFill>
                <a:ea typeface="ＭＳ Ｐゴシック" pitchFamily="34" charset="-128"/>
                <a:cs typeface="Arial" pitchFamily="34" charset="0"/>
              </a:rPr>
              <a:t>ESCUELA:</a:t>
            </a:r>
            <a:br>
              <a:rPr lang="es-ES_tradnl" sz="1100" b="1" dirty="0">
                <a:solidFill>
                  <a:srgbClr val="00B0CA"/>
                </a:solidFill>
                <a:ea typeface="ＭＳ Ｐゴシック" pitchFamily="34" charset="-128"/>
                <a:cs typeface="Arial" pitchFamily="34" charset="0"/>
              </a:rPr>
            </a:br>
            <a:r>
              <a:rPr lang="es-ES_tradnl" sz="1100" dirty="0">
                <a:solidFill>
                  <a:srgbClr val="00B0CA"/>
                </a:solidFill>
                <a:ea typeface="ＭＳ Ｐゴシック" pitchFamily="34" charset="-128"/>
                <a:cs typeface="Arial" pitchFamily="34" charset="0"/>
              </a:rPr>
              <a:t>TECNOLOGÍA</a:t>
            </a:r>
          </a:p>
        </p:txBody>
      </p:sp>
      <p:sp>
        <p:nvSpPr>
          <p:cNvPr id="33" name="32 Rectángulo"/>
          <p:cNvSpPr/>
          <p:nvPr/>
        </p:nvSpPr>
        <p:spPr bwMode="auto">
          <a:xfrm>
            <a:off x="4644008" y="5598759"/>
            <a:ext cx="4032000" cy="502201"/>
          </a:xfrm>
          <a:prstGeom prst="rect">
            <a:avLst/>
          </a:prstGeom>
          <a:solidFill>
            <a:schemeClr val="bg1">
              <a:alpha val="88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s-ES_tradnl" sz="2400" b="1">
              <a:solidFill>
                <a:srgbClr val="000000"/>
              </a:solidFill>
              <a:ea typeface="ＭＳ Ｐゴシック" charset="-128"/>
              <a:cs typeface="ＭＳ Ｐゴシック" charset="-128"/>
            </a:endParaRPr>
          </a:p>
        </p:txBody>
      </p:sp>
      <p:sp>
        <p:nvSpPr>
          <p:cNvPr id="35" name="34 CuadroTexto"/>
          <p:cNvSpPr txBox="1"/>
          <p:nvPr/>
        </p:nvSpPr>
        <p:spPr bwMode="auto">
          <a:xfrm>
            <a:off x="4739506" y="1143471"/>
            <a:ext cx="374441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r>
              <a:rPr lang="es-ES_tradnl" sz="1200" b="1" dirty="0">
                <a:solidFill>
                  <a:srgbClr val="00B0CA"/>
                </a:solidFill>
                <a:ea typeface="ＭＳ Ｐゴシック" pitchFamily="34" charset="-128"/>
                <a:cs typeface="Arial" pitchFamily="34" charset="0"/>
              </a:rPr>
              <a:t>PRESENTACIÓN:</a:t>
            </a:r>
          </a:p>
          <a:p>
            <a:pPr fontAlgn="base">
              <a:spcBef>
                <a:spcPct val="0"/>
              </a:spcBef>
              <a:spcAft>
                <a:spcPct val="0"/>
              </a:spcAft>
            </a:pPr>
            <a:endParaRPr lang="es-ES_tradnl" sz="1200" dirty="0">
              <a:solidFill>
                <a:srgbClr val="00B0CA"/>
              </a:solidFill>
              <a:ea typeface="ＭＳ Ｐゴシック" pitchFamily="34" charset="-128"/>
              <a:cs typeface="Arial" pitchFamily="34" charset="0"/>
            </a:endParaRPr>
          </a:p>
          <a:p>
            <a:pPr fontAlgn="base">
              <a:spcBef>
                <a:spcPct val="0"/>
              </a:spcBef>
              <a:spcAft>
                <a:spcPct val="0"/>
              </a:spcAft>
            </a:pPr>
            <a:endParaRPr lang="es-ES_tradnl" sz="1000" dirty="0">
              <a:solidFill>
                <a:srgbClr val="00B0CA"/>
              </a:solidFill>
              <a:ea typeface="ＭＳ Ｐゴシック" pitchFamily="34" charset="-128"/>
              <a:cs typeface="Arial" pitchFamily="34" charset="0"/>
            </a:endParaRPr>
          </a:p>
        </p:txBody>
      </p:sp>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spTree>
    <p:extLst>
      <p:ext uri="{BB962C8B-B14F-4D97-AF65-F5344CB8AC3E}">
        <p14:creationId xmlns:p14="http://schemas.microsoft.com/office/powerpoint/2010/main" val="947517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Funciones anónimas</a:t>
            </a:r>
          </a:p>
        </p:txBody>
      </p:sp>
      <p:sp>
        <p:nvSpPr>
          <p:cNvPr id="3" name="2 Marcador de contenido"/>
          <p:cNvSpPr>
            <a:spLocks noGrp="1"/>
          </p:cNvSpPr>
          <p:nvPr>
            <p:ph idx="1"/>
          </p:nvPr>
        </p:nvSpPr>
        <p:spPr/>
        <p:txBody>
          <a:bodyPr>
            <a:normAutofit fontScale="70000" lnSpcReduction="20000"/>
          </a:bodyPr>
          <a:lstStyle/>
          <a:p>
            <a:r>
              <a:rPr lang="es-ES" dirty="0"/>
              <a:t>La asignación permite definir una función con una expresión en la que el nombre de la función es opcional, se conocen como funciones anónimas. </a:t>
            </a:r>
          </a:p>
          <a:p>
            <a:pPr marL="400050" lvl="1" indent="0">
              <a:buNone/>
            </a:pPr>
            <a:r>
              <a:rPr lang="en-US" sz="2900" dirty="0" err="1">
                <a:latin typeface="Consolas" panose="020B0609020204030204" pitchFamily="49" charset="0"/>
                <a:cs typeface="Consolas" panose="020B0609020204030204" pitchFamily="49" charset="0"/>
              </a:rPr>
              <a:t>var</a:t>
            </a:r>
            <a:r>
              <a:rPr lang="en-US" sz="2900" dirty="0">
                <a:latin typeface="Consolas" panose="020B0609020204030204" pitchFamily="49" charset="0"/>
                <a:cs typeface="Consolas" panose="020B0609020204030204" pitchFamily="49" charset="0"/>
              </a:rPr>
              <a:t> </a:t>
            </a:r>
            <a:r>
              <a:rPr lang="en-US" sz="2900" dirty="0" err="1">
                <a:latin typeface="Consolas" panose="020B0609020204030204" pitchFamily="49" charset="0"/>
                <a:cs typeface="Consolas" panose="020B0609020204030204" pitchFamily="49" charset="0"/>
              </a:rPr>
              <a:t>miFuncion</a:t>
            </a:r>
            <a:r>
              <a:rPr lang="en-US" sz="2900" dirty="0">
                <a:latin typeface="Consolas" panose="020B0609020204030204" pitchFamily="49" charset="0"/>
                <a:cs typeface="Consolas" panose="020B0609020204030204" pitchFamily="49" charset="0"/>
              </a:rPr>
              <a:t> = function(a, b) { return a + b; }</a:t>
            </a:r>
          </a:p>
          <a:p>
            <a:r>
              <a:rPr lang="es-ES" dirty="0"/>
              <a:t>De igual forma, una función puede devolver otra función:</a:t>
            </a:r>
          </a:p>
          <a:p>
            <a:pPr marL="400050" lvl="1" indent="0">
              <a:buNone/>
            </a:pPr>
            <a:r>
              <a:rPr lang="en-US" sz="2900" dirty="0">
                <a:latin typeface="Consolas" panose="020B0609020204030204" pitchFamily="49" charset="0"/>
                <a:cs typeface="Consolas" panose="020B0609020204030204" pitchFamily="49" charset="0"/>
              </a:rPr>
              <a:t>return function() { return a + b; }</a:t>
            </a:r>
          </a:p>
          <a:p>
            <a:r>
              <a:rPr lang="es-ES" dirty="0"/>
              <a:t>Una función anónima autoejecutable consiste en crear una expresión de función e inmediatamente ejecutarla. Es muy útil para casos en que no se desea intervenir espacios de nombres globales, debido a que ninguna variable declarada dentro de la función es visible desde afuera.</a:t>
            </a:r>
          </a:p>
          <a:p>
            <a:pPr marL="400050" lvl="1" indent="0">
              <a:buNone/>
            </a:pPr>
            <a:r>
              <a:rPr lang="en-US" dirty="0">
                <a:latin typeface="Consolas" panose="020B0609020204030204" pitchFamily="49" charset="0"/>
                <a:cs typeface="Consolas" panose="020B0609020204030204" pitchFamily="49" charset="0"/>
              </a:rPr>
              <a:t>(function(){</a:t>
            </a:r>
          </a:p>
          <a:p>
            <a:pPr marL="400050" lvl="1"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local= 'Valor </a:t>
            </a:r>
            <a:r>
              <a:rPr lang="es-ES" dirty="0">
                <a:latin typeface="Consolas" panose="020B0609020204030204" pitchFamily="49" charset="0"/>
                <a:cs typeface="Consolas" panose="020B0609020204030204" pitchFamily="49" charset="0"/>
              </a:rPr>
              <a:t>interno</a:t>
            </a:r>
            <a:r>
              <a:rPr lang="en-US" dirty="0">
                <a:latin typeface="Consolas" panose="020B0609020204030204" pitchFamily="49" charset="0"/>
                <a:cs typeface="Consolas" panose="020B0609020204030204" pitchFamily="49" charset="0"/>
              </a:rPr>
              <a:t>';</a:t>
            </a:r>
          </a:p>
          <a:p>
            <a:pPr marL="400050" lvl="1" indent="0">
              <a:buNone/>
            </a:pPr>
            <a:r>
              <a:rPr lang="en-US" dirty="0">
                <a:latin typeface="Consolas" panose="020B0609020204030204" pitchFamily="49" charset="0"/>
                <a:cs typeface="Consolas" panose="020B0609020204030204" pitchFamily="49" charset="0"/>
              </a:rPr>
              <a:t>})();</a:t>
            </a:r>
          </a:p>
          <a:p>
            <a:endParaRPr lang="es-ES" dirty="0"/>
          </a:p>
          <a:p>
            <a:endParaRPr lang="es-ES" dirty="0"/>
          </a:p>
        </p:txBody>
      </p:sp>
    </p:spTree>
    <p:extLst>
      <p:ext uri="{BB962C8B-B14F-4D97-AF65-F5344CB8AC3E}">
        <p14:creationId xmlns:p14="http://schemas.microsoft.com/office/powerpoint/2010/main" val="2172103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EcmaScript</a:t>
            </a:r>
            <a:r>
              <a:rPr lang="es-ES" dirty="0"/>
              <a:t> 2015</a:t>
            </a:r>
          </a:p>
        </p:txBody>
      </p:sp>
      <p:sp>
        <p:nvSpPr>
          <p:cNvPr id="3" name="Marcador de texto 2"/>
          <p:cNvSpPr>
            <a:spLocks noGrp="1"/>
          </p:cNvSpPr>
          <p:nvPr>
            <p:ph type="body" idx="1"/>
          </p:nvPr>
        </p:nvSpPr>
        <p:spPr/>
        <p:txBody>
          <a:bodyPr/>
          <a:lstStyle/>
          <a:p>
            <a:r>
              <a:rPr lang="es-ES" dirty="0"/>
              <a:t>JavaScript 6: http://www.ecma-international.org/ecma-262/6.0/</a:t>
            </a:r>
          </a:p>
        </p:txBody>
      </p:sp>
    </p:spTree>
    <p:extLst>
      <p:ext uri="{BB962C8B-B14F-4D97-AF65-F5344CB8AC3E}">
        <p14:creationId xmlns:p14="http://schemas.microsoft.com/office/powerpoint/2010/main" val="36111829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77500" lnSpcReduction="20000"/>
          </a:bodyPr>
          <a:lstStyle/>
          <a:p>
            <a:r>
              <a:rPr lang="es-ES" dirty="0"/>
              <a:t>En Junio de 2015 aparece la 6ª edición del </a:t>
            </a:r>
            <a:r>
              <a:rPr lang="es-ES"/>
              <a:t>estándar ECMAScript (ES6</a:t>
            </a:r>
            <a:r>
              <a:rPr lang="es-ES" dirty="0"/>
              <a:t>), cuyo nombre oficial es </a:t>
            </a:r>
            <a:r>
              <a:rPr lang="es-ES" dirty="0" err="1"/>
              <a:t>ECMAScript</a:t>
            </a:r>
            <a:r>
              <a:rPr lang="es-ES" dirty="0"/>
              <a:t> 2015.</a:t>
            </a:r>
          </a:p>
          <a:p>
            <a:r>
              <a:rPr lang="es-ES" dirty="0"/>
              <a:t>Se está extendiendo progresivamente el soporte a ES6, pero aún queda trabajo por hacer. </a:t>
            </a:r>
          </a:p>
          <a:p>
            <a:r>
              <a:rPr lang="es-ES" dirty="0"/>
              <a:t>Las alternativas para empezar a utilizarlo son:</a:t>
            </a:r>
          </a:p>
          <a:p>
            <a:pPr lvl="1"/>
            <a:r>
              <a:rPr lang="es-ES"/>
              <a:t>Transpiladores ("</a:t>
            </a:r>
            <a:r>
              <a:rPr lang="es-ES" dirty="0" err="1"/>
              <a:t>Transpiler</a:t>
            </a:r>
            <a:r>
              <a:rPr lang="es-ES" dirty="0"/>
              <a:t>": "</a:t>
            </a:r>
            <a:r>
              <a:rPr lang="es-ES" dirty="0" err="1"/>
              <a:t>Tanslator</a:t>
            </a:r>
            <a:r>
              <a:rPr lang="es-ES" dirty="0"/>
              <a:t>" y "</a:t>
            </a:r>
            <a:r>
              <a:rPr lang="es-ES" dirty="0" err="1"/>
              <a:t>Compiler</a:t>
            </a:r>
            <a:r>
              <a:rPr lang="es-ES" dirty="0"/>
              <a:t>"): Traducen o compilan un lenguaje de alto nivel a otro lenguaje de alto nivel, en este caso código ES6 a ES5. Los más conocidos y usados son Babel, TypeScript,  Google </a:t>
            </a:r>
            <a:r>
              <a:rPr lang="es-ES" dirty="0" err="1"/>
              <a:t>Traceur</a:t>
            </a:r>
            <a:r>
              <a:rPr lang="es-ES" dirty="0"/>
              <a:t>, </a:t>
            </a:r>
            <a:r>
              <a:rPr lang="es-ES" dirty="0" err="1"/>
              <a:t>CoffeeScript</a:t>
            </a:r>
            <a:r>
              <a:rPr lang="es-ES" dirty="0"/>
              <a:t>.</a:t>
            </a:r>
          </a:p>
          <a:p>
            <a:pPr lvl="1"/>
            <a:r>
              <a:rPr lang="es-ES" dirty="0" err="1"/>
              <a:t>Polyfill</a:t>
            </a:r>
            <a:r>
              <a:rPr lang="es-ES" dirty="0"/>
              <a:t>: Un trozo de código o un </a:t>
            </a:r>
            <a:r>
              <a:rPr lang="es-ES" dirty="0" err="1"/>
              <a:t>plugin</a:t>
            </a:r>
            <a:r>
              <a:rPr lang="es-ES" dirty="0"/>
              <a:t> que permite tener las nuevas funcionalidades de HTML5 o ES6 en aquellos navegadores que nativamente no lo soportan.</a:t>
            </a:r>
          </a:p>
        </p:txBody>
      </p:sp>
    </p:spTree>
    <p:extLst>
      <p:ext uri="{BB962C8B-B14F-4D97-AF65-F5344CB8AC3E}">
        <p14:creationId xmlns:p14="http://schemas.microsoft.com/office/powerpoint/2010/main" val="1876208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EcmaScript</a:t>
            </a:r>
            <a:r>
              <a:rPr lang="es-ES" dirty="0"/>
              <a:t> 6</a:t>
            </a:r>
          </a:p>
        </p:txBody>
      </p:sp>
      <p:sp>
        <p:nvSpPr>
          <p:cNvPr id="3" name="Marcador de contenido 2"/>
          <p:cNvSpPr>
            <a:spLocks noGrp="1"/>
          </p:cNvSpPr>
          <p:nvPr>
            <p:ph idx="1"/>
          </p:nvPr>
        </p:nvSpPr>
        <p:spPr/>
        <p:txBody>
          <a:bodyPr>
            <a:normAutofit lnSpcReduction="10000"/>
          </a:bodyPr>
          <a:lstStyle/>
          <a:p>
            <a:r>
              <a:rPr lang="es-ES" dirty="0">
                <a:hlinkClick r:id="rId2"/>
              </a:rPr>
              <a:t>http://www.ecma-international.org/ecma-262/6.0/</a:t>
            </a:r>
            <a:endParaRPr lang="es-ES" dirty="0">
              <a:hlinkClick r:id="" action="ppaction://noaction"/>
            </a:endParaRPr>
          </a:p>
          <a:p>
            <a:r>
              <a:rPr lang="es-ES" dirty="0">
                <a:hlinkClick r:id="" action="ppaction://noaction"/>
              </a:rPr>
              <a:t>http</a:t>
            </a:r>
            <a:r>
              <a:rPr lang="es-ES" dirty="0">
                <a:hlinkClick r:id="rId3"/>
              </a:rPr>
              <a:t>://es6-features.org/</a:t>
            </a:r>
            <a:endParaRPr lang="es-ES" dirty="0"/>
          </a:p>
          <a:p>
            <a:r>
              <a:rPr lang="es-ES" dirty="0">
                <a:hlinkClick r:id="rId4"/>
              </a:rPr>
              <a:t>https://kangax.github.io/compat-table/es6/</a:t>
            </a:r>
            <a:endParaRPr lang="es-ES" dirty="0"/>
          </a:p>
          <a:p>
            <a:r>
              <a:rPr lang="es-ES" dirty="0">
                <a:hlinkClick r:id="rId5"/>
              </a:rPr>
              <a:t>https://babeljs.io/</a:t>
            </a:r>
            <a:endParaRPr lang="es-ES" dirty="0"/>
          </a:p>
          <a:p>
            <a:r>
              <a:rPr lang="es-ES" dirty="0">
                <a:hlinkClick r:id="rId6"/>
              </a:rPr>
              <a:t>https://github.com/google/traceur-compiler</a:t>
            </a:r>
            <a:endParaRPr lang="es-ES" dirty="0"/>
          </a:p>
          <a:p>
            <a:r>
              <a:rPr lang="es-ES" dirty="0">
                <a:hlinkClick r:id="rId7"/>
              </a:rPr>
              <a:t>https://www.typescriptlang.org/</a:t>
            </a:r>
            <a:endParaRPr lang="es-ES" dirty="0"/>
          </a:p>
          <a:p>
            <a:r>
              <a:rPr lang="es-ES" dirty="0">
                <a:hlinkClick r:id="rId8"/>
              </a:rPr>
              <a:t>https://github.com/zloirock/core-js</a:t>
            </a:r>
            <a:endParaRPr lang="es-ES" dirty="0"/>
          </a:p>
          <a:p>
            <a:endParaRPr lang="es-ES" dirty="0"/>
          </a:p>
        </p:txBody>
      </p:sp>
    </p:spTree>
    <p:extLst>
      <p:ext uri="{BB962C8B-B14F-4D97-AF65-F5344CB8AC3E}">
        <p14:creationId xmlns:p14="http://schemas.microsoft.com/office/powerpoint/2010/main" val="1938057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Declaración de variables</a:t>
            </a:r>
          </a:p>
        </p:txBody>
      </p:sp>
      <p:sp>
        <p:nvSpPr>
          <p:cNvPr id="3" name="Marcador de contenido 2"/>
          <p:cNvSpPr>
            <a:spLocks noGrp="1"/>
          </p:cNvSpPr>
          <p:nvPr>
            <p:ph idx="1"/>
          </p:nvPr>
        </p:nvSpPr>
        <p:spPr/>
        <p:txBody>
          <a:bodyPr>
            <a:normAutofit fontScale="92500" lnSpcReduction="20000"/>
          </a:bodyPr>
          <a:lstStyle/>
          <a:p>
            <a:r>
              <a:rPr lang="es-ES" dirty="0" err="1"/>
              <a:t>let</a:t>
            </a:r>
            <a:r>
              <a:rPr lang="es-ES" dirty="0"/>
              <a:t>: ámbito de bloque, solo accesible en el bloque donde está declarada.</a:t>
            </a:r>
          </a:p>
          <a:p>
            <a:pPr marL="800100" lvl="2" indent="0">
              <a:buNone/>
            </a:pPr>
            <a:r>
              <a:rPr lang="es-ES" dirty="0"/>
              <a:t>(</a:t>
            </a:r>
            <a:r>
              <a:rPr lang="es-ES" dirty="0" err="1"/>
              <a:t>function</a:t>
            </a:r>
            <a:r>
              <a:rPr lang="es-ES" dirty="0"/>
              <a:t>() {</a:t>
            </a:r>
          </a:p>
          <a:p>
            <a:pPr marL="800100" lvl="2" indent="0">
              <a:buNone/>
            </a:pPr>
            <a:r>
              <a:rPr lang="es-ES" dirty="0"/>
              <a:t>    </a:t>
            </a:r>
            <a:r>
              <a:rPr lang="es-ES" dirty="0" err="1"/>
              <a:t>if</a:t>
            </a:r>
            <a:r>
              <a:rPr lang="es-ES" dirty="0"/>
              <a:t>(true) {</a:t>
            </a:r>
          </a:p>
          <a:p>
            <a:pPr marL="800100" lvl="2" indent="0">
              <a:buNone/>
            </a:pPr>
            <a:r>
              <a:rPr lang="es-ES" dirty="0"/>
              <a:t>        </a:t>
            </a:r>
            <a:r>
              <a:rPr lang="es-ES" dirty="0" err="1"/>
              <a:t>let</a:t>
            </a:r>
            <a:r>
              <a:rPr lang="es-ES" dirty="0"/>
              <a:t> x = "variable local";</a:t>
            </a:r>
          </a:p>
          <a:p>
            <a:pPr marL="800100" lvl="2" indent="0">
              <a:buNone/>
            </a:pPr>
            <a:r>
              <a:rPr lang="es-ES" dirty="0"/>
              <a:t>    }</a:t>
            </a:r>
          </a:p>
          <a:p>
            <a:pPr marL="800100" lvl="2" indent="0">
              <a:buNone/>
            </a:pPr>
            <a:r>
              <a:rPr lang="es-ES" dirty="0"/>
              <a:t>    console.log(x); // error, "x" definida dentro del "</a:t>
            </a:r>
            <a:r>
              <a:rPr lang="es-ES" dirty="0" err="1"/>
              <a:t>if</a:t>
            </a:r>
            <a:r>
              <a:rPr lang="es-ES" dirty="0"/>
              <a:t>"</a:t>
            </a:r>
          </a:p>
          <a:p>
            <a:pPr marL="800100" lvl="2" indent="0">
              <a:buNone/>
            </a:pPr>
            <a:r>
              <a:rPr lang="es-ES" dirty="0"/>
              <a:t>})();</a:t>
            </a:r>
          </a:p>
          <a:p>
            <a:r>
              <a:rPr lang="es-ES" dirty="0" err="1"/>
              <a:t>const</a:t>
            </a:r>
            <a:r>
              <a:rPr lang="es-ES" dirty="0"/>
              <a:t>: constante, se asina valor al declararla y ya no puede cambiar de valor.</a:t>
            </a:r>
          </a:p>
          <a:p>
            <a:pPr marL="800100" lvl="2" indent="0">
              <a:buNone/>
            </a:pPr>
            <a:r>
              <a:rPr lang="es-ES" dirty="0" err="1"/>
              <a:t>const</a:t>
            </a:r>
            <a:r>
              <a:rPr lang="es-ES" dirty="0"/>
              <a:t> PI = 3.15;</a:t>
            </a:r>
          </a:p>
          <a:p>
            <a:pPr marL="800100" lvl="2" indent="0">
              <a:buNone/>
            </a:pPr>
            <a:r>
              <a:rPr lang="es-ES" dirty="0"/>
              <a:t>PI = 3.14159; // error, es de sólo-lectura</a:t>
            </a:r>
          </a:p>
        </p:txBody>
      </p:sp>
    </p:spTree>
    <p:extLst>
      <p:ext uri="{BB962C8B-B14F-4D97-AF65-F5344CB8AC3E}">
        <p14:creationId xmlns:p14="http://schemas.microsoft.com/office/powerpoint/2010/main" val="25610503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Destructuring</a:t>
            </a:r>
            <a:endParaRPr lang="es-ES" dirty="0"/>
          </a:p>
        </p:txBody>
      </p:sp>
      <p:sp>
        <p:nvSpPr>
          <p:cNvPr id="3" name="Marcador de contenido 2"/>
          <p:cNvSpPr>
            <a:spLocks noGrp="1"/>
          </p:cNvSpPr>
          <p:nvPr>
            <p:ph idx="1"/>
          </p:nvPr>
        </p:nvSpPr>
        <p:spPr/>
        <p:txBody>
          <a:bodyPr>
            <a:normAutofit/>
          </a:bodyPr>
          <a:lstStyle/>
          <a:p>
            <a:r>
              <a:rPr lang="es-ES"/>
              <a:t>Asignar (repartir</a:t>
            </a:r>
            <a:r>
              <a:rPr lang="es-ES" dirty="0"/>
              <a:t>) los valores de un objeto o </a:t>
            </a:r>
            <a:r>
              <a:rPr lang="es-ES" dirty="0" err="1"/>
              <a:t>array</a:t>
            </a:r>
            <a:r>
              <a:rPr lang="es-ES" dirty="0"/>
              <a:t> en varias variables:</a:t>
            </a:r>
          </a:p>
          <a:p>
            <a:pPr marL="800100" lvl="2" indent="0">
              <a:buNone/>
            </a:pPr>
            <a:r>
              <a:rPr lang="es-ES" dirty="0" err="1"/>
              <a:t>var</a:t>
            </a:r>
            <a:r>
              <a:rPr lang="es-ES" dirty="0"/>
              <a:t> [a, b] = ["hola", "adiós"];  </a:t>
            </a:r>
          </a:p>
          <a:p>
            <a:pPr marL="800100" lvl="2" indent="0">
              <a:buNone/>
            </a:pPr>
            <a:r>
              <a:rPr lang="es-ES" dirty="0"/>
              <a:t>console.log(a); // "hola"  </a:t>
            </a:r>
          </a:p>
          <a:p>
            <a:pPr marL="800100" lvl="2" indent="0">
              <a:buNone/>
            </a:pPr>
            <a:r>
              <a:rPr lang="es-ES" dirty="0"/>
              <a:t>console.log(b); // "adiós"</a:t>
            </a:r>
          </a:p>
          <a:p>
            <a:pPr marL="800100" lvl="2" indent="0">
              <a:buNone/>
            </a:pPr>
            <a:endParaRPr lang="es-ES" dirty="0"/>
          </a:p>
          <a:p>
            <a:pPr marL="800100" lvl="2" indent="0">
              <a:buNone/>
            </a:pPr>
            <a:r>
              <a:rPr lang="es-ES" dirty="0" err="1"/>
              <a:t>var</a:t>
            </a:r>
            <a:r>
              <a:rPr lang="es-ES" dirty="0"/>
              <a:t> </a:t>
            </a:r>
            <a:r>
              <a:rPr lang="es-ES" dirty="0" err="1"/>
              <a:t>obj</a:t>
            </a:r>
            <a:r>
              <a:rPr lang="es-ES" dirty="0"/>
              <a:t> = { nombre: "Pepito", apellido: "Grillo" };  </a:t>
            </a:r>
          </a:p>
          <a:p>
            <a:pPr marL="800100" lvl="2" indent="0">
              <a:buNone/>
            </a:pPr>
            <a:r>
              <a:rPr lang="es-ES" dirty="0" err="1"/>
              <a:t>var</a:t>
            </a:r>
            <a:r>
              <a:rPr lang="es-ES" dirty="0"/>
              <a:t> { nombre, apellido } = </a:t>
            </a:r>
            <a:r>
              <a:rPr lang="es-ES" dirty="0" err="1"/>
              <a:t>obj</a:t>
            </a:r>
            <a:r>
              <a:rPr lang="es-ES" dirty="0"/>
              <a:t>;  </a:t>
            </a:r>
          </a:p>
          <a:p>
            <a:pPr marL="800100" lvl="2" indent="0">
              <a:buNone/>
            </a:pPr>
            <a:r>
              <a:rPr lang="es-ES" dirty="0"/>
              <a:t>console.log(nombre); // "Pepito" </a:t>
            </a:r>
          </a:p>
        </p:txBody>
      </p:sp>
    </p:spTree>
    <p:extLst>
      <p:ext uri="{BB962C8B-B14F-4D97-AF65-F5344CB8AC3E}">
        <p14:creationId xmlns:p14="http://schemas.microsoft.com/office/powerpoint/2010/main" val="10321750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Template</a:t>
            </a:r>
            <a:r>
              <a:rPr lang="es-ES" dirty="0"/>
              <a:t> </a:t>
            </a:r>
            <a:r>
              <a:rPr lang="es-ES" dirty="0" err="1"/>
              <a:t>Strings</a:t>
            </a:r>
            <a:endParaRPr lang="es-ES" dirty="0"/>
          </a:p>
        </p:txBody>
      </p:sp>
      <p:sp>
        <p:nvSpPr>
          <p:cNvPr id="3" name="Marcador de contenido 2"/>
          <p:cNvSpPr>
            <a:spLocks noGrp="1"/>
          </p:cNvSpPr>
          <p:nvPr>
            <p:ph idx="1"/>
          </p:nvPr>
        </p:nvSpPr>
        <p:spPr/>
        <p:txBody>
          <a:bodyPr>
            <a:normAutofit fontScale="85000" lnSpcReduction="20000"/>
          </a:bodyPr>
          <a:lstStyle/>
          <a:p>
            <a:r>
              <a:rPr lang="es-ES" dirty="0"/>
              <a:t>Interpolación: sustituye dentro de la cadena las variable por su valor:</a:t>
            </a:r>
          </a:p>
          <a:p>
            <a:pPr marL="800100" lvl="2" indent="0">
              <a:buNone/>
            </a:pPr>
            <a:r>
              <a:rPr lang="es-ES" dirty="0" err="1"/>
              <a:t>let</a:t>
            </a:r>
            <a:r>
              <a:rPr lang="es-ES" dirty="0"/>
              <a:t> var1 = "JavaScript";  </a:t>
            </a:r>
          </a:p>
          <a:p>
            <a:pPr marL="800100" lvl="2" indent="0">
              <a:buNone/>
            </a:pPr>
            <a:r>
              <a:rPr lang="es-ES" dirty="0" err="1"/>
              <a:t>let</a:t>
            </a:r>
            <a:r>
              <a:rPr lang="es-ES" dirty="0"/>
              <a:t> var2 = "</a:t>
            </a:r>
            <a:r>
              <a:rPr lang="es-ES" dirty="0" err="1"/>
              <a:t>Templates</a:t>
            </a:r>
            <a:r>
              <a:rPr lang="es-ES" dirty="0"/>
              <a:t>";  </a:t>
            </a:r>
          </a:p>
          <a:p>
            <a:pPr marL="800100" lvl="2" indent="0">
              <a:buNone/>
            </a:pPr>
            <a:r>
              <a:rPr lang="es-ES" dirty="0"/>
              <a:t>console.log(`El ${var1} ya tiene ${var2}.`);  </a:t>
            </a:r>
          </a:p>
          <a:p>
            <a:pPr marL="800100" lvl="2" indent="0">
              <a:buNone/>
            </a:pPr>
            <a:r>
              <a:rPr lang="es-ES" dirty="0"/>
              <a:t>// El JavaScript ya tiene </a:t>
            </a:r>
            <a:r>
              <a:rPr lang="es-ES" dirty="0" err="1"/>
              <a:t>Templates</a:t>
            </a:r>
            <a:r>
              <a:rPr lang="es-ES" dirty="0"/>
              <a:t>.</a:t>
            </a:r>
          </a:p>
          <a:p>
            <a:r>
              <a:rPr lang="es-ES" dirty="0"/>
              <a:t>Las constantes cadenas pueden ser </a:t>
            </a:r>
            <a:r>
              <a:rPr lang="es-ES" dirty="0" err="1"/>
              <a:t>multilínea</a:t>
            </a:r>
            <a:r>
              <a:rPr lang="es-ES" dirty="0"/>
              <a:t> sin necesidad de concatenarlos con +.</a:t>
            </a:r>
          </a:p>
          <a:p>
            <a:pPr marL="800100" lvl="2" indent="0">
              <a:buNone/>
            </a:pPr>
            <a:r>
              <a:rPr lang="es-ES" dirty="0" err="1"/>
              <a:t>let</a:t>
            </a:r>
            <a:r>
              <a:rPr lang="es-ES" dirty="0"/>
              <a:t> var1 = " El JavaScript </a:t>
            </a:r>
          </a:p>
          <a:p>
            <a:pPr marL="800100" lvl="2" indent="0">
              <a:buNone/>
            </a:pPr>
            <a:r>
              <a:rPr lang="es-ES" dirty="0"/>
              <a:t>ya tiene </a:t>
            </a:r>
          </a:p>
          <a:p>
            <a:pPr marL="800100" lvl="2" indent="0">
              <a:buNone/>
            </a:pPr>
            <a:r>
              <a:rPr lang="es-ES" dirty="0" err="1"/>
              <a:t>Templates</a:t>
            </a:r>
            <a:r>
              <a:rPr lang="es-ES" dirty="0"/>
              <a:t> ";  </a:t>
            </a:r>
          </a:p>
          <a:p>
            <a:r>
              <a:rPr lang="es-ES" dirty="0"/>
              <a:t>Incorpora soporte extendido uso de Unicode en cadenas y expresiones regulares.</a:t>
            </a:r>
          </a:p>
        </p:txBody>
      </p:sp>
    </p:spTree>
    <p:extLst>
      <p:ext uri="{BB962C8B-B14F-4D97-AF65-F5344CB8AC3E}">
        <p14:creationId xmlns:p14="http://schemas.microsoft.com/office/powerpoint/2010/main" val="1537569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Parámetros de funciones</a:t>
            </a:r>
          </a:p>
        </p:txBody>
      </p:sp>
      <p:sp>
        <p:nvSpPr>
          <p:cNvPr id="3" name="Marcador de contenido 2"/>
          <p:cNvSpPr>
            <a:spLocks noGrp="1"/>
          </p:cNvSpPr>
          <p:nvPr>
            <p:ph idx="1"/>
          </p:nvPr>
        </p:nvSpPr>
        <p:spPr/>
        <p:txBody>
          <a:bodyPr>
            <a:normAutofit fontScale="77500" lnSpcReduction="20000"/>
          </a:bodyPr>
          <a:lstStyle/>
          <a:p>
            <a:r>
              <a:rPr lang="es-ES" dirty="0"/>
              <a:t>Valores por defecto: Se pueden definir valores por defecto a los parámetros en las funciones.</a:t>
            </a:r>
          </a:p>
          <a:p>
            <a:pPr marL="400050" lvl="1" indent="0">
              <a:buNone/>
            </a:pPr>
            <a:r>
              <a:rPr lang="es-ES" dirty="0" err="1"/>
              <a:t>function</a:t>
            </a:r>
            <a:r>
              <a:rPr lang="es-ES" dirty="0"/>
              <a:t>(valor = "</a:t>
            </a:r>
            <a:r>
              <a:rPr lang="es-ES" dirty="0" err="1"/>
              <a:t>foo</a:t>
            </a:r>
            <a:r>
              <a:rPr lang="es-ES" dirty="0"/>
              <a:t>") {...}; </a:t>
            </a:r>
          </a:p>
          <a:p>
            <a:r>
              <a:rPr lang="es-ES" sz="3300" dirty="0"/>
              <a:t>Resto de los parámetros: Convierte una lista de parámetros en un </a:t>
            </a:r>
            <a:r>
              <a:rPr lang="es-ES" sz="3300" dirty="0" err="1"/>
              <a:t>array</a:t>
            </a:r>
            <a:r>
              <a:rPr lang="es-ES" sz="3300" dirty="0"/>
              <a:t>. </a:t>
            </a:r>
          </a:p>
          <a:p>
            <a:pPr marL="400050" lvl="1" indent="0">
              <a:buNone/>
            </a:pPr>
            <a:r>
              <a:rPr lang="en-US" dirty="0"/>
              <a:t>function f (x, y, ...a) {</a:t>
            </a:r>
          </a:p>
          <a:p>
            <a:pPr marL="400050" lvl="1" indent="0">
              <a:buNone/>
            </a:pPr>
            <a:r>
              <a:rPr lang="en-US" dirty="0"/>
              <a:t>    return (x + y) * </a:t>
            </a:r>
            <a:r>
              <a:rPr lang="en-US" dirty="0" err="1"/>
              <a:t>a.length</a:t>
            </a:r>
            <a:endParaRPr lang="en-US" dirty="0"/>
          </a:p>
          <a:p>
            <a:pPr marL="400050" lvl="1" indent="0">
              <a:buNone/>
            </a:pPr>
            <a:r>
              <a:rPr lang="en-US" dirty="0"/>
              <a:t>}</a:t>
            </a:r>
          </a:p>
          <a:p>
            <a:pPr marL="400050" lvl="1" indent="0">
              <a:buNone/>
            </a:pPr>
            <a:r>
              <a:rPr lang="en-US" dirty="0"/>
              <a:t>f(1, 2, "hello", true, 7) === 9</a:t>
            </a:r>
          </a:p>
          <a:p>
            <a:r>
              <a:rPr lang="es-ES" sz="3300" dirty="0"/>
              <a:t>Operador de propagación: Convierte un </a:t>
            </a:r>
            <a:r>
              <a:rPr lang="es-ES" sz="3300" dirty="0" err="1"/>
              <a:t>array</a:t>
            </a:r>
            <a:r>
              <a:rPr lang="es-ES" sz="3300" dirty="0"/>
              <a:t> o cadena en una lista de parámetros.</a:t>
            </a:r>
          </a:p>
          <a:p>
            <a:pPr marL="457200" lvl="1" indent="0">
              <a:buNone/>
            </a:pPr>
            <a:r>
              <a:rPr lang="es-ES" sz="2900" dirty="0" err="1"/>
              <a:t>var</a:t>
            </a:r>
            <a:r>
              <a:rPr lang="es-ES" sz="2900" dirty="0"/>
              <a:t> </a:t>
            </a:r>
            <a:r>
              <a:rPr lang="es-ES" sz="2900" dirty="0" err="1"/>
              <a:t>str</a:t>
            </a:r>
            <a:r>
              <a:rPr lang="es-ES" sz="2900" dirty="0"/>
              <a:t> = "</a:t>
            </a:r>
            <a:r>
              <a:rPr lang="es-ES" sz="2900" dirty="0" err="1"/>
              <a:t>foo</a:t>
            </a:r>
            <a:r>
              <a:rPr lang="es-ES" sz="2900" dirty="0"/>
              <a:t>"</a:t>
            </a:r>
          </a:p>
          <a:p>
            <a:pPr marL="457200" lvl="1" indent="0">
              <a:buNone/>
            </a:pPr>
            <a:r>
              <a:rPr lang="es-ES" sz="2900" dirty="0" err="1"/>
              <a:t>var</a:t>
            </a:r>
            <a:r>
              <a:rPr lang="es-ES" sz="2900" dirty="0"/>
              <a:t> </a:t>
            </a:r>
            <a:r>
              <a:rPr lang="es-ES" sz="2900" dirty="0" err="1"/>
              <a:t>chars</a:t>
            </a:r>
            <a:r>
              <a:rPr lang="es-ES" sz="2900" dirty="0"/>
              <a:t> = [ ...</a:t>
            </a:r>
            <a:r>
              <a:rPr lang="es-ES" sz="2900" dirty="0" err="1"/>
              <a:t>str</a:t>
            </a:r>
            <a:r>
              <a:rPr lang="es-ES" sz="2900" dirty="0"/>
              <a:t> ] // [ "f", "o", "o" ]</a:t>
            </a:r>
          </a:p>
        </p:txBody>
      </p:sp>
    </p:spTree>
    <p:extLst>
      <p:ext uri="{BB962C8B-B14F-4D97-AF65-F5344CB8AC3E}">
        <p14:creationId xmlns:p14="http://schemas.microsoft.com/office/powerpoint/2010/main" val="3083265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Función </a:t>
            </a:r>
            <a:r>
              <a:rPr lang="es-ES" dirty="0" err="1"/>
              <a:t>Arrow</a:t>
            </a:r>
            <a:endParaRPr lang="es-ES" dirty="0"/>
          </a:p>
        </p:txBody>
      </p:sp>
      <p:sp>
        <p:nvSpPr>
          <p:cNvPr id="5" name="Marcador de contenido 4"/>
          <p:cNvSpPr>
            <a:spLocks noGrp="1"/>
          </p:cNvSpPr>
          <p:nvPr>
            <p:ph idx="1"/>
          </p:nvPr>
        </p:nvSpPr>
        <p:spPr>
          <a:xfrm>
            <a:off x="457200" y="1600200"/>
            <a:ext cx="8229600" cy="4925144"/>
          </a:xfrm>
        </p:spPr>
        <p:txBody>
          <a:bodyPr>
            <a:normAutofit fontScale="55000" lnSpcReduction="20000"/>
          </a:bodyPr>
          <a:lstStyle/>
          <a:p>
            <a:r>
              <a:rPr lang="es-ES" dirty="0"/>
              <a:t>Funciones anónimas.</a:t>
            </a:r>
          </a:p>
          <a:p>
            <a:pPr marL="400050" lvl="1" indent="0">
              <a:buNone/>
            </a:pPr>
            <a:r>
              <a:rPr lang="es-ES" dirty="0" err="1"/>
              <a:t>data.forEach</a:t>
            </a:r>
            <a:r>
              <a:rPr lang="es-ES" dirty="0"/>
              <a:t>(</a:t>
            </a:r>
            <a:r>
              <a:rPr lang="es-ES" dirty="0" err="1"/>
              <a:t>elem</a:t>
            </a:r>
            <a:r>
              <a:rPr lang="es-ES" dirty="0"/>
              <a:t> =&gt; {  </a:t>
            </a:r>
          </a:p>
          <a:p>
            <a:pPr marL="400050" lvl="1" indent="0">
              <a:buNone/>
            </a:pPr>
            <a:r>
              <a:rPr lang="es-ES" dirty="0"/>
              <a:t>    console.log(</a:t>
            </a:r>
            <a:r>
              <a:rPr lang="es-ES" dirty="0" err="1"/>
              <a:t>elem</a:t>
            </a:r>
            <a:r>
              <a:rPr lang="es-ES" dirty="0"/>
              <a:t>);</a:t>
            </a:r>
          </a:p>
          <a:p>
            <a:pPr marL="400050" lvl="1" indent="0">
              <a:buNone/>
            </a:pPr>
            <a:r>
              <a:rPr lang="es-ES" dirty="0"/>
              <a:t>    // …</a:t>
            </a:r>
          </a:p>
          <a:p>
            <a:pPr marL="400050" lvl="1" indent="0">
              <a:buNone/>
            </a:pPr>
            <a:r>
              <a:rPr lang="es-ES" dirty="0"/>
              <a:t>});</a:t>
            </a:r>
          </a:p>
          <a:p>
            <a:pPr marL="400050" lvl="1" indent="0">
              <a:buNone/>
            </a:pPr>
            <a:r>
              <a:rPr lang="pt-BR" dirty="0"/>
              <a:t>var </a:t>
            </a:r>
            <a:r>
              <a:rPr lang="pt-BR" err="1"/>
              <a:t>fn</a:t>
            </a:r>
            <a:r>
              <a:rPr lang="pt-BR"/>
              <a:t> = (num1</a:t>
            </a:r>
            <a:r>
              <a:rPr lang="pt-BR" dirty="0"/>
              <a:t>, num2) =&gt; num1 + num2;</a:t>
            </a:r>
            <a:endParaRPr lang="es-ES" dirty="0"/>
          </a:p>
          <a:p>
            <a:pPr marL="400050" lvl="1" indent="0">
              <a:buNone/>
            </a:pPr>
            <a:r>
              <a:rPr lang="en-US" dirty="0"/>
              <a:t>pairs = </a:t>
            </a:r>
            <a:r>
              <a:rPr lang="en-US" err="1"/>
              <a:t>evens.map</a:t>
            </a:r>
            <a:r>
              <a:rPr lang="en-US"/>
              <a:t>(v =&gt; ({ </a:t>
            </a:r>
            <a:r>
              <a:rPr lang="en-US" dirty="0"/>
              <a:t>even: v, odd: v + 1 }));</a:t>
            </a:r>
          </a:p>
          <a:p>
            <a:endParaRPr lang="es-ES" dirty="0"/>
          </a:p>
          <a:p>
            <a:r>
              <a:rPr lang="es-ES" dirty="0" err="1"/>
              <a:t>this</a:t>
            </a:r>
            <a:r>
              <a:rPr lang="es-ES" dirty="0"/>
              <a:t>: dentro duna función </a:t>
            </a:r>
            <a:r>
              <a:rPr lang="es-ES" dirty="0" err="1"/>
              <a:t>Arrow</a:t>
            </a:r>
            <a:r>
              <a:rPr lang="es-ES" dirty="0"/>
              <a:t> hace referencia al contenedor y no al contexto de la propia función.</a:t>
            </a:r>
          </a:p>
          <a:p>
            <a:pPr marL="400050" lvl="1" indent="0">
              <a:buNone/>
            </a:pPr>
            <a:r>
              <a:rPr lang="es-ES" dirty="0"/>
              <a:t> bar : </a:t>
            </a:r>
            <a:r>
              <a:rPr lang="es-ES" dirty="0" err="1"/>
              <a:t>function</a:t>
            </a:r>
            <a:r>
              <a:rPr lang="es-ES" dirty="0"/>
              <a:t>() {</a:t>
            </a:r>
          </a:p>
          <a:p>
            <a:pPr marL="400050" lvl="1" indent="0">
              <a:buNone/>
            </a:pPr>
            <a:r>
              <a:rPr lang="es-ES" dirty="0"/>
              <a:t>        </a:t>
            </a:r>
            <a:r>
              <a:rPr lang="es-ES" dirty="0" err="1"/>
              <a:t>document.addEventListener</a:t>
            </a:r>
            <a:r>
              <a:rPr lang="es-ES" dirty="0"/>
              <a:t>("</a:t>
            </a:r>
            <a:r>
              <a:rPr lang="es-ES" err="1"/>
              <a:t>click</a:t>
            </a:r>
            <a:r>
              <a:rPr lang="es-ES"/>
              <a:t>", (e</a:t>
            </a:r>
            <a:r>
              <a:rPr lang="es-ES" dirty="0"/>
              <a:t>) =&gt; </a:t>
            </a:r>
            <a:r>
              <a:rPr lang="es-ES" dirty="0" err="1"/>
              <a:t>this.foo</a:t>
            </a:r>
            <a:r>
              <a:rPr lang="es-ES" dirty="0"/>
              <a:t>());</a:t>
            </a:r>
          </a:p>
          <a:p>
            <a:pPr marL="400050" lvl="1" indent="0">
              <a:buNone/>
            </a:pPr>
            <a:r>
              <a:rPr lang="es-ES" dirty="0"/>
              <a:t>    }</a:t>
            </a:r>
          </a:p>
          <a:p>
            <a:r>
              <a:rPr lang="es-ES"/>
              <a:t>equivale a (ES5</a:t>
            </a:r>
            <a:r>
              <a:rPr lang="es-ES" dirty="0"/>
              <a:t>):</a:t>
            </a:r>
          </a:p>
          <a:p>
            <a:pPr marL="400050" lvl="1" indent="0">
              <a:buNone/>
            </a:pPr>
            <a:r>
              <a:rPr lang="es-ES" dirty="0"/>
              <a:t> bar : </a:t>
            </a:r>
            <a:r>
              <a:rPr lang="es-ES" dirty="0" err="1"/>
              <a:t>function</a:t>
            </a:r>
            <a:r>
              <a:rPr lang="es-ES" dirty="0"/>
              <a:t>() {</a:t>
            </a:r>
          </a:p>
          <a:p>
            <a:pPr marL="400050" lvl="1" indent="0">
              <a:buNone/>
            </a:pPr>
            <a:r>
              <a:rPr lang="es-ES" dirty="0"/>
              <a:t>        </a:t>
            </a:r>
            <a:r>
              <a:rPr lang="es-ES" dirty="0" err="1"/>
              <a:t>document.addEventListener</a:t>
            </a:r>
            <a:r>
              <a:rPr lang="es-ES" dirty="0"/>
              <a:t>("</a:t>
            </a:r>
            <a:r>
              <a:rPr lang="es-ES" dirty="0" err="1"/>
              <a:t>click</a:t>
            </a:r>
            <a:r>
              <a:rPr lang="es-ES" dirty="0"/>
              <a:t>", </a:t>
            </a:r>
            <a:r>
              <a:rPr lang="es-ES" dirty="0" err="1"/>
              <a:t>function</a:t>
            </a:r>
            <a:r>
              <a:rPr lang="es-ES" dirty="0"/>
              <a:t>(e) {</a:t>
            </a:r>
          </a:p>
          <a:p>
            <a:pPr marL="400050" lvl="1" indent="0">
              <a:buNone/>
            </a:pPr>
            <a:r>
              <a:rPr lang="es-ES" dirty="0"/>
              <a:t>            </a:t>
            </a:r>
            <a:r>
              <a:rPr lang="es-ES" dirty="0" err="1"/>
              <a:t>this.foo</a:t>
            </a:r>
            <a:r>
              <a:rPr lang="es-ES" dirty="0"/>
              <a:t>();</a:t>
            </a:r>
          </a:p>
          <a:p>
            <a:pPr marL="400050" lvl="1" indent="0">
              <a:buNone/>
            </a:pPr>
            <a:r>
              <a:rPr lang="es-ES" dirty="0"/>
              <a:t>        }.</a:t>
            </a:r>
            <a:r>
              <a:rPr lang="es-ES" dirty="0" err="1"/>
              <a:t>bind</a:t>
            </a:r>
            <a:r>
              <a:rPr lang="es-ES" dirty="0"/>
              <a:t>(</a:t>
            </a:r>
            <a:r>
              <a:rPr lang="es-ES" dirty="0" err="1"/>
              <a:t>this</a:t>
            </a:r>
            <a:r>
              <a:rPr lang="es-ES" dirty="0"/>
              <a:t>));</a:t>
            </a:r>
          </a:p>
          <a:p>
            <a:pPr marL="400050" lvl="1" indent="0">
              <a:buNone/>
            </a:pPr>
            <a:r>
              <a:rPr lang="es-ES" dirty="0"/>
              <a:t>    }</a:t>
            </a:r>
          </a:p>
        </p:txBody>
      </p:sp>
    </p:spTree>
    <p:extLst>
      <p:ext uri="{BB962C8B-B14F-4D97-AF65-F5344CB8AC3E}">
        <p14:creationId xmlns:p14="http://schemas.microsoft.com/office/powerpoint/2010/main" val="29531223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Clases</a:t>
            </a:r>
          </a:p>
        </p:txBody>
      </p:sp>
      <p:sp>
        <p:nvSpPr>
          <p:cNvPr id="3" name="Marcador de contenido 2"/>
          <p:cNvSpPr>
            <a:spLocks noGrp="1"/>
          </p:cNvSpPr>
          <p:nvPr>
            <p:ph idx="1"/>
          </p:nvPr>
        </p:nvSpPr>
        <p:spPr/>
        <p:txBody>
          <a:bodyPr>
            <a:normAutofit fontScale="70000" lnSpcReduction="20000"/>
          </a:bodyPr>
          <a:lstStyle/>
          <a:p>
            <a:r>
              <a:rPr lang="es-ES" dirty="0"/>
              <a:t>Ahora JavaScript tendrá clases, muy parecidas las funciones constructoras de objetos que realizábamos en el estándar anterior, pero ahora bajo el paradigma de clases, con todo lo que eso conlleva, como por ejemplo, herencia.</a:t>
            </a:r>
          </a:p>
          <a:p>
            <a:pPr marL="400050" lvl="1" indent="0">
              <a:buNone/>
            </a:pPr>
            <a:r>
              <a:rPr lang="es-ES" b="1" dirty="0" err="1"/>
              <a:t>class</a:t>
            </a:r>
            <a:r>
              <a:rPr lang="es-ES" dirty="0"/>
              <a:t> </a:t>
            </a:r>
            <a:r>
              <a:rPr lang="es-ES" dirty="0" err="1"/>
              <a:t>LibroTecnico</a:t>
            </a:r>
            <a:r>
              <a:rPr lang="es-ES" dirty="0"/>
              <a:t> </a:t>
            </a:r>
            <a:r>
              <a:rPr lang="es-ES" b="1" dirty="0" err="1"/>
              <a:t>extends</a:t>
            </a:r>
            <a:r>
              <a:rPr lang="es-ES" dirty="0"/>
              <a:t> Libro {  </a:t>
            </a:r>
          </a:p>
          <a:p>
            <a:pPr marL="400050" lvl="1" indent="0">
              <a:buNone/>
            </a:pPr>
            <a:r>
              <a:rPr lang="es-ES" dirty="0"/>
              <a:t>    </a:t>
            </a:r>
            <a:r>
              <a:rPr lang="es-ES" b="1" dirty="0"/>
              <a:t>constructor</a:t>
            </a:r>
            <a:r>
              <a:rPr lang="es-ES" dirty="0"/>
              <a:t>(</a:t>
            </a:r>
            <a:r>
              <a:rPr lang="es-ES" dirty="0" err="1"/>
              <a:t>tematica</a:t>
            </a:r>
            <a:r>
              <a:rPr lang="es-ES" dirty="0"/>
              <a:t>, paginas) {</a:t>
            </a:r>
          </a:p>
          <a:p>
            <a:pPr marL="400050" lvl="1" indent="0">
              <a:buNone/>
            </a:pPr>
            <a:r>
              <a:rPr lang="es-ES" dirty="0"/>
              <a:t>        </a:t>
            </a:r>
            <a:r>
              <a:rPr lang="es-ES" dirty="0" err="1"/>
              <a:t>super</a:t>
            </a:r>
            <a:r>
              <a:rPr lang="es-ES" dirty="0"/>
              <a:t>(</a:t>
            </a:r>
            <a:r>
              <a:rPr lang="es-ES" dirty="0" err="1"/>
              <a:t>tematica</a:t>
            </a:r>
            <a:r>
              <a:rPr lang="es-ES" dirty="0"/>
              <a:t>, paginas);</a:t>
            </a:r>
          </a:p>
          <a:p>
            <a:pPr marL="400050" lvl="1" indent="0">
              <a:buNone/>
            </a:pPr>
            <a:r>
              <a:rPr lang="es-ES" dirty="0"/>
              <a:t>        </a:t>
            </a:r>
            <a:r>
              <a:rPr lang="es-ES" dirty="0" err="1"/>
              <a:t>this.capitulos</a:t>
            </a:r>
            <a:r>
              <a:rPr lang="es-ES" dirty="0"/>
              <a:t> = [];</a:t>
            </a:r>
          </a:p>
          <a:p>
            <a:pPr marL="400050" lvl="1" indent="0">
              <a:buNone/>
            </a:pPr>
            <a:r>
              <a:rPr lang="es-ES" dirty="0"/>
              <a:t>        </a:t>
            </a:r>
            <a:r>
              <a:rPr lang="es-ES" dirty="0" err="1"/>
              <a:t>this.precio</a:t>
            </a:r>
            <a:r>
              <a:rPr lang="es-ES" dirty="0"/>
              <a:t> = "";</a:t>
            </a:r>
          </a:p>
          <a:p>
            <a:pPr marL="400050" lvl="1" indent="0">
              <a:buNone/>
            </a:pPr>
            <a:r>
              <a:rPr lang="es-ES" dirty="0"/>
              <a:t>        // ...</a:t>
            </a:r>
          </a:p>
          <a:p>
            <a:pPr marL="400050" lvl="1" indent="0">
              <a:buNone/>
            </a:pPr>
            <a:r>
              <a:rPr lang="es-ES" dirty="0"/>
              <a:t>    }</a:t>
            </a:r>
          </a:p>
          <a:p>
            <a:pPr marL="400050" lvl="1" indent="0">
              <a:buNone/>
            </a:pPr>
            <a:r>
              <a:rPr lang="es-ES" dirty="0"/>
              <a:t>    </a:t>
            </a:r>
            <a:r>
              <a:rPr lang="es-ES" dirty="0" err="1"/>
              <a:t>metodo</a:t>
            </a:r>
            <a:r>
              <a:rPr lang="es-ES" dirty="0"/>
              <a:t>() {</a:t>
            </a:r>
          </a:p>
          <a:p>
            <a:pPr marL="400050" lvl="1" indent="0">
              <a:buNone/>
            </a:pPr>
            <a:r>
              <a:rPr lang="es-ES" dirty="0"/>
              <a:t>        // ...</a:t>
            </a:r>
          </a:p>
          <a:p>
            <a:pPr marL="400050" lvl="1" indent="0">
              <a:buNone/>
            </a:pPr>
            <a:r>
              <a:rPr lang="es-ES" dirty="0"/>
              <a:t>    }</a:t>
            </a:r>
          </a:p>
          <a:p>
            <a:pPr marL="400050" lvl="1" indent="0">
              <a:buNone/>
            </a:pPr>
            <a:r>
              <a:rPr lang="es-ES" dirty="0"/>
              <a:t>}</a:t>
            </a:r>
          </a:p>
        </p:txBody>
      </p:sp>
    </p:spTree>
    <p:extLst>
      <p:ext uri="{BB962C8B-B14F-4D97-AF65-F5344CB8AC3E}">
        <p14:creationId xmlns:p14="http://schemas.microsoft.com/office/powerpoint/2010/main" val="46197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49275" y="4470167"/>
            <a:ext cx="5881688" cy="1700212"/>
          </a:xfrm>
        </p:spPr>
        <p:txBody>
          <a:bodyPr/>
          <a:lstStyle/>
          <a:p>
            <a:pPr>
              <a:defRPr/>
            </a:pPr>
            <a:r>
              <a:rPr lang="es-ES" dirty="0"/>
              <a:t>Angular 2+</a:t>
            </a:r>
          </a:p>
        </p:txBody>
      </p:sp>
      <p:sp>
        <p:nvSpPr>
          <p:cNvPr id="6148" name="Marcador de texto 6"/>
          <p:cNvSpPr>
            <a:spLocks noGrp="1"/>
          </p:cNvSpPr>
          <p:nvPr>
            <p:ph type="body" idx="1"/>
          </p:nvPr>
        </p:nvSpPr>
        <p:spPr>
          <a:xfrm>
            <a:off x="561975" y="5373216"/>
            <a:ext cx="5881688" cy="312737"/>
          </a:xfrm>
        </p:spPr>
        <p:txBody>
          <a:bodyPr/>
          <a:lstStyle/>
          <a:p>
            <a:endParaRPr lang="es-ES" dirty="0">
              <a:latin typeface="Arial" pitchFamily="34" charset="0"/>
              <a:ea typeface="ＭＳ Ｐゴシック" pitchFamily="34" charset="-128"/>
              <a:cs typeface="Arial" pitchFamily="34" charset="0"/>
            </a:endParaRPr>
          </a:p>
        </p:txBody>
      </p:sp>
      <p:sp>
        <p:nvSpPr>
          <p:cNvPr id="14" name="31 CuadroTexto"/>
          <p:cNvSpPr txBox="1"/>
          <p:nvPr/>
        </p:nvSpPr>
        <p:spPr bwMode="auto">
          <a:xfrm>
            <a:off x="3563888" y="3853718"/>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15"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136" y="3841755"/>
            <a:ext cx="936104" cy="702078"/>
          </a:xfrm>
          <a:prstGeom prst="rect">
            <a:avLst/>
          </a:prstGeom>
        </p:spPr>
      </p:pic>
    </p:spTree>
    <p:extLst>
      <p:ext uri="{BB962C8B-B14F-4D97-AF65-F5344CB8AC3E}">
        <p14:creationId xmlns:p14="http://schemas.microsoft.com/office/powerpoint/2010/main" val="1169943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Static</a:t>
            </a:r>
            <a:r>
              <a:rPr lang="es-ES" dirty="0"/>
              <a:t> </a:t>
            </a:r>
            <a:r>
              <a:rPr lang="es-ES" dirty="0" err="1"/>
              <a:t>Members</a:t>
            </a:r>
            <a:endParaRPr lang="es-ES" dirty="0"/>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class</a:t>
            </a:r>
            <a:r>
              <a:rPr lang="es-ES" dirty="0"/>
              <a:t> </a:t>
            </a:r>
            <a:r>
              <a:rPr lang="es-ES" dirty="0" err="1"/>
              <a:t>Rectangle</a:t>
            </a:r>
            <a:r>
              <a:rPr lang="es-ES" dirty="0"/>
              <a:t> </a:t>
            </a:r>
            <a:r>
              <a:rPr lang="es-ES" dirty="0" err="1"/>
              <a:t>extends</a:t>
            </a:r>
            <a:r>
              <a:rPr lang="es-ES" dirty="0"/>
              <a:t> </a:t>
            </a:r>
            <a:r>
              <a:rPr lang="es-ES" dirty="0" err="1"/>
              <a:t>Shape</a:t>
            </a:r>
            <a:r>
              <a:rPr lang="es-ES" dirty="0"/>
              <a:t> {</a:t>
            </a:r>
          </a:p>
          <a:p>
            <a:pPr marL="0" indent="0">
              <a:buNone/>
            </a:pPr>
            <a:r>
              <a:rPr lang="es-ES" dirty="0"/>
              <a:t>    …</a:t>
            </a:r>
          </a:p>
          <a:p>
            <a:pPr marL="0" indent="0">
              <a:buNone/>
            </a:pPr>
            <a:r>
              <a:rPr lang="es-ES" dirty="0"/>
              <a:t>    </a:t>
            </a:r>
            <a:r>
              <a:rPr lang="es-ES" err="1"/>
              <a:t>static</a:t>
            </a:r>
            <a:r>
              <a:rPr lang="es-ES"/>
              <a:t> defaultRectangle () </a:t>
            </a:r>
            <a:r>
              <a:rPr lang="es-ES" dirty="0"/>
              <a:t>{</a:t>
            </a:r>
          </a:p>
          <a:p>
            <a:pPr marL="0" indent="0">
              <a:buNone/>
            </a:pPr>
            <a:r>
              <a:rPr lang="es-ES" dirty="0"/>
              <a:t>        </a:t>
            </a:r>
            <a:r>
              <a:rPr lang="es-ES" dirty="0" err="1"/>
              <a:t>return</a:t>
            </a:r>
            <a:r>
              <a:rPr lang="es-ES" dirty="0"/>
              <a:t> new </a:t>
            </a:r>
            <a:r>
              <a:rPr lang="es-ES" dirty="0" err="1"/>
              <a:t>Rectangle</a:t>
            </a:r>
            <a:r>
              <a:rPr lang="es-ES" dirty="0"/>
              <a:t>("default", 0, 0, 100, 100)</a:t>
            </a:r>
          </a:p>
          <a:p>
            <a:pPr marL="0" indent="0">
              <a:buNone/>
            </a:pPr>
            <a:r>
              <a:rPr lang="es-ES" dirty="0"/>
              <a:t>    }</a:t>
            </a:r>
          </a:p>
          <a:p>
            <a:pPr marL="0" indent="0">
              <a:buNone/>
            </a:pPr>
            <a:r>
              <a:rPr lang="es-ES" dirty="0"/>
              <a:t>}</a:t>
            </a:r>
          </a:p>
          <a:p>
            <a:pPr marL="0" indent="0">
              <a:buNone/>
            </a:pPr>
            <a:r>
              <a:rPr lang="es-ES" dirty="0" err="1"/>
              <a:t>class</a:t>
            </a:r>
            <a:r>
              <a:rPr lang="es-ES" dirty="0"/>
              <a:t> </a:t>
            </a:r>
            <a:r>
              <a:rPr lang="es-ES" dirty="0" err="1"/>
              <a:t>Circle</a:t>
            </a:r>
            <a:r>
              <a:rPr lang="es-ES" dirty="0"/>
              <a:t> </a:t>
            </a:r>
            <a:r>
              <a:rPr lang="es-ES" dirty="0" err="1"/>
              <a:t>extends</a:t>
            </a:r>
            <a:r>
              <a:rPr lang="es-ES" dirty="0"/>
              <a:t> </a:t>
            </a:r>
            <a:r>
              <a:rPr lang="es-ES" dirty="0" err="1"/>
              <a:t>Shape</a:t>
            </a:r>
            <a:r>
              <a:rPr lang="es-ES" dirty="0"/>
              <a:t> {</a:t>
            </a:r>
          </a:p>
          <a:p>
            <a:pPr marL="0" indent="0">
              <a:buNone/>
            </a:pPr>
            <a:r>
              <a:rPr lang="es-ES" dirty="0"/>
              <a:t>    …</a:t>
            </a:r>
          </a:p>
          <a:p>
            <a:pPr marL="0" indent="0">
              <a:buNone/>
            </a:pPr>
            <a:r>
              <a:rPr lang="es-ES" dirty="0"/>
              <a:t>    </a:t>
            </a:r>
            <a:r>
              <a:rPr lang="es-ES" err="1"/>
              <a:t>static</a:t>
            </a:r>
            <a:r>
              <a:rPr lang="es-ES"/>
              <a:t> defaultCircle () </a:t>
            </a:r>
            <a:r>
              <a:rPr lang="es-ES" dirty="0"/>
              <a:t>{</a:t>
            </a:r>
          </a:p>
          <a:p>
            <a:pPr marL="0" indent="0">
              <a:buNone/>
            </a:pPr>
            <a:r>
              <a:rPr lang="es-ES" dirty="0"/>
              <a:t>        </a:t>
            </a:r>
            <a:r>
              <a:rPr lang="es-ES" dirty="0" err="1"/>
              <a:t>return</a:t>
            </a:r>
            <a:r>
              <a:rPr lang="es-ES" dirty="0"/>
              <a:t> new </a:t>
            </a:r>
            <a:r>
              <a:rPr lang="es-ES" dirty="0" err="1"/>
              <a:t>Circle</a:t>
            </a:r>
            <a:r>
              <a:rPr lang="es-ES" dirty="0"/>
              <a:t>("default", 0, 0, 100)</a:t>
            </a:r>
          </a:p>
          <a:p>
            <a:pPr marL="0" indent="0">
              <a:buNone/>
            </a:pPr>
            <a:r>
              <a:rPr lang="es-ES" dirty="0"/>
              <a:t>    }</a:t>
            </a:r>
          </a:p>
          <a:p>
            <a:pPr marL="0" indent="0">
              <a:buNone/>
            </a:pPr>
            <a:r>
              <a:rPr lang="es-ES" dirty="0"/>
              <a:t>}</a:t>
            </a:r>
          </a:p>
          <a:p>
            <a:pPr marL="0" indent="0">
              <a:buNone/>
            </a:pPr>
            <a:r>
              <a:rPr lang="es-ES" dirty="0" err="1"/>
              <a:t>var</a:t>
            </a:r>
            <a:r>
              <a:rPr lang="es-ES" dirty="0"/>
              <a:t> </a:t>
            </a:r>
            <a:r>
              <a:rPr lang="es-ES" dirty="0" err="1"/>
              <a:t>defRectangle</a:t>
            </a:r>
            <a:r>
              <a:rPr lang="es-ES" dirty="0"/>
              <a:t> = </a:t>
            </a:r>
            <a:r>
              <a:rPr lang="es-ES" dirty="0" err="1"/>
              <a:t>Rectangle.defaultRectangle</a:t>
            </a:r>
            <a:r>
              <a:rPr lang="es-ES" dirty="0"/>
              <a:t>()</a:t>
            </a:r>
          </a:p>
          <a:p>
            <a:pPr marL="0" indent="0">
              <a:buNone/>
            </a:pPr>
            <a:r>
              <a:rPr lang="es-ES" dirty="0" err="1"/>
              <a:t>var</a:t>
            </a:r>
            <a:r>
              <a:rPr lang="es-ES" dirty="0"/>
              <a:t> </a:t>
            </a:r>
            <a:r>
              <a:rPr lang="es-ES" dirty="0" err="1"/>
              <a:t>defCircle</a:t>
            </a:r>
            <a:r>
              <a:rPr lang="es-ES" dirty="0"/>
              <a:t>    = </a:t>
            </a:r>
            <a:r>
              <a:rPr lang="es-ES" dirty="0" err="1"/>
              <a:t>Circle.defaultCircle</a:t>
            </a:r>
            <a:r>
              <a:rPr lang="es-ES" dirty="0"/>
              <a:t>()</a:t>
            </a:r>
          </a:p>
        </p:txBody>
      </p:sp>
    </p:spTree>
    <p:extLst>
      <p:ext uri="{BB962C8B-B14F-4D97-AF65-F5344CB8AC3E}">
        <p14:creationId xmlns:p14="http://schemas.microsoft.com/office/powerpoint/2010/main" val="8756670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Getter</a:t>
            </a:r>
            <a:r>
              <a:rPr lang="es-ES" dirty="0"/>
              <a:t>/Setter</a:t>
            </a:r>
          </a:p>
        </p:txBody>
      </p:sp>
      <p:sp>
        <p:nvSpPr>
          <p:cNvPr id="3" name="Marcador de contenido 2"/>
          <p:cNvSpPr>
            <a:spLocks noGrp="1"/>
          </p:cNvSpPr>
          <p:nvPr>
            <p:ph idx="1"/>
          </p:nvPr>
        </p:nvSpPr>
        <p:spPr/>
        <p:txBody>
          <a:bodyPr>
            <a:normAutofit fontScale="70000" lnSpcReduction="20000"/>
          </a:bodyPr>
          <a:lstStyle/>
          <a:p>
            <a:pPr marL="0" indent="0">
              <a:buNone/>
            </a:pPr>
            <a:r>
              <a:rPr lang="es-ES" dirty="0" err="1"/>
              <a:t>class</a:t>
            </a:r>
            <a:r>
              <a:rPr lang="es-ES" dirty="0"/>
              <a:t> </a:t>
            </a:r>
            <a:r>
              <a:rPr lang="es-ES" dirty="0" err="1"/>
              <a:t>Rectangle</a:t>
            </a:r>
            <a:r>
              <a:rPr lang="es-ES" dirty="0"/>
              <a:t> {</a:t>
            </a:r>
          </a:p>
          <a:p>
            <a:pPr marL="0" indent="0">
              <a:buNone/>
            </a:pPr>
            <a:r>
              <a:rPr lang="es-ES"/>
              <a:t>    constructor (width</a:t>
            </a:r>
            <a:r>
              <a:rPr lang="es-ES" dirty="0"/>
              <a:t>, </a:t>
            </a:r>
            <a:r>
              <a:rPr lang="es-ES" dirty="0" err="1"/>
              <a:t>height</a:t>
            </a:r>
            <a:r>
              <a:rPr lang="es-ES" dirty="0"/>
              <a:t>) {</a:t>
            </a:r>
          </a:p>
          <a:p>
            <a:pPr marL="0" indent="0">
              <a:buNone/>
            </a:pPr>
            <a:r>
              <a:rPr lang="es-ES" dirty="0"/>
              <a:t>        </a:t>
            </a:r>
            <a:r>
              <a:rPr lang="es-ES" dirty="0" err="1"/>
              <a:t>this</a:t>
            </a:r>
            <a:r>
              <a:rPr lang="es-ES" dirty="0"/>
              <a:t>._</a:t>
            </a:r>
            <a:r>
              <a:rPr lang="es-ES" dirty="0" err="1"/>
              <a:t>width</a:t>
            </a:r>
            <a:r>
              <a:rPr lang="es-ES" dirty="0"/>
              <a:t>  = </a:t>
            </a:r>
            <a:r>
              <a:rPr lang="es-ES" dirty="0" err="1"/>
              <a:t>width</a:t>
            </a:r>
            <a:endParaRPr lang="es-ES" dirty="0"/>
          </a:p>
          <a:p>
            <a:pPr marL="0" indent="0">
              <a:buNone/>
            </a:pPr>
            <a:r>
              <a:rPr lang="es-ES" dirty="0"/>
              <a:t>        </a:t>
            </a:r>
            <a:r>
              <a:rPr lang="es-ES" dirty="0" err="1"/>
              <a:t>this</a:t>
            </a:r>
            <a:r>
              <a:rPr lang="es-ES" dirty="0"/>
              <a:t>._</a:t>
            </a:r>
            <a:r>
              <a:rPr lang="es-ES" dirty="0" err="1"/>
              <a:t>height</a:t>
            </a:r>
            <a:r>
              <a:rPr lang="es-ES" dirty="0"/>
              <a:t> = </a:t>
            </a:r>
            <a:r>
              <a:rPr lang="es-ES" dirty="0" err="1"/>
              <a:t>height</a:t>
            </a:r>
            <a:endParaRPr lang="es-ES" dirty="0"/>
          </a:p>
          <a:p>
            <a:pPr marL="0" indent="0">
              <a:buNone/>
            </a:pPr>
            <a:r>
              <a:rPr lang="es-ES" dirty="0"/>
              <a:t>    }</a:t>
            </a:r>
          </a:p>
          <a:p>
            <a:pPr marL="0" indent="0">
              <a:buNone/>
            </a:pPr>
            <a:r>
              <a:rPr lang="es-ES" dirty="0"/>
              <a:t>    set </a:t>
            </a:r>
            <a:r>
              <a:rPr lang="es-ES" err="1"/>
              <a:t>width</a:t>
            </a:r>
            <a:r>
              <a:rPr lang="es-ES"/>
              <a:t>  (width</a:t>
            </a:r>
            <a:r>
              <a:rPr lang="es-ES" dirty="0"/>
              <a:t>)  { </a:t>
            </a:r>
            <a:r>
              <a:rPr lang="es-ES" dirty="0" err="1"/>
              <a:t>this</a:t>
            </a:r>
            <a:r>
              <a:rPr lang="es-ES" dirty="0"/>
              <a:t>._</a:t>
            </a:r>
            <a:r>
              <a:rPr lang="es-ES" dirty="0" err="1"/>
              <a:t>width</a:t>
            </a:r>
            <a:r>
              <a:rPr lang="es-ES" dirty="0"/>
              <a:t> = </a:t>
            </a:r>
            <a:r>
              <a:rPr lang="es-ES" dirty="0" err="1"/>
              <a:t>width</a:t>
            </a:r>
            <a:r>
              <a:rPr lang="es-ES" dirty="0"/>
              <a:t>               }</a:t>
            </a:r>
          </a:p>
          <a:p>
            <a:pPr marL="0" indent="0">
              <a:buNone/>
            </a:pPr>
            <a:r>
              <a:rPr lang="es-ES" dirty="0"/>
              <a:t>    </a:t>
            </a:r>
            <a:r>
              <a:rPr lang="es-ES" dirty="0" err="1"/>
              <a:t>get</a:t>
            </a:r>
            <a:r>
              <a:rPr lang="es-ES" dirty="0"/>
              <a:t> </a:t>
            </a:r>
            <a:r>
              <a:rPr lang="es-ES" err="1"/>
              <a:t>width</a:t>
            </a:r>
            <a:r>
              <a:rPr lang="es-ES"/>
              <a:t>  ()       </a:t>
            </a:r>
            <a:r>
              <a:rPr lang="es-ES" dirty="0"/>
              <a:t>{ </a:t>
            </a:r>
            <a:r>
              <a:rPr lang="es-ES" dirty="0" err="1"/>
              <a:t>return</a:t>
            </a:r>
            <a:r>
              <a:rPr lang="es-ES" dirty="0"/>
              <a:t> </a:t>
            </a:r>
            <a:r>
              <a:rPr lang="es-ES" dirty="0" err="1"/>
              <a:t>this</a:t>
            </a:r>
            <a:r>
              <a:rPr lang="es-ES" dirty="0"/>
              <a:t>._</a:t>
            </a:r>
            <a:r>
              <a:rPr lang="es-ES" dirty="0" err="1"/>
              <a:t>width</a:t>
            </a:r>
            <a:r>
              <a:rPr lang="es-ES" dirty="0"/>
              <a:t>                }</a:t>
            </a:r>
          </a:p>
          <a:p>
            <a:pPr marL="0" indent="0">
              <a:buNone/>
            </a:pPr>
            <a:r>
              <a:rPr lang="es-ES" dirty="0"/>
              <a:t>    </a:t>
            </a:r>
            <a:r>
              <a:rPr lang="es-ES"/>
              <a:t>set height (height</a:t>
            </a:r>
            <a:r>
              <a:rPr lang="es-ES" dirty="0"/>
              <a:t>) { </a:t>
            </a:r>
            <a:r>
              <a:rPr lang="es-ES" dirty="0" err="1"/>
              <a:t>this</a:t>
            </a:r>
            <a:r>
              <a:rPr lang="es-ES" dirty="0"/>
              <a:t>._</a:t>
            </a:r>
            <a:r>
              <a:rPr lang="es-ES" dirty="0" err="1"/>
              <a:t>height</a:t>
            </a:r>
            <a:r>
              <a:rPr lang="es-ES" dirty="0"/>
              <a:t> = </a:t>
            </a:r>
            <a:r>
              <a:rPr lang="es-ES" dirty="0" err="1"/>
              <a:t>height</a:t>
            </a:r>
            <a:r>
              <a:rPr lang="es-ES" dirty="0"/>
              <a:t>             }</a:t>
            </a:r>
          </a:p>
          <a:p>
            <a:pPr marL="0" indent="0">
              <a:buNone/>
            </a:pPr>
            <a:r>
              <a:rPr lang="es-ES" dirty="0"/>
              <a:t>    </a:t>
            </a:r>
            <a:r>
              <a:rPr lang="es-ES" err="1"/>
              <a:t>get</a:t>
            </a:r>
            <a:r>
              <a:rPr lang="es-ES"/>
              <a:t> height ()       </a:t>
            </a:r>
            <a:r>
              <a:rPr lang="es-ES" dirty="0"/>
              <a:t>{ </a:t>
            </a:r>
            <a:r>
              <a:rPr lang="es-ES" dirty="0" err="1"/>
              <a:t>return</a:t>
            </a:r>
            <a:r>
              <a:rPr lang="es-ES" dirty="0"/>
              <a:t> </a:t>
            </a:r>
            <a:r>
              <a:rPr lang="es-ES" dirty="0" err="1"/>
              <a:t>this</a:t>
            </a:r>
            <a:r>
              <a:rPr lang="es-ES" dirty="0"/>
              <a:t>._</a:t>
            </a:r>
            <a:r>
              <a:rPr lang="es-ES" dirty="0" err="1"/>
              <a:t>height</a:t>
            </a:r>
            <a:r>
              <a:rPr lang="es-ES" dirty="0"/>
              <a:t>               }</a:t>
            </a:r>
          </a:p>
          <a:p>
            <a:pPr marL="0" indent="0">
              <a:buNone/>
            </a:pPr>
            <a:r>
              <a:rPr lang="es-ES" dirty="0"/>
              <a:t>    </a:t>
            </a:r>
            <a:r>
              <a:rPr lang="es-ES" dirty="0" err="1"/>
              <a:t>get</a:t>
            </a:r>
            <a:r>
              <a:rPr lang="es-ES" dirty="0"/>
              <a:t> </a:t>
            </a:r>
            <a:r>
              <a:rPr lang="es-ES" err="1"/>
              <a:t>area</a:t>
            </a:r>
            <a:r>
              <a:rPr lang="es-ES"/>
              <a:t>   ()       </a:t>
            </a:r>
            <a:r>
              <a:rPr lang="es-ES" dirty="0"/>
              <a:t>{ </a:t>
            </a:r>
            <a:r>
              <a:rPr lang="es-ES" dirty="0" err="1"/>
              <a:t>return</a:t>
            </a:r>
            <a:r>
              <a:rPr lang="es-ES" dirty="0"/>
              <a:t> </a:t>
            </a:r>
            <a:r>
              <a:rPr lang="es-ES" dirty="0" err="1"/>
              <a:t>this</a:t>
            </a:r>
            <a:r>
              <a:rPr lang="es-ES" dirty="0"/>
              <a:t>._</a:t>
            </a:r>
            <a:r>
              <a:rPr lang="es-ES" dirty="0" err="1"/>
              <a:t>width</a:t>
            </a:r>
            <a:r>
              <a:rPr lang="es-ES" dirty="0"/>
              <a:t> * </a:t>
            </a:r>
            <a:r>
              <a:rPr lang="es-ES" dirty="0" err="1"/>
              <a:t>this</a:t>
            </a:r>
            <a:r>
              <a:rPr lang="es-ES" dirty="0"/>
              <a:t>._</a:t>
            </a:r>
            <a:r>
              <a:rPr lang="es-ES" dirty="0" err="1"/>
              <a:t>height</a:t>
            </a:r>
            <a:r>
              <a:rPr lang="es-ES" dirty="0"/>
              <a:t> }</a:t>
            </a:r>
          </a:p>
          <a:p>
            <a:pPr marL="0" indent="0">
              <a:buNone/>
            </a:pPr>
            <a:r>
              <a:rPr lang="es-ES" dirty="0"/>
              <a:t>}</a:t>
            </a:r>
          </a:p>
          <a:p>
            <a:pPr marL="0" indent="0">
              <a:buNone/>
            </a:pPr>
            <a:r>
              <a:rPr lang="es-ES" dirty="0" err="1"/>
              <a:t>var</a:t>
            </a:r>
            <a:r>
              <a:rPr lang="es-ES" dirty="0"/>
              <a:t> r = new </a:t>
            </a:r>
            <a:r>
              <a:rPr lang="es-ES" dirty="0" err="1"/>
              <a:t>Rectangle</a:t>
            </a:r>
            <a:r>
              <a:rPr lang="es-ES" dirty="0"/>
              <a:t>(50, 20)</a:t>
            </a:r>
          </a:p>
          <a:p>
            <a:pPr marL="0" indent="0">
              <a:buNone/>
            </a:pPr>
            <a:r>
              <a:rPr lang="es-ES" dirty="0" err="1"/>
              <a:t>r.area</a:t>
            </a:r>
            <a:r>
              <a:rPr lang="es-ES" dirty="0"/>
              <a:t> === 1000</a:t>
            </a:r>
          </a:p>
        </p:txBody>
      </p:sp>
    </p:spTree>
    <p:extLst>
      <p:ext uri="{BB962C8B-B14F-4D97-AF65-F5344CB8AC3E}">
        <p14:creationId xmlns:p14="http://schemas.microsoft.com/office/powerpoint/2010/main" val="1577231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mixin</a:t>
            </a:r>
            <a:r>
              <a:rPr lang="es-ES" dirty="0"/>
              <a:t> </a:t>
            </a:r>
          </a:p>
        </p:txBody>
      </p:sp>
      <p:sp>
        <p:nvSpPr>
          <p:cNvPr id="3" name="Marcador de contenido 2"/>
          <p:cNvSpPr>
            <a:spLocks noGrp="1"/>
          </p:cNvSpPr>
          <p:nvPr>
            <p:ph idx="1"/>
          </p:nvPr>
        </p:nvSpPr>
        <p:spPr/>
        <p:txBody>
          <a:bodyPr>
            <a:normAutofit fontScale="40000" lnSpcReduction="20000"/>
          </a:bodyPr>
          <a:lstStyle/>
          <a:p>
            <a:r>
              <a:rPr lang="es-ES" dirty="0"/>
              <a:t>Soporte para la herencia de estilo </a:t>
            </a:r>
            <a:r>
              <a:rPr lang="es-ES" dirty="0" err="1"/>
              <a:t>mixin</a:t>
            </a:r>
            <a:r>
              <a:rPr lang="es-ES" dirty="0"/>
              <a:t> mediante la ampliación de las expresiones que producen objetos de función.</a:t>
            </a:r>
          </a:p>
          <a:p>
            <a:pPr marL="400050" lvl="1" indent="0">
              <a:buNone/>
            </a:pPr>
            <a:r>
              <a:rPr lang="es-ES" dirty="0" err="1"/>
              <a:t>var</a:t>
            </a:r>
            <a:r>
              <a:rPr lang="es-ES" dirty="0"/>
              <a:t> </a:t>
            </a:r>
            <a:r>
              <a:rPr lang="es-ES" dirty="0" err="1"/>
              <a:t>aggregation</a:t>
            </a:r>
            <a:r>
              <a:rPr lang="es-ES" dirty="0"/>
              <a:t> = (</a:t>
            </a:r>
            <a:r>
              <a:rPr lang="es-ES" dirty="0" err="1"/>
              <a:t>baseClass</a:t>
            </a:r>
            <a:r>
              <a:rPr lang="es-ES" dirty="0"/>
              <a:t>, ...</a:t>
            </a:r>
            <a:r>
              <a:rPr lang="es-ES" dirty="0" err="1"/>
              <a:t>mixins</a:t>
            </a:r>
            <a:r>
              <a:rPr lang="es-ES" dirty="0"/>
              <a:t>) =&gt; {</a:t>
            </a:r>
          </a:p>
          <a:p>
            <a:pPr marL="400050" lvl="1" indent="0">
              <a:buNone/>
            </a:pPr>
            <a:r>
              <a:rPr lang="es-ES" dirty="0"/>
              <a:t>    </a:t>
            </a:r>
            <a:r>
              <a:rPr lang="es-ES" dirty="0" err="1"/>
              <a:t>let</a:t>
            </a:r>
            <a:r>
              <a:rPr lang="es-ES" dirty="0"/>
              <a:t> base = </a:t>
            </a:r>
            <a:r>
              <a:rPr lang="es-ES" dirty="0" err="1"/>
              <a:t>class</a:t>
            </a:r>
            <a:r>
              <a:rPr lang="es-ES" dirty="0"/>
              <a:t> _</a:t>
            </a:r>
            <a:r>
              <a:rPr lang="es-ES" dirty="0" err="1"/>
              <a:t>Combined</a:t>
            </a:r>
            <a:r>
              <a:rPr lang="es-ES" dirty="0"/>
              <a:t> </a:t>
            </a:r>
            <a:r>
              <a:rPr lang="es-ES" dirty="0" err="1"/>
              <a:t>extends</a:t>
            </a:r>
            <a:r>
              <a:rPr lang="es-ES" dirty="0"/>
              <a:t> </a:t>
            </a:r>
            <a:r>
              <a:rPr lang="es-ES" dirty="0" err="1"/>
              <a:t>baseClass</a:t>
            </a:r>
            <a:r>
              <a:rPr lang="es-ES" dirty="0"/>
              <a:t> {</a:t>
            </a:r>
          </a:p>
          <a:p>
            <a:pPr marL="400050" lvl="1" indent="0">
              <a:buNone/>
            </a:pPr>
            <a:r>
              <a:rPr lang="es-ES" dirty="0"/>
              <a:t>        constructor (...</a:t>
            </a:r>
            <a:r>
              <a:rPr lang="es-ES" dirty="0" err="1"/>
              <a:t>args</a:t>
            </a:r>
            <a:r>
              <a:rPr lang="es-ES" dirty="0"/>
              <a:t>) {</a:t>
            </a:r>
          </a:p>
          <a:p>
            <a:pPr marL="400050" lvl="1" indent="0">
              <a:buNone/>
            </a:pPr>
            <a:r>
              <a:rPr lang="es-ES" dirty="0"/>
              <a:t>            </a:t>
            </a:r>
            <a:r>
              <a:rPr lang="es-ES" dirty="0" err="1"/>
              <a:t>super</a:t>
            </a:r>
            <a:r>
              <a:rPr lang="es-ES" dirty="0"/>
              <a:t>(...</a:t>
            </a:r>
            <a:r>
              <a:rPr lang="es-ES" dirty="0" err="1"/>
              <a:t>args</a:t>
            </a:r>
            <a:r>
              <a:rPr lang="es-ES" dirty="0"/>
              <a:t>)</a:t>
            </a:r>
          </a:p>
          <a:p>
            <a:pPr marL="400050" lvl="1" indent="0">
              <a:buNone/>
            </a:pPr>
            <a:r>
              <a:rPr lang="es-ES" dirty="0"/>
              <a:t>            </a:t>
            </a:r>
            <a:r>
              <a:rPr lang="es-ES" dirty="0" err="1"/>
              <a:t>mixins.forEach</a:t>
            </a:r>
            <a:r>
              <a:rPr lang="es-ES" dirty="0"/>
              <a:t>((</a:t>
            </a:r>
            <a:r>
              <a:rPr lang="es-ES" dirty="0" err="1"/>
              <a:t>mixin</a:t>
            </a:r>
            <a:r>
              <a:rPr lang="es-ES" dirty="0"/>
              <a:t>) =&gt; {</a:t>
            </a:r>
          </a:p>
          <a:p>
            <a:pPr marL="400050" lvl="1" indent="0">
              <a:buNone/>
            </a:pPr>
            <a:r>
              <a:rPr lang="es-ES" dirty="0"/>
              <a:t>                </a:t>
            </a:r>
            <a:r>
              <a:rPr lang="es-ES" dirty="0" err="1"/>
              <a:t>mixin.prototype.initializer.call</a:t>
            </a:r>
            <a:r>
              <a:rPr lang="es-ES" dirty="0"/>
              <a:t>(</a:t>
            </a:r>
            <a:r>
              <a:rPr lang="es-ES" dirty="0" err="1"/>
              <a:t>this</a:t>
            </a:r>
            <a:r>
              <a:rPr lang="es-ES" dirty="0"/>
              <a:t>)</a:t>
            </a:r>
          </a:p>
          <a:p>
            <a:pPr marL="400050" lvl="1" indent="0">
              <a:buNone/>
            </a:pPr>
            <a:r>
              <a:rPr lang="es-ES" dirty="0"/>
              <a:t>            })</a:t>
            </a:r>
          </a:p>
          <a:p>
            <a:pPr marL="400050" lvl="1" indent="0">
              <a:buNone/>
            </a:pPr>
            <a:r>
              <a:rPr lang="es-ES" dirty="0"/>
              <a:t>        }</a:t>
            </a:r>
          </a:p>
          <a:p>
            <a:pPr marL="400050" lvl="1" indent="0">
              <a:buNone/>
            </a:pPr>
            <a:r>
              <a:rPr lang="es-ES" dirty="0"/>
              <a:t>    }</a:t>
            </a:r>
          </a:p>
          <a:p>
            <a:pPr marL="400050" lvl="1" indent="0">
              <a:buNone/>
            </a:pPr>
            <a:r>
              <a:rPr lang="es-ES" dirty="0"/>
              <a:t>    </a:t>
            </a:r>
            <a:r>
              <a:rPr lang="es-ES" dirty="0" err="1"/>
              <a:t>let</a:t>
            </a:r>
            <a:r>
              <a:rPr lang="es-ES" dirty="0"/>
              <a:t> </a:t>
            </a:r>
            <a:r>
              <a:rPr lang="es-ES" dirty="0" err="1"/>
              <a:t>copyProps</a:t>
            </a:r>
            <a:r>
              <a:rPr lang="es-ES" dirty="0"/>
              <a:t> = (target, </a:t>
            </a:r>
            <a:r>
              <a:rPr lang="es-ES" dirty="0" err="1"/>
              <a:t>source</a:t>
            </a:r>
            <a:r>
              <a:rPr lang="es-ES" dirty="0"/>
              <a:t>) =&gt; {</a:t>
            </a:r>
          </a:p>
          <a:p>
            <a:pPr marL="400050" lvl="1" indent="0">
              <a:buNone/>
            </a:pPr>
            <a:r>
              <a:rPr lang="es-ES" dirty="0"/>
              <a:t>        </a:t>
            </a:r>
            <a:r>
              <a:rPr lang="es-ES" dirty="0" err="1"/>
              <a:t>Object.getOwnPropertyNames</a:t>
            </a:r>
            <a:r>
              <a:rPr lang="es-ES" dirty="0"/>
              <a:t>(</a:t>
            </a:r>
            <a:r>
              <a:rPr lang="es-ES" dirty="0" err="1"/>
              <a:t>source</a:t>
            </a:r>
            <a:r>
              <a:rPr lang="es-ES" dirty="0"/>
              <a:t>)</a:t>
            </a:r>
          </a:p>
          <a:p>
            <a:pPr marL="400050" lvl="1" indent="0">
              <a:buNone/>
            </a:pPr>
            <a:r>
              <a:rPr lang="es-ES" dirty="0"/>
              <a:t>            .</a:t>
            </a:r>
            <a:r>
              <a:rPr lang="es-ES" dirty="0" err="1"/>
              <a:t>concat</a:t>
            </a:r>
            <a:r>
              <a:rPr lang="es-ES" dirty="0"/>
              <a:t>(</a:t>
            </a:r>
            <a:r>
              <a:rPr lang="es-ES" dirty="0" err="1"/>
              <a:t>Object.getOwnPropertySymbols</a:t>
            </a:r>
            <a:r>
              <a:rPr lang="es-ES" dirty="0"/>
              <a:t>(</a:t>
            </a:r>
            <a:r>
              <a:rPr lang="es-ES" dirty="0" err="1"/>
              <a:t>source</a:t>
            </a:r>
            <a:r>
              <a:rPr lang="es-ES" dirty="0"/>
              <a:t>))</a:t>
            </a:r>
          </a:p>
          <a:p>
            <a:pPr marL="400050" lvl="1" indent="0">
              <a:buNone/>
            </a:pPr>
            <a:r>
              <a:rPr lang="es-ES" dirty="0"/>
              <a:t>            .</a:t>
            </a:r>
            <a:r>
              <a:rPr lang="es-ES" dirty="0" err="1"/>
              <a:t>forEach</a:t>
            </a:r>
            <a:r>
              <a:rPr lang="es-ES" dirty="0"/>
              <a:t>((</a:t>
            </a:r>
            <a:r>
              <a:rPr lang="es-ES" dirty="0" err="1"/>
              <a:t>prop</a:t>
            </a:r>
            <a:r>
              <a:rPr lang="es-ES" dirty="0"/>
              <a:t>) =&gt; {</a:t>
            </a:r>
          </a:p>
          <a:p>
            <a:pPr marL="400050" lvl="1" indent="0">
              <a:buNone/>
            </a:pPr>
            <a:r>
              <a:rPr lang="es-ES" dirty="0"/>
              <a:t>            </a:t>
            </a:r>
            <a:r>
              <a:rPr lang="es-ES" dirty="0" err="1"/>
              <a:t>if</a:t>
            </a:r>
            <a:r>
              <a:rPr lang="es-ES" dirty="0"/>
              <a:t> (</a:t>
            </a:r>
            <a:r>
              <a:rPr lang="es-ES" dirty="0" err="1"/>
              <a:t>prop.match</a:t>
            </a:r>
            <a:r>
              <a:rPr lang="es-ES" dirty="0"/>
              <a:t>(/^(?:constructor|prototype|arguments|caller|name|bind|call|apply|toString|length)$/))</a:t>
            </a:r>
          </a:p>
          <a:p>
            <a:pPr marL="400050" lvl="1" indent="0">
              <a:buNone/>
            </a:pPr>
            <a:r>
              <a:rPr lang="es-ES" dirty="0"/>
              <a:t>                </a:t>
            </a:r>
            <a:r>
              <a:rPr lang="es-ES" dirty="0" err="1"/>
              <a:t>return</a:t>
            </a:r>
            <a:endParaRPr lang="es-ES" dirty="0"/>
          </a:p>
          <a:p>
            <a:pPr marL="400050" lvl="1" indent="0">
              <a:buNone/>
            </a:pPr>
            <a:r>
              <a:rPr lang="es-ES" dirty="0"/>
              <a:t>            </a:t>
            </a:r>
            <a:r>
              <a:rPr lang="es-ES" dirty="0" err="1"/>
              <a:t>Object.defineProperty</a:t>
            </a:r>
            <a:r>
              <a:rPr lang="es-ES" dirty="0"/>
              <a:t>(target, </a:t>
            </a:r>
            <a:r>
              <a:rPr lang="es-ES" dirty="0" err="1"/>
              <a:t>prop</a:t>
            </a:r>
            <a:r>
              <a:rPr lang="es-ES" dirty="0"/>
              <a:t>, </a:t>
            </a:r>
            <a:r>
              <a:rPr lang="es-ES" dirty="0" err="1"/>
              <a:t>Object.getOwnPropertyDescriptor</a:t>
            </a:r>
            <a:r>
              <a:rPr lang="es-ES" dirty="0"/>
              <a:t>(</a:t>
            </a:r>
            <a:r>
              <a:rPr lang="es-ES" dirty="0" err="1"/>
              <a:t>source</a:t>
            </a:r>
            <a:r>
              <a:rPr lang="es-ES" dirty="0"/>
              <a:t>, </a:t>
            </a:r>
            <a:r>
              <a:rPr lang="es-ES" dirty="0" err="1"/>
              <a:t>prop</a:t>
            </a:r>
            <a:r>
              <a:rPr lang="es-ES" dirty="0"/>
              <a:t>))</a:t>
            </a:r>
          </a:p>
          <a:p>
            <a:pPr marL="400050" lvl="1" indent="0">
              <a:buNone/>
            </a:pPr>
            <a:r>
              <a:rPr lang="es-ES" dirty="0"/>
              <a:t>        })</a:t>
            </a:r>
          </a:p>
          <a:p>
            <a:pPr marL="400050" lvl="1" indent="0">
              <a:buNone/>
            </a:pPr>
            <a:r>
              <a:rPr lang="es-ES" dirty="0"/>
              <a:t>    }</a:t>
            </a:r>
          </a:p>
          <a:p>
            <a:pPr marL="400050" lvl="1" indent="0">
              <a:buNone/>
            </a:pPr>
            <a:r>
              <a:rPr lang="es-ES" dirty="0"/>
              <a:t>    </a:t>
            </a:r>
            <a:r>
              <a:rPr lang="es-ES" dirty="0" err="1"/>
              <a:t>mixins.forEach</a:t>
            </a:r>
            <a:r>
              <a:rPr lang="es-ES" dirty="0"/>
              <a:t>((</a:t>
            </a:r>
            <a:r>
              <a:rPr lang="es-ES" dirty="0" err="1"/>
              <a:t>mixin</a:t>
            </a:r>
            <a:r>
              <a:rPr lang="es-ES" dirty="0"/>
              <a:t>) =&gt; {</a:t>
            </a:r>
          </a:p>
          <a:p>
            <a:pPr marL="400050" lvl="1" indent="0">
              <a:buNone/>
            </a:pPr>
            <a:r>
              <a:rPr lang="es-ES" dirty="0"/>
              <a:t>        </a:t>
            </a:r>
            <a:r>
              <a:rPr lang="es-ES" dirty="0" err="1"/>
              <a:t>copyProps</a:t>
            </a:r>
            <a:r>
              <a:rPr lang="es-ES" dirty="0"/>
              <a:t>(</a:t>
            </a:r>
            <a:r>
              <a:rPr lang="es-ES" dirty="0" err="1"/>
              <a:t>base.prototype</a:t>
            </a:r>
            <a:r>
              <a:rPr lang="es-ES" dirty="0"/>
              <a:t>, </a:t>
            </a:r>
            <a:r>
              <a:rPr lang="es-ES" dirty="0" err="1"/>
              <a:t>mixin.prototype</a:t>
            </a:r>
            <a:r>
              <a:rPr lang="es-ES" dirty="0"/>
              <a:t>)</a:t>
            </a:r>
          </a:p>
          <a:p>
            <a:pPr marL="400050" lvl="1" indent="0">
              <a:buNone/>
            </a:pPr>
            <a:r>
              <a:rPr lang="es-ES" dirty="0"/>
              <a:t>        </a:t>
            </a:r>
            <a:r>
              <a:rPr lang="es-ES" dirty="0" err="1"/>
              <a:t>copyProps</a:t>
            </a:r>
            <a:r>
              <a:rPr lang="es-ES" dirty="0"/>
              <a:t>(base, </a:t>
            </a:r>
            <a:r>
              <a:rPr lang="es-ES" dirty="0" err="1"/>
              <a:t>mixin</a:t>
            </a:r>
            <a:r>
              <a:rPr lang="es-ES" dirty="0"/>
              <a:t>)</a:t>
            </a:r>
          </a:p>
          <a:p>
            <a:pPr marL="400050" lvl="1" indent="0">
              <a:buNone/>
            </a:pPr>
            <a:r>
              <a:rPr lang="es-ES" dirty="0"/>
              <a:t>    })</a:t>
            </a:r>
          </a:p>
          <a:p>
            <a:pPr marL="400050" lvl="1" indent="0">
              <a:buNone/>
            </a:pPr>
            <a:r>
              <a:rPr lang="es-ES" dirty="0"/>
              <a:t>    </a:t>
            </a:r>
            <a:r>
              <a:rPr lang="es-ES" dirty="0" err="1"/>
              <a:t>return</a:t>
            </a:r>
            <a:r>
              <a:rPr lang="es-ES" dirty="0"/>
              <a:t> base</a:t>
            </a:r>
          </a:p>
          <a:p>
            <a:pPr marL="400050" lvl="1" indent="0">
              <a:buNone/>
            </a:pPr>
            <a:r>
              <a:rPr lang="es-ES" dirty="0"/>
              <a:t>}</a:t>
            </a:r>
          </a:p>
        </p:txBody>
      </p:sp>
    </p:spTree>
    <p:extLst>
      <p:ext uri="{BB962C8B-B14F-4D97-AF65-F5344CB8AC3E}">
        <p14:creationId xmlns:p14="http://schemas.microsoft.com/office/powerpoint/2010/main" val="2976964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Módulos</a:t>
            </a:r>
          </a:p>
        </p:txBody>
      </p:sp>
      <p:sp>
        <p:nvSpPr>
          <p:cNvPr id="3" name="Marcador de contenido 2"/>
          <p:cNvSpPr>
            <a:spLocks noGrp="1"/>
          </p:cNvSpPr>
          <p:nvPr>
            <p:ph idx="1"/>
          </p:nvPr>
        </p:nvSpPr>
        <p:spPr/>
        <p:txBody>
          <a:bodyPr>
            <a:normAutofit fontScale="55000" lnSpcReduction="20000"/>
          </a:bodyPr>
          <a:lstStyle/>
          <a:p>
            <a:r>
              <a:rPr lang="es-ES" dirty="0"/>
              <a:t>Estructura el código en módulos similares a los espacios de nombres</a:t>
            </a:r>
          </a:p>
          <a:p>
            <a:r>
              <a:rPr lang="es-ES" dirty="0"/>
              <a:t>Llamamos a las funciones desde los propios Scripts, sin tener que importarlos en el HTML, si usamos JavaScript en el navegador.</a:t>
            </a:r>
          </a:p>
          <a:p>
            <a:pPr marL="400050" lvl="1" indent="0">
              <a:buNone/>
            </a:pPr>
            <a:r>
              <a:rPr lang="es-ES" dirty="0"/>
              <a:t>//File: </a:t>
            </a:r>
            <a:r>
              <a:rPr lang="es-ES" dirty="0" err="1"/>
              <a:t>lib</a:t>
            </a:r>
            <a:r>
              <a:rPr lang="es-ES" dirty="0"/>
              <a:t>/person.js</a:t>
            </a:r>
          </a:p>
          <a:p>
            <a:pPr marL="400050" lvl="1" indent="0">
              <a:buNone/>
            </a:pPr>
            <a:r>
              <a:rPr lang="es-ES" dirty="0"/>
              <a:t>module "</a:t>
            </a:r>
            <a:r>
              <a:rPr lang="es-ES" dirty="0" err="1"/>
              <a:t>person</a:t>
            </a:r>
            <a:r>
              <a:rPr lang="es-ES" dirty="0"/>
              <a:t>" {  </a:t>
            </a:r>
          </a:p>
          <a:p>
            <a:pPr marL="400050" lvl="1" indent="0">
              <a:buNone/>
            </a:pPr>
            <a:r>
              <a:rPr lang="es-ES" dirty="0"/>
              <a:t>    </a:t>
            </a:r>
            <a:r>
              <a:rPr lang="es-ES" dirty="0" err="1"/>
              <a:t>export</a:t>
            </a:r>
            <a:r>
              <a:rPr lang="es-ES" dirty="0"/>
              <a:t> </a:t>
            </a:r>
            <a:r>
              <a:rPr lang="es-ES" dirty="0" err="1"/>
              <a:t>function</a:t>
            </a:r>
            <a:r>
              <a:rPr lang="es-ES" dirty="0"/>
              <a:t> </a:t>
            </a:r>
            <a:r>
              <a:rPr lang="es-ES" dirty="0" err="1"/>
              <a:t>hello</a:t>
            </a:r>
            <a:r>
              <a:rPr lang="es-ES" dirty="0"/>
              <a:t>(nombre) {</a:t>
            </a:r>
          </a:p>
          <a:p>
            <a:pPr marL="400050" lvl="1" indent="0">
              <a:buNone/>
            </a:pPr>
            <a:r>
              <a:rPr lang="es-ES" dirty="0"/>
              <a:t>        </a:t>
            </a:r>
            <a:r>
              <a:rPr lang="es-ES" dirty="0" err="1"/>
              <a:t>return</a:t>
            </a:r>
            <a:r>
              <a:rPr lang="es-ES" dirty="0"/>
              <a:t> nombre;</a:t>
            </a:r>
          </a:p>
          <a:p>
            <a:pPr marL="400050" lvl="1" indent="0">
              <a:buNone/>
            </a:pPr>
            <a:r>
              <a:rPr lang="es-ES" dirty="0"/>
              <a:t>    }</a:t>
            </a:r>
          </a:p>
          <a:p>
            <a:pPr marL="400050" lvl="1" indent="0">
              <a:buNone/>
            </a:pPr>
            <a:r>
              <a:rPr lang="es-ES" dirty="0"/>
              <a:t>}</a:t>
            </a:r>
          </a:p>
          <a:p>
            <a:pPr marL="400050" lvl="1" indent="0">
              <a:buNone/>
            </a:pPr>
            <a:r>
              <a:rPr lang="es-ES" dirty="0"/>
              <a:t>Y para importar en otro fichero:</a:t>
            </a:r>
          </a:p>
          <a:p>
            <a:pPr marL="400050" lvl="1" indent="0">
              <a:buNone/>
            </a:pPr>
            <a:endParaRPr lang="es-ES" dirty="0"/>
          </a:p>
          <a:p>
            <a:pPr marL="400050" lvl="1" indent="0">
              <a:buNone/>
            </a:pPr>
            <a:r>
              <a:rPr lang="es-ES" dirty="0"/>
              <a:t>//File: app.js</a:t>
            </a:r>
          </a:p>
          <a:p>
            <a:pPr marL="400050" lvl="1" indent="0">
              <a:buNone/>
            </a:pPr>
            <a:r>
              <a:rPr lang="es-ES" dirty="0" err="1"/>
              <a:t>import</a:t>
            </a:r>
            <a:r>
              <a:rPr lang="es-ES" dirty="0"/>
              <a:t> { </a:t>
            </a:r>
            <a:r>
              <a:rPr lang="es-ES" dirty="0" err="1"/>
              <a:t>hello</a:t>
            </a:r>
            <a:r>
              <a:rPr lang="es-ES" dirty="0"/>
              <a:t> } </a:t>
            </a:r>
            <a:r>
              <a:rPr lang="es-ES" dirty="0" err="1"/>
              <a:t>from</a:t>
            </a:r>
            <a:r>
              <a:rPr lang="es-ES" dirty="0"/>
              <a:t> "</a:t>
            </a:r>
            <a:r>
              <a:rPr lang="es-ES" dirty="0" err="1"/>
              <a:t>lib</a:t>
            </a:r>
            <a:r>
              <a:rPr lang="es-ES" dirty="0"/>
              <a:t>/</a:t>
            </a:r>
            <a:r>
              <a:rPr lang="es-ES" dirty="0" err="1"/>
              <a:t>person</a:t>
            </a:r>
            <a:r>
              <a:rPr lang="es-ES" dirty="0"/>
              <a:t>";  </a:t>
            </a:r>
          </a:p>
          <a:p>
            <a:pPr marL="400050" lvl="1" indent="0">
              <a:buNone/>
            </a:pPr>
            <a:r>
              <a:rPr lang="es-ES" dirty="0" err="1"/>
              <a:t>var</a:t>
            </a:r>
            <a:r>
              <a:rPr lang="es-ES" dirty="0"/>
              <a:t> app = {  </a:t>
            </a:r>
          </a:p>
          <a:p>
            <a:pPr marL="400050" lvl="1" indent="0">
              <a:buNone/>
            </a:pPr>
            <a:r>
              <a:rPr lang="es-ES" dirty="0"/>
              <a:t>    </a:t>
            </a:r>
            <a:r>
              <a:rPr lang="es-ES" dirty="0" err="1"/>
              <a:t>foo</a:t>
            </a:r>
            <a:r>
              <a:rPr lang="es-ES" dirty="0"/>
              <a:t>: </a:t>
            </a:r>
            <a:r>
              <a:rPr lang="es-ES" dirty="0" err="1"/>
              <a:t>function</a:t>
            </a:r>
            <a:r>
              <a:rPr lang="es-ES" dirty="0"/>
              <a:t>() {</a:t>
            </a:r>
          </a:p>
          <a:p>
            <a:pPr marL="400050" lvl="1" indent="0">
              <a:buNone/>
            </a:pPr>
            <a:r>
              <a:rPr lang="es-ES" dirty="0"/>
              <a:t>        </a:t>
            </a:r>
            <a:r>
              <a:rPr lang="es-ES" dirty="0" err="1"/>
              <a:t>hello</a:t>
            </a:r>
            <a:r>
              <a:rPr lang="es-ES" dirty="0"/>
              <a:t>("Carlos");</a:t>
            </a:r>
          </a:p>
          <a:p>
            <a:pPr marL="400050" lvl="1" indent="0">
              <a:buNone/>
            </a:pPr>
            <a:r>
              <a:rPr lang="es-ES" dirty="0"/>
              <a:t>    }</a:t>
            </a:r>
          </a:p>
          <a:p>
            <a:pPr marL="400050" lvl="1" indent="0">
              <a:buNone/>
            </a:pPr>
            <a:r>
              <a:rPr lang="es-ES" dirty="0"/>
              <a:t>}</a:t>
            </a:r>
          </a:p>
          <a:p>
            <a:pPr marL="400050" lvl="1" indent="0">
              <a:buNone/>
            </a:pPr>
            <a:r>
              <a:rPr lang="es-ES" dirty="0" err="1"/>
              <a:t>export</a:t>
            </a:r>
            <a:r>
              <a:rPr lang="es-ES" dirty="0"/>
              <a:t> app; </a:t>
            </a:r>
          </a:p>
        </p:txBody>
      </p:sp>
    </p:spTree>
    <p:extLst>
      <p:ext uri="{BB962C8B-B14F-4D97-AF65-F5344CB8AC3E}">
        <p14:creationId xmlns:p14="http://schemas.microsoft.com/office/powerpoint/2010/main" val="42795932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Arquitectura de Angular</a:t>
            </a:r>
          </a:p>
        </p:txBody>
      </p:sp>
      <p:sp>
        <p:nvSpPr>
          <p:cNvPr id="5" name="Marcador de texto 4"/>
          <p:cNvSpPr>
            <a:spLocks noGrp="1"/>
          </p:cNvSpPr>
          <p:nvPr>
            <p:ph type="body" idx="1"/>
          </p:nvPr>
        </p:nvSpPr>
        <p:spPr/>
        <p:txBody>
          <a:bodyPr/>
          <a:lstStyle/>
          <a:p>
            <a:endParaRPr lang="es-ES"/>
          </a:p>
        </p:txBody>
      </p:sp>
    </p:spTree>
    <p:extLst>
      <p:ext uri="{BB962C8B-B14F-4D97-AF65-F5344CB8AC3E}">
        <p14:creationId xmlns:p14="http://schemas.microsoft.com/office/powerpoint/2010/main" val="17607290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55000" lnSpcReduction="20000"/>
          </a:bodyPr>
          <a:lstStyle/>
          <a:p>
            <a:r>
              <a:rPr lang="es-ES" dirty="0"/>
              <a:t>Angular (comúnmente llamado "Angular 2+" o "Angular 2") es un </a:t>
            </a:r>
            <a:r>
              <a:rPr lang="es-ES" dirty="0" err="1"/>
              <a:t>framework</a:t>
            </a:r>
            <a:r>
              <a:rPr lang="es-ES" dirty="0"/>
              <a:t> estructural para aplicaciones web de una sola página (SPA) siguiendo el patrón MVVM y orientación a componentes. </a:t>
            </a:r>
          </a:p>
          <a:p>
            <a:r>
              <a:rPr lang="es-ES" dirty="0"/>
              <a:t>Permite utilizar el HTML como lenguaje de plantillas y extender la sintaxis del HTML para expresar los componentes de la aplicación de forma declarativa, clara y sucinta. </a:t>
            </a:r>
          </a:p>
          <a:p>
            <a:r>
              <a:rPr lang="es-ES" dirty="0"/>
              <a:t>El enlazado de datos y la inyección de dependencias eliminan gran parte del código que de otra forma se tendría que escribir. Y todo sucede dentro del navegador, lo que lo convierte en un buen socio para cualquier tecnología de servidor.</a:t>
            </a:r>
          </a:p>
          <a:p>
            <a:r>
              <a:rPr lang="es-ES" dirty="0"/>
              <a:t>Angular es un </a:t>
            </a:r>
            <a:r>
              <a:rPr lang="es-ES" dirty="0" err="1"/>
              <a:t>framework</a:t>
            </a:r>
            <a:r>
              <a:rPr lang="es-ES" dirty="0"/>
              <a:t> que pretende definir la arquitectura de la aplicación.</a:t>
            </a:r>
          </a:p>
          <a:p>
            <a:r>
              <a:rPr lang="es-ES" dirty="0"/>
              <a:t>Define claramente la separación entre el modelo de datos, el código, la presentación y la estética. </a:t>
            </a:r>
          </a:p>
          <a:p>
            <a:r>
              <a:rPr lang="es-ES" dirty="0"/>
              <a:t>Estás obligado por Angular a seguir esa estructura. Ya no haces el JavaScript como tu quieres sino como Angular te manda. Y eso realmente da mucha potencia a la aplicación ya que, al seguir una arquitectura definida, Angular puede ayudarte en la aplicación y a tener todo mucho mas estructurado. </a:t>
            </a:r>
          </a:p>
          <a:p>
            <a:r>
              <a:rPr lang="es-ES" dirty="0"/>
              <a:t>Angular es la evolución de </a:t>
            </a:r>
            <a:r>
              <a:rPr lang="es-ES" dirty="0" err="1"/>
              <a:t>AngularJS</a:t>
            </a:r>
            <a:r>
              <a:rPr lang="es-ES" dirty="0"/>
              <a:t> aunque incompatible con su predecesor.</a:t>
            </a:r>
          </a:p>
          <a:p>
            <a:endParaRPr lang="es-ES" dirty="0"/>
          </a:p>
        </p:txBody>
      </p:sp>
    </p:spTree>
    <p:extLst>
      <p:ext uri="{BB962C8B-B14F-4D97-AF65-F5344CB8AC3E}">
        <p14:creationId xmlns:p14="http://schemas.microsoft.com/office/powerpoint/2010/main" val="2283459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a:t>
            </a:r>
          </a:p>
        </p:txBody>
      </p:sp>
      <p:sp>
        <p:nvSpPr>
          <p:cNvPr id="3" name="Marcador de contenido 2"/>
          <p:cNvSpPr>
            <a:spLocks noGrp="1"/>
          </p:cNvSpPr>
          <p:nvPr>
            <p:ph idx="1"/>
          </p:nvPr>
        </p:nvSpPr>
        <p:spPr>
          <a:xfrm>
            <a:off x="457200" y="1600200"/>
            <a:ext cx="8229600" cy="4997152"/>
          </a:xfrm>
        </p:spPr>
        <p:txBody>
          <a:bodyPr>
            <a:normAutofit fontScale="55000" lnSpcReduction="20000"/>
          </a:bodyPr>
          <a:lstStyle/>
          <a:p>
            <a:r>
              <a:rPr lang="es-ES" dirty="0"/>
              <a:t>En </a:t>
            </a:r>
            <a:r>
              <a:rPr lang="es-ES" dirty="0" err="1"/>
              <a:t>AngularJS</a:t>
            </a:r>
            <a:r>
              <a:rPr lang="es-ES" dirty="0"/>
              <a:t> la escalabilidad estaba limitada por: </a:t>
            </a:r>
          </a:p>
          <a:p>
            <a:pPr lvl="1"/>
            <a:r>
              <a:rPr lang="es-ES" dirty="0"/>
              <a:t>Lenguaje JavaScript</a:t>
            </a:r>
          </a:p>
          <a:p>
            <a:pPr lvl="1"/>
            <a:r>
              <a:rPr lang="es-ES" dirty="0"/>
              <a:t>Precarga del código.</a:t>
            </a:r>
          </a:p>
          <a:p>
            <a:r>
              <a:rPr lang="es-ES" dirty="0"/>
              <a:t>Uso de TypeScript: validación, </a:t>
            </a:r>
            <a:r>
              <a:rPr lang="es-ES" dirty="0" err="1"/>
              <a:t>intellisense</a:t>
            </a:r>
            <a:r>
              <a:rPr lang="es-ES" dirty="0"/>
              <a:t> y </a:t>
            </a:r>
            <a:r>
              <a:rPr lang="es-ES" dirty="0" err="1"/>
              <a:t>refactoring</a:t>
            </a:r>
            <a:r>
              <a:rPr lang="es-ES" dirty="0"/>
              <a:t>.</a:t>
            </a:r>
          </a:p>
          <a:p>
            <a:r>
              <a:rPr lang="es-ES" dirty="0"/>
              <a:t>Desarrollo basado en componentes.</a:t>
            </a:r>
          </a:p>
          <a:p>
            <a:r>
              <a:rPr lang="es-ES" dirty="0"/>
              <a:t>Uso </a:t>
            </a:r>
            <a:r>
              <a:rPr lang="es-ES"/>
              <a:t>de Anotaciones (metadatos</a:t>
            </a:r>
            <a:r>
              <a:rPr lang="es-ES" dirty="0"/>
              <a:t>): declarativa frente a imperativa.</a:t>
            </a:r>
          </a:p>
          <a:p>
            <a:r>
              <a:rPr lang="es-ES" dirty="0"/>
              <a:t>Doble </a:t>
            </a:r>
            <a:r>
              <a:rPr lang="es-ES" dirty="0" err="1"/>
              <a:t>binding</a:t>
            </a:r>
            <a:r>
              <a:rPr lang="es-ES" dirty="0"/>
              <a:t>, se ha reconstruido según el patrón observable, las aplicaciones son hasta cinco veces más rápidas.</a:t>
            </a:r>
          </a:p>
          <a:p>
            <a:r>
              <a:rPr lang="es-ES" dirty="0"/>
              <a:t>La inyección de dependencias, carga dinámica de módulos.</a:t>
            </a:r>
          </a:p>
          <a:p>
            <a:r>
              <a:rPr lang="es-ES" dirty="0"/>
              <a:t>Incluye </a:t>
            </a:r>
            <a:r>
              <a:rPr lang="es-ES"/>
              <a:t>compilación AoT (Ahead </a:t>
            </a:r>
            <a:r>
              <a:rPr lang="es-ES" dirty="0"/>
              <a:t>of Time - Antes de tiempo, que es una forma de compilar todo el código JS, incluyendo plantillas de manera anticipada, restando carga de trabajo al navegador) y </a:t>
            </a:r>
            <a:r>
              <a:rPr lang="es-ES"/>
              <a:t>también lazy-loading (descarga </a:t>
            </a:r>
            <a:r>
              <a:rPr lang="es-ES" dirty="0"/>
              <a:t>bajo demanda, una manera de sólo descargar los recursos realmente necesarios en cada momento). </a:t>
            </a:r>
          </a:p>
          <a:p>
            <a:r>
              <a:rPr lang="es-ES" dirty="0"/>
              <a:t>Aparición de </a:t>
            </a:r>
            <a:r>
              <a:rPr lang="es-ES"/>
              <a:t>Angular Universal (herramienta </a:t>
            </a:r>
            <a:r>
              <a:rPr lang="es-ES" dirty="0"/>
              <a:t>de </a:t>
            </a:r>
            <a:r>
              <a:rPr lang="es-ES" dirty="0" err="1"/>
              <a:t>renderizado</a:t>
            </a:r>
            <a:r>
              <a:rPr lang="es-ES" dirty="0"/>
              <a:t> de Angular desde el servidor), podemos ejecutar Angular en el servidor. </a:t>
            </a:r>
          </a:p>
          <a:p>
            <a:r>
              <a:rPr lang="es-ES" dirty="0"/>
              <a:t>Aplicaciones híbridas, solución </a:t>
            </a:r>
            <a:r>
              <a:rPr lang="es-ES" dirty="0" err="1"/>
              <a:t>low</a:t>
            </a:r>
            <a:r>
              <a:rPr lang="es-ES" dirty="0"/>
              <a:t> </a:t>
            </a:r>
            <a:r>
              <a:rPr lang="es-ES" dirty="0" err="1"/>
              <a:t>cost</a:t>
            </a:r>
            <a:r>
              <a:rPr lang="es-ES" dirty="0"/>
              <a:t> para aplicaciones móviles.</a:t>
            </a:r>
          </a:p>
          <a:p>
            <a:r>
              <a:rPr lang="es-ES" dirty="0"/>
              <a:t>Está cada vez más orientado a grandes desarrollos empresariales.</a:t>
            </a:r>
          </a:p>
          <a:p>
            <a:endParaRPr lang="es-ES" dirty="0"/>
          </a:p>
        </p:txBody>
      </p:sp>
    </p:spTree>
    <p:extLst>
      <p:ext uri="{BB962C8B-B14F-4D97-AF65-F5344CB8AC3E}">
        <p14:creationId xmlns:p14="http://schemas.microsoft.com/office/powerpoint/2010/main" val="19608783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Arquitectura de Angular</a:t>
            </a:r>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1834356"/>
            <a:ext cx="7981950" cy="4057650"/>
          </a:xfrm>
        </p:spPr>
      </p:pic>
    </p:spTree>
    <p:extLst>
      <p:ext uri="{BB962C8B-B14F-4D97-AF65-F5344CB8AC3E}">
        <p14:creationId xmlns:p14="http://schemas.microsoft.com/office/powerpoint/2010/main" val="164025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a:t>
            </a:r>
          </a:p>
        </p:txBody>
      </p:sp>
      <p:sp>
        <p:nvSpPr>
          <p:cNvPr id="3" name="Marcador de contenido 2"/>
          <p:cNvSpPr>
            <a:spLocks noGrp="1"/>
          </p:cNvSpPr>
          <p:nvPr>
            <p:ph idx="1"/>
          </p:nvPr>
        </p:nvSpPr>
        <p:spPr>
          <a:xfrm>
            <a:off x="457200" y="1600200"/>
            <a:ext cx="8229600" cy="4709120"/>
          </a:xfrm>
        </p:spPr>
        <p:txBody>
          <a:bodyPr>
            <a:normAutofit fontScale="77500" lnSpcReduction="20000"/>
          </a:bodyPr>
          <a:lstStyle/>
          <a:p>
            <a:r>
              <a:rPr lang="es-ES" dirty="0"/>
              <a:t>La aplicaciones Angular son modulares.</a:t>
            </a:r>
          </a:p>
          <a:p>
            <a:r>
              <a:rPr lang="es-ES" dirty="0"/>
              <a:t>Angular dispone de su propio sistema de modularidad llamado módulos Angular o </a:t>
            </a:r>
            <a:r>
              <a:rPr lang="es-ES" dirty="0" err="1"/>
              <a:t>NgModules</a:t>
            </a:r>
            <a:r>
              <a:rPr lang="es-ES" dirty="0"/>
              <a:t>.</a:t>
            </a:r>
          </a:p>
          <a:p>
            <a:r>
              <a:rPr lang="es-ES" dirty="0"/>
              <a:t>Cada aplicación Angular tiene al menos un módulo, el módulo raíz, convencionalmente denominado </a:t>
            </a:r>
            <a:r>
              <a:rPr lang="es-ES" dirty="0" err="1"/>
              <a:t>AppModule</a:t>
            </a:r>
            <a:r>
              <a:rPr lang="es-ES" dirty="0"/>
              <a:t>.</a:t>
            </a:r>
          </a:p>
          <a:p>
            <a:r>
              <a:rPr lang="es-ES" dirty="0"/>
              <a:t>Mientras que el módulo de raíz puede ser el único módulo en una aplicación pequeña, en la mayoría de las aplicaciones existirán muchos más “módulos de características”, cada uno como un bloque coherente de código dedicado a un dominio de aplicación, un flujo de trabajo o un conjunto estrechamente relacionado de capacidades.</a:t>
            </a:r>
          </a:p>
          <a:p>
            <a:r>
              <a:rPr lang="es-ES" dirty="0"/>
              <a:t>El módulo Angular, una clase decorada con @</a:t>
            </a:r>
            <a:r>
              <a:rPr lang="es-ES" dirty="0" err="1"/>
              <a:t>NgModule</a:t>
            </a:r>
            <a:r>
              <a:rPr lang="es-ES" dirty="0"/>
              <a:t>, es una característica fundamental de Angular.</a:t>
            </a:r>
          </a:p>
          <a:p>
            <a:pPr marL="0" indent="0">
              <a:buNone/>
            </a:pPr>
            <a:endParaRPr lang="es-ES" dirty="0"/>
          </a:p>
        </p:txBody>
      </p:sp>
    </p:spTree>
    <p:extLst>
      <p:ext uri="{BB962C8B-B14F-4D97-AF65-F5344CB8AC3E}">
        <p14:creationId xmlns:p14="http://schemas.microsoft.com/office/powerpoint/2010/main" val="277878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Bibliotecas Angular</a:t>
            </a:r>
          </a:p>
        </p:txBody>
      </p:sp>
      <p:sp>
        <p:nvSpPr>
          <p:cNvPr id="3" name="Marcador de contenido 2"/>
          <p:cNvSpPr>
            <a:spLocks noGrp="1"/>
          </p:cNvSpPr>
          <p:nvPr>
            <p:ph idx="1"/>
          </p:nvPr>
        </p:nvSpPr>
        <p:spPr/>
        <p:txBody>
          <a:bodyPr>
            <a:normAutofit fontScale="92500" lnSpcReduction="20000"/>
          </a:bodyPr>
          <a:lstStyle/>
          <a:p>
            <a:r>
              <a:rPr lang="es-ES" dirty="0"/>
              <a:t>Los contenedores Angular son una colección de módulos de JavaScript, se puede pensar en ellos como módulos de biblioteca.</a:t>
            </a:r>
          </a:p>
          <a:p>
            <a:r>
              <a:rPr lang="es-ES" dirty="0"/>
              <a:t>Cada nombre de la biblioteca Angular comienza con el prefijo @angular.</a:t>
            </a:r>
          </a:p>
          <a:p>
            <a:r>
              <a:rPr lang="es-ES" dirty="0"/>
              <a:t>Se pueden instalar con el gestor de paquetes NPM e importar partes de ellos con instrucciones </a:t>
            </a:r>
            <a:r>
              <a:rPr lang="es-ES" dirty="0" err="1"/>
              <a:t>import</a:t>
            </a:r>
            <a:r>
              <a:rPr lang="es-ES" dirty="0"/>
              <a:t> del JavaScript.</a:t>
            </a:r>
          </a:p>
          <a:p>
            <a:r>
              <a:rPr lang="es-ES" dirty="0"/>
              <a:t>De esta manera se está utilizando tanto los sistemas de módulos de Angular como los de JavaScript juntos.</a:t>
            </a:r>
          </a:p>
          <a:p>
            <a:endParaRPr lang="es-ES" dirty="0"/>
          </a:p>
          <a:p>
            <a:endParaRPr lang="es-ES" dirty="0"/>
          </a:p>
        </p:txBody>
      </p:sp>
    </p:spTree>
    <p:extLst>
      <p:ext uri="{BB962C8B-B14F-4D97-AF65-F5344CB8AC3E}">
        <p14:creationId xmlns:p14="http://schemas.microsoft.com/office/powerpoint/2010/main" val="146424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49275" y="4470167"/>
            <a:ext cx="5881688" cy="1700212"/>
          </a:xfrm>
        </p:spPr>
        <p:txBody>
          <a:bodyPr/>
          <a:lstStyle/>
          <a:p>
            <a:pPr>
              <a:defRPr/>
            </a:pPr>
            <a:r>
              <a:rPr lang="es-ES" dirty="0"/>
              <a:t>Angular 2+</a:t>
            </a:r>
          </a:p>
        </p:txBody>
      </p:sp>
      <p:sp>
        <p:nvSpPr>
          <p:cNvPr id="6148" name="Marcador de texto 6"/>
          <p:cNvSpPr>
            <a:spLocks noGrp="1"/>
          </p:cNvSpPr>
          <p:nvPr>
            <p:ph type="body" idx="1"/>
          </p:nvPr>
        </p:nvSpPr>
        <p:spPr>
          <a:xfrm>
            <a:off x="561975" y="5373216"/>
            <a:ext cx="5881688" cy="312737"/>
          </a:xfrm>
        </p:spPr>
        <p:txBody>
          <a:bodyPr/>
          <a:lstStyle/>
          <a:p>
            <a:r>
              <a:rPr lang="es-ES" dirty="0">
                <a:latin typeface="Arial" pitchFamily="34" charset="0"/>
                <a:ea typeface="ＭＳ Ｐゴシック" pitchFamily="34" charset="-128"/>
                <a:cs typeface="Arial" pitchFamily="34" charset="0"/>
              </a:rPr>
              <a:t>23, 24, 25 y 26 de Octubre de 2017</a:t>
            </a:r>
          </a:p>
          <a:p>
            <a:r>
              <a:rPr lang="es-ES" dirty="0">
                <a:latin typeface="Arial" pitchFamily="34" charset="0"/>
                <a:ea typeface="ＭＳ Ｐゴシック" pitchFamily="34" charset="-128"/>
                <a:cs typeface="Arial" pitchFamily="34" charset="0"/>
              </a:rPr>
              <a:t>VALENCIA</a:t>
            </a:r>
          </a:p>
        </p:txBody>
      </p:sp>
      <p:sp>
        <p:nvSpPr>
          <p:cNvPr id="14" name="31 CuadroTexto"/>
          <p:cNvSpPr txBox="1"/>
          <p:nvPr/>
        </p:nvSpPr>
        <p:spPr bwMode="auto">
          <a:xfrm>
            <a:off x="3563888" y="3853718"/>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15"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136" y="3841755"/>
            <a:ext cx="936104" cy="702078"/>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300" y="5798548"/>
            <a:ext cx="1235075"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575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Módulos Angular vs. </a:t>
            </a:r>
            <a:br>
              <a:rPr lang="es-ES" dirty="0"/>
            </a:br>
            <a:r>
              <a:rPr lang="es-ES" dirty="0"/>
              <a:t>Módulos JavaScript(ES6)/TypeScript</a:t>
            </a:r>
          </a:p>
        </p:txBody>
      </p:sp>
      <p:sp>
        <p:nvSpPr>
          <p:cNvPr id="3" name="Marcador de contenido 2"/>
          <p:cNvSpPr>
            <a:spLocks noGrp="1"/>
          </p:cNvSpPr>
          <p:nvPr>
            <p:ph idx="1"/>
          </p:nvPr>
        </p:nvSpPr>
        <p:spPr/>
        <p:txBody>
          <a:bodyPr>
            <a:normAutofit fontScale="77500" lnSpcReduction="20000"/>
          </a:bodyPr>
          <a:lstStyle/>
          <a:p>
            <a:r>
              <a:rPr lang="es-ES" dirty="0"/>
              <a:t>JavaScript tiene su propio sistema de módulos para la gestión de colecciones de objetos de JavaScript. </a:t>
            </a:r>
          </a:p>
          <a:p>
            <a:r>
              <a:rPr lang="es-ES" dirty="0"/>
              <a:t>Es completamente diferente y sin relación con el sistema de módulos Angular.</a:t>
            </a:r>
          </a:p>
          <a:p>
            <a:r>
              <a:rPr lang="es-ES" dirty="0"/>
              <a:t>En JavaScript cada archivo es un módulo y todos los objetos definidos en el archivo pertenece a ese módulo. </a:t>
            </a:r>
          </a:p>
          <a:p>
            <a:r>
              <a:rPr lang="es-ES" dirty="0"/>
              <a:t>El módulo declara algunos objetos para ser públicos marcándolas con la palabra clave </a:t>
            </a:r>
            <a:r>
              <a:rPr lang="es-ES" dirty="0" err="1"/>
              <a:t>export</a:t>
            </a:r>
            <a:r>
              <a:rPr lang="es-ES" dirty="0"/>
              <a:t>.</a:t>
            </a:r>
          </a:p>
          <a:p>
            <a:r>
              <a:rPr lang="es-ES" dirty="0"/>
              <a:t>Los módulos de JavaScript usan declaraciones de importación para tener acceso a los </a:t>
            </a:r>
            <a:r>
              <a:rPr lang="es-ES"/>
              <a:t>objetos públicos (exportados</a:t>
            </a:r>
            <a:r>
              <a:rPr lang="es-ES" dirty="0"/>
              <a:t>) de dichos módulos.</a:t>
            </a:r>
          </a:p>
          <a:p>
            <a:r>
              <a:rPr lang="es-ES" dirty="0"/>
              <a:t>Se trata de dos sistemas diferentes y </a:t>
            </a:r>
            <a:r>
              <a:rPr lang="es-ES" i="1" dirty="0"/>
              <a:t>complementarios</a:t>
            </a:r>
            <a:r>
              <a:rPr lang="es-ES" dirty="0"/>
              <a:t> de módulos. </a:t>
            </a:r>
          </a:p>
        </p:txBody>
      </p:sp>
    </p:spTree>
    <p:extLst>
      <p:ext uri="{BB962C8B-B14F-4D97-AF65-F5344CB8AC3E}">
        <p14:creationId xmlns:p14="http://schemas.microsoft.com/office/powerpoint/2010/main" val="22794359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Metadatos</a:t>
            </a:r>
          </a:p>
        </p:txBody>
      </p:sp>
      <p:sp>
        <p:nvSpPr>
          <p:cNvPr id="3" name="Marcador de contenido 2"/>
          <p:cNvSpPr>
            <a:spLocks noGrp="1"/>
          </p:cNvSpPr>
          <p:nvPr>
            <p:ph idx="1"/>
          </p:nvPr>
        </p:nvSpPr>
        <p:spPr/>
        <p:txBody>
          <a:bodyPr>
            <a:normAutofit fontScale="70000" lnSpcReduction="20000"/>
          </a:bodyPr>
          <a:lstStyle/>
          <a:p>
            <a:r>
              <a:rPr lang="es-ES" dirty="0"/>
              <a:t>Angular ha optado por sistema declarativo de definición de sus elementos mediante el uso de decoradores (ES7), también conocidos como anotaciones o metadatos.</a:t>
            </a:r>
          </a:p>
          <a:p>
            <a:r>
              <a:rPr lang="es-ES" dirty="0"/>
              <a:t>Los Decoradores son funciones que modifican las clases de JavaScript. </a:t>
            </a:r>
          </a:p>
          <a:p>
            <a:r>
              <a:rPr lang="es-ES" dirty="0"/>
              <a:t>Angular suministra decoradores que anotan a las clases con metadatos y le indican lo que significan dichas clases y cómo debe trabajar con ellas. </a:t>
            </a:r>
          </a:p>
          <a:p>
            <a:pPr marL="400050" lvl="1" indent="0">
              <a:buNone/>
            </a:pPr>
            <a:r>
              <a:rPr lang="es-ES" dirty="0"/>
              <a:t>@</a:t>
            </a:r>
            <a:r>
              <a:rPr lang="es-ES" dirty="0" err="1"/>
              <a:t>NgModule</a:t>
            </a:r>
            <a:r>
              <a:rPr lang="es-ES" dirty="0"/>
              <a:t>({</a:t>
            </a:r>
          </a:p>
          <a:p>
            <a:pPr marL="400050" lvl="1" indent="0">
              <a:buNone/>
            </a:pPr>
            <a:r>
              <a:rPr lang="es-ES" dirty="0"/>
              <a:t>  </a:t>
            </a:r>
            <a:r>
              <a:rPr lang="es-ES" dirty="0" err="1"/>
              <a:t>imports</a:t>
            </a:r>
            <a:r>
              <a:rPr lang="es-ES" dirty="0"/>
              <a:t>:      [ </a:t>
            </a:r>
            <a:r>
              <a:rPr lang="es-ES" dirty="0" err="1"/>
              <a:t>BrowserModule</a:t>
            </a:r>
            <a:r>
              <a:rPr lang="es-ES" dirty="0"/>
              <a:t> ],</a:t>
            </a:r>
          </a:p>
          <a:p>
            <a:pPr marL="400050" lvl="1" indent="0">
              <a:buNone/>
            </a:pPr>
            <a:r>
              <a:rPr lang="es-ES" dirty="0"/>
              <a:t>  </a:t>
            </a:r>
            <a:r>
              <a:rPr lang="es-ES" dirty="0" err="1"/>
              <a:t>declarations</a:t>
            </a:r>
            <a:r>
              <a:rPr lang="es-ES" dirty="0"/>
              <a:t>: [ </a:t>
            </a:r>
            <a:r>
              <a:rPr lang="es-ES" dirty="0" err="1"/>
              <a:t>AppComponent</a:t>
            </a:r>
            <a:r>
              <a:rPr lang="es-ES" dirty="0"/>
              <a:t> ],</a:t>
            </a:r>
          </a:p>
          <a:p>
            <a:pPr marL="400050" lvl="1" indent="0">
              <a:buNone/>
            </a:pPr>
            <a:r>
              <a:rPr lang="es-ES" dirty="0"/>
              <a:t>  </a:t>
            </a:r>
            <a:r>
              <a:rPr lang="es-ES" dirty="0" err="1"/>
              <a:t>exports</a:t>
            </a:r>
            <a:r>
              <a:rPr lang="es-ES" dirty="0"/>
              <a:t>:      [ </a:t>
            </a:r>
            <a:r>
              <a:rPr lang="es-ES" dirty="0" err="1"/>
              <a:t>AppComponent</a:t>
            </a:r>
            <a:r>
              <a:rPr lang="es-ES" dirty="0"/>
              <a:t> ],</a:t>
            </a:r>
          </a:p>
          <a:p>
            <a:pPr marL="400050" lvl="1" indent="0">
              <a:buNone/>
            </a:pPr>
            <a:r>
              <a:rPr lang="es-ES" dirty="0"/>
              <a:t>  </a:t>
            </a:r>
            <a:r>
              <a:rPr lang="es-ES" dirty="0" err="1"/>
              <a:t>bootstrap</a:t>
            </a:r>
            <a:r>
              <a:rPr lang="es-ES" dirty="0"/>
              <a:t>:    [ </a:t>
            </a:r>
            <a:r>
              <a:rPr lang="es-ES" dirty="0" err="1"/>
              <a:t>AppComponent</a:t>
            </a:r>
            <a:r>
              <a:rPr lang="es-ES" dirty="0"/>
              <a:t>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p:txBody>
      </p:sp>
    </p:spTree>
    <p:extLst>
      <p:ext uri="{BB962C8B-B14F-4D97-AF65-F5344CB8AC3E}">
        <p14:creationId xmlns:p14="http://schemas.microsoft.com/office/powerpoint/2010/main" val="3919704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Componentes</a:t>
            </a:r>
          </a:p>
        </p:txBody>
      </p:sp>
      <p:sp>
        <p:nvSpPr>
          <p:cNvPr id="3" name="Marcador de contenido 2"/>
          <p:cNvSpPr>
            <a:spLocks noGrp="1"/>
          </p:cNvSpPr>
          <p:nvPr>
            <p:ph idx="1"/>
          </p:nvPr>
        </p:nvSpPr>
        <p:spPr/>
        <p:txBody>
          <a:bodyPr>
            <a:normAutofit fontScale="70000" lnSpcReduction="20000"/>
          </a:bodyPr>
          <a:lstStyle/>
          <a:p>
            <a:r>
              <a:rPr lang="es-ES" dirty="0"/>
              <a:t>Un componente controla una parte de la pantalla denomina vista.</a:t>
            </a:r>
          </a:p>
          <a:p>
            <a:r>
              <a:rPr lang="es-ES" dirty="0"/>
              <a:t>Se puede considerar que un componte es una clase con interfaz de usuario.</a:t>
            </a:r>
          </a:p>
          <a:p>
            <a:r>
              <a:rPr lang="es-ES" dirty="0"/>
              <a:t>Reúne en un único elemento: </a:t>
            </a:r>
            <a:r>
              <a:rPr lang="es-ES"/>
              <a:t>el código (clase </a:t>
            </a:r>
            <a:r>
              <a:rPr lang="es-ES" dirty="0"/>
              <a:t>que expone datos y funcionalidad), </a:t>
            </a:r>
            <a:r>
              <a:rPr lang="es-ES"/>
              <a:t>su representación (plantilla</a:t>
            </a:r>
            <a:r>
              <a:rPr lang="es-ES" dirty="0"/>
              <a:t>) y </a:t>
            </a:r>
            <a:r>
              <a:rPr lang="es-ES"/>
              <a:t>su estética (CSS</a:t>
            </a:r>
            <a:r>
              <a:rPr lang="es-ES" dirty="0"/>
              <a:t>).</a:t>
            </a:r>
          </a:p>
          <a:p>
            <a:r>
              <a:rPr lang="es-ES" dirty="0"/>
              <a:t>El código interactúa con la plantilla a través del enlazado dinámico.</a:t>
            </a:r>
          </a:p>
          <a:p>
            <a:r>
              <a:rPr lang="es-ES" dirty="0"/>
              <a:t>Una vez creado, un componente es como una nueva etiqueta HTML que puede ser utilizada en otras plantillas.</a:t>
            </a:r>
          </a:p>
          <a:p>
            <a:r>
              <a:rPr lang="es-ES" dirty="0"/>
              <a:t>Los componentes son elementos estancos que establecen una frontera clara y concisa de entrada/salida.</a:t>
            </a:r>
          </a:p>
          <a:p>
            <a:r>
              <a:rPr lang="es-ES" dirty="0"/>
              <a:t>Angular crea, actualiza y destruye los componentes según el usuario se mueve a través de la aplicación. </a:t>
            </a:r>
          </a:p>
          <a:p>
            <a:r>
              <a:rPr lang="es-ES" dirty="0"/>
              <a:t>Angular permite personalizar mediante el uso </a:t>
            </a:r>
            <a:r>
              <a:rPr lang="es-ES"/>
              <a:t>de enganches (hooks</a:t>
            </a:r>
            <a:r>
              <a:rPr lang="es-ES" dirty="0"/>
              <a:t>) lo que pasa en cada fase del ciclo de vida del componente.</a:t>
            </a:r>
          </a:p>
        </p:txBody>
      </p:sp>
    </p:spTree>
    <p:extLst>
      <p:ext uri="{BB962C8B-B14F-4D97-AF65-F5344CB8AC3E}">
        <p14:creationId xmlns:p14="http://schemas.microsoft.com/office/powerpoint/2010/main" val="22710090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Plantillas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Las plantillas contienen la representación visual de los componentes.</a:t>
            </a:r>
          </a:p>
          <a:p>
            <a:r>
              <a:rPr lang="es-ES" dirty="0"/>
              <a:t>Son segmentos escritos en HTML ampliado con elementos suministrados por Angular como las directivas, marcadores, pipes, …</a:t>
            </a:r>
          </a:p>
          <a:p>
            <a:r>
              <a:rPr lang="es-ES" dirty="0"/>
              <a:t>Cuentan con la lógica de presentación pero no permiten la codificación: los datos y la funcionalidad se los suministra la clase del componente.</a:t>
            </a:r>
          </a:p>
          <a:p>
            <a:pPr lvl="8"/>
            <a:endParaRPr lang="es-ES" dirty="0"/>
          </a:p>
          <a:p>
            <a:pPr lvl="8"/>
            <a:endParaRPr lang="es-ES" dirty="0"/>
          </a:p>
          <a:p>
            <a:pPr marL="3690938" indent="0">
              <a:buNone/>
            </a:pPr>
            <a:r>
              <a:rPr lang="es-ES" dirty="0"/>
              <a:t>Una plantilla puede utilizar otros componentes, </a:t>
            </a:r>
            <a:r>
              <a:rPr lang="es-ES" dirty="0" err="1"/>
              <a:t>actuan</a:t>
            </a:r>
            <a:r>
              <a:rPr lang="es-ES" dirty="0"/>
              <a:t> como contenedores, dichos componentes pueden contener a su vez otros componentes. Esto crea un árbol de componentes: el modelo de composición.</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212976"/>
            <a:ext cx="3506312" cy="2697163"/>
          </a:xfrm>
          <a:prstGeom prst="rect">
            <a:avLst/>
          </a:prstGeom>
        </p:spPr>
      </p:pic>
    </p:spTree>
    <p:extLst>
      <p:ext uri="{BB962C8B-B14F-4D97-AF65-F5344CB8AC3E}">
        <p14:creationId xmlns:p14="http://schemas.microsoft.com/office/powerpoint/2010/main" val="24323652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Enlace de datos</a:t>
            </a:r>
          </a:p>
        </p:txBody>
      </p:sp>
      <p:sp>
        <p:nvSpPr>
          <p:cNvPr id="3" name="Marcador de contenido 2"/>
          <p:cNvSpPr>
            <a:spLocks noGrp="1"/>
          </p:cNvSpPr>
          <p:nvPr>
            <p:ph idx="1"/>
          </p:nvPr>
        </p:nvSpPr>
        <p:spPr>
          <a:xfrm>
            <a:off x="457200" y="1600201"/>
            <a:ext cx="8229600" cy="2332856"/>
          </a:xfrm>
        </p:spPr>
        <p:txBody>
          <a:bodyPr>
            <a:normAutofit fontScale="70000" lnSpcReduction="20000"/>
          </a:bodyPr>
          <a:lstStyle/>
          <a:p>
            <a:r>
              <a:rPr lang="es-ES" dirty="0"/>
              <a:t>Automatiza, de una forma declarativa, la comunicación entre los controles HTML de la plantilla y las propiedades y métodos del código del componente.</a:t>
            </a:r>
          </a:p>
          <a:p>
            <a:r>
              <a:rPr lang="es-ES" dirty="0"/>
              <a:t>Requieren un nuevo modelo mental declarativo frente al imperativo tradicional.</a:t>
            </a:r>
          </a:p>
          <a:p>
            <a:r>
              <a:rPr lang="es-ES" dirty="0"/>
              <a:t>El enlace de datos también permite la comunicación entre los componentes principales y secundarios.</a:t>
            </a:r>
          </a:p>
          <a:p>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033918"/>
            <a:ext cx="3409950" cy="2085975"/>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320468"/>
            <a:ext cx="3342577" cy="1594824"/>
          </a:xfrm>
          <a:prstGeom prst="rect">
            <a:avLst/>
          </a:prstGeom>
        </p:spPr>
      </p:pic>
    </p:spTree>
    <p:extLst>
      <p:ext uri="{BB962C8B-B14F-4D97-AF65-F5344CB8AC3E}">
        <p14:creationId xmlns:p14="http://schemas.microsoft.com/office/powerpoint/2010/main" val="35026566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Enlace de datos</a:t>
            </a:r>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5536" y="1928656"/>
            <a:ext cx="3960440" cy="3681742"/>
          </a:xfrm>
        </p:spPr>
      </p:pic>
      <p:sp>
        <p:nvSpPr>
          <p:cNvPr id="4" name="Marcador de contenido 3"/>
          <p:cNvSpPr>
            <a:spLocks noGrp="1"/>
          </p:cNvSpPr>
          <p:nvPr>
            <p:ph sz="half" idx="2"/>
          </p:nvPr>
        </p:nvSpPr>
        <p:spPr/>
        <p:txBody>
          <a:bodyPr>
            <a:normAutofit lnSpcReduction="10000"/>
          </a:bodyPr>
          <a:lstStyle/>
          <a:p>
            <a:r>
              <a:rPr lang="es-ES" dirty="0"/>
              <a:t>La comunicación ente Componente y Plantilla puede ser:</a:t>
            </a:r>
          </a:p>
          <a:p>
            <a:pPr lvl="1"/>
            <a:r>
              <a:rPr lang="es-ES" dirty="0"/>
              <a:t>Unidireccional:</a:t>
            </a:r>
          </a:p>
          <a:p>
            <a:pPr lvl="2"/>
            <a:r>
              <a:rPr lang="es-ES"/>
              <a:t>Datos (C</a:t>
            </a:r>
            <a:r>
              <a:rPr lang="es-ES" dirty="0">
                <a:sym typeface="Wingdings" panose="05000000000000000000" pitchFamily="2" charset="2"/>
              </a:rPr>
              <a:t>P</a:t>
            </a:r>
            <a:r>
              <a:rPr lang="es-ES" dirty="0"/>
              <a:t>)</a:t>
            </a:r>
          </a:p>
          <a:p>
            <a:pPr lvl="3"/>
            <a:r>
              <a:rPr lang="es-ES" dirty="0"/>
              <a:t>Interpolación</a:t>
            </a:r>
          </a:p>
          <a:p>
            <a:pPr lvl="3"/>
            <a:r>
              <a:rPr lang="es-ES" dirty="0"/>
              <a:t>Propiedades</a:t>
            </a:r>
          </a:p>
          <a:p>
            <a:pPr lvl="2"/>
            <a:r>
              <a:rPr lang="es-ES"/>
              <a:t>Comandos (P</a:t>
            </a:r>
            <a:r>
              <a:rPr lang="es-ES" dirty="0">
                <a:sym typeface="Wingdings" panose="05000000000000000000" pitchFamily="2" charset="2"/>
              </a:rPr>
              <a:t>C</a:t>
            </a:r>
            <a:r>
              <a:rPr lang="es-ES" dirty="0"/>
              <a:t>)</a:t>
            </a:r>
          </a:p>
          <a:p>
            <a:pPr lvl="3"/>
            <a:r>
              <a:rPr lang="es-ES" dirty="0"/>
              <a:t>Eventos</a:t>
            </a:r>
          </a:p>
          <a:p>
            <a:pPr lvl="1"/>
            <a:r>
              <a:rPr lang="es-ES" dirty="0"/>
              <a:t>Bidireccional:</a:t>
            </a:r>
          </a:p>
          <a:p>
            <a:pPr lvl="2"/>
            <a:r>
              <a:rPr lang="es-ES"/>
              <a:t>Datos (P</a:t>
            </a:r>
            <a:r>
              <a:rPr lang="es-ES" dirty="0">
                <a:sym typeface="Wingdings" panose="05000000000000000000" pitchFamily="2" charset="2"/>
              </a:rPr>
              <a:t>C</a:t>
            </a:r>
            <a:r>
              <a:rPr lang="es-ES" dirty="0"/>
              <a:t>)</a:t>
            </a:r>
          </a:p>
          <a:p>
            <a:pPr lvl="3"/>
            <a:r>
              <a:rPr lang="es-ES" dirty="0"/>
              <a:t>Directivas</a:t>
            </a:r>
          </a:p>
          <a:p>
            <a:endParaRPr lang="es-ES" dirty="0"/>
          </a:p>
        </p:txBody>
      </p:sp>
    </p:spTree>
    <p:extLst>
      <p:ext uri="{BB962C8B-B14F-4D97-AF65-F5344CB8AC3E}">
        <p14:creationId xmlns:p14="http://schemas.microsoft.com/office/powerpoint/2010/main" val="39608634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Directivas</a:t>
            </a:r>
          </a:p>
        </p:txBody>
      </p:sp>
      <p:sp>
        <p:nvSpPr>
          <p:cNvPr id="5" name="Marcador de contenido 4"/>
          <p:cNvSpPr>
            <a:spLocks noGrp="1"/>
          </p:cNvSpPr>
          <p:nvPr>
            <p:ph idx="1"/>
          </p:nvPr>
        </p:nvSpPr>
        <p:spPr/>
        <p:txBody>
          <a:bodyPr>
            <a:normAutofit fontScale="70000" lnSpcReduction="20000"/>
          </a:bodyPr>
          <a:lstStyle/>
          <a:p>
            <a:pPr fontAlgn="base"/>
            <a:r>
              <a:rPr lang="es-ES" dirty="0"/>
              <a:t>Las directivas son marcas en los elementos del árbol DOM, en los nodos del HTML, que indican al Angular que debe asignar cierto comportamiento a dichos elementos o transformarlos según corresponda.</a:t>
            </a:r>
          </a:p>
          <a:p>
            <a:pPr fontAlgn="base"/>
            <a:r>
              <a:rPr lang="es-ES" dirty="0"/>
              <a:t>Podríamos decir que las directivas nos permiten añadir comportamiento dinámico al árbol DOM, haciendo uso de las directivas propias del Angular o extender la funcionalidad hasta donde necesitemos creando las nuestras propias. </a:t>
            </a:r>
          </a:p>
          <a:p>
            <a:pPr fontAlgn="base"/>
            <a:r>
              <a:rPr lang="es-ES" dirty="0"/>
              <a:t>La recomendación es que el único sitio donde se puede manipular el árbol DOM debe ser en las directivas, para que entre dentro del ciclo de vida de compilación, </a:t>
            </a:r>
            <a:r>
              <a:rPr lang="es-ES" dirty="0" err="1"/>
              <a:t>binding</a:t>
            </a:r>
            <a:r>
              <a:rPr lang="es-ES" dirty="0"/>
              <a:t> y </a:t>
            </a:r>
            <a:r>
              <a:rPr lang="es-ES" dirty="0" err="1"/>
              <a:t>renderización</a:t>
            </a:r>
            <a:r>
              <a:rPr lang="es-ES" dirty="0"/>
              <a:t> del HTML que sigue el Angular.</a:t>
            </a:r>
          </a:p>
          <a:p>
            <a:pPr fontAlgn="base"/>
            <a:r>
              <a:rPr lang="es-ES" dirty="0"/>
              <a:t>Aunque un componente es técnicamente una directiva-con-plantilla, conceptualmente son dos elementos completamente diferentes.</a:t>
            </a:r>
          </a:p>
          <a:p>
            <a:pPr marL="0" indent="0">
              <a:buNone/>
            </a:pPr>
            <a:endParaRPr lang="es-ES" dirty="0"/>
          </a:p>
        </p:txBody>
      </p:sp>
    </p:spTree>
    <p:extLst>
      <p:ext uri="{BB962C8B-B14F-4D97-AF65-F5344CB8AC3E}">
        <p14:creationId xmlns:p14="http://schemas.microsoft.com/office/powerpoint/2010/main" val="3089210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Pipes</a:t>
            </a:r>
          </a:p>
        </p:txBody>
      </p:sp>
      <p:sp>
        <p:nvSpPr>
          <p:cNvPr id="3" name="Marcador de contenido 2"/>
          <p:cNvSpPr>
            <a:spLocks noGrp="1"/>
          </p:cNvSpPr>
          <p:nvPr>
            <p:ph idx="1"/>
          </p:nvPr>
        </p:nvSpPr>
        <p:spPr/>
        <p:txBody>
          <a:bodyPr>
            <a:normAutofit fontScale="77500" lnSpcReduction="20000"/>
          </a:bodyPr>
          <a:lstStyle/>
          <a:p>
            <a:r>
              <a:rPr lang="es-ES" dirty="0"/>
              <a:t>El resultado de una expresión puede requerir alguna transformación antes de estar listo para mostrarla en pantalla: mostrar un número como moneda, que el texto pase a mayúsculas o filtrar una lista y ordenarla.</a:t>
            </a:r>
          </a:p>
          <a:p>
            <a:r>
              <a:rPr lang="es-ES" dirty="0"/>
              <a:t>Los Pipes de Angular, anteriormente denominados filtros, son simples funciones que aceptan un valor de entrada y devuelven un valor transformado. Son fáciles de aplicar dentro de expresiones de plantilla, usando el operador tubería (|).</a:t>
            </a:r>
          </a:p>
          <a:p>
            <a:r>
              <a:rPr lang="es-ES" dirty="0"/>
              <a:t>Son una buena opción para las pequeñas transformaciones, dado que al ser </a:t>
            </a:r>
            <a:r>
              <a:rPr lang="es-ES" dirty="0" err="1"/>
              <a:t>encadenables</a:t>
            </a:r>
            <a:r>
              <a:rPr lang="es-ES" dirty="0"/>
              <a:t> un conjunto de transformaciones pequeñas pueden permitir una transformación compleja. </a:t>
            </a:r>
          </a:p>
        </p:txBody>
      </p:sp>
    </p:spTree>
    <p:extLst>
      <p:ext uri="{BB962C8B-B14F-4D97-AF65-F5344CB8AC3E}">
        <p14:creationId xmlns:p14="http://schemas.microsoft.com/office/powerpoint/2010/main" val="1907622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Servicios</a:t>
            </a:r>
          </a:p>
        </p:txBody>
      </p:sp>
      <p:sp>
        <p:nvSpPr>
          <p:cNvPr id="3" name="Marcador de contenido 2"/>
          <p:cNvSpPr>
            <a:spLocks noGrp="1"/>
          </p:cNvSpPr>
          <p:nvPr>
            <p:ph idx="1"/>
          </p:nvPr>
        </p:nvSpPr>
        <p:spPr/>
        <p:txBody>
          <a:bodyPr>
            <a:normAutofit fontScale="70000" lnSpcReduction="20000"/>
          </a:bodyPr>
          <a:lstStyle/>
          <a:p>
            <a:r>
              <a:rPr lang="es-ES" dirty="0"/>
              <a:t>Los servicios en Angular son una categoría muy amplia que abarca cualquier valor, función o característica que necesita una aplicación.</a:t>
            </a:r>
          </a:p>
          <a:p>
            <a:r>
              <a:rPr lang="es-ES" dirty="0"/>
              <a:t>Casi cualquier cosa puede ser un servicio, aunque típicamente es una clase con un propósito limitado y bien definido, que debe hacer algo específico y hacerlo bien.</a:t>
            </a:r>
          </a:p>
          <a:p>
            <a:r>
              <a:rPr lang="es-ES" dirty="0"/>
              <a:t>Angular no tiene una definición especifica para los servicios, no hay una clase base o anotación, ni un lugar para registrarlos.</a:t>
            </a:r>
          </a:p>
          <a:p>
            <a:r>
              <a:rPr lang="es-ES" dirty="0"/>
              <a:t>Los servicios son fundamentales para cualquier aplicación Angular y los componentes son grandes consumidores de servicios.</a:t>
            </a:r>
          </a:p>
          <a:p>
            <a:r>
              <a:rPr lang="es-ES" dirty="0"/>
              <a:t>La responsabilidad de un componente es implementar la experiencia de los usuarios y nada más: expone propiedades y métodos para el enlace desde la plantilla, y delega todo lo demás en </a:t>
            </a:r>
            <a:r>
              <a:rPr lang="es-ES"/>
              <a:t>las directivas (manipulación </a:t>
            </a:r>
            <a:r>
              <a:rPr lang="es-ES" dirty="0"/>
              <a:t>del DOM) y </a:t>
            </a:r>
            <a:r>
              <a:rPr lang="es-ES"/>
              <a:t>los servicios (lógica </a:t>
            </a:r>
            <a:r>
              <a:rPr lang="es-ES" dirty="0"/>
              <a:t>de negocio).</a:t>
            </a:r>
          </a:p>
        </p:txBody>
      </p:sp>
    </p:spTree>
    <p:extLst>
      <p:ext uri="{BB962C8B-B14F-4D97-AF65-F5344CB8AC3E}">
        <p14:creationId xmlns:p14="http://schemas.microsoft.com/office/powerpoint/2010/main" val="22691377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Inyección de dependencia</a:t>
            </a:r>
          </a:p>
        </p:txBody>
      </p:sp>
      <p:sp>
        <p:nvSpPr>
          <p:cNvPr id="3" name="Marcador de contenido 2"/>
          <p:cNvSpPr>
            <a:spLocks noGrp="1"/>
          </p:cNvSpPr>
          <p:nvPr>
            <p:ph idx="1"/>
          </p:nvPr>
        </p:nvSpPr>
        <p:spPr/>
        <p:txBody>
          <a:bodyPr>
            <a:normAutofit fontScale="62500" lnSpcReduction="20000"/>
          </a:bodyPr>
          <a:lstStyle/>
          <a:p>
            <a:r>
              <a:rPr lang="es-ES" dirty="0"/>
              <a:t>La Inyección </a:t>
            </a:r>
            <a:r>
              <a:rPr lang="es-ES"/>
              <a:t>de Dependencias (DI</a:t>
            </a:r>
            <a:r>
              <a:rPr lang="es-ES" dirty="0"/>
              <a:t>) es un mecanismo que proporciona nuevas instancias de una clase con todas las dependencias que requiere plenamente formadas.</a:t>
            </a:r>
          </a:p>
          <a:p>
            <a:r>
              <a:rPr lang="es-ES" dirty="0"/>
              <a:t>La mayoría de dependencias son servicios, y Angular usa la DI para proporcionar nuevos componentes con los servicios ya instanciados que necesitan.</a:t>
            </a:r>
          </a:p>
          <a:p>
            <a:r>
              <a:rPr lang="es-ES" dirty="0"/>
              <a:t>Gracias a TypeScript, Angular sabe de qué servicios depende un componente con tan solo mirar su constructor.</a:t>
            </a:r>
          </a:p>
          <a:p>
            <a:r>
              <a:rPr lang="es-ES" dirty="0"/>
              <a:t>El </a:t>
            </a:r>
            <a:r>
              <a:rPr lang="es-ES" dirty="0" err="1"/>
              <a:t>Injector</a:t>
            </a:r>
            <a:r>
              <a:rPr lang="es-ES" dirty="0"/>
              <a:t> es el principal mecanismo detrás de la DI. A nivel interno, un inyector dispone de un contenedor con las instancias de servicios que crea él mismo. Si una instancia no está en el contenedor, el inyector crea una nueva y la añade al contenedor antes de devolver el servicio a Angular, por eso los servicios son </a:t>
            </a:r>
            <a:r>
              <a:rPr lang="es-ES" dirty="0" err="1"/>
              <a:t>singletons</a:t>
            </a:r>
            <a:r>
              <a:rPr lang="es-ES" dirty="0"/>
              <a:t> en el ámbito de su inyector.</a:t>
            </a:r>
          </a:p>
          <a:p>
            <a:r>
              <a:rPr lang="es-ES" dirty="0"/>
              <a:t>El </a:t>
            </a:r>
            <a:r>
              <a:rPr lang="es-ES" dirty="0" err="1"/>
              <a:t>provider</a:t>
            </a:r>
            <a:r>
              <a:rPr lang="es-ES" dirty="0"/>
              <a:t> es cualquier cosa que puede crear o devolver un servicio, típicamente, la propia clase que define el servicio. Los </a:t>
            </a:r>
            <a:r>
              <a:rPr lang="es-ES" dirty="0" err="1"/>
              <a:t>providers</a:t>
            </a:r>
            <a:r>
              <a:rPr lang="es-ES" dirty="0"/>
              <a:t> pueden registrarse en cualquier nivel del árbol de componentes de la aplicación a través de los metadatos de componentes.</a:t>
            </a:r>
          </a:p>
        </p:txBody>
      </p:sp>
    </p:spTree>
    <p:extLst>
      <p:ext uri="{BB962C8B-B14F-4D97-AF65-F5344CB8AC3E}">
        <p14:creationId xmlns:p14="http://schemas.microsoft.com/office/powerpoint/2010/main" val="90085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5"/>
          <p:cNvSpPr>
            <a:spLocks noGrp="1"/>
          </p:cNvSpPr>
          <p:nvPr>
            <p:ph type="title"/>
          </p:nvPr>
        </p:nvSpPr>
        <p:spPr/>
        <p:txBody>
          <a:bodyPr/>
          <a:lstStyle/>
          <a:p>
            <a:r>
              <a:rPr lang="es-ES" cap="none">
                <a:latin typeface="Arial" pitchFamily="34" charset="0"/>
                <a:cs typeface="Arial" pitchFamily="34" charset="0"/>
              </a:rPr>
              <a:t>ÍNDICE</a:t>
            </a:r>
          </a:p>
        </p:txBody>
      </p:sp>
      <p:sp>
        <p:nvSpPr>
          <p:cNvPr id="8195" name="Marcador de contenido 6"/>
          <p:cNvSpPr>
            <a:spLocks noGrp="1"/>
          </p:cNvSpPr>
          <p:nvPr>
            <p:ph idx="1"/>
          </p:nvPr>
        </p:nvSpPr>
        <p:spPr>
          <a:xfrm>
            <a:off x="683568" y="908721"/>
            <a:ext cx="8157220" cy="5455568"/>
          </a:xfrm>
        </p:spPr>
        <p:txBody>
          <a:bodyPr/>
          <a:lstStyle/>
          <a:p>
            <a:pPr marL="180975" indent="-180975"/>
            <a:r>
              <a:rPr lang="es-ES" sz="1800" dirty="0">
                <a:solidFill>
                  <a:srgbClr val="3B3B3B"/>
                </a:solidFill>
              </a:rPr>
              <a:t>Introducción a </a:t>
            </a:r>
            <a:r>
              <a:rPr lang="es-ES" sz="1800" dirty="0" err="1">
                <a:solidFill>
                  <a:srgbClr val="3B3B3B"/>
                </a:solidFill>
              </a:rPr>
              <a:t>TypeScript</a:t>
            </a:r>
            <a:r>
              <a:rPr lang="es-ES" sz="1800" dirty="0">
                <a:solidFill>
                  <a:srgbClr val="3B3B3B"/>
                </a:solidFill>
              </a:rPr>
              <a:t>     </a:t>
            </a:r>
          </a:p>
          <a:p>
            <a:pPr marL="180975" indent="-180975"/>
            <a:r>
              <a:rPr lang="es-ES" sz="1800" dirty="0">
                <a:solidFill>
                  <a:srgbClr val="3B3B3B"/>
                </a:solidFill>
              </a:rPr>
              <a:t>Introducción a Angular 2+ </a:t>
            </a:r>
          </a:p>
          <a:p>
            <a:pPr marL="180975" indent="-180975"/>
            <a:r>
              <a:rPr lang="es-ES" sz="1800" dirty="0">
                <a:solidFill>
                  <a:srgbClr val="3B3B3B"/>
                </a:solidFill>
              </a:rPr>
              <a:t>Herramientas de Desarrollo </a:t>
            </a:r>
          </a:p>
          <a:p>
            <a:pPr marL="180975" indent="-180975"/>
            <a:r>
              <a:rPr lang="es-ES" sz="1800" dirty="0">
                <a:solidFill>
                  <a:srgbClr val="3B3B3B"/>
                </a:solidFill>
              </a:rPr>
              <a:t>Módulos </a:t>
            </a:r>
          </a:p>
          <a:p>
            <a:pPr marL="180975" indent="-180975"/>
            <a:r>
              <a:rPr lang="es-ES" sz="1800" dirty="0">
                <a:solidFill>
                  <a:srgbClr val="3B3B3B"/>
                </a:solidFill>
              </a:rPr>
              <a:t>Plantillas </a:t>
            </a:r>
          </a:p>
          <a:p>
            <a:pPr marL="180975" indent="-180975"/>
            <a:r>
              <a:rPr lang="es-ES" sz="1800" dirty="0">
                <a:solidFill>
                  <a:srgbClr val="3B3B3B"/>
                </a:solidFill>
              </a:rPr>
              <a:t>Formularios </a:t>
            </a:r>
          </a:p>
          <a:p>
            <a:pPr marL="180975" indent="-180975"/>
            <a:r>
              <a:rPr lang="es-ES" sz="1800" dirty="0">
                <a:solidFill>
                  <a:srgbClr val="3B3B3B"/>
                </a:solidFill>
              </a:rPr>
              <a:t>Servicios </a:t>
            </a:r>
          </a:p>
          <a:p>
            <a:pPr marL="180975" indent="-180975"/>
            <a:r>
              <a:rPr lang="es-ES" sz="1800" dirty="0">
                <a:solidFill>
                  <a:srgbClr val="3B3B3B"/>
                </a:solidFill>
              </a:rPr>
              <a:t>Acceso al servidor </a:t>
            </a:r>
          </a:p>
          <a:p>
            <a:pPr marL="180975" indent="-180975"/>
            <a:r>
              <a:rPr lang="es-ES" sz="1800" dirty="0">
                <a:solidFill>
                  <a:srgbClr val="3B3B3B"/>
                </a:solidFill>
              </a:rPr>
              <a:t>Enrutamiento y navegación </a:t>
            </a:r>
          </a:p>
        </p:txBody>
      </p:sp>
    </p:spTree>
    <p:extLst>
      <p:ext uri="{BB962C8B-B14F-4D97-AF65-F5344CB8AC3E}">
        <p14:creationId xmlns:p14="http://schemas.microsoft.com/office/powerpoint/2010/main" val="39790602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Desarrollo de Software basado en Componentes</a:t>
            </a:r>
          </a:p>
        </p:txBody>
      </p:sp>
      <p:sp>
        <p:nvSpPr>
          <p:cNvPr id="3" name="Marcador de contenido 2"/>
          <p:cNvSpPr>
            <a:spLocks noGrp="1"/>
          </p:cNvSpPr>
          <p:nvPr>
            <p:ph idx="1"/>
          </p:nvPr>
        </p:nvSpPr>
        <p:spPr/>
        <p:txBody>
          <a:bodyPr>
            <a:normAutofit fontScale="55000" lnSpcReduction="20000"/>
          </a:bodyPr>
          <a:lstStyle/>
          <a:p>
            <a:r>
              <a:rPr lang="es-ES" dirty="0"/>
              <a:t>Los sistemas de hoy en día son cada vez más complejos, deben ser construidos en tiempo récord y deben cumplir con los estándares más altos de calidad. </a:t>
            </a:r>
          </a:p>
          <a:p>
            <a:r>
              <a:rPr lang="es-ES" dirty="0"/>
              <a:t>Para hacer frente a esto, se concibió y perfeccionó lo que hoy conocemos como Ingeniería de Software Basada en Componentes (ISBC), la cual se centra en el diseño y construcción de sistemas computacionales que utilizan componentes de software reutilizables. </a:t>
            </a:r>
          </a:p>
          <a:p>
            <a:r>
              <a:rPr lang="es-ES" dirty="0"/>
              <a:t>Esta ciencia trabaja bajo la filosofía de "comprar, no construir", una idea que ya es común en casi todas las industrias existentes, pero relativamente nueva en lo que a la construcción de software se refiere.</a:t>
            </a:r>
          </a:p>
          <a:p>
            <a:r>
              <a:rPr lang="es-ES" dirty="0"/>
              <a:t>En esencia, un componente es una pieza de código </a:t>
            </a:r>
            <a:r>
              <a:rPr lang="es-ES" dirty="0" err="1"/>
              <a:t>preelaborado</a:t>
            </a:r>
            <a:r>
              <a:rPr lang="es-ES" dirty="0"/>
              <a:t> que encapsula alguna funcionalidad expuesta a través de interfaces estándar.</a:t>
            </a:r>
          </a:p>
          <a:p>
            <a:r>
              <a:rPr lang="es-ES" dirty="0"/>
              <a:t>Los componentes son los "ingredientes de las aplicaciones", que se juntan y combinan para llevar a cabo una tarea.</a:t>
            </a:r>
          </a:p>
          <a:p>
            <a:r>
              <a:rPr lang="es-ES" dirty="0"/>
              <a:t>El paradigma de ensamblar componentes y escribir código para hacer que estos componentes funcionen se conoce como Desarrollo de Software Basado en Componentes. </a:t>
            </a:r>
          </a:p>
        </p:txBody>
      </p:sp>
    </p:spTree>
    <p:extLst>
      <p:ext uri="{BB962C8B-B14F-4D97-AF65-F5344CB8AC3E}">
        <p14:creationId xmlns:p14="http://schemas.microsoft.com/office/powerpoint/2010/main" val="12529102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 del DSBC</a:t>
            </a:r>
          </a:p>
        </p:txBody>
      </p:sp>
      <p:sp>
        <p:nvSpPr>
          <p:cNvPr id="3" name="Marcador de contenido 2"/>
          <p:cNvSpPr>
            <a:spLocks noGrp="1"/>
          </p:cNvSpPr>
          <p:nvPr>
            <p:ph idx="1"/>
          </p:nvPr>
        </p:nvSpPr>
        <p:spPr/>
        <p:txBody>
          <a:bodyPr>
            <a:normAutofit fontScale="55000" lnSpcReduction="20000"/>
          </a:bodyPr>
          <a:lstStyle/>
          <a:p>
            <a:r>
              <a:rPr lang="es-ES" dirty="0"/>
              <a:t>El uso de este paradigma posee algunas ventajas:</a:t>
            </a:r>
          </a:p>
          <a:p>
            <a:pPr lvl="1"/>
            <a:r>
              <a:rPr lang="es-ES" b="1" dirty="0"/>
              <a:t>Reutilización del software</a:t>
            </a:r>
            <a:r>
              <a:rPr lang="es-ES" dirty="0"/>
              <a:t>. Nos lleva a alcanzar un mayor nivel de reutilización de software.</a:t>
            </a:r>
          </a:p>
          <a:p>
            <a:pPr lvl="1"/>
            <a:r>
              <a:rPr lang="es-ES" b="1" dirty="0"/>
              <a:t>Simplifica las pruebas</a:t>
            </a:r>
            <a:r>
              <a:rPr lang="es-ES" dirty="0"/>
              <a:t>. Permite que las pruebas sean ejecutadas probando cada uno de los componentes antes de probar el conjunto completo de componentes ensamblados.</a:t>
            </a:r>
          </a:p>
          <a:p>
            <a:pPr lvl="1"/>
            <a:r>
              <a:rPr lang="es-ES" b="1" dirty="0"/>
              <a:t>Simplifica el mantenimiento del sistema</a:t>
            </a:r>
            <a:r>
              <a:rPr lang="es-ES" dirty="0"/>
              <a:t>. Cuando existe un débil acoplamiento entre componentes, el desarrollador es libre de actualizar y/o agregar componentes según sea necesario, sin afectar otras partes del sistema.</a:t>
            </a:r>
          </a:p>
          <a:p>
            <a:pPr lvl="1"/>
            <a:r>
              <a:rPr lang="es-ES" b="1" dirty="0"/>
              <a:t>Mayor calidad</a:t>
            </a:r>
            <a:r>
              <a:rPr lang="es-ES" dirty="0"/>
              <a:t>. Dado que un componente puede ser construido y luego mejorado continuamente por un experto u organización, la calidad de una aplicación basada en componentes mejorará con el paso del tiempo.</a:t>
            </a:r>
          </a:p>
          <a:p>
            <a:r>
              <a:rPr lang="es-ES" dirty="0"/>
              <a:t>De la misma manera, el optar por utilizar componentes de terceros en lugar de desarrollarlos, posee algunas ventajas:</a:t>
            </a:r>
          </a:p>
          <a:p>
            <a:pPr lvl="1"/>
            <a:r>
              <a:rPr lang="es-ES" b="1" dirty="0"/>
              <a:t>Ciclos de desarrollo más cortos</a:t>
            </a:r>
            <a:r>
              <a:rPr lang="es-ES" dirty="0"/>
              <a:t>. La adición de una pieza dada de funcionalidad tomará días en lugar de meses </a:t>
            </a:r>
            <a:r>
              <a:rPr lang="es-ES" dirty="0" err="1"/>
              <a:t>ó</a:t>
            </a:r>
            <a:r>
              <a:rPr lang="es-ES" dirty="0"/>
              <a:t> años.</a:t>
            </a:r>
          </a:p>
          <a:p>
            <a:pPr lvl="1"/>
            <a:r>
              <a:rPr lang="es-ES" b="1" dirty="0"/>
              <a:t>Mejor ROI</a:t>
            </a:r>
            <a:r>
              <a:rPr lang="es-ES" dirty="0"/>
              <a:t>. Usando correctamente esta estrategia, el retorno sobre la inversión puede ser más favorable que desarrollando los componentes uno mismo.</a:t>
            </a:r>
          </a:p>
          <a:p>
            <a:pPr lvl="1"/>
            <a:r>
              <a:rPr lang="es-ES" b="1" dirty="0"/>
              <a:t>Funcionalidad mejorada</a:t>
            </a:r>
            <a:r>
              <a:rPr lang="es-ES" dirty="0"/>
              <a:t>. Para usar un componente que contenga una pieza de funcionalidad, solo se necesita entender su naturaleza, más no sus detalles internos. Así, una funcionalidad que no sería práctica de implementar en la empresa, se vuelve ahora completamente asequible.</a:t>
            </a:r>
          </a:p>
        </p:txBody>
      </p:sp>
    </p:spTree>
    <p:extLst>
      <p:ext uri="{BB962C8B-B14F-4D97-AF65-F5344CB8AC3E}">
        <p14:creationId xmlns:p14="http://schemas.microsoft.com/office/powerpoint/2010/main" val="31053298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Web </a:t>
            </a:r>
            <a:r>
              <a:rPr lang="es-ES" dirty="0" err="1"/>
              <a:t>Components</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Los Web </a:t>
            </a:r>
            <a:r>
              <a:rPr lang="es-ES" dirty="0" err="1"/>
              <a:t>Components</a:t>
            </a:r>
            <a:r>
              <a:rPr lang="es-ES" dirty="0"/>
              <a:t> nos ofrecen un estándar que va enfocado a la creación de todo tipo de componentes utilizables en una página web, para realizar interfaces de usuario y elementos que nos permitan presentar información (o sea, son tecnologías que se desarrollan en el lado del cliente). Los propios desarrolladores serán los que puedan, en base a las herramientas que incluye Web </a:t>
            </a:r>
            <a:r>
              <a:rPr lang="es-ES" dirty="0" err="1"/>
              <a:t>Components</a:t>
            </a:r>
            <a:r>
              <a:rPr lang="es-ES" dirty="0"/>
              <a:t> crear esos nuevos elementos y publicarlos para que otras personas también los puedan usar.</a:t>
            </a:r>
          </a:p>
          <a:p>
            <a:r>
              <a:rPr lang="es-ES" dirty="0"/>
              <a:t>Los Web </a:t>
            </a:r>
            <a:r>
              <a:rPr lang="es-ES" dirty="0" err="1"/>
              <a:t>Components</a:t>
            </a:r>
            <a:r>
              <a:rPr lang="es-ES" dirty="0"/>
              <a:t> son una reciente incorporación al HTML5 que, si siguen evolucionando al ritmo al que lo están haciendo, pueden suponer el mayor cambio en el mundo web en años y solucionar de golpe varios problemas históricos de HTML.</a:t>
            </a:r>
          </a:p>
          <a:p>
            <a:r>
              <a:rPr lang="es-ES" dirty="0"/>
              <a:t>El estándar, en proceso de definición, en realidad, se compone de 4 subelementos complementarios, pero independientes entre si:</a:t>
            </a:r>
          </a:p>
          <a:p>
            <a:pPr lvl="1"/>
            <a:r>
              <a:rPr lang="es-ES" dirty="0" err="1"/>
              <a:t>Custom</a:t>
            </a:r>
            <a:r>
              <a:rPr lang="es-ES" dirty="0"/>
              <a:t> </a:t>
            </a:r>
            <a:r>
              <a:rPr lang="es-ES" dirty="0" err="1"/>
              <a:t>Elements</a:t>
            </a:r>
            <a:r>
              <a:rPr lang="es-ES" dirty="0"/>
              <a:t>  </a:t>
            </a:r>
            <a:r>
              <a:rPr lang="es-ES" dirty="0">
                <a:hlinkClick r:id="rId2"/>
              </a:rPr>
              <a:t>http://w3c.github.io/webcomponents/spec/custom/</a:t>
            </a:r>
            <a:endParaRPr lang="es-ES" dirty="0"/>
          </a:p>
          <a:p>
            <a:pPr lvl="1"/>
            <a:r>
              <a:rPr lang="es-ES" dirty="0" err="1"/>
              <a:t>Templates</a:t>
            </a:r>
            <a:r>
              <a:rPr lang="es-ES" dirty="0"/>
              <a:t> </a:t>
            </a:r>
            <a:r>
              <a:rPr lang="es-ES" dirty="0">
                <a:hlinkClick r:id="rId3"/>
              </a:rPr>
              <a:t>https://www.w3.org/TR/html5/scripting-1.html#the-template-element</a:t>
            </a:r>
            <a:endParaRPr lang="es-ES" dirty="0"/>
          </a:p>
          <a:p>
            <a:pPr lvl="1"/>
            <a:r>
              <a:rPr lang="es-ES" dirty="0"/>
              <a:t>Shadow DOM </a:t>
            </a:r>
            <a:r>
              <a:rPr lang="es-ES" dirty="0">
                <a:hlinkClick r:id="rId4"/>
              </a:rPr>
              <a:t>https://www.w3.org/TR/shadow-dom/</a:t>
            </a:r>
            <a:endParaRPr lang="es-ES" dirty="0"/>
          </a:p>
          <a:p>
            <a:pPr lvl="1"/>
            <a:r>
              <a:rPr lang="es-ES" dirty="0"/>
              <a:t>HTML </a:t>
            </a:r>
            <a:r>
              <a:rPr lang="es-ES" dirty="0" err="1"/>
              <a:t>Imports</a:t>
            </a:r>
            <a:r>
              <a:rPr lang="es-ES" dirty="0"/>
              <a:t> </a:t>
            </a:r>
            <a:r>
              <a:rPr lang="es-ES" dirty="0">
                <a:hlinkClick r:id="rId5"/>
              </a:rPr>
              <a:t>http://w3c.github.io/webcomponents/spec/imports/</a:t>
            </a:r>
            <a:endParaRPr lang="es-ES" dirty="0"/>
          </a:p>
          <a:p>
            <a:r>
              <a:rPr lang="es-ES" dirty="0"/>
              <a:t>Cualquiera de ellos puede ser usado por separado, lo que hace que la tecnología de los Web </a:t>
            </a:r>
            <a:r>
              <a:rPr lang="es-ES" dirty="0" err="1"/>
              <a:t>Elements</a:t>
            </a:r>
            <a:r>
              <a:rPr lang="es-ES" dirty="0"/>
              <a:t> sea, además de muy útil, muy flexible.</a:t>
            </a:r>
          </a:p>
        </p:txBody>
      </p:sp>
    </p:spTree>
    <p:extLst>
      <p:ext uri="{BB962C8B-B14F-4D97-AF65-F5344CB8AC3E}">
        <p14:creationId xmlns:p14="http://schemas.microsoft.com/office/powerpoint/2010/main" val="36966148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Web </a:t>
            </a:r>
            <a:r>
              <a:rPr lang="es-ES" dirty="0" err="1"/>
              <a:t>Components</a:t>
            </a:r>
            <a:endParaRPr lang="es-ES" dirty="0"/>
          </a:p>
        </p:txBody>
      </p:sp>
      <p:sp>
        <p:nvSpPr>
          <p:cNvPr id="3" name="Marcador de contenido 2"/>
          <p:cNvSpPr>
            <a:spLocks noGrp="1"/>
          </p:cNvSpPr>
          <p:nvPr>
            <p:ph idx="1"/>
          </p:nvPr>
        </p:nvSpPr>
        <p:spPr>
          <a:xfrm>
            <a:off x="457200" y="1600200"/>
            <a:ext cx="8229600" cy="4709120"/>
          </a:xfrm>
        </p:spPr>
        <p:txBody>
          <a:bodyPr>
            <a:normAutofit fontScale="77500" lnSpcReduction="20000"/>
          </a:bodyPr>
          <a:lstStyle/>
          <a:p>
            <a:r>
              <a:rPr lang="es-ES" b="1" dirty="0" err="1"/>
              <a:t>Templates</a:t>
            </a:r>
            <a:r>
              <a:rPr lang="es-ES" dirty="0"/>
              <a:t>: son fragmentos de HTML que representan al componente de modo que cuando se haga referencia al componente se usará esta plantilla.</a:t>
            </a:r>
          </a:p>
          <a:p>
            <a:r>
              <a:rPr lang="es-ES" b="1" dirty="0"/>
              <a:t>HTML </a:t>
            </a:r>
            <a:r>
              <a:rPr lang="es-ES" b="1" dirty="0" err="1"/>
              <a:t>Import</a:t>
            </a:r>
            <a:r>
              <a:rPr lang="es-ES" dirty="0"/>
              <a:t>: es la posibilidad de incluir un HTML dentro de otro mediante un </a:t>
            </a:r>
            <a:r>
              <a:rPr lang="es-ES" dirty="0" err="1"/>
              <a:t>tag</a:t>
            </a:r>
            <a:r>
              <a:rPr lang="es-ES" dirty="0"/>
              <a:t> &lt;link </a:t>
            </a:r>
            <a:r>
              <a:rPr lang="es-ES" dirty="0" err="1"/>
              <a:t>rel</a:t>
            </a:r>
            <a:r>
              <a:rPr lang="es-ES" dirty="0"/>
              <a:t>=”</a:t>
            </a:r>
            <a:r>
              <a:rPr lang="es-ES" dirty="0" err="1"/>
              <a:t>import</a:t>
            </a:r>
            <a:r>
              <a:rPr lang="es-ES" dirty="0"/>
              <a:t>” </a:t>
            </a:r>
            <a:r>
              <a:rPr lang="es-ES" dirty="0" err="1"/>
              <a:t>href</a:t>
            </a:r>
            <a:r>
              <a:rPr lang="es-ES" dirty="0"/>
              <a:t>=”include.html”&gt;. De este modo el </a:t>
            </a:r>
            <a:r>
              <a:rPr lang="es-ES" dirty="0" err="1"/>
              <a:t>template</a:t>
            </a:r>
            <a:r>
              <a:rPr lang="es-ES" dirty="0"/>
              <a:t> de un Web </a:t>
            </a:r>
            <a:r>
              <a:rPr lang="es-ES" dirty="0" err="1"/>
              <a:t>Component</a:t>
            </a:r>
            <a:r>
              <a:rPr lang="es-ES" dirty="0"/>
              <a:t> formará parte del otro.</a:t>
            </a:r>
          </a:p>
          <a:p>
            <a:r>
              <a:rPr lang="es-ES" b="1" dirty="0"/>
              <a:t>Shadow DOM</a:t>
            </a:r>
            <a:r>
              <a:rPr lang="es-ES" dirty="0"/>
              <a:t>: permite encapsular el </a:t>
            </a:r>
            <a:r>
              <a:rPr lang="es-ES" dirty="0" err="1"/>
              <a:t>subarbol</a:t>
            </a:r>
            <a:r>
              <a:rPr lang="es-ES" dirty="0"/>
              <a:t> DOM de un componente, de modo que la interacción desde fuera y hacia dentro está controlada. Es importante para que los componentes no entren en conflictos al formar parte de la misma página.</a:t>
            </a:r>
          </a:p>
          <a:p>
            <a:r>
              <a:rPr lang="es-ES" b="1" dirty="0" err="1"/>
              <a:t>Custom</a:t>
            </a:r>
            <a:r>
              <a:rPr lang="es-ES" b="1" dirty="0"/>
              <a:t> </a:t>
            </a:r>
            <a:r>
              <a:rPr lang="es-ES" b="1" dirty="0" err="1"/>
              <a:t>Elements</a:t>
            </a:r>
            <a:r>
              <a:rPr lang="es-ES" dirty="0"/>
              <a:t>: para la definición de </a:t>
            </a:r>
            <a:r>
              <a:rPr lang="es-ES" dirty="0" err="1"/>
              <a:t>Tags</a:t>
            </a:r>
            <a:r>
              <a:rPr lang="es-ES" dirty="0"/>
              <a:t> específicos que representan a los web </a:t>
            </a:r>
            <a:r>
              <a:rPr lang="es-ES" dirty="0" err="1"/>
              <a:t>components</a:t>
            </a:r>
            <a:r>
              <a:rPr lang="es-ES" dirty="0"/>
              <a:t> que se han creado. </a:t>
            </a:r>
          </a:p>
        </p:txBody>
      </p:sp>
    </p:spTree>
    <p:extLst>
      <p:ext uri="{BB962C8B-B14F-4D97-AF65-F5344CB8AC3E}">
        <p14:creationId xmlns:p14="http://schemas.microsoft.com/office/powerpoint/2010/main" val="569360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a:t>
            </a:r>
            <a:r>
              <a:rPr lang="es-ES" dirty="0" err="1"/>
              <a:t>Elements</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Los Angular </a:t>
            </a:r>
            <a:r>
              <a:rPr lang="es-ES" dirty="0" err="1"/>
              <a:t>Elements</a:t>
            </a:r>
            <a:r>
              <a:rPr lang="es-ES" dirty="0"/>
              <a:t> son componentes Angular empaquetados como Web </a:t>
            </a:r>
            <a:r>
              <a:rPr lang="es-ES" dirty="0" err="1"/>
              <a:t>Components</a:t>
            </a:r>
            <a:r>
              <a:rPr lang="es-ES" dirty="0"/>
              <a:t>, también conocidos como elementos personalizados, el estándar web para definir nuevos elementos HTML de una forma independiente del </a:t>
            </a:r>
            <a:r>
              <a:rPr lang="es-ES" dirty="0" err="1"/>
              <a:t>framework</a:t>
            </a:r>
            <a:r>
              <a:rPr lang="es-ES" dirty="0"/>
              <a:t>.</a:t>
            </a:r>
          </a:p>
          <a:p>
            <a:r>
              <a:rPr lang="es-ES" dirty="0"/>
              <a:t>Los Web </a:t>
            </a:r>
            <a:r>
              <a:rPr lang="es-ES" dirty="0" err="1"/>
              <a:t>Components</a:t>
            </a:r>
            <a:r>
              <a:rPr lang="es-ES" dirty="0"/>
              <a:t> son una característica de la Plataforma Web actualmente compatible con las últimas versiones Chrome, Opera y Safari, y están disponibles para otros navegadores a través de </a:t>
            </a:r>
            <a:r>
              <a:rPr lang="es-ES" dirty="0" err="1"/>
              <a:t>polyfills</a:t>
            </a:r>
            <a:r>
              <a:rPr lang="es-ES" dirty="0"/>
              <a:t>. Un elemento personalizado extiende HTML al permitir definir una etiqueta cuyo contenido está creado y controlado por código JavaScript. El navegador mantiene una serie </a:t>
            </a:r>
            <a:r>
              <a:rPr lang="es-ES" dirty="0" err="1"/>
              <a:t>CustomElementRegistry</a:t>
            </a:r>
            <a:r>
              <a:rPr lang="es-ES" dirty="0"/>
              <a:t> de elementos personalizados definidos (o componentes web), que asigna una clase de JavaScript </a:t>
            </a:r>
            <a:r>
              <a:rPr lang="es-ES" dirty="0" err="1"/>
              <a:t>instanciable</a:t>
            </a:r>
            <a:r>
              <a:rPr lang="es-ES" dirty="0"/>
              <a:t> a una etiqueta HTML.</a:t>
            </a:r>
          </a:p>
          <a:p>
            <a:r>
              <a:rPr lang="es-ES" dirty="0"/>
              <a:t>El paquete @angular/</a:t>
            </a:r>
            <a:r>
              <a:rPr lang="es-ES" dirty="0" err="1"/>
              <a:t>elements</a:t>
            </a:r>
            <a:r>
              <a:rPr lang="es-ES" dirty="0"/>
              <a:t> exporta una API </a:t>
            </a:r>
            <a:r>
              <a:rPr lang="es-ES" dirty="0" err="1"/>
              <a:t>createCustomElement</a:t>
            </a:r>
            <a:r>
              <a:rPr lang="es-ES" dirty="0"/>
              <a:t>() que proporciona un puente desde la interfaz de componente y la funcionalidad de detección de cambios de Angular a la API DOM integrada.</a:t>
            </a:r>
          </a:p>
          <a:p>
            <a:r>
              <a:rPr lang="es-ES" dirty="0"/>
              <a:t>Transformar un componente en un elemento personalizado hace que toda la infraestructura Angular requerida esté disponible para el navegador. La creación de un elemento personalizado es simple y directa, y conecta automáticamente la vista definida por el componente con la detección de cambios y el enlace de datos, asignando la funcionalidad Angular a los equivalentes de HTML nativos correspondientes.</a:t>
            </a:r>
          </a:p>
        </p:txBody>
      </p:sp>
    </p:spTree>
    <p:extLst>
      <p:ext uri="{BB962C8B-B14F-4D97-AF65-F5344CB8AC3E}">
        <p14:creationId xmlns:p14="http://schemas.microsoft.com/office/powerpoint/2010/main" val="12543901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57200" y="4558522"/>
            <a:ext cx="1594520" cy="153477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b="1" dirty="0">
                <a:latin typeface="Calibri" panose="020F0502020204030204" pitchFamily="34" charset="0"/>
              </a:rPr>
              <a:t>Vista</a:t>
            </a:r>
          </a:p>
        </p:txBody>
      </p:sp>
      <p:sp>
        <p:nvSpPr>
          <p:cNvPr id="30" name="Flecha curvada hacia arriba 29"/>
          <p:cNvSpPr/>
          <p:nvPr/>
        </p:nvSpPr>
        <p:spPr>
          <a:xfrm rot="10800000">
            <a:off x="1038436" y="4149080"/>
            <a:ext cx="3317540" cy="720080"/>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solidFill>
                <a:schemeClr val="tx1"/>
              </a:solidFill>
            </a:endParaRPr>
          </a:p>
        </p:txBody>
      </p:sp>
      <p:sp>
        <p:nvSpPr>
          <p:cNvPr id="3" name="2 Título"/>
          <p:cNvSpPr>
            <a:spLocks noGrp="1"/>
          </p:cNvSpPr>
          <p:nvPr>
            <p:ph type="title"/>
          </p:nvPr>
        </p:nvSpPr>
        <p:spPr/>
        <p:txBody>
          <a:bodyPr>
            <a:normAutofit/>
          </a:bodyPr>
          <a:lstStyle/>
          <a:p>
            <a:r>
              <a:rPr lang="es-ES" dirty="0" err="1"/>
              <a:t>Model</a:t>
            </a:r>
            <a:r>
              <a:rPr lang="es-ES" dirty="0"/>
              <a:t> </a:t>
            </a:r>
            <a:r>
              <a:rPr lang="es-ES"/>
              <a:t>View ViewModel (MVVM</a:t>
            </a:r>
            <a:r>
              <a:rPr lang="es-ES" dirty="0"/>
              <a:t>)</a:t>
            </a:r>
          </a:p>
        </p:txBody>
      </p:sp>
      <p:sp>
        <p:nvSpPr>
          <p:cNvPr id="2" name="1 Marcador de contenido"/>
          <p:cNvSpPr>
            <a:spLocks noGrp="1"/>
          </p:cNvSpPr>
          <p:nvPr>
            <p:ph idx="1"/>
          </p:nvPr>
        </p:nvSpPr>
        <p:spPr>
          <a:xfrm>
            <a:off x="457200" y="1600200"/>
            <a:ext cx="8229600" cy="2072285"/>
          </a:xfrm>
        </p:spPr>
        <p:txBody>
          <a:bodyPr>
            <a:normAutofit fontScale="62500" lnSpcReduction="20000"/>
          </a:bodyPr>
          <a:lstStyle/>
          <a:p>
            <a:pPr lvl="0"/>
            <a:r>
              <a:rPr lang="es-ES" dirty="0"/>
              <a:t>El </a:t>
            </a:r>
            <a:r>
              <a:rPr lang="es-ES" b="1" dirty="0"/>
              <a:t>Modelo</a:t>
            </a:r>
            <a:r>
              <a:rPr lang="es-ES" dirty="0"/>
              <a:t> es la entidad que representa el concepto de negocio.</a:t>
            </a:r>
          </a:p>
          <a:p>
            <a:endParaRPr lang="es-ES" dirty="0"/>
          </a:p>
          <a:p>
            <a:pPr lvl="0"/>
            <a:r>
              <a:rPr lang="es-ES" dirty="0"/>
              <a:t>La </a:t>
            </a:r>
            <a:r>
              <a:rPr lang="es-ES" b="1" dirty="0"/>
              <a:t>Vista</a:t>
            </a:r>
            <a:r>
              <a:rPr lang="es-ES" dirty="0"/>
              <a:t> es la representación gráfica del control o un conjunto de controles que muestran el Modelo de datos en pantalla. </a:t>
            </a:r>
          </a:p>
          <a:p>
            <a:pPr lvl="0"/>
            <a:endParaRPr lang="es-ES" dirty="0"/>
          </a:p>
          <a:p>
            <a:pPr lvl="0"/>
            <a:r>
              <a:rPr lang="es-ES" dirty="0"/>
              <a:t>La </a:t>
            </a:r>
            <a:r>
              <a:rPr lang="es-ES" b="1" dirty="0" err="1"/>
              <a:t>VistaModelo</a:t>
            </a:r>
            <a:r>
              <a:rPr lang="es-ES" dirty="0"/>
              <a:t> es la que une todo. Contiene la lógica del interfaz de usuario, los comandos, los eventos y una referencia al Modelo. </a:t>
            </a:r>
          </a:p>
          <a:p>
            <a:endParaRPr lang="es-ES" dirty="0"/>
          </a:p>
        </p:txBody>
      </p:sp>
      <p:sp>
        <p:nvSpPr>
          <p:cNvPr id="7" name="Rectángulo redondeado 6"/>
          <p:cNvSpPr/>
          <p:nvPr/>
        </p:nvSpPr>
        <p:spPr>
          <a:xfrm>
            <a:off x="3774740" y="4558523"/>
            <a:ext cx="1594520" cy="15347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b="1" dirty="0" err="1">
                <a:latin typeface="Calibri" panose="020F0502020204030204" pitchFamily="34" charset="0"/>
              </a:rPr>
              <a:t>VistaModelo</a:t>
            </a:r>
            <a:endParaRPr lang="es-ES" b="1" dirty="0">
              <a:latin typeface="Calibri" panose="020F0502020204030204" pitchFamily="34" charset="0"/>
            </a:endParaRPr>
          </a:p>
        </p:txBody>
      </p:sp>
      <p:sp>
        <p:nvSpPr>
          <p:cNvPr id="28" name="Flecha curvada hacia arriba 27"/>
          <p:cNvSpPr/>
          <p:nvPr/>
        </p:nvSpPr>
        <p:spPr>
          <a:xfrm rot="10800000">
            <a:off x="4788024" y="4149079"/>
            <a:ext cx="3317540" cy="720080"/>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a:solidFill>
                <a:schemeClr val="tx1"/>
              </a:solidFill>
            </a:endParaRPr>
          </a:p>
        </p:txBody>
      </p:sp>
      <p:sp>
        <p:nvSpPr>
          <p:cNvPr id="6" name="Rectángulo redondeado 5"/>
          <p:cNvSpPr/>
          <p:nvPr/>
        </p:nvSpPr>
        <p:spPr>
          <a:xfrm>
            <a:off x="7092280" y="4558523"/>
            <a:ext cx="1594520" cy="153477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b="1" dirty="0">
                <a:latin typeface="Calibri" panose="020F0502020204030204" pitchFamily="34" charset="0"/>
              </a:rPr>
              <a:t>Modelo</a:t>
            </a:r>
          </a:p>
        </p:txBody>
      </p:sp>
      <p:sp>
        <p:nvSpPr>
          <p:cNvPr id="29" name="Flecha derecha 28"/>
          <p:cNvSpPr/>
          <p:nvPr/>
        </p:nvSpPr>
        <p:spPr>
          <a:xfrm>
            <a:off x="2123728" y="4838013"/>
            <a:ext cx="1584176" cy="56266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S" dirty="0"/>
              <a:t>Métodos</a:t>
            </a:r>
          </a:p>
        </p:txBody>
      </p:sp>
      <p:sp>
        <p:nvSpPr>
          <p:cNvPr id="32" name="Flecha derecha 31"/>
          <p:cNvSpPr/>
          <p:nvPr/>
        </p:nvSpPr>
        <p:spPr>
          <a:xfrm>
            <a:off x="5468972" y="5044575"/>
            <a:ext cx="1584176" cy="56266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ES" dirty="0"/>
              <a:t>Métodos</a:t>
            </a:r>
          </a:p>
        </p:txBody>
      </p:sp>
      <p:cxnSp>
        <p:nvCxnSpPr>
          <p:cNvPr id="33" name="Conector recto de flecha 32"/>
          <p:cNvCxnSpPr/>
          <p:nvPr/>
        </p:nvCxnSpPr>
        <p:spPr>
          <a:xfrm>
            <a:off x="2051720" y="5877272"/>
            <a:ext cx="1723020"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35" name="CuadroTexto 34"/>
          <p:cNvSpPr txBox="1"/>
          <p:nvPr/>
        </p:nvSpPr>
        <p:spPr>
          <a:xfrm>
            <a:off x="2288982" y="3779748"/>
            <a:ext cx="914866" cy="369332"/>
          </a:xfrm>
          <a:prstGeom prst="rect">
            <a:avLst/>
          </a:prstGeom>
          <a:noFill/>
        </p:spPr>
        <p:txBody>
          <a:bodyPr wrap="none" rtlCol="0">
            <a:spAutoFit/>
          </a:bodyPr>
          <a:lstStyle/>
          <a:p>
            <a:r>
              <a:rPr lang="es-ES" dirty="0">
                <a:solidFill>
                  <a:schemeClr val="accent6">
                    <a:lumMod val="50000"/>
                  </a:schemeClr>
                </a:solidFill>
              </a:rPr>
              <a:t>Eventos</a:t>
            </a:r>
          </a:p>
        </p:txBody>
      </p:sp>
      <p:sp>
        <p:nvSpPr>
          <p:cNvPr id="37" name="CuadroTexto 36"/>
          <p:cNvSpPr txBox="1"/>
          <p:nvPr/>
        </p:nvSpPr>
        <p:spPr>
          <a:xfrm>
            <a:off x="5989360" y="3779748"/>
            <a:ext cx="914866" cy="369332"/>
          </a:xfrm>
          <a:prstGeom prst="rect">
            <a:avLst/>
          </a:prstGeom>
          <a:noFill/>
        </p:spPr>
        <p:txBody>
          <a:bodyPr wrap="none" rtlCol="0">
            <a:spAutoFit/>
          </a:bodyPr>
          <a:lstStyle/>
          <a:p>
            <a:r>
              <a:rPr lang="es-ES" dirty="0">
                <a:solidFill>
                  <a:schemeClr val="accent6">
                    <a:lumMod val="50000"/>
                  </a:schemeClr>
                </a:solidFill>
              </a:rPr>
              <a:t>Eventos</a:t>
            </a:r>
          </a:p>
        </p:txBody>
      </p:sp>
      <p:sp>
        <p:nvSpPr>
          <p:cNvPr id="38" name="CuadroTexto 37"/>
          <p:cNvSpPr txBox="1"/>
          <p:nvPr/>
        </p:nvSpPr>
        <p:spPr>
          <a:xfrm>
            <a:off x="2223842" y="5507940"/>
            <a:ext cx="1378775" cy="369332"/>
          </a:xfrm>
          <a:prstGeom prst="rect">
            <a:avLst/>
          </a:prstGeom>
          <a:noFill/>
        </p:spPr>
        <p:txBody>
          <a:bodyPr wrap="none" rtlCol="0">
            <a:spAutoFit/>
          </a:bodyPr>
          <a:lstStyle/>
          <a:p>
            <a:r>
              <a:rPr lang="es-ES" dirty="0">
                <a:solidFill>
                  <a:schemeClr val="accent6">
                    <a:lumMod val="50000"/>
                  </a:schemeClr>
                </a:solidFill>
              </a:rPr>
              <a:t>Data </a:t>
            </a:r>
            <a:r>
              <a:rPr lang="es-ES" dirty="0" err="1">
                <a:solidFill>
                  <a:schemeClr val="accent6">
                    <a:lumMod val="50000"/>
                  </a:schemeClr>
                </a:solidFill>
              </a:rPr>
              <a:t>Binding</a:t>
            </a:r>
            <a:endParaRPr lang="es-ES" dirty="0">
              <a:solidFill>
                <a:schemeClr val="accent6">
                  <a:lumMod val="50000"/>
                </a:schemeClr>
              </a:solidFill>
            </a:endParaRPr>
          </a:p>
        </p:txBody>
      </p:sp>
      <p:sp>
        <p:nvSpPr>
          <p:cNvPr id="39" name="CuadroTexto 38"/>
          <p:cNvSpPr txBox="1"/>
          <p:nvPr/>
        </p:nvSpPr>
        <p:spPr>
          <a:xfrm>
            <a:off x="2323163" y="5877272"/>
            <a:ext cx="1180131" cy="369332"/>
          </a:xfrm>
          <a:prstGeom prst="rect">
            <a:avLst/>
          </a:prstGeom>
          <a:noFill/>
        </p:spPr>
        <p:txBody>
          <a:bodyPr wrap="none" rtlCol="0">
            <a:spAutoFit/>
          </a:bodyPr>
          <a:lstStyle/>
          <a:p>
            <a:r>
              <a:rPr lang="es-ES" dirty="0">
                <a:solidFill>
                  <a:schemeClr val="accent6">
                    <a:lumMod val="50000"/>
                  </a:schemeClr>
                </a:solidFill>
              </a:rPr>
              <a:t>Comandos</a:t>
            </a:r>
          </a:p>
        </p:txBody>
      </p:sp>
    </p:spTree>
    <p:extLst>
      <p:ext uri="{BB962C8B-B14F-4D97-AF65-F5344CB8AC3E}">
        <p14:creationId xmlns:p14="http://schemas.microsoft.com/office/powerpoint/2010/main" val="26156109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Soporte de navegador</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671588411"/>
              </p:ext>
            </p:extLst>
          </p:nvPr>
        </p:nvGraphicFramePr>
        <p:xfrm>
          <a:off x="1368000" y="1628800"/>
          <a:ext cx="6408000" cy="4480560"/>
        </p:xfrm>
        <a:graphic>
          <a:graphicData uri="http://schemas.openxmlformats.org/drawingml/2006/table">
            <a:tbl>
              <a:tblPr firstRow="1" firstCol="1">
                <a:tableStyleId>{5C22544A-7EE6-4342-B048-85BDC9FD1C3A}</a:tableStyleId>
              </a:tblPr>
              <a:tblGrid>
                <a:gridCol w="3204000">
                  <a:extLst>
                    <a:ext uri="{9D8B030D-6E8A-4147-A177-3AD203B41FA5}">
                      <a16:colId xmlns:a16="http://schemas.microsoft.com/office/drawing/2014/main" val="20000"/>
                    </a:ext>
                  </a:extLst>
                </a:gridCol>
                <a:gridCol w="3204000">
                  <a:extLst>
                    <a:ext uri="{9D8B030D-6E8A-4147-A177-3AD203B41FA5}">
                      <a16:colId xmlns:a16="http://schemas.microsoft.com/office/drawing/2014/main" val="20001"/>
                    </a:ext>
                  </a:extLst>
                </a:gridCol>
              </a:tblGrid>
              <a:tr h="0">
                <a:tc>
                  <a:txBody>
                    <a:bodyPr/>
                    <a:lstStyle/>
                    <a:p>
                      <a:pPr algn="l" fontAlgn="t"/>
                      <a:r>
                        <a:rPr lang="es-ES" sz="2000" dirty="0">
                          <a:effectLst/>
                        </a:rPr>
                        <a:t>Navegador</a:t>
                      </a:r>
                      <a:endParaRPr lang="es-ES" sz="2000" b="1" dirty="0">
                        <a:effectLst/>
                      </a:endParaRPr>
                    </a:p>
                  </a:txBody>
                  <a:tcPr/>
                </a:tc>
                <a:tc>
                  <a:txBody>
                    <a:bodyPr/>
                    <a:lstStyle/>
                    <a:p>
                      <a:pPr algn="l" fontAlgn="t"/>
                      <a:r>
                        <a:rPr lang="es-ES" sz="2000" dirty="0">
                          <a:effectLst/>
                        </a:rPr>
                        <a:t>Versiones compatibles</a:t>
                      </a:r>
                      <a:endParaRPr lang="es-ES" sz="2000" b="1" dirty="0">
                        <a:effectLst/>
                      </a:endParaRPr>
                    </a:p>
                  </a:txBody>
                  <a:tcPr/>
                </a:tc>
                <a:extLst>
                  <a:ext uri="{0D108BD9-81ED-4DB2-BD59-A6C34878D82A}">
                    <a16:rowId xmlns:a16="http://schemas.microsoft.com/office/drawing/2014/main" val="10000"/>
                  </a:ext>
                </a:extLst>
              </a:tr>
              <a:tr h="0">
                <a:tc>
                  <a:txBody>
                    <a:bodyPr/>
                    <a:lstStyle/>
                    <a:p>
                      <a:pPr algn="l" fontAlgn="t"/>
                      <a:r>
                        <a:rPr lang="es-ES" sz="2000">
                          <a:effectLst/>
                        </a:rPr>
                        <a:t>Chrome</a:t>
                      </a:r>
                      <a:endParaRPr lang="es-ES" sz="2000" b="0">
                        <a:effectLst/>
                      </a:endParaRPr>
                    </a:p>
                  </a:txBody>
                  <a:tcPr/>
                </a:tc>
                <a:tc>
                  <a:txBody>
                    <a:bodyPr/>
                    <a:lstStyle/>
                    <a:p>
                      <a:pPr algn="l" fontAlgn="t"/>
                      <a:r>
                        <a:rPr lang="es-ES" sz="2000" dirty="0">
                          <a:effectLst/>
                        </a:rPr>
                        <a:t>Última</a:t>
                      </a:r>
                      <a:endParaRPr lang="es-ES" sz="2000" b="0" dirty="0">
                        <a:effectLst/>
                      </a:endParaRPr>
                    </a:p>
                  </a:txBody>
                  <a:tcPr/>
                </a:tc>
                <a:extLst>
                  <a:ext uri="{0D108BD9-81ED-4DB2-BD59-A6C34878D82A}">
                    <a16:rowId xmlns:a16="http://schemas.microsoft.com/office/drawing/2014/main" val="10001"/>
                  </a:ext>
                </a:extLst>
              </a:tr>
              <a:tr h="0">
                <a:tc>
                  <a:txBody>
                    <a:bodyPr/>
                    <a:lstStyle/>
                    <a:p>
                      <a:pPr algn="l" fontAlgn="t"/>
                      <a:r>
                        <a:rPr lang="es-ES" sz="2000" dirty="0">
                          <a:effectLst/>
                        </a:rPr>
                        <a:t>Firefox</a:t>
                      </a:r>
                      <a:endParaRPr lang="es-ES" sz="2000" b="0" dirty="0">
                        <a:effectLst/>
                      </a:endParaRPr>
                    </a:p>
                  </a:txBody>
                  <a:tcPr/>
                </a:tc>
                <a:tc>
                  <a:txBody>
                    <a:bodyPr/>
                    <a:lstStyle/>
                    <a:p>
                      <a:pPr algn="l" fontAlgn="t"/>
                      <a:r>
                        <a:rPr lang="es-ES" sz="2000" dirty="0">
                          <a:effectLst/>
                        </a:rPr>
                        <a:t>Última</a:t>
                      </a:r>
                      <a:endParaRPr lang="es-ES" sz="2000" b="0" dirty="0">
                        <a:effectLst/>
                      </a:endParaRPr>
                    </a:p>
                  </a:txBody>
                  <a:tcPr/>
                </a:tc>
                <a:extLst>
                  <a:ext uri="{0D108BD9-81ED-4DB2-BD59-A6C34878D82A}">
                    <a16:rowId xmlns:a16="http://schemas.microsoft.com/office/drawing/2014/main" val="10002"/>
                  </a:ext>
                </a:extLst>
              </a:tr>
              <a:tr h="0">
                <a:tc>
                  <a:txBody>
                    <a:bodyPr/>
                    <a:lstStyle/>
                    <a:p>
                      <a:pPr algn="l" fontAlgn="t"/>
                      <a:r>
                        <a:rPr lang="es-ES" sz="2000">
                          <a:effectLst/>
                        </a:rPr>
                        <a:t>Edge</a:t>
                      </a:r>
                      <a:endParaRPr lang="es-ES" sz="2000" b="0">
                        <a:effectLst/>
                      </a:endParaRPr>
                    </a:p>
                  </a:txBody>
                  <a:tcPr/>
                </a:tc>
                <a:tc>
                  <a:txBody>
                    <a:bodyPr/>
                    <a:lstStyle/>
                    <a:p>
                      <a:pPr algn="l" fontAlgn="t"/>
                      <a:r>
                        <a:rPr lang="es-ES" sz="2000" dirty="0">
                          <a:effectLst/>
                        </a:rPr>
                        <a:t>Últimas 2 versiones</a:t>
                      </a:r>
                      <a:endParaRPr lang="en-US" sz="2000" b="0" dirty="0">
                        <a:effectLst/>
                      </a:endParaRPr>
                    </a:p>
                  </a:txBody>
                  <a:tcPr/>
                </a:tc>
                <a:extLst>
                  <a:ext uri="{0D108BD9-81ED-4DB2-BD59-A6C34878D82A}">
                    <a16:rowId xmlns:a16="http://schemas.microsoft.com/office/drawing/2014/main" val="10003"/>
                  </a:ext>
                </a:extLst>
              </a:tr>
              <a:tr h="0">
                <a:tc>
                  <a:txBody>
                    <a:bodyPr/>
                    <a:lstStyle/>
                    <a:p>
                      <a:pPr algn="l" fontAlgn="t"/>
                      <a:r>
                        <a:rPr lang="es-ES" sz="2000" dirty="0">
                          <a:effectLst/>
                        </a:rPr>
                        <a:t>IE</a:t>
                      </a:r>
                      <a:endParaRPr lang="es-ES" sz="2000" b="0" dirty="0">
                        <a:effectLst/>
                      </a:endParaRPr>
                    </a:p>
                  </a:txBody>
                  <a:tcPr/>
                </a:tc>
                <a:tc>
                  <a:txBody>
                    <a:bodyPr/>
                    <a:lstStyle/>
                    <a:p>
                      <a:pPr algn="l" fontAlgn="t"/>
                      <a:r>
                        <a:rPr lang="es-ES" sz="2000" dirty="0">
                          <a:effectLst/>
                        </a:rPr>
                        <a:t>11, 10, 9</a:t>
                      </a:r>
                      <a:endParaRPr lang="es-ES" sz="2000" b="0" dirty="0">
                        <a:effectLst/>
                      </a:endParaRPr>
                    </a:p>
                  </a:txBody>
                  <a:tcPr/>
                </a:tc>
                <a:extLst>
                  <a:ext uri="{0D108BD9-81ED-4DB2-BD59-A6C34878D82A}">
                    <a16:rowId xmlns:a16="http://schemas.microsoft.com/office/drawing/2014/main" val="10004"/>
                  </a:ext>
                </a:extLst>
              </a:tr>
              <a:tr h="0">
                <a:tc>
                  <a:txBody>
                    <a:bodyPr/>
                    <a:lstStyle/>
                    <a:p>
                      <a:pPr algn="l" fontAlgn="t"/>
                      <a:r>
                        <a:rPr lang="es-ES" sz="2000" dirty="0">
                          <a:effectLst/>
                        </a:rPr>
                        <a:t>IE Mobile</a:t>
                      </a:r>
                      <a:endParaRPr lang="es-ES" sz="2000" b="0" dirty="0">
                        <a:effectLst/>
                      </a:endParaRPr>
                    </a:p>
                  </a:txBody>
                  <a:tcPr/>
                </a:tc>
                <a:tc>
                  <a:txBody>
                    <a:bodyPr/>
                    <a:lstStyle/>
                    <a:p>
                      <a:pPr algn="l" fontAlgn="t"/>
                      <a:r>
                        <a:rPr lang="es-ES" sz="2000">
                          <a:effectLst/>
                        </a:rPr>
                        <a:t>11</a:t>
                      </a:r>
                      <a:endParaRPr lang="es-ES" sz="2000" b="0">
                        <a:effectLst/>
                      </a:endParaRPr>
                    </a:p>
                  </a:txBody>
                  <a:tcPr/>
                </a:tc>
                <a:extLst>
                  <a:ext uri="{0D108BD9-81ED-4DB2-BD59-A6C34878D82A}">
                    <a16:rowId xmlns:a16="http://schemas.microsoft.com/office/drawing/2014/main" val="10005"/>
                  </a:ext>
                </a:extLst>
              </a:tr>
              <a:tr h="0">
                <a:tc>
                  <a:txBody>
                    <a:bodyPr/>
                    <a:lstStyle/>
                    <a:p>
                      <a:pPr algn="l" fontAlgn="t"/>
                      <a:r>
                        <a:rPr lang="es-ES" sz="2000">
                          <a:effectLst/>
                        </a:rPr>
                        <a:t>Safari</a:t>
                      </a:r>
                      <a:endParaRPr lang="es-ES" sz="2000" b="0">
                        <a:effectLst/>
                      </a:endParaRPr>
                    </a:p>
                  </a:txBody>
                  <a:tcPr/>
                </a:tc>
                <a:tc>
                  <a:txBody>
                    <a:bodyPr/>
                    <a:lstStyle/>
                    <a:p>
                      <a:pPr algn="l" fontAlgn="t"/>
                      <a:r>
                        <a:rPr lang="es-ES" sz="2000" dirty="0">
                          <a:effectLst/>
                        </a:rPr>
                        <a:t>Últimas 2 versiones</a:t>
                      </a:r>
                      <a:endParaRPr lang="en-US" sz="2000" b="0" dirty="0">
                        <a:effectLst/>
                      </a:endParaRPr>
                    </a:p>
                  </a:txBody>
                  <a:tcPr/>
                </a:tc>
                <a:extLst>
                  <a:ext uri="{0D108BD9-81ED-4DB2-BD59-A6C34878D82A}">
                    <a16:rowId xmlns:a16="http://schemas.microsoft.com/office/drawing/2014/main" val="10006"/>
                  </a:ext>
                </a:extLst>
              </a:tr>
              <a:tr h="0">
                <a:tc>
                  <a:txBody>
                    <a:bodyPr/>
                    <a:lstStyle/>
                    <a:p>
                      <a:pPr algn="l" fontAlgn="t"/>
                      <a:r>
                        <a:rPr lang="es-ES" sz="2000">
                          <a:effectLst/>
                        </a:rPr>
                        <a:t>iOS</a:t>
                      </a:r>
                      <a:endParaRPr lang="es-ES" sz="2000" b="0">
                        <a:effectLst/>
                      </a:endParaRPr>
                    </a:p>
                  </a:txBody>
                  <a:tcPr/>
                </a:tc>
                <a:tc>
                  <a:txBody>
                    <a:bodyPr/>
                    <a:lstStyle/>
                    <a:p>
                      <a:pPr algn="l" fontAlgn="t"/>
                      <a:r>
                        <a:rPr lang="es-ES" sz="2000" dirty="0">
                          <a:effectLst/>
                        </a:rPr>
                        <a:t>Últimas 2 versiones</a:t>
                      </a:r>
                      <a:endParaRPr lang="en-US" sz="2000" b="0" dirty="0">
                        <a:effectLst/>
                      </a:endParaRPr>
                    </a:p>
                  </a:txBody>
                  <a:tcPr/>
                </a:tc>
                <a:extLst>
                  <a:ext uri="{0D108BD9-81ED-4DB2-BD59-A6C34878D82A}">
                    <a16:rowId xmlns:a16="http://schemas.microsoft.com/office/drawing/2014/main" val="10007"/>
                  </a:ext>
                </a:extLst>
              </a:tr>
              <a:tr h="0">
                <a:tc>
                  <a:txBody>
                    <a:bodyPr/>
                    <a:lstStyle/>
                    <a:p>
                      <a:pPr algn="l" fontAlgn="t"/>
                      <a:r>
                        <a:rPr lang="es-ES" sz="2000">
                          <a:effectLst/>
                        </a:rPr>
                        <a:t>Android</a:t>
                      </a:r>
                      <a:endParaRPr lang="es-ES" sz="2000" b="0">
                        <a:effectLst/>
                      </a:endParaRPr>
                    </a:p>
                  </a:txBody>
                  <a:tcPr/>
                </a:tc>
                <a:tc>
                  <a:txBody>
                    <a:bodyPr/>
                    <a:lstStyle/>
                    <a:p>
                      <a:pPr algn="l" fontAlgn="t"/>
                      <a:r>
                        <a:rPr lang="es-ES" sz="2000" dirty="0" err="1">
                          <a:effectLst/>
                        </a:rPr>
                        <a:t>Nougat</a:t>
                      </a:r>
                      <a:r>
                        <a:rPr lang="es-ES" sz="2000" dirty="0">
                          <a:effectLst/>
                        </a:rPr>
                        <a:t> (7.0)</a:t>
                      </a:r>
                      <a:br>
                        <a:rPr lang="es-ES" sz="2000" dirty="0">
                          <a:effectLst/>
                        </a:rPr>
                      </a:br>
                      <a:r>
                        <a:rPr lang="es-ES" sz="2000" dirty="0" err="1">
                          <a:effectLst/>
                        </a:rPr>
                        <a:t>Marshmallow</a:t>
                      </a:r>
                      <a:r>
                        <a:rPr lang="es-ES" sz="2000" dirty="0">
                          <a:effectLst/>
                        </a:rPr>
                        <a:t> (6.0)</a:t>
                      </a:r>
                      <a:br>
                        <a:rPr lang="es-ES" sz="2000" dirty="0">
                          <a:effectLst/>
                        </a:rPr>
                      </a:br>
                      <a:r>
                        <a:rPr lang="es-ES" sz="2000" dirty="0" err="1">
                          <a:effectLst/>
                        </a:rPr>
                        <a:t>Lollipop</a:t>
                      </a:r>
                      <a:r>
                        <a:rPr lang="es-ES" sz="2000" dirty="0">
                          <a:effectLst/>
                        </a:rPr>
                        <a:t> (5.0, 5.1)</a:t>
                      </a:r>
                      <a:br>
                        <a:rPr lang="es-ES" sz="2000" dirty="0">
                          <a:effectLst/>
                        </a:rPr>
                      </a:br>
                      <a:r>
                        <a:rPr lang="es-ES" sz="2000" dirty="0" err="1">
                          <a:effectLst/>
                        </a:rPr>
                        <a:t>KitKat</a:t>
                      </a:r>
                      <a:r>
                        <a:rPr lang="es-ES" sz="2000" dirty="0">
                          <a:effectLst/>
                        </a:rPr>
                        <a:t> (4.4)</a:t>
                      </a:r>
                      <a:endParaRPr lang="es-ES" sz="2000" b="0" dirty="0">
                        <a:effectLst/>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917306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Herramientas de Desarrollo</a:t>
            </a:r>
          </a:p>
        </p:txBody>
      </p:sp>
      <p:sp>
        <p:nvSpPr>
          <p:cNvPr id="5" name="Marcador de texto 4"/>
          <p:cNvSpPr>
            <a:spLocks noGrp="1"/>
          </p:cNvSpPr>
          <p:nvPr>
            <p:ph type="body" idx="1"/>
          </p:nvPr>
        </p:nvSpPr>
        <p:spPr/>
        <p:txBody>
          <a:bodyPr/>
          <a:lstStyle/>
          <a:p>
            <a:endParaRPr lang="es-ES"/>
          </a:p>
        </p:txBody>
      </p:sp>
    </p:spTree>
    <p:extLst>
      <p:ext uri="{BB962C8B-B14F-4D97-AF65-F5344CB8AC3E}">
        <p14:creationId xmlns:p14="http://schemas.microsoft.com/office/powerpoint/2010/main" val="38890528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IDEs</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Visual Studio </a:t>
            </a:r>
            <a:r>
              <a:rPr lang="es-ES" dirty="0" err="1"/>
              <a:t>Code</a:t>
            </a:r>
            <a:r>
              <a:rPr lang="es-ES" dirty="0"/>
              <a:t> - </a:t>
            </a:r>
            <a:r>
              <a:rPr lang="es-ES" dirty="0">
                <a:hlinkClick r:id="rId2"/>
              </a:rPr>
              <a:t>http://code.visualstudio.com/</a:t>
            </a:r>
            <a:endParaRPr lang="es-ES" dirty="0"/>
          </a:p>
          <a:p>
            <a:pPr lvl="1"/>
            <a:r>
              <a:rPr lang="es-ES" dirty="0"/>
              <a:t>VS </a:t>
            </a:r>
            <a:r>
              <a:rPr lang="es-ES" dirty="0" err="1"/>
              <a:t>Code</a:t>
            </a:r>
            <a:r>
              <a:rPr lang="es-ES" dirty="0"/>
              <a:t> </a:t>
            </a:r>
            <a:r>
              <a:rPr lang="es-ES" dirty="0" err="1"/>
              <a:t>is</a:t>
            </a:r>
            <a:r>
              <a:rPr lang="es-ES" dirty="0"/>
              <a:t> a Free, </a:t>
            </a:r>
            <a:r>
              <a:rPr lang="es-ES" dirty="0" err="1"/>
              <a:t>Lightweight</a:t>
            </a:r>
            <a:r>
              <a:rPr lang="es-ES" dirty="0"/>
              <a:t> </a:t>
            </a:r>
            <a:r>
              <a:rPr lang="es-ES" dirty="0" err="1"/>
              <a:t>Tool</a:t>
            </a:r>
            <a:r>
              <a:rPr lang="es-ES" dirty="0"/>
              <a:t> </a:t>
            </a:r>
            <a:r>
              <a:rPr lang="es-ES" dirty="0" err="1"/>
              <a:t>for</a:t>
            </a:r>
            <a:r>
              <a:rPr lang="es-ES" dirty="0"/>
              <a:t> </a:t>
            </a:r>
            <a:r>
              <a:rPr lang="es-ES" dirty="0" err="1"/>
              <a:t>Editing</a:t>
            </a:r>
            <a:r>
              <a:rPr lang="es-ES" dirty="0"/>
              <a:t> and </a:t>
            </a:r>
            <a:r>
              <a:rPr lang="es-ES" dirty="0" err="1"/>
              <a:t>Debugging</a:t>
            </a:r>
            <a:r>
              <a:rPr lang="es-ES" dirty="0"/>
              <a:t> Web Apps.</a:t>
            </a:r>
          </a:p>
          <a:p>
            <a:r>
              <a:rPr lang="es-ES" dirty="0" err="1"/>
              <a:t>StackBlitz</a:t>
            </a:r>
            <a:r>
              <a:rPr lang="es-ES" dirty="0"/>
              <a:t> - </a:t>
            </a:r>
            <a:r>
              <a:rPr lang="es-ES" dirty="0">
                <a:hlinkClick r:id="rId3"/>
              </a:rPr>
              <a:t>https://stackblitz.com</a:t>
            </a:r>
            <a:endParaRPr lang="es-ES" dirty="0"/>
          </a:p>
          <a:p>
            <a:pPr lvl="1"/>
            <a:r>
              <a:rPr lang="en-US" dirty="0"/>
              <a:t>The online IDE for web applications. Powered by VS Code and GitHub.</a:t>
            </a:r>
            <a:endParaRPr lang="es-ES" dirty="0"/>
          </a:p>
          <a:p>
            <a:r>
              <a:rPr lang="es-ES" dirty="0"/>
              <a:t>Angular IDE </a:t>
            </a:r>
            <a:r>
              <a:rPr lang="es-ES" dirty="0" err="1"/>
              <a:t>by</a:t>
            </a:r>
            <a:r>
              <a:rPr lang="es-ES" dirty="0"/>
              <a:t> </a:t>
            </a:r>
            <a:r>
              <a:rPr lang="es-ES" dirty="0" err="1"/>
              <a:t>Webclipse</a:t>
            </a:r>
            <a:r>
              <a:rPr lang="es-ES" dirty="0"/>
              <a:t> - </a:t>
            </a:r>
            <a:r>
              <a:rPr lang="es-ES" dirty="0">
                <a:hlinkClick r:id="rId4"/>
              </a:rPr>
              <a:t>https://www.genuitec.com/products/angular-ide</a:t>
            </a:r>
            <a:endParaRPr lang="es-ES" dirty="0"/>
          </a:p>
          <a:p>
            <a:pPr lvl="1"/>
            <a:r>
              <a:rPr lang="es-ES" dirty="0" err="1"/>
              <a:t>Built</a:t>
            </a:r>
            <a:r>
              <a:rPr lang="es-ES" dirty="0"/>
              <a:t> </a:t>
            </a:r>
            <a:r>
              <a:rPr lang="es-ES" dirty="0" err="1"/>
              <a:t>first</a:t>
            </a:r>
            <a:r>
              <a:rPr lang="es-ES" dirty="0"/>
              <a:t> and </a:t>
            </a:r>
            <a:r>
              <a:rPr lang="es-ES" dirty="0" err="1"/>
              <a:t>foremost</a:t>
            </a:r>
            <a:r>
              <a:rPr lang="es-ES" dirty="0"/>
              <a:t> </a:t>
            </a:r>
            <a:r>
              <a:rPr lang="es-ES" dirty="0" err="1"/>
              <a:t>for</a:t>
            </a:r>
            <a:r>
              <a:rPr lang="es-ES" dirty="0"/>
              <a:t> Angular. </a:t>
            </a:r>
            <a:r>
              <a:rPr lang="es-ES" dirty="0" err="1"/>
              <a:t>Turnkey</a:t>
            </a:r>
            <a:r>
              <a:rPr lang="es-ES" dirty="0"/>
              <a:t> </a:t>
            </a:r>
            <a:r>
              <a:rPr lang="es-ES" dirty="0" err="1"/>
              <a:t>setup</a:t>
            </a:r>
            <a:r>
              <a:rPr lang="es-ES" dirty="0"/>
              <a:t> </a:t>
            </a:r>
            <a:r>
              <a:rPr lang="es-ES" dirty="0" err="1"/>
              <a:t>for</a:t>
            </a:r>
            <a:r>
              <a:rPr lang="es-ES" dirty="0"/>
              <a:t> </a:t>
            </a:r>
            <a:r>
              <a:rPr lang="es-ES" dirty="0" err="1"/>
              <a:t>beginners</a:t>
            </a:r>
            <a:r>
              <a:rPr lang="es-ES" dirty="0"/>
              <a:t>; </a:t>
            </a:r>
            <a:r>
              <a:rPr lang="es-ES" dirty="0" err="1"/>
              <a:t>powerful</a:t>
            </a:r>
            <a:r>
              <a:rPr lang="es-ES" dirty="0"/>
              <a:t> </a:t>
            </a:r>
            <a:r>
              <a:rPr lang="es-ES" dirty="0" err="1"/>
              <a:t>for</a:t>
            </a:r>
            <a:r>
              <a:rPr lang="es-ES" dirty="0"/>
              <a:t> </a:t>
            </a:r>
            <a:r>
              <a:rPr lang="es-ES" dirty="0" err="1"/>
              <a:t>experts</a:t>
            </a:r>
            <a:r>
              <a:rPr lang="es-ES" dirty="0"/>
              <a:t>.</a:t>
            </a:r>
          </a:p>
          <a:p>
            <a:r>
              <a:rPr lang="es-ES" dirty="0" err="1"/>
              <a:t>IntelliJ</a:t>
            </a:r>
            <a:r>
              <a:rPr lang="es-ES" dirty="0"/>
              <a:t> IDEA - </a:t>
            </a:r>
            <a:r>
              <a:rPr lang="es-ES" dirty="0">
                <a:hlinkClick r:id="rId5"/>
              </a:rPr>
              <a:t>https://www.jetbrains.com/idea/</a:t>
            </a:r>
            <a:endParaRPr lang="es-ES" dirty="0"/>
          </a:p>
          <a:p>
            <a:pPr lvl="1"/>
            <a:r>
              <a:rPr lang="es-ES" dirty="0" err="1"/>
              <a:t>Capable</a:t>
            </a:r>
            <a:r>
              <a:rPr lang="es-ES" dirty="0"/>
              <a:t> and </a:t>
            </a:r>
            <a:r>
              <a:rPr lang="es-ES" dirty="0" err="1"/>
              <a:t>Ergonomic</a:t>
            </a:r>
            <a:r>
              <a:rPr lang="es-ES" dirty="0"/>
              <a:t> Java * IDE</a:t>
            </a:r>
          </a:p>
          <a:p>
            <a:r>
              <a:rPr lang="es-ES" dirty="0" err="1"/>
              <a:t>Webstorm</a:t>
            </a:r>
            <a:r>
              <a:rPr lang="es-ES" dirty="0"/>
              <a:t> - </a:t>
            </a:r>
            <a:r>
              <a:rPr lang="es-ES" dirty="0">
                <a:hlinkClick r:id="rId6"/>
              </a:rPr>
              <a:t>https://www.jetbrains.com/webstorm/</a:t>
            </a:r>
            <a:endParaRPr lang="es-ES" dirty="0"/>
          </a:p>
          <a:p>
            <a:pPr lvl="1"/>
            <a:r>
              <a:rPr lang="es-ES" dirty="0" err="1"/>
              <a:t>Lightweight</a:t>
            </a:r>
            <a:r>
              <a:rPr lang="es-ES" dirty="0"/>
              <a:t> </a:t>
            </a:r>
            <a:r>
              <a:rPr lang="es-ES" dirty="0" err="1"/>
              <a:t>yet</a:t>
            </a:r>
            <a:r>
              <a:rPr lang="es-ES" dirty="0"/>
              <a:t> </a:t>
            </a:r>
            <a:r>
              <a:rPr lang="es-ES" dirty="0" err="1"/>
              <a:t>powerful</a:t>
            </a:r>
            <a:r>
              <a:rPr lang="es-ES" dirty="0"/>
              <a:t> IDE, </a:t>
            </a:r>
            <a:r>
              <a:rPr lang="es-ES" dirty="0" err="1"/>
              <a:t>perfectly</a:t>
            </a:r>
            <a:r>
              <a:rPr lang="es-ES" dirty="0"/>
              <a:t> </a:t>
            </a:r>
            <a:r>
              <a:rPr lang="es-ES" dirty="0" err="1"/>
              <a:t>equipped</a:t>
            </a:r>
            <a:r>
              <a:rPr lang="es-ES" dirty="0"/>
              <a:t> </a:t>
            </a:r>
            <a:r>
              <a:rPr lang="es-ES" dirty="0" err="1"/>
              <a:t>for</a:t>
            </a:r>
            <a:r>
              <a:rPr lang="es-ES" dirty="0"/>
              <a:t> </a:t>
            </a:r>
            <a:r>
              <a:rPr lang="es-ES" dirty="0" err="1"/>
              <a:t>complex</a:t>
            </a:r>
            <a:r>
              <a:rPr lang="es-ES" dirty="0"/>
              <a:t> </a:t>
            </a:r>
            <a:r>
              <a:rPr lang="es-ES" dirty="0" err="1"/>
              <a:t>client-side</a:t>
            </a:r>
            <a:r>
              <a:rPr lang="es-ES" dirty="0"/>
              <a:t> </a:t>
            </a:r>
            <a:r>
              <a:rPr lang="es-ES" dirty="0" err="1"/>
              <a:t>development</a:t>
            </a:r>
            <a:r>
              <a:rPr lang="es-ES" dirty="0"/>
              <a:t> and server-</a:t>
            </a:r>
            <a:r>
              <a:rPr lang="es-ES" dirty="0" err="1"/>
              <a:t>side</a:t>
            </a:r>
            <a:r>
              <a:rPr lang="es-ES" dirty="0"/>
              <a:t> </a:t>
            </a:r>
            <a:r>
              <a:rPr lang="es-ES" dirty="0" err="1"/>
              <a:t>development</a:t>
            </a:r>
            <a:r>
              <a:rPr lang="es-ES" dirty="0"/>
              <a:t> </a:t>
            </a:r>
            <a:r>
              <a:rPr lang="es-ES" dirty="0" err="1"/>
              <a:t>with</a:t>
            </a:r>
            <a:r>
              <a:rPr lang="es-ES" dirty="0"/>
              <a:t> Node.js</a:t>
            </a:r>
          </a:p>
        </p:txBody>
      </p:sp>
    </p:spTree>
    <p:extLst>
      <p:ext uri="{BB962C8B-B14F-4D97-AF65-F5344CB8AC3E}">
        <p14:creationId xmlns:p14="http://schemas.microsoft.com/office/powerpoint/2010/main" val="19697392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Instalación de utilidades</a:t>
            </a:r>
          </a:p>
        </p:txBody>
      </p:sp>
      <p:sp>
        <p:nvSpPr>
          <p:cNvPr id="3" name="2 Marcador de contenido"/>
          <p:cNvSpPr>
            <a:spLocks noGrp="1"/>
          </p:cNvSpPr>
          <p:nvPr>
            <p:ph idx="1"/>
          </p:nvPr>
        </p:nvSpPr>
        <p:spPr/>
        <p:txBody>
          <a:bodyPr>
            <a:normAutofit fontScale="62500" lnSpcReduction="20000"/>
          </a:bodyPr>
          <a:lstStyle/>
          <a:p>
            <a:pPr marL="0" indent="0">
              <a:buNone/>
            </a:pPr>
            <a:r>
              <a:rPr lang="es-ES" dirty="0">
                <a:solidFill>
                  <a:schemeClr val="accent1">
                    <a:lumMod val="75000"/>
                  </a:schemeClr>
                </a:solidFill>
                <a:ea typeface="+mj-ea"/>
                <a:cs typeface="+mj-cs"/>
              </a:rPr>
              <a:t>Consideraciones previas</a:t>
            </a:r>
          </a:p>
          <a:p>
            <a:pPr lvl="1"/>
            <a:r>
              <a:rPr lang="es-ES" dirty="0"/>
              <a:t>Las utilidades son de línea de comandos.</a:t>
            </a:r>
          </a:p>
          <a:p>
            <a:pPr lvl="1"/>
            <a:r>
              <a:rPr lang="es-ES" dirty="0"/>
              <a:t>Para ejecutar los comandos es necesario abrir la consola comandos (Símbolo del sistema)</a:t>
            </a:r>
          </a:p>
          <a:p>
            <a:pPr lvl="1"/>
            <a:r>
              <a:rPr lang="es-ES" dirty="0"/>
              <a:t>Siempre que se realice una instalación o creación es conveniente “Ejecutar como Administrador” para evitar otros problemas.</a:t>
            </a:r>
          </a:p>
          <a:p>
            <a:pPr lvl="1"/>
            <a:r>
              <a:rPr lang="es-ES" dirty="0"/>
              <a:t>En algunos casos el firewall de Windows, la configuración del proxy y las aplicaciones antivirus pueden dar problemas.</a:t>
            </a:r>
          </a:p>
          <a:p>
            <a:pPr lvl="8"/>
            <a:endParaRPr lang="es-ES" dirty="0"/>
          </a:p>
          <a:p>
            <a:pPr marL="0" indent="0">
              <a:spcBef>
                <a:spcPct val="0"/>
              </a:spcBef>
              <a:buNone/>
            </a:pPr>
            <a:r>
              <a:rPr lang="es-ES" dirty="0">
                <a:solidFill>
                  <a:schemeClr val="accent1">
                    <a:lumMod val="75000"/>
                  </a:schemeClr>
                </a:solidFill>
                <a:ea typeface="+mj-ea"/>
                <a:cs typeface="+mj-cs"/>
              </a:rPr>
              <a:t>GIT: Software de control de versiones</a:t>
            </a:r>
          </a:p>
          <a:p>
            <a:pPr lvl="1"/>
            <a:r>
              <a:rPr lang="es-ES" dirty="0"/>
              <a:t>Descargar e instalar: </a:t>
            </a:r>
            <a:r>
              <a:rPr lang="es-ES" dirty="0">
                <a:hlinkClick r:id="rId3"/>
              </a:rPr>
              <a:t>https://git-scm.com/</a:t>
            </a:r>
            <a:endParaRPr lang="es-ES" dirty="0"/>
          </a:p>
          <a:p>
            <a:pPr lvl="1"/>
            <a:r>
              <a:rPr lang="es-ES" dirty="0"/>
              <a:t>Verificar desde consola de comandos:</a:t>
            </a:r>
          </a:p>
          <a:p>
            <a:pPr lvl="2"/>
            <a:r>
              <a:rPr lang="es-ES" dirty="0" err="1"/>
              <a:t>git</a:t>
            </a:r>
            <a:endParaRPr lang="es-ES" dirty="0"/>
          </a:p>
          <a:p>
            <a:pPr marL="0" indent="0">
              <a:spcBef>
                <a:spcPct val="0"/>
              </a:spcBef>
              <a:buNone/>
            </a:pPr>
            <a:r>
              <a:rPr lang="es-ES" sz="3300" dirty="0">
                <a:solidFill>
                  <a:schemeClr val="accent1">
                    <a:lumMod val="75000"/>
                  </a:schemeClr>
                </a:solidFill>
                <a:ea typeface="+mj-ea"/>
                <a:cs typeface="+mj-cs"/>
              </a:rPr>
              <a:t>Node.js: Entorno en tiempo de ejecución</a:t>
            </a:r>
          </a:p>
          <a:p>
            <a:pPr lvl="1"/>
            <a:r>
              <a:rPr lang="es-ES" dirty="0"/>
              <a:t>Descargar e instalar: </a:t>
            </a:r>
            <a:r>
              <a:rPr lang="es-ES" dirty="0">
                <a:hlinkClick r:id="rId4"/>
              </a:rPr>
              <a:t>https://nodejs.org</a:t>
            </a:r>
            <a:endParaRPr lang="es-ES" dirty="0"/>
          </a:p>
          <a:p>
            <a:pPr lvl="1"/>
            <a:r>
              <a:rPr lang="es-ES" dirty="0"/>
              <a:t>Verificar desde consola de comandos:</a:t>
            </a:r>
          </a:p>
          <a:p>
            <a:pPr lvl="2"/>
            <a:r>
              <a:rPr lang="es-ES" dirty="0" err="1"/>
              <a:t>node</a:t>
            </a:r>
            <a:r>
              <a:rPr lang="es-ES" dirty="0"/>
              <a:t> --</a:t>
            </a:r>
            <a:r>
              <a:rPr lang="es-ES" dirty="0" err="1"/>
              <a:t>version</a:t>
            </a:r>
            <a:endParaRPr lang="es-ES" dirty="0"/>
          </a:p>
          <a:p>
            <a:endParaRPr lang="es-ES" dirty="0"/>
          </a:p>
        </p:txBody>
      </p:sp>
    </p:spTree>
    <p:extLst>
      <p:ext uri="{BB962C8B-B14F-4D97-AF65-F5344CB8AC3E}">
        <p14:creationId xmlns:p14="http://schemas.microsoft.com/office/powerpoint/2010/main" val="171934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pPr>
              <a:defRPr/>
            </a:pPr>
            <a:r>
              <a:rPr lang="es-ES" dirty="0"/>
              <a:t>Angular 2.0</a:t>
            </a:r>
          </a:p>
        </p:txBody>
      </p:sp>
      <p:sp>
        <p:nvSpPr>
          <p:cNvPr id="10243" name="Marcador de contenido 5"/>
          <p:cNvSpPr>
            <a:spLocks noGrp="1"/>
          </p:cNvSpPr>
          <p:nvPr>
            <p:ph idx="4294967295"/>
          </p:nvPr>
        </p:nvSpPr>
        <p:spPr>
          <a:xfrm>
            <a:off x="3995936" y="1242329"/>
            <a:ext cx="4844852" cy="1538599"/>
          </a:xfrm>
        </p:spPr>
        <p:txBody>
          <a:bodyPr/>
          <a:lstStyle/>
          <a:p>
            <a:r>
              <a:rPr lang="es-ES" dirty="0">
                <a:ea typeface="ＭＳ Ｐゴシック" pitchFamily="34" charset="-128"/>
              </a:rPr>
              <a:t>NOMBRE APELLIDO PROFESOR</a:t>
            </a:r>
            <a:br>
              <a:rPr lang="es-ES" dirty="0">
                <a:ea typeface="ＭＳ Ｐゴシック" pitchFamily="34" charset="-128"/>
              </a:rPr>
            </a:br>
            <a:r>
              <a:rPr lang="es-ES" dirty="0">
                <a:solidFill>
                  <a:schemeClr val="bg2">
                    <a:lumMod val="50000"/>
                  </a:schemeClr>
                </a:solidFill>
                <a:ea typeface="ＭＳ Ｐゴシック" pitchFamily="34" charset="-128"/>
              </a:rPr>
              <a:t>Javier Martín</a:t>
            </a:r>
            <a:br>
              <a:rPr lang="es-ES" dirty="0">
                <a:ea typeface="ＭＳ Ｐゴシック" pitchFamily="34" charset="-128"/>
              </a:rPr>
            </a:br>
            <a:endParaRPr lang="es-ES" dirty="0">
              <a:ea typeface="ＭＳ Ｐゴシック" pitchFamily="34" charset="-128"/>
            </a:endParaRPr>
          </a:p>
        </p:txBody>
      </p:sp>
      <p:pic>
        <p:nvPicPr>
          <p:cNvPr id="4" name="3 Imagen"/>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1560" y="1141182"/>
            <a:ext cx="2771828" cy="2863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1 Imagen"/>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818" y="3068960"/>
            <a:ext cx="3331570" cy="2592288"/>
          </a:xfrm>
          <a:prstGeom prst="rect">
            <a:avLst/>
          </a:prstGeom>
        </p:spPr>
      </p:pic>
      <p:sp>
        <p:nvSpPr>
          <p:cNvPr id="17" name="Marcador de contenido 5"/>
          <p:cNvSpPr>
            <a:spLocks noGrp="1"/>
          </p:cNvSpPr>
          <p:nvPr>
            <p:ph idx="4294967295"/>
          </p:nvPr>
        </p:nvSpPr>
        <p:spPr>
          <a:xfrm>
            <a:off x="3995936" y="2420888"/>
            <a:ext cx="4844852" cy="3302853"/>
          </a:xfrm>
        </p:spPr>
        <p:txBody>
          <a:bodyPr/>
          <a:lstStyle/>
          <a:p>
            <a:r>
              <a:rPr lang="es-ES" sz="1800" dirty="0">
                <a:latin typeface="Arial" panose="020B0604020202020204" pitchFamily="34" charset="0"/>
                <a:ea typeface="ＭＳ Ｐゴシック" pitchFamily="34" charset="-128"/>
                <a:cs typeface="Arial" panose="020B0604020202020204" pitchFamily="34" charset="0"/>
              </a:rPr>
              <a:t>VER PERFIL COMPLETO:</a:t>
            </a:r>
            <a:br>
              <a:rPr lang="es-ES" sz="1800" dirty="0">
                <a:latin typeface="Arial" panose="020B0604020202020204" pitchFamily="34" charset="0"/>
                <a:ea typeface="ＭＳ Ｐゴシック" pitchFamily="34" charset="-128"/>
                <a:cs typeface="Arial" panose="020B0604020202020204" pitchFamily="34" charset="0"/>
              </a:rPr>
            </a:br>
            <a:br>
              <a:rPr lang="es-ES" sz="1800" dirty="0">
                <a:latin typeface="Arial" panose="020B0604020202020204" pitchFamily="34" charset="0"/>
                <a:ea typeface="ＭＳ Ｐゴシック" pitchFamily="34" charset="-128"/>
                <a:cs typeface="Arial" panose="020B0604020202020204" pitchFamily="34" charset="0"/>
              </a:rPr>
            </a:br>
            <a:r>
              <a:rPr lang="es-ES" sz="1800" dirty="0">
                <a:latin typeface="Arial" panose="020B0604020202020204" pitchFamily="34" charset="0"/>
                <a:ea typeface="ＭＳ Ｐゴシック" pitchFamily="34" charset="-128"/>
                <a:cs typeface="Arial" panose="020B0604020202020204" pitchFamily="34" charset="0"/>
              </a:rPr>
              <a:t>	</a:t>
            </a:r>
          </a:p>
          <a:p>
            <a:pPr marL="0" indent="0">
              <a:buNone/>
            </a:pPr>
            <a:endParaRPr lang="es-ES" sz="1800" dirty="0">
              <a:latin typeface="Arial" panose="020B0604020202020204" pitchFamily="34" charset="0"/>
              <a:ea typeface="ＭＳ Ｐゴシック" pitchFamily="34" charset="-128"/>
              <a:cs typeface="Arial" panose="020B0604020202020204" pitchFamily="34" charset="0"/>
            </a:endParaRPr>
          </a:p>
          <a:p>
            <a:r>
              <a:rPr lang="es-ES" sz="1800" dirty="0">
                <a:latin typeface="Arial" panose="020B0604020202020204" pitchFamily="34" charset="0"/>
                <a:ea typeface="ＭＳ Ｐゴシック" pitchFamily="34" charset="-128"/>
                <a:cs typeface="Arial" panose="020B0604020202020204" pitchFamily="34" charset="0"/>
              </a:rPr>
              <a:t>CONTACTO</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jmartin@grupoloyal.com</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6193" y="4261679"/>
            <a:ext cx="357352" cy="35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2929720"/>
            <a:ext cx="351909" cy="37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22" name="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spTree>
    <p:extLst>
      <p:ext uri="{BB962C8B-B14F-4D97-AF65-F5344CB8AC3E}">
        <p14:creationId xmlns:p14="http://schemas.microsoft.com/office/powerpoint/2010/main" val="9767149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npm: Node Package Manager</a:t>
            </a:r>
            <a:endParaRPr lang="es-ES" dirty="0"/>
          </a:p>
        </p:txBody>
      </p:sp>
      <p:sp>
        <p:nvSpPr>
          <p:cNvPr id="3" name="2 Marcador de contenido"/>
          <p:cNvSpPr>
            <a:spLocks noGrp="1"/>
          </p:cNvSpPr>
          <p:nvPr>
            <p:ph idx="1"/>
          </p:nvPr>
        </p:nvSpPr>
        <p:spPr/>
        <p:txBody>
          <a:bodyPr>
            <a:normAutofit fontScale="62500" lnSpcReduction="20000"/>
          </a:bodyPr>
          <a:lstStyle/>
          <a:p>
            <a:r>
              <a:rPr lang="es-ES" dirty="0"/>
              <a:t>Aunque se instala con el </a:t>
            </a:r>
            <a:r>
              <a:rPr lang="es-ES" dirty="0" err="1"/>
              <a:t>Node</a:t>
            </a:r>
            <a:r>
              <a:rPr lang="es-ES" dirty="0"/>
              <a:t> es conveniente actualizarlo:</a:t>
            </a:r>
          </a:p>
          <a:p>
            <a:pPr lvl="1"/>
            <a:r>
              <a:rPr lang="es-ES" dirty="0" err="1"/>
              <a:t>npm</a:t>
            </a:r>
            <a:r>
              <a:rPr lang="es-ES" dirty="0"/>
              <a:t> </a:t>
            </a:r>
            <a:r>
              <a:rPr lang="es-ES" dirty="0" err="1"/>
              <a:t>update</a:t>
            </a:r>
            <a:r>
              <a:rPr lang="es-ES" dirty="0"/>
              <a:t> -g </a:t>
            </a:r>
            <a:r>
              <a:rPr lang="es-ES" dirty="0" err="1"/>
              <a:t>npm</a:t>
            </a:r>
            <a:endParaRPr lang="es-ES" dirty="0"/>
          </a:p>
          <a:p>
            <a:r>
              <a:rPr lang="es-ES" dirty="0"/>
              <a:t>Verificar desde consola de comandos:</a:t>
            </a:r>
          </a:p>
          <a:p>
            <a:pPr lvl="1"/>
            <a:r>
              <a:rPr lang="es-ES" dirty="0" err="1"/>
              <a:t>npm</a:t>
            </a:r>
            <a:r>
              <a:rPr lang="es-ES" dirty="0"/>
              <a:t> --</a:t>
            </a:r>
            <a:r>
              <a:rPr lang="es-ES" dirty="0" err="1"/>
              <a:t>version</a:t>
            </a:r>
            <a:endParaRPr lang="es-ES" dirty="0"/>
          </a:p>
          <a:p>
            <a:r>
              <a:rPr lang="es-ES" dirty="0"/>
              <a:t>Configuración:</a:t>
            </a:r>
          </a:p>
          <a:p>
            <a:pPr lvl="1"/>
            <a:r>
              <a:rPr lang="es-ES" dirty="0" err="1"/>
              <a:t>npm</a:t>
            </a:r>
            <a:r>
              <a:rPr lang="es-ES" dirty="0"/>
              <a:t> </a:t>
            </a:r>
            <a:r>
              <a:rPr lang="es-ES" dirty="0" err="1"/>
              <a:t>config</a:t>
            </a:r>
            <a:r>
              <a:rPr lang="es-ES" dirty="0"/>
              <a:t> </a:t>
            </a:r>
            <a:r>
              <a:rPr lang="es-ES" dirty="0" err="1"/>
              <a:t>edit</a:t>
            </a:r>
            <a:endParaRPr lang="es-ES" dirty="0"/>
          </a:p>
          <a:p>
            <a:pPr lvl="1"/>
            <a:r>
              <a:rPr lang="es-ES" dirty="0"/>
              <a:t>proxy=http://usr:pwd@proxy.dominion.com:8080  </a:t>
            </a:r>
            <a:r>
              <a:rPr lang="es-ES" dirty="0">
                <a:sym typeface="Wingdings" panose="05000000000000000000" pitchFamily="2" charset="2"/>
              </a:rPr>
              <a:t> Símbolos: %HEX ASCII</a:t>
            </a:r>
            <a:endParaRPr lang="es-ES" dirty="0"/>
          </a:p>
          <a:p>
            <a:r>
              <a:rPr lang="es-ES" dirty="0"/>
              <a:t>Generar fichero de dependencias </a:t>
            </a:r>
            <a:r>
              <a:rPr lang="es-ES" dirty="0" err="1"/>
              <a:t>package.json</a:t>
            </a:r>
            <a:r>
              <a:rPr lang="es-ES" dirty="0"/>
              <a:t>:</a:t>
            </a:r>
          </a:p>
          <a:p>
            <a:pPr lvl="1"/>
            <a:r>
              <a:rPr lang="es-ES" dirty="0" err="1"/>
              <a:t>npm</a:t>
            </a:r>
            <a:r>
              <a:rPr lang="es-ES" dirty="0"/>
              <a:t> </a:t>
            </a:r>
            <a:r>
              <a:rPr lang="es-ES" dirty="0" err="1"/>
              <a:t>init</a:t>
            </a:r>
            <a:endParaRPr lang="es-ES" dirty="0"/>
          </a:p>
          <a:p>
            <a:r>
              <a:rPr lang="es-ES" dirty="0"/>
              <a:t>Instalación de paquetes:</a:t>
            </a:r>
          </a:p>
          <a:p>
            <a:pPr lvl="1"/>
            <a:r>
              <a:rPr lang="sv-SE" dirty="0"/>
              <a:t>npm install -g grunt-cli grunt-init karma karma-cli </a:t>
            </a:r>
            <a:r>
              <a:rPr lang="sv-SE" dirty="0">
                <a:sym typeface="Wingdings" panose="05000000000000000000" pitchFamily="2" charset="2"/>
              </a:rPr>
              <a:t> Global (CLI)</a:t>
            </a:r>
            <a:endParaRPr lang="sv-SE" dirty="0"/>
          </a:p>
          <a:p>
            <a:pPr lvl="1"/>
            <a:r>
              <a:rPr lang="es-ES" dirty="0" err="1"/>
              <a:t>npm</a:t>
            </a:r>
            <a:r>
              <a:rPr lang="es-ES" dirty="0"/>
              <a:t> </a:t>
            </a:r>
            <a:r>
              <a:rPr lang="es-ES" dirty="0" err="1"/>
              <a:t>install</a:t>
            </a:r>
            <a:r>
              <a:rPr lang="es-ES" dirty="0"/>
              <a:t> </a:t>
            </a:r>
            <a:r>
              <a:rPr lang="es-ES" dirty="0" err="1"/>
              <a:t>jasmine-core</a:t>
            </a:r>
            <a:r>
              <a:rPr lang="es-ES" dirty="0"/>
              <a:t> </a:t>
            </a:r>
            <a:r>
              <a:rPr lang="es-ES" dirty="0" err="1"/>
              <a:t>tslint</a:t>
            </a:r>
            <a:r>
              <a:rPr lang="es-ES" dirty="0"/>
              <a:t> --</a:t>
            </a:r>
            <a:r>
              <a:rPr lang="es-ES" dirty="0" err="1"/>
              <a:t>save</a:t>
            </a:r>
            <a:r>
              <a:rPr lang="es-ES" dirty="0"/>
              <a:t> --</a:t>
            </a:r>
            <a:r>
              <a:rPr lang="es-ES" dirty="0" err="1"/>
              <a:t>save-dev</a:t>
            </a:r>
            <a:endParaRPr lang="es-ES" dirty="0"/>
          </a:p>
          <a:p>
            <a:pPr lvl="1"/>
            <a:r>
              <a:rPr lang="es-ES" dirty="0" err="1"/>
              <a:t>npm</a:t>
            </a:r>
            <a:r>
              <a:rPr lang="es-ES" dirty="0"/>
              <a:t> </a:t>
            </a:r>
            <a:r>
              <a:rPr lang="es-ES" dirty="0" err="1"/>
              <a:t>install</a:t>
            </a:r>
            <a:r>
              <a:rPr lang="es-ES" dirty="0"/>
              <a:t>  </a:t>
            </a:r>
            <a:r>
              <a:rPr lang="es-ES" dirty="0">
                <a:sym typeface="Wingdings" panose="05000000000000000000" pitchFamily="2" charset="2"/>
              </a:rPr>
              <a:t> Dependencias en </a:t>
            </a:r>
            <a:r>
              <a:rPr lang="es-ES" dirty="0" err="1"/>
              <a:t>package.json</a:t>
            </a:r>
            <a:endParaRPr lang="es-ES" dirty="0"/>
          </a:p>
          <a:p>
            <a:r>
              <a:rPr lang="es-ES" dirty="0"/>
              <a:t>Arranque del servidor:</a:t>
            </a:r>
          </a:p>
          <a:p>
            <a:pPr lvl="1"/>
            <a:r>
              <a:rPr lang="es-ES" dirty="0" err="1"/>
              <a:t>npm</a:t>
            </a:r>
            <a:r>
              <a:rPr lang="es-ES" dirty="0"/>
              <a:t> </a:t>
            </a:r>
            <a:r>
              <a:rPr lang="es-ES" dirty="0" err="1"/>
              <a:t>start</a:t>
            </a:r>
            <a:endParaRPr lang="es-ES" dirty="0"/>
          </a:p>
          <a:p>
            <a:endParaRPr lang="es-ES" dirty="0"/>
          </a:p>
        </p:txBody>
      </p:sp>
    </p:spTree>
    <p:extLst>
      <p:ext uri="{BB962C8B-B14F-4D97-AF65-F5344CB8AC3E}">
        <p14:creationId xmlns:p14="http://schemas.microsoft.com/office/powerpoint/2010/main" val="2751722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Generación del esqueleto de aplicación</a:t>
            </a:r>
          </a:p>
        </p:txBody>
      </p:sp>
      <p:sp>
        <p:nvSpPr>
          <p:cNvPr id="3" name="Marcador de contenido 2"/>
          <p:cNvSpPr>
            <a:spLocks noGrp="1"/>
          </p:cNvSpPr>
          <p:nvPr>
            <p:ph idx="1"/>
          </p:nvPr>
        </p:nvSpPr>
        <p:spPr/>
        <p:txBody>
          <a:bodyPr>
            <a:normAutofit fontScale="70000" lnSpcReduction="20000"/>
          </a:bodyPr>
          <a:lstStyle/>
          <a:p>
            <a:r>
              <a:rPr lang="es-ES" dirty="0"/>
              <a:t>Configurar un nuevo proyecto de Angular 2 es un proceso complicado y tedioso, con tareas como:</a:t>
            </a:r>
          </a:p>
          <a:p>
            <a:pPr lvl="1"/>
            <a:r>
              <a:rPr lang="es-ES" dirty="0"/>
              <a:t>Crear la estructura básica de archivos y </a:t>
            </a:r>
            <a:r>
              <a:rPr lang="es-ES" dirty="0" err="1"/>
              <a:t>bootstrap</a:t>
            </a:r>
            <a:endParaRPr lang="es-ES" dirty="0"/>
          </a:p>
          <a:p>
            <a:pPr lvl="1"/>
            <a:r>
              <a:rPr lang="es-ES" dirty="0"/>
              <a:t>Configurar </a:t>
            </a:r>
            <a:r>
              <a:rPr lang="es-ES" dirty="0" err="1"/>
              <a:t>SystemJS</a:t>
            </a:r>
            <a:r>
              <a:rPr lang="es-ES" dirty="0"/>
              <a:t> o </a:t>
            </a:r>
            <a:r>
              <a:rPr lang="es-ES" dirty="0" err="1"/>
              <a:t>WebPack</a:t>
            </a:r>
            <a:r>
              <a:rPr lang="es-ES" dirty="0"/>
              <a:t> para </a:t>
            </a:r>
            <a:r>
              <a:rPr lang="es-ES" dirty="0" err="1"/>
              <a:t>transpilar</a:t>
            </a:r>
            <a:r>
              <a:rPr lang="es-ES" dirty="0"/>
              <a:t> el código</a:t>
            </a:r>
          </a:p>
          <a:p>
            <a:pPr lvl="1"/>
            <a:r>
              <a:rPr lang="es-ES" dirty="0"/>
              <a:t>Crear scripts para ejecutar el servidor de desarrollo, </a:t>
            </a:r>
            <a:r>
              <a:rPr lang="es-ES" dirty="0" err="1"/>
              <a:t>tester</a:t>
            </a:r>
            <a:r>
              <a:rPr lang="es-ES" dirty="0"/>
              <a:t>, publicación, …</a:t>
            </a:r>
          </a:p>
          <a:p>
            <a:r>
              <a:rPr lang="es-ES" dirty="0"/>
              <a:t>Disponemos de diferentes opciones de asistencia:</a:t>
            </a:r>
          </a:p>
          <a:p>
            <a:pPr lvl="1"/>
            <a:r>
              <a:rPr lang="es-ES" dirty="0"/>
              <a:t>Proyectos semilla (</a:t>
            </a:r>
            <a:r>
              <a:rPr lang="es-ES" dirty="0" err="1"/>
              <a:t>seed</a:t>
            </a:r>
            <a:r>
              <a:rPr lang="es-ES" dirty="0"/>
              <a:t>) disponibles en </a:t>
            </a:r>
            <a:r>
              <a:rPr lang="es-ES" dirty="0" err="1"/>
              <a:t>github</a:t>
            </a:r>
            <a:endParaRPr lang="es-ES" dirty="0"/>
          </a:p>
          <a:p>
            <a:pPr lvl="1"/>
            <a:r>
              <a:rPr lang="es-ES" dirty="0"/>
              <a:t>Generadores basados en </a:t>
            </a:r>
            <a:r>
              <a:rPr lang="es-ES" dirty="0" err="1"/>
              <a:t>Yeoman</a:t>
            </a:r>
            <a:endParaRPr lang="es-ES" dirty="0"/>
          </a:p>
          <a:p>
            <a:pPr lvl="1"/>
            <a:r>
              <a:rPr lang="es-ES" dirty="0"/>
              <a:t>Herramienta oficial de gestión de proyectos, Angular CLI.</a:t>
            </a:r>
          </a:p>
          <a:p>
            <a:r>
              <a:rPr lang="es-ES" dirty="0"/>
              <a:t>Angular CLI, creada por el equipo de Angular, es una </a:t>
            </a:r>
            <a:r>
              <a:rPr lang="es-ES" i="1" dirty="0" err="1"/>
              <a:t>Command</a:t>
            </a:r>
            <a:r>
              <a:rPr lang="es-ES" i="1" dirty="0"/>
              <a:t> Line Interface</a:t>
            </a:r>
            <a:r>
              <a:rPr lang="es-ES" dirty="0"/>
              <a:t> que permite generar proyectos y plantillas de código desde consola, así como ejecutar un servidor de desarrollo o lanzar los </a:t>
            </a:r>
            <a:r>
              <a:rPr lang="es-ES" dirty="0" err="1"/>
              <a:t>tests</a:t>
            </a:r>
            <a:r>
              <a:rPr lang="es-ES" dirty="0"/>
              <a:t> de la aplicación. (</a:t>
            </a:r>
            <a:r>
              <a:rPr lang="es-ES" dirty="0">
                <a:hlinkClick r:id="rId3"/>
              </a:rPr>
              <a:t>https://cli.angular.io/</a:t>
            </a:r>
            <a:r>
              <a:rPr lang="es-ES" dirty="0"/>
              <a:t>)</a:t>
            </a:r>
          </a:p>
          <a:p>
            <a:pPr lvl="1"/>
            <a:r>
              <a:rPr lang="es-ES" dirty="0" err="1"/>
              <a:t>npm</a:t>
            </a:r>
            <a:r>
              <a:rPr lang="es-ES" dirty="0"/>
              <a:t> </a:t>
            </a:r>
            <a:r>
              <a:rPr lang="es-ES" dirty="0" err="1"/>
              <a:t>install</a:t>
            </a:r>
            <a:r>
              <a:rPr lang="es-ES" dirty="0"/>
              <a:t> -g @angular/</a:t>
            </a:r>
            <a:r>
              <a:rPr lang="es-ES" dirty="0" err="1"/>
              <a:t>cli@latest</a:t>
            </a:r>
            <a:endParaRPr lang="es-ES" dirty="0"/>
          </a:p>
          <a:p>
            <a:endParaRPr lang="es-ES" dirty="0"/>
          </a:p>
          <a:p>
            <a:endParaRPr lang="es-ES" dirty="0"/>
          </a:p>
        </p:txBody>
      </p:sp>
    </p:spTree>
    <p:extLst>
      <p:ext uri="{BB962C8B-B14F-4D97-AF65-F5344CB8AC3E}">
        <p14:creationId xmlns:p14="http://schemas.microsoft.com/office/powerpoint/2010/main" val="15868840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Proyectos semilla </a:t>
            </a:r>
          </a:p>
        </p:txBody>
      </p:sp>
      <p:sp>
        <p:nvSpPr>
          <p:cNvPr id="3" name="Marcador de contenido 2"/>
          <p:cNvSpPr>
            <a:spLocks noGrp="1"/>
          </p:cNvSpPr>
          <p:nvPr>
            <p:ph idx="1"/>
          </p:nvPr>
        </p:nvSpPr>
        <p:spPr/>
        <p:txBody>
          <a:bodyPr>
            <a:normAutofit fontScale="62500" lnSpcReduction="20000"/>
          </a:bodyPr>
          <a:lstStyle/>
          <a:p>
            <a:r>
              <a:rPr lang="es-ES" dirty="0"/>
              <a:t>Proyectos semilla:</a:t>
            </a:r>
          </a:p>
          <a:p>
            <a:pPr lvl="1"/>
            <a:r>
              <a:rPr lang="es-ES" dirty="0">
                <a:hlinkClick r:id="rId2"/>
              </a:rPr>
              <a:t>https://github.com/angular/quickstart</a:t>
            </a:r>
          </a:p>
          <a:p>
            <a:pPr lvl="1"/>
            <a:r>
              <a:rPr lang="es-ES" dirty="0">
                <a:hlinkClick r:id="rId2"/>
              </a:rPr>
              <a:t>http://mgechev.github.io/angular2-seed</a:t>
            </a:r>
            <a:endParaRPr lang="es-ES" dirty="0"/>
          </a:p>
          <a:p>
            <a:pPr lvl="1"/>
            <a:r>
              <a:rPr lang="es-ES" dirty="0">
                <a:hlinkClick r:id="rId3"/>
              </a:rPr>
              <a:t>https://github.com/ghpabs/angular2-seed-project</a:t>
            </a:r>
            <a:endParaRPr lang="es-ES" dirty="0"/>
          </a:p>
          <a:p>
            <a:pPr lvl="1"/>
            <a:r>
              <a:rPr lang="es-ES" dirty="0">
                <a:hlinkClick r:id="rId4"/>
              </a:rPr>
              <a:t>https://github.com/cureon/angular2-sass-gulp-boilerplate</a:t>
            </a:r>
            <a:endParaRPr lang="es-ES" dirty="0"/>
          </a:p>
          <a:p>
            <a:pPr lvl="1"/>
            <a:r>
              <a:rPr lang="es-ES" dirty="0">
                <a:hlinkClick r:id="rId5"/>
              </a:rPr>
              <a:t>https://angularclass.github.io/angular2-webpack-starter</a:t>
            </a:r>
            <a:endParaRPr lang="es-ES" dirty="0"/>
          </a:p>
          <a:p>
            <a:pPr lvl="1"/>
            <a:r>
              <a:rPr lang="es-ES" dirty="0">
                <a:hlinkClick r:id="rId6"/>
              </a:rPr>
              <a:t>https://github.com/LuxDie/angular2-seed-jade</a:t>
            </a:r>
            <a:endParaRPr lang="es-ES" dirty="0"/>
          </a:p>
          <a:p>
            <a:pPr lvl="1"/>
            <a:r>
              <a:rPr lang="es-ES" dirty="0">
                <a:hlinkClick r:id="rId7"/>
              </a:rPr>
              <a:t>https://github.com/justindujardin/angular2-seed</a:t>
            </a:r>
            <a:endParaRPr lang="es-ES" dirty="0"/>
          </a:p>
          <a:p>
            <a:r>
              <a:rPr lang="es-ES" dirty="0"/>
              <a:t>Generadores de código basados </a:t>
            </a:r>
            <a:r>
              <a:rPr lang="es-ES"/>
              <a:t>en Yeoman (</a:t>
            </a:r>
            <a:r>
              <a:rPr lang="es-ES">
                <a:hlinkClick r:id="rId8"/>
              </a:rPr>
              <a:t>http</a:t>
            </a:r>
            <a:r>
              <a:rPr lang="es-ES" dirty="0">
                <a:hlinkClick r:id="rId8"/>
              </a:rPr>
              <a:t>://yeoman.io/generators</a:t>
            </a:r>
            <a:r>
              <a:rPr lang="es-ES" dirty="0"/>
              <a:t>):</a:t>
            </a:r>
          </a:p>
          <a:p>
            <a:pPr lvl="1"/>
            <a:r>
              <a:rPr lang="es-ES" dirty="0">
                <a:hlinkClick r:id="rId9"/>
              </a:rPr>
              <a:t>https://github.com/FountainJS/generator-fountain-angular2</a:t>
            </a:r>
            <a:endParaRPr lang="es-ES" dirty="0"/>
          </a:p>
          <a:p>
            <a:pPr lvl="1"/>
            <a:r>
              <a:rPr lang="es-ES" dirty="0">
                <a:hlinkClick r:id="rId10"/>
              </a:rPr>
              <a:t>https://github.com/ericmdantas/generator-ng-fullstack</a:t>
            </a:r>
            <a:endParaRPr lang="es-ES" dirty="0"/>
          </a:p>
          <a:p>
            <a:pPr lvl="1"/>
            <a:endParaRPr lang="es-ES" dirty="0"/>
          </a:p>
          <a:p>
            <a:r>
              <a:rPr lang="es-ES" dirty="0"/>
              <a:t>NOTA: Es conveniente verificar si están actualizados a la última versión de Angular 2, pueden estar desactualizados.</a:t>
            </a:r>
          </a:p>
        </p:txBody>
      </p:sp>
    </p:spTree>
    <p:extLst>
      <p:ext uri="{BB962C8B-B14F-4D97-AF65-F5344CB8AC3E}">
        <p14:creationId xmlns:p14="http://schemas.microsoft.com/office/powerpoint/2010/main" val="3036118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Creación y puesta en marcha</a:t>
            </a:r>
          </a:p>
        </p:txBody>
      </p:sp>
      <p:sp>
        <p:nvSpPr>
          <p:cNvPr id="3" name="Marcador de contenido 2"/>
          <p:cNvSpPr>
            <a:spLocks noGrp="1"/>
          </p:cNvSpPr>
          <p:nvPr>
            <p:ph idx="1"/>
          </p:nvPr>
        </p:nvSpPr>
        <p:spPr/>
        <p:txBody>
          <a:bodyPr>
            <a:normAutofit fontScale="77500" lnSpcReduction="20000"/>
          </a:bodyPr>
          <a:lstStyle/>
          <a:p>
            <a:r>
              <a:rPr lang="es-ES" dirty="0"/>
              <a:t>Acceso al listado de comandos y opciones</a:t>
            </a:r>
          </a:p>
          <a:p>
            <a:pPr lvl="1"/>
            <a:r>
              <a:rPr lang="es-ES" dirty="0"/>
              <a:t>$ </a:t>
            </a:r>
            <a:r>
              <a:rPr lang="es-ES" dirty="0" err="1"/>
              <a:t>ng</a:t>
            </a:r>
            <a:r>
              <a:rPr lang="es-ES" dirty="0"/>
              <a:t> </a:t>
            </a:r>
            <a:r>
              <a:rPr lang="es-ES" dirty="0" err="1"/>
              <a:t>help</a:t>
            </a:r>
            <a:endParaRPr lang="es-ES" dirty="0"/>
          </a:p>
          <a:p>
            <a:r>
              <a:rPr lang="es-ES" dirty="0"/>
              <a:t>Nuevo proyecto</a:t>
            </a:r>
          </a:p>
          <a:p>
            <a:pPr lvl="1"/>
            <a:r>
              <a:rPr lang="es-ES" dirty="0"/>
              <a:t>$ </a:t>
            </a:r>
            <a:r>
              <a:rPr lang="es-ES" dirty="0" err="1"/>
              <a:t>ng</a:t>
            </a:r>
            <a:r>
              <a:rPr lang="es-ES" dirty="0"/>
              <a:t> new </a:t>
            </a:r>
            <a:r>
              <a:rPr lang="es-ES" dirty="0" err="1"/>
              <a:t>myApp</a:t>
            </a:r>
            <a:endParaRPr lang="es-ES" dirty="0"/>
          </a:p>
          <a:p>
            <a:pPr lvl="1"/>
            <a:r>
              <a:rPr lang="es-ES" dirty="0"/>
              <a:t>Esto creará la carpeta </a:t>
            </a:r>
            <a:r>
              <a:rPr lang="es-ES" dirty="0" err="1"/>
              <a:t>myApp</a:t>
            </a:r>
            <a:r>
              <a:rPr lang="es-ES" dirty="0"/>
              <a:t> con un esqueleto de proyecto ya montado según la última versión de Angular y todo el trabajo sucio de configuración de </a:t>
            </a:r>
            <a:r>
              <a:rPr lang="es-ES" dirty="0" err="1"/>
              <a:t>WebPack</a:t>
            </a:r>
            <a:r>
              <a:rPr lang="es-ES" dirty="0"/>
              <a:t> para </a:t>
            </a:r>
            <a:r>
              <a:rPr lang="es-ES" dirty="0" err="1"/>
              <a:t>transpilar</a:t>
            </a:r>
            <a:r>
              <a:rPr lang="es-ES" dirty="0"/>
              <a:t> el código y generar un </a:t>
            </a:r>
            <a:r>
              <a:rPr lang="es-ES" dirty="0" err="1"/>
              <a:t>bundle</a:t>
            </a:r>
            <a:r>
              <a:rPr lang="es-ES" dirty="0"/>
              <a:t>, configuración de </a:t>
            </a:r>
            <a:r>
              <a:rPr lang="es-ES" dirty="0" err="1"/>
              <a:t>tests</a:t>
            </a:r>
            <a:r>
              <a:rPr lang="es-ES" dirty="0"/>
              <a:t>, </a:t>
            </a:r>
            <a:r>
              <a:rPr lang="es-ES" dirty="0" err="1"/>
              <a:t>lint</a:t>
            </a:r>
            <a:r>
              <a:rPr lang="es-ES" dirty="0"/>
              <a:t> y </a:t>
            </a:r>
            <a:r>
              <a:rPr lang="es-ES" dirty="0" err="1"/>
              <a:t>typescript</a:t>
            </a:r>
            <a:r>
              <a:rPr lang="es-ES" dirty="0"/>
              <a:t>, etc.</a:t>
            </a:r>
          </a:p>
          <a:p>
            <a:pPr lvl="1"/>
            <a:r>
              <a:rPr lang="es-ES" dirty="0"/>
              <a:t>Además, instala todas las dependencias necesarias de </a:t>
            </a:r>
            <a:r>
              <a:rPr lang="es-ES" dirty="0" err="1"/>
              <a:t>npm</a:t>
            </a:r>
            <a:r>
              <a:rPr lang="es-ES" dirty="0"/>
              <a:t> e incluso inicializa el proyecto como un repositorio de GIT.</a:t>
            </a:r>
          </a:p>
          <a:p>
            <a:r>
              <a:rPr lang="es-ES" dirty="0"/>
              <a:t>Servidor de desarrollo</a:t>
            </a:r>
          </a:p>
          <a:p>
            <a:pPr lvl="1"/>
            <a:r>
              <a:rPr lang="es-ES" dirty="0" err="1"/>
              <a:t>ng</a:t>
            </a:r>
            <a:r>
              <a:rPr lang="es-ES" dirty="0"/>
              <a:t> </a:t>
            </a:r>
            <a:r>
              <a:rPr lang="es-ES" dirty="0" err="1"/>
              <a:t>serve</a:t>
            </a:r>
            <a:endParaRPr lang="es-ES" dirty="0"/>
          </a:p>
          <a:p>
            <a:pPr lvl="1"/>
            <a:r>
              <a:rPr lang="es-ES" dirty="0"/>
              <a:t>Esto lanza tu app en la URL http://localhost:4200 y actualiza el contenido cada vez que guardas algún cambio.</a:t>
            </a:r>
          </a:p>
          <a:p>
            <a:endParaRPr lang="es-ES" dirty="0"/>
          </a:p>
          <a:p>
            <a:endParaRPr lang="es-ES" dirty="0"/>
          </a:p>
        </p:txBody>
      </p:sp>
    </p:spTree>
    <p:extLst>
      <p:ext uri="{BB962C8B-B14F-4D97-AF65-F5344CB8AC3E}">
        <p14:creationId xmlns:p14="http://schemas.microsoft.com/office/powerpoint/2010/main" val="11292438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Generar código</a:t>
            </a:r>
          </a:p>
        </p:txBody>
      </p:sp>
      <p:sp>
        <p:nvSpPr>
          <p:cNvPr id="3" name="Marcador de contenido 2"/>
          <p:cNvSpPr>
            <a:spLocks noGrp="1"/>
          </p:cNvSpPr>
          <p:nvPr>
            <p:ph idx="1"/>
          </p:nvPr>
        </p:nvSpPr>
        <p:spPr/>
        <p:txBody>
          <a:bodyPr>
            <a:normAutofit fontScale="62500" lnSpcReduction="20000"/>
          </a:bodyPr>
          <a:lstStyle/>
          <a:p>
            <a:r>
              <a:rPr lang="es-ES" dirty="0"/>
              <a:t>Hay elementos de código que mantienen una cierta estructura y no necesitas escribirla cada vez que creas un archivo nuevo. </a:t>
            </a:r>
          </a:p>
          <a:p>
            <a:r>
              <a:rPr lang="es-ES" dirty="0"/>
              <a:t>El comando </a:t>
            </a:r>
            <a:r>
              <a:rPr lang="es-ES" dirty="0" err="1"/>
              <a:t>generate</a:t>
            </a:r>
            <a:r>
              <a:rPr lang="es-ES" dirty="0"/>
              <a:t> permite generar algunos de los elementos habituales en Angular.</a:t>
            </a:r>
          </a:p>
          <a:p>
            <a:pPr lvl="1">
              <a:tabLst>
                <a:tab pos="2776538" algn="l"/>
              </a:tabLst>
            </a:pPr>
            <a:r>
              <a:rPr lang="es-ES" dirty="0"/>
              <a:t>Componentes:</a:t>
            </a:r>
            <a:r>
              <a:rPr lang="en-US" dirty="0"/>
              <a:t>	ng generate component my-new-component</a:t>
            </a:r>
          </a:p>
          <a:p>
            <a:pPr lvl="1">
              <a:tabLst>
                <a:tab pos="2776538" algn="l"/>
              </a:tabLst>
            </a:pPr>
            <a:r>
              <a:rPr lang="es-ES" dirty="0"/>
              <a:t>Directivas: </a:t>
            </a:r>
            <a:r>
              <a:rPr lang="en-US" dirty="0"/>
              <a:t>	ng g directive my-new-directive</a:t>
            </a:r>
          </a:p>
          <a:p>
            <a:pPr lvl="1">
              <a:tabLst>
                <a:tab pos="2776538" algn="l"/>
              </a:tabLst>
            </a:pPr>
            <a:r>
              <a:rPr lang="en-US" dirty="0"/>
              <a:t>Pipe:	ng g pipe my-new-pipe</a:t>
            </a:r>
          </a:p>
          <a:p>
            <a:pPr lvl="1">
              <a:tabLst>
                <a:tab pos="2776538" algn="l"/>
              </a:tabLst>
            </a:pPr>
            <a:r>
              <a:rPr lang="es-ES" dirty="0"/>
              <a:t>Servicios: </a:t>
            </a:r>
            <a:r>
              <a:rPr lang="en-US" dirty="0"/>
              <a:t>	ng g service my-new-service</a:t>
            </a:r>
            <a:endParaRPr lang="es-ES" dirty="0"/>
          </a:p>
          <a:p>
            <a:pPr lvl="1">
              <a:tabLst>
                <a:tab pos="2776538" algn="l"/>
              </a:tabLst>
            </a:pPr>
            <a:r>
              <a:rPr lang="es-ES" dirty="0"/>
              <a:t>Clases</a:t>
            </a:r>
            <a:r>
              <a:rPr lang="en-US" dirty="0"/>
              <a:t>:	ng g class my-new-class</a:t>
            </a:r>
          </a:p>
          <a:p>
            <a:pPr lvl="1">
              <a:tabLst>
                <a:tab pos="2776538" algn="l"/>
              </a:tabLst>
            </a:pPr>
            <a:r>
              <a:rPr lang="en-US" dirty="0"/>
              <a:t>Interface:	ng g interface my-new-interface</a:t>
            </a:r>
          </a:p>
          <a:p>
            <a:pPr lvl="1">
              <a:tabLst>
                <a:tab pos="2776538" algn="l"/>
              </a:tabLst>
            </a:pPr>
            <a:r>
              <a:rPr lang="en-US" dirty="0" err="1"/>
              <a:t>Enumerados</a:t>
            </a:r>
            <a:r>
              <a:rPr lang="en-US" dirty="0"/>
              <a:t>:	ng g </a:t>
            </a:r>
            <a:r>
              <a:rPr lang="en-US" dirty="0" err="1"/>
              <a:t>enum</a:t>
            </a:r>
            <a:r>
              <a:rPr lang="en-US" dirty="0"/>
              <a:t> my-new-</a:t>
            </a:r>
            <a:r>
              <a:rPr lang="en-US" dirty="0" err="1"/>
              <a:t>enum</a:t>
            </a:r>
            <a:endParaRPr lang="en-US" dirty="0"/>
          </a:p>
          <a:p>
            <a:pPr lvl="1">
              <a:tabLst>
                <a:tab pos="2776538" algn="l"/>
              </a:tabLst>
            </a:pPr>
            <a:r>
              <a:rPr lang="en-US" dirty="0" err="1"/>
              <a:t>Módulos</a:t>
            </a:r>
            <a:r>
              <a:rPr lang="en-US" dirty="0"/>
              <a:t>:	ng g module my-module</a:t>
            </a:r>
          </a:p>
          <a:p>
            <a:pPr lvl="1">
              <a:tabLst>
                <a:tab pos="2776538" algn="l"/>
              </a:tabLst>
            </a:pPr>
            <a:r>
              <a:rPr lang="en-US" dirty="0"/>
              <a:t>Guardian (</a:t>
            </a:r>
            <a:r>
              <a:rPr lang="es-ES" dirty="0"/>
              <a:t>rutas</a:t>
            </a:r>
            <a:r>
              <a:rPr lang="en-US" dirty="0"/>
              <a:t>):	ng generate guard my-guard</a:t>
            </a:r>
          </a:p>
          <a:p>
            <a:pPr lvl="1">
              <a:tabLst>
                <a:tab pos="2776538" algn="l"/>
              </a:tabLst>
            </a:pPr>
            <a:endParaRPr lang="en-US" dirty="0"/>
          </a:p>
          <a:p>
            <a:pPr marL="457200" lvl="1" indent="0">
              <a:buNone/>
              <a:tabLst>
                <a:tab pos="2776538" algn="l"/>
              </a:tabLst>
            </a:pPr>
            <a:r>
              <a:rPr lang="en-US" dirty="0"/>
              <a:t>--module my-module	</a:t>
            </a:r>
            <a:r>
              <a:rPr lang="es-ES" dirty="0"/>
              <a:t>Indica el modulo si no es el principal</a:t>
            </a:r>
          </a:p>
          <a:p>
            <a:pPr marL="457200" lvl="1" indent="0">
              <a:buNone/>
              <a:tabLst>
                <a:tab pos="2776538" algn="l"/>
              </a:tabLst>
            </a:pPr>
            <a:r>
              <a:rPr lang="es-ES" dirty="0"/>
              <a:t>--</a:t>
            </a:r>
            <a:r>
              <a:rPr lang="es-ES" dirty="0" err="1"/>
              <a:t>project</a:t>
            </a:r>
            <a:r>
              <a:rPr lang="es-ES" dirty="0"/>
              <a:t> </a:t>
            </a:r>
            <a:r>
              <a:rPr lang="es-ES" dirty="0" err="1"/>
              <a:t>my-lib</a:t>
            </a:r>
            <a:r>
              <a:rPr lang="es-ES" dirty="0"/>
              <a:t>	Indica el proyecto si no es el principal</a:t>
            </a:r>
          </a:p>
          <a:p>
            <a:pPr marL="457200" lvl="1" indent="0">
              <a:buNone/>
              <a:tabLst>
                <a:tab pos="2776538" algn="l"/>
              </a:tabLst>
            </a:pPr>
            <a:endParaRPr lang="es-ES" dirty="0"/>
          </a:p>
        </p:txBody>
      </p:sp>
    </p:spTree>
    <p:extLst>
      <p:ext uri="{BB962C8B-B14F-4D97-AF65-F5344CB8AC3E}">
        <p14:creationId xmlns:p14="http://schemas.microsoft.com/office/powerpoint/2010/main" val="4115283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Generar código (v.6)</a:t>
            </a:r>
            <a:endParaRPr lang="es-ES" dirty="0"/>
          </a:p>
        </p:txBody>
      </p:sp>
      <p:sp>
        <p:nvSpPr>
          <p:cNvPr id="3" name="Marcador de contenido 2"/>
          <p:cNvSpPr>
            <a:spLocks noGrp="1"/>
          </p:cNvSpPr>
          <p:nvPr>
            <p:ph idx="1"/>
          </p:nvPr>
        </p:nvSpPr>
        <p:spPr/>
        <p:txBody>
          <a:bodyPr/>
          <a:lstStyle/>
          <a:p>
            <a:r>
              <a:rPr lang="es-ES" dirty="0" err="1"/>
              <a:t>application</a:t>
            </a:r>
            <a:endParaRPr lang="es-ES" dirty="0"/>
          </a:p>
          <a:p>
            <a:r>
              <a:rPr lang="es-ES" dirty="0" err="1"/>
              <a:t>library</a:t>
            </a:r>
            <a:endParaRPr lang="es-ES" dirty="0"/>
          </a:p>
          <a:p>
            <a:r>
              <a:rPr lang="es-ES" dirty="0"/>
              <a:t>universal</a:t>
            </a:r>
          </a:p>
        </p:txBody>
      </p:sp>
    </p:spTree>
    <p:extLst>
      <p:ext uri="{BB962C8B-B14F-4D97-AF65-F5344CB8AC3E}">
        <p14:creationId xmlns:p14="http://schemas.microsoft.com/office/powerpoint/2010/main" val="39134818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Schematics</a:t>
            </a:r>
            <a:r>
              <a:rPr lang="es-ES" dirty="0"/>
              <a:t> en Angular CLI (v.6)</a:t>
            </a:r>
          </a:p>
        </p:txBody>
      </p:sp>
      <p:sp>
        <p:nvSpPr>
          <p:cNvPr id="3" name="Marcador de contenido 2"/>
          <p:cNvSpPr>
            <a:spLocks noGrp="1"/>
          </p:cNvSpPr>
          <p:nvPr>
            <p:ph idx="1"/>
          </p:nvPr>
        </p:nvSpPr>
        <p:spPr/>
        <p:txBody>
          <a:bodyPr>
            <a:normAutofit fontScale="70000" lnSpcReduction="20000"/>
          </a:bodyPr>
          <a:lstStyle/>
          <a:p>
            <a:r>
              <a:rPr lang="es-ES" dirty="0" err="1"/>
              <a:t>Schematics</a:t>
            </a:r>
            <a:r>
              <a:rPr lang="es-ES" dirty="0"/>
              <a:t> es una herramienta de flujo de trabajo para la web moderna; permite aplicar transformaciones al proyecto, como crear un nuevo componente, actualizar el código para corregir cambios importantes en una dependencia, agregar una nueva opción o marco de configuración a un proyecto existente.</a:t>
            </a:r>
          </a:p>
          <a:p>
            <a:r>
              <a:rPr lang="es-ES" dirty="0"/>
              <a:t>Generadores de componentes de arranque Angular Material:</a:t>
            </a:r>
          </a:p>
          <a:p>
            <a:pPr lvl="1"/>
            <a:r>
              <a:rPr lang="es-ES" dirty="0"/>
              <a:t>Un componente de inicio que incluye una barra de herramientas con el nombre de la aplicación y la navegación lateral: </a:t>
            </a:r>
            <a:endParaRPr lang="en-US" dirty="0"/>
          </a:p>
          <a:p>
            <a:pPr lvl="2"/>
            <a:r>
              <a:rPr lang="en-US" dirty="0"/>
              <a:t>ng generate @angular/</a:t>
            </a:r>
            <a:r>
              <a:rPr lang="en-US" dirty="0" err="1"/>
              <a:t>material:material-nav</a:t>
            </a:r>
            <a:r>
              <a:rPr lang="en-US" dirty="0"/>
              <a:t> --name=my-</a:t>
            </a:r>
            <a:r>
              <a:rPr lang="en-US" dirty="0" err="1"/>
              <a:t>nav</a:t>
            </a:r>
            <a:endParaRPr lang="en-US" dirty="0"/>
          </a:p>
          <a:p>
            <a:pPr lvl="1"/>
            <a:r>
              <a:rPr lang="es-ES" dirty="0"/>
              <a:t>Un componente de panel de inicio que contenga una lista de tarjetas de cuadrícula dinámica:</a:t>
            </a:r>
            <a:endParaRPr lang="en-US" dirty="0"/>
          </a:p>
          <a:p>
            <a:pPr lvl="2"/>
            <a:r>
              <a:rPr lang="en-US" dirty="0"/>
              <a:t>ng generate @angular/</a:t>
            </a:r>
            <a:r>
              <a:rPr lang="en-US" dirty="0" err="1"/>
              <a:t>material:material-dashboard</a:t>
            </a:r>
            <a:r>
              <a:rPr lang="en-US" dirty="0"/>
              <a:t> --name=my-dashboard</a:t>
            </a:r>
          </a:p>
          <a:p>
            <a:pPr lvl="1"/>
            <a:r>
              <a:rPr lang="es-ES" dirty="0"/>
              <a:t>Un componente de tabla de datos de inicio que está pre configurado con un </a:t>
            </a:r>
            <a:r>
              <a:rPr lang="es-ES" dirty="0" err="1"/>
              <a:t>datasource</a:t>
            </a:r>
            <a:r>
              <a:rPr lang="es-ES" dirty="0"/>
              <a:t> para ordenar y paginar:</a:t>
            </a:r>
            <a:endParaRPr lang="en-US" dirty="0"/>
          </a:p>
          <a:p>
            <a:pPr lvl="2"/>
            <a:r>
              <a:rPr lang="en-US" dirty="0"/>
              <a:t>ng generate @angular/</a:t>
            </a:r>
            <a:r>
              <a:rPr lang="en-US" dirty="0" err="1"/>
              <a:t>material:material-table</a:t>
            </a:r>
            <a:r>
              <a:rPr lang="en-US" dirty="0"/>
              <a:t> --name=my-table</a:t>
            </a:r>
          </a:p>
          <a:p>
            <a:endParaRPr lang="es-ES" dirty="0"/>
          </a:p>
        </p:txBody>
      </p:sp>
    </p:spTree>
    <p:extLst>
      <p:ext uri="{BB962C8B-B14F-4D97-AF65-F5344CB8AC3E}">
        <p14:creationId xmlns:p14="http://schemas.microsoft.com/office/powerpoint/2010/main" val="2705572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Nuevos comandos (v.6)</a:t>
            </a:r>
          </a:p>
        </p:txBody>
      </p:sp>
      <p:sp>
        <p:nvSpPr>
          <p:cNvPr id="3" name="Marcador de contenido 2"/>
          <p:cNvSpPr>
            <a:spLocks noGrp="1"/>
          </p:cNvSpPr>
          <p:nvPr>
            <p:ph idx="1"/>
          </p:nvPr>
        </p:nvSpPr>
        <p:spPr/>
        <p:txBody>
          <a:bodyPr>
            <a:normAutofit fontScale="62500" lnSpcReduction="20000"/>
          </a:bodyPr>
          <a:lstStyle/>
          <a:p>
            <a:r>
              <a:rPr lang="es-ES" b="1" dirty="0" err="1"/>
              <a:t>ng</a:t>
            </a:r>
            <a:r>
              <a:rPr lang="es-ES" b="1" dirty="0"/>
              <a:t> </a:t>
            </a:r>
            <a:r>
              <a:rPr lang="es-ES" b="1" dirty="0" err="1"/>
              <a:t>update</a:t>
            </a:r>
            <a:r>
              <a:rPr lang="es-ES" b="1" dirty="0"/>
              <a:t> &lt;</a:t>
            </a:r>
            <a:r>
              <a:rPr lang="es-ES" b="1" dirty="0" err="1"/>
              <a:t>package</a:t>
            </a:r>
            <a:r>
              <a:rPr lang="es-ES" b="1" dirty="0"/>
              <a:t>&gt; </a:t>
            </a:r>
            <a:r>
              <a:rPr lang="es-ES" dirty="0"/>
              <a:t>analiza el </a:t>
            </a:r>
            <a:r>
              <a:rPr lang="es-ES" dirty="0" err="1"/>
              <a:t>package.json</a:t>
            </a:r>
            <a:r>
              <a:rPr lang="es-ES" dirty="0"/>
              <a:t> de la aplicación actual y utiliza la heurísticas de Angular para recomendar y realizar las actualizaciones que necesita la aplicación.</a:t>
            </a:r>
          </a:p>
          <a:p>
            <a:pPr lvl="1"/>
            <a:r>
              <a:rPr lang="es-ES" dirty="0" err="1"/>
              <a:t>npm</a:t>
            </a:r>
            <a:r>
              <a:rPr lang="es-ES" dirty="0"/>
              <a:t> </a:t>
            </a:r>
            <a:r>
              <a:rPr lang="es-ES" dirty="0" err="1"/>
              <a:t>install</a:t>
            </a:r>
            <a:r>
              <a:rPr lang="es-ES" dirty="0"/>
              <a:t> -g @angular/cli</a:t>
            </a:r>
          </a:p>
          <a:p>
            <a:pPr lvl="1"/>
            <a:r>
              <a:rPr lang="es-ES" dirty="0" err="1"/>
              <a:t>npm</a:t>
            </a:r>
            <a:r>
              <a:rPr lang="es-ES" dirty="0"/>
              <a:t> </a:t>
            </a:r>
            <a:r>
              <a:rPr lang="es-ES" dirty="0" err="1"/>
              <a:t>install</a:t>
            </a:r>
            <a:r>
              <a:rPr lang="es-ES" dirty="0"/>
              <a:t> @angular/cli</a:t>
            </a:r>
          </a:p>
          <a:p>
            <a:pPr lvl="1"/>
            <a:r>
              <a:rPr lang="es-ES" dirty="0" err="1"/>
              <a:t>ng</a:t>
            </a:r>
            <a:r>
              <a:rPr lang="es-ES" dirty="0"/>
              <a:t> </a:t>
            </a:r>
            <a:r>
              <a:rPr lang="es-ES" dirty="0" err="1"/>
              <a:t>update</a:t>
            </a:r>
            <a:r>
              <a:rPr lang="es-ES" dirty="0"/>
              <a:t> @angular/cli</a:t>
            </a:r>
          </a:p>
          <a:p>
            <a:r>
              <a:rPr lang="es-ES" b="1" dirty="0" err="1"/>
              <a:t>ng</a:t>
            </a:r>
            <a:r>
              <a:rPr lang="es-ES" b="1" dirty="0"/>
              <a:t> </a:t>
            </a:r>
            <a:r>
              <a:rPr lang="es-ES" b="1" dirty="0" err="1"/>
              <a:t>add</a:t>
            </a:r>
            <a:r>
              <a:rPr lang="es-ES" b="1" dirty="0"/>
              <a:t> &lt;</a:t>
            </a:r>
            <a:r>
              <a:rPr lang="es-ES" b="1" dirty="0" err="1"/>
              <a:t>package</a:t>
            </a:r>
            <a:r>
              <a:rPr lang="es-ES" b="1" dirty="0"/>
              <a:t>&gt; </a:t>
            </a:r>
            <a:r>
              <a:rPr lang="es-ES" dirty="0"/>
              <a:t>permite agregar nuevas capacidades al proyecto y puede actualizar el proyecto con cambios de configuración, agregar dependencias adicionales o estructurar el código de inicialización específico del paquete.</a:t>
            </a:r>
          </a:p>
          <a:p>
            <a:pPr lvl="1"/>
            <a:r>
              <a:rPr lang="es-ES" dirty="0" err="1"/>
              <a:t>ng</a:t>
            </a:r>
            <a:r>
              <a:rPr lang="es-ES" dirty="0"/>
              <a:t> </a:t>
            </a:r>
            <a:r>
              <a:rPr lang="es-ES" dirty="0" err="1"/>
              <a:t>add</a:t>
            </a:r>
            <a:r>
              <a:rPr lang="es-ES" dirty="0"/>
              <a:t> @angular/</a:t>
            </a:r>
            <a:r>
              <a:rPr lang="es-ES" dirty="0" err="1"/>
              <a:t>pwa</a:t>
            </a:r>
            <a:r>
              <a:rPr lang="es-ES" dirty="0"/>
              <a:t> - Convierte la aplicación en un PWA agregando un manifiesto de aplicación y un </a:t>
            </a:r>
            <a:r>
              <a:rPr lang="es-ES" dirty="0" err="1"/>
              <a:t>service</a:t>
            </a:r>
            <a:r>
              <a:rPr lang="es-ES" dirty="0"/>
              <a:t> </a:t>
            </a:r>
            <a:r>
              <a:rPr lang="es-ES" dirty="0" err="1"/>
              <a:t>worker</a:t>
            </a:r>
            <a:r>
              <a:rPr lang="es-ES" dirty="0"/>
              <a:t>.</a:t>
            </a:r>
          </a:p>
          <a:p>
            <a:pPr lvl="1"/>
            <a:r>
              <a:rPr lang="es-ES" dirty="0" err="1"/>
              <a:t>ng</a:t>
            </a:r>
            <a:r>
              <a:rPr lang="es-ES" dirty="0"/>
              <a:t> </a:t>
            </a:r>
            <a:r>
              <a:rPr lang="es-ES" dirty="0" err="1"/>
              <a:t>add</a:t>
            </a:r>
            <a:r>
              <a:rPr lang="es-ES" dirty="0"/>
              <a:t> @</a:t>
            </a:r>
            <a:r>
              <a:rPr lang="es-ES" dirty="0" err="1"/>
              <a:t>ng-bootstrap</a:t>
            </a:r>
            <a:r>
              <a:rPr lang="es-ES" dirty="0"/>
              <a:t>/</a:t>
            </a:r>
            <a:r>
              <a:rPr lang="es-ES" dirty="0" err="1"/>
              <a:t>schematics</a:t>
            </a:r>
            <a:r>
              <a:rPr lang="es-ES" dirty="0"/>
              <a:t> - Agrega </a:t>
            </a:r>
            <a:r>
              <a:rPr lang="es-ES" dirty="0" err="1"/>
              <a:t>ng-bootstrap</a:t>
            </a:r>
            <a:r>
              <a:rPr lang="es-ES" dirty="0"/>
              <a:t> a la aplicación.</a:t>
            </a:r>
          </a:p>
          <a:p>
            <a:pPr lvl="1"/>
            <a:r>
              <a:rPr lang="es-ES" dirty="0" err="1"/>
              <a:t>ng</a:t>
            </a:r>
            <a:r>
              <a:rPr lang="es-ES" dirty="0"/>
              <a:t> </a:t>
            </a:r>
            <a:r>
              <a:rPr lang="es-ES" dirty="0" err="1"/>
              <a:t>add</a:t>
            </a:r>
            <a:r>
              <a:rPr lang="es-ES" dirty="0"/>
              <a:t> @angular/material - Instala y configura Angular Material y el estilo, y registrar nuevos componentes de inicio en </a:t>
            </a:r>
            <a:r>
              <a:rPr lang="es-ES" dirty="0" err="1"/>
              <a:t>ng</a:t>
            </a:r>
            <a:r>
              <a:rPr lang="es-ES" dirty="0"/>
              <a:t> </a:t>
            </a:r>
            <a:r>
              <a:rPr lang="es-ES" dirty="0" err="1"/>
              <a:t>generate</a:t>
            </a:r>
            <a:r>
              <a:rPr lang="es-ES" dirty="0"/>
              <a:t>.</a:t>
            </a:r>
          </a:p>
          <a:p>
            <a:pPr lvl="1"/>
            <a:r>
              <a:rPr lang="es-ES" dirty="0" err="1"/>
              <a:t>ng</a:t>
            </a:r>
            <a:r>
              <a:rPr lang="es-ES" dirty="0"/>
              <a:t> </a:t>
            </a:r>
            <a:r>
              <a:rPr lang="es-ES" dirty="0" err="1"/>
              <a:t>add</a:t>
            </a:r>
            <a:r>
              <a:rPr lang="es-ES" dirty="0"/>
              <a:t> @angular/</a:t>
            </a:r>
            <a:r>
              <a:rPr lang="es-ES" dirty="0" err="1"/>
              <a:t>elements</a:t>
            </a:r>
            <a:r>
              <a:rPr lang="es-ES" dirty="0"/>
              <a:t> - Agrega el </a:t>
            </a:r>
            <a:r>
              <a:rPr lang="es-ES" dirty="0" err="1"/>
              <a:t>polyfill</a:t>
            </a:r>
            <a:r>
              <a:rPr lang="es-ES" dirty="0"/>
              <a:t> document-register-element.js y las dependencias necesarios para los Angular </a:t>
            </a:r>
            <a:r>
              <a:rPr lang="es-ES" dirty="0" err="1"/>
              <a:t>Elements</a:t>
            </a:r>
            <a:r>
              <a:rPr lang="es-ES" dirty="0"/>
              <a:t>.</a:t>
            </a:r>
          </a:p>
          <a:p>
            <a:endParaRPr lang="es-ES" dirty="0"/>
          </a:p>
        </p:txBody>
      </p:sp>
    </p:spTree>
    <p:extLst>
      <p:ext uri="{BB962C8B-B14F-4D97-AF65-F5344CB8AC3E}">
        <p14:creationId xmlns:p14="http://schemas.microsoft.com/office/powerpoint/2010/main" val="17930839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a:t>
            </a:r>
          </a:p>
        </p:txBody>
      </p:sp>
      <p:sp>
        <p:nvSpPr>
          <p:cNvPr id="3" name="Marcador de contenido 2"/>
          <p:cNvSpPr>
            <a:spLocks noGrp="1"/>
          </p:cNvSpPr>
          <p:nvPr>
            <p:ph idx="1"/>
          </p:nvPr>
        </p:nvSpPr>
        <p:spPr/>
        <p:txBody>
          <a:bodyPr>
            <a:normAutofit fontScale="85000" lnSpcReduction="20000"/>
          </a:bodyPr>
          <a:lstStyle/>
          <a:p>
            <a:r>
              <a:rPr lang="es-ES" dirty="0"/>
              <a:t>Son imprescindibles en entornos de calidad: permite ejecutar las pruebas unitarias, las pruebas de extremo a extremo o comprobar la sintaxis. </a:t>
            </a:r>
          </a:p>
          <a:p>
            <a:r>
              <a:rPr lang="es-ES" dirty="0"/>
              <a:t>Para comprobar la sintaxis: Puedes ejecutar el analizador con el comando:</a:t>
            </a:r>
          </a:p>
          <a:p>
            <a:pPr lvl="1"/>
            <a:r>
              <a:rPr lang="es-ES" dirty="0" err="1"/>
              <a:t>ng</a:t>
            </a:r>
            <a:r>
              <a:rPr lang="es-ES" dirty="0"/>
              <a:t> </a:t>
            </a:r>
            <a:r>
              <a:rPr lang="es-ES" dirty="0" err="1"/>
              <a:t>lint</a:t>
            </a:r>
            <a:endParaRPr lang="es-ES" dirty="0"/>
          </a:p>
          <a:p>
            <a:r>
              <a:rPr lang="es-ES" dirty="0"/>
              <a:t>Para ejecutar </a:t>
            </a:r>
            <a:r>
              <a:rPr lang="es-ES" dirty="0" err="1"/>
              <a:t>tests</a:t>
            </a:r>
            <a:r>
              <a:rPr lang="es-ES" dirty="0"/>
              <a:t> unitarios: Puedes lanzar los </a:t>
            </a:r>
            <a:r>
              <a:rPr lang="es-ES" dirty="0" err="1"/>
              <a:t>tests</a:t>
            </a:r>
            <a:r>
              <a:rPr lang="es-ES" dirty="0"/>
              <a:t> unitarios con karma con el comando:</a:t>
            </a:r>
          </a:p>
          <a:p>
            <a:pPr lvl="1"/>
            <a:r>
              <a:rPr lang="es-ES" dirty="0" err="1"/>
              <a:t>ng</a:t>
            </a:r>
            <a:r>
              <a:rPr lang="es-ES" dirty="0"/>
              <a:t> test</a:t>
            </a:r>
          </a:p>
          <a:p>
            <a:r>
              <a:rPr lang="es-ES" dirty="0"/>
              <a:t>Para ejecutar </a:t>
            </a:r>
            <a:r>
              <a:rPr lang="es-ES" dirty="0" err="1"/>
              <a:t>tests</a:t>
            </a:r>
            <a:r>
              <a:rPr lang="es-ES" dirty="0"/>
              <a:t> e2e: Puedes lanzar los </a:t>
            </a:r>
            <a:r>
              <a:rPr lang="es-ES" dirty="0" err="1"/>
              <a:t>tests</a:t>
            </a:r>
            <a:r>
              <a:rPr lang="es-ES" dirty="0"/>
              <a:t> </a:t>
            </a:r>
            <a:r>
              <a:rPr lang="es-ES" dirty="0" err="1"/>
              <a:t>end</a:t>
            </a:r>
            <a:r>
              <a:rPr lang="es-ES" dirty="0"/>
              <a:t> to </a:t>
            </a:r>
            <a:r>
              <a:rPr lang="es-ES" dirty="0" err="1"/>
              <a:t>end</a:t>
            </a:r>
            <a:r>
              <a:rPr lang="es-ES" dirty="0"/>
              <a:t> con </a:t>
            </a:r>
            <a:r>
              <a:rPr lang="es-ES" dirty="0" err="1"/>
              <a:t>protractor</a:t>
            </a:r>
            <a:r>
              <a:rPr lang="es-ES" dirty="0"/>
              <a:t> con el comando:</a:t>
            </a:r>
          </a:p>
          <a:p>
            <a:pPr lvl="1"/>
            <a:r>
              <a:rPr lang="es-ES" dirty="0" err="1"/>
              <a:t>ng</a:t>
            </a:r>
            <a:r>
              <a:rPr lang="es-ES" dirty="0"/>
              <a:t> e2e</a:t>
            </a:r>
          </a:p>
        </p:txBody>
      </p:sp>
    </p:spTree>
    <p:extLst>
      <p:ext uri="{BB962C8B-B14F-4D97-AF65-F5344CB8AC3E}">
        <p14:creationId xmlns:p14="http://schemas.microsoft.com/office/powerpoint/2010/main" val="29263968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Despliegue</a:t>
            </a:r>
          </a:p>
        </p:txBody>
      </p:sp>
      <p:sp>
        <p:nvSpPr>
          <p:cNvPr id="3" name="Marcador de contenido 2"/>
          <p:cNvSpPr>
            <a:spLocks noGrp="1"/>
          </p:cNvSpPr>
          <p:nvPr>
            <p:ph idx="1"/>
          </p:nvPr>
        </p:nvSpPr>
        <p:spPr/>
        <p:txBody>
          <a:bodyPr>
            <a:normAutofit fontScale="92500" lnSpcReduction="20000"/>
          </a:bodyPr>
          <a:lstStyle/>
          <a:p>
            <a:r>
              <a:rPr lang="es-ES" dirty="0"/>
              <a:t>Construye la aplicación en la carpeta /</a:t>
            </a:r>
            <a:r>
              <a:rPr lang="es-ES" dirty="0" err="1"/>
              <a:t>dist</a:t>
            </a:r>
            <a:endParaRPr lang="es-ES" dirty="0"/>
          </a:p>
          <a:p>
            <a:pPr lvl="1"/>
            <a:r>
              <a:rPr lang="es-ES" dirty="0" err="1"/>
              <a:t>ng</a:t>
            </a:r>
            <a:r>
              <a:rPr lang="es-ES" dirty="0"/>
              <a:t> </a:t>
            </a:r>
            <a:r>
              <a:rPr lang="es-ES" dirty="0" err="1"/>
              <a:t>build</a:t>
            </a:r>
            <a:endParaRPr lang="es-ES" dirty="0"/>
          </a:p>
          <a:p>
            <a:pPr lvl="1"/>
            <a:r>
              <a:rPr lang="es-ES" dirty="0" err="1"/>
              <a:t>ng</a:t>
            </a:r>
            <a:r>
              <a:rPr lang="es-ES" dirty="0"/>
              <a:t> </a:t>
            </a:r>
            <a:r>
              <a:rPr lang="es-ES" dirty="0" err="1"/>
              <a:t>build</a:t>
            </a:r>
            <a:r>
              <a:rPr lang="es-ES" dirty="0"/>
              <a:t> --</a:t>
            </a:r>
            <a:r>
              <a:rPr lang="es-ES" dirty="0" err="1"/>
              <a:t>dev</a:t>
            </a:r>
            <a:endParaRPr lang="es-ES" dirty="0"/>
          </a:p>
          <a:p>
            <a:r>
              <a:rPr lang="es-ES" dirty="0"/>
              <a:t>Paso a producción, construye optimizándolo todo para producción</a:t>
            </a:r>
          </a:p>
          <a:p>
            <a:pPr lvl="1"/>
            <a:r>
              <a:rPr lang="en-US" dirty="0"/>
              <a:t>ng build --prod</a:t>
            </a:r>
            <a:endParaRPr lang="es-ES" dirty="0"/>
          </a:p>
          <a:p>
            <a:pPr lvl="1"/>
            <a:r>
              <a:rPr lang="en-US" dirty="0"/>
              <a:t>ng build --prod --</a:t>
            </a:r>
            <a:r>
              <a:rPr lang="en-US" dirty="0" err="1"/>
              <a:t>env</a:t>
            </a:r>
            <a:r>
              <a:rPr lang="en-US" dirty="0"/>
              <a:t>=prod</a:t>
            </a:r>
          </a:p>
          <a:p>
            <a:pPr lvl="1"/>
            <a:r>
              <a:rPr lang="en-US" dirty="0"/>
              <a:t>ng build --target=production --environment=prod</a:t>
            </a:r>
          </a:p>
          <a:p>
            <a:r>
              <a:rPr lang="es-ES" dirty="0" err="1"/>
              <a:t>Precompila</a:t>
            </a:r>
            <a:r>
              <a:rPr lang="es-ES" dirty="0"/>
              <a:t> la aplicación</a:t>
            </a:r>
          </a:p>
          <a:p>
            <a:pPr lvl="1"/>
            <a:r>
              <a:rPr lang="es-ES" dirty="0" err="1"/>
              <a:t>ng</a:t>
            </a:r>
            <a:r>
              <a:rPr lang="es-ES" dirty="0"/>
              <a:t> </a:t>
            </a:r>
            <a:r>
              <a:rPr lang="es-ES" dirty="0" err="1"/>
              <a:t>build</a:t>
            </a:r>
            <a:r>
              <a:rPr lang="es-ES" dirty="0"/>
              <a:t> --</a:t>
            </a:r>
            <a:r>
              <a:rPr lang="es-ES" dirty="0" err="1"/>
              <a:t>prod</a:t>
            </a:r>
            <a:r>
              <a:rPr lang="es-ES" dirty="0"/>
              <a:t> --</a:t>
            </a:r>
            <a:r>
              <a:rPr lang="es-ES" dirty="0" err="1"/>
              <a:t>aot</a:t>
            </a:r>
            <a:endParaRPr lang="es-ES" dirty="0"/>
          </a:p>
        </p:txBody>
      </p:sp>
    </p:spTree>
    <p:extLst>
      <p:ext uri="{BB962C8B-B14F-4D97-AF65-F5344CB8AC3E}">
        <p14:creationId xmlns:p14="http://schemas.microsoft.com/office/powerpoint/2010/main" val="85851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pPr>
              <a:defRPr/>
            </a:pPr>
            <a:r>
              <a:rPr lang="es-ES" dirty="0"/>
              <a:t>Angular 2.0</a:t>
            </a:r>
          </a:p>
        </p:txBody>
      </p:sp>
      <p:sp>
        <p:nvSpPr>
          <p:cNvPr id="10243" name="Marcador de contenido 5"/>
          <p:cNvSpPr>
            <a:spLocks noGrp="1"/>
          </p:cNvSpPr>
          <p:nvPr>
            <p:ph idx="1"/>
          </p:nvPr>
        </p:nvSpPr>
        <p:spPr>
          <a:xfrm>
            <a:off x="3995936" y="1242329"/>
            <a:ext cx="4844852" cy="1538599"/>
          </a:xfrm>
        </p:spPr>
        <p:txBody>
          <a:bodyPr/>
          <a:lstStyle/>
          <a:p>
            <a:r>
              <a:rPr lang="es-ES" dirty="0">
                <a:ea typeface="ＭＳ Ｐゴシック" pitchFamily="34" charset="-128"/>
              </a:rPr>
              <a:t>NOMBRE APELLIDO PROFESOR</a:t>
            </a:r>
            <a:br>
              <a:rPr lang="es-ES" dirty="0">
                <a:ea typeface="ＭＳ Ｐゴシック" pitchFamily="34" charset="-128"/>
              </a:rPr>
            </a:br>
            <a:r>
              <a:rPr lang="es-ES" dirty="0">
                <a:solidFill>
                  <a:schemeClr val="bg2">
                    <a:lumMod val="50000"/>
                  </a:schemeClr>
                </a:solidFill>
                <a:ea typeface="ＭＳ Ｐゴシック" pitchFamily="34" charset="-128"/>
              </a:rPr>
              <a:t>Javier Martín</a:t>
            </a:r>
            <a:br>
              <a:rPr lang="es-ES" dirty="0">
                <a:ea typeface="ＭＳ Ｐゴシック" pitchFamily="34" charset="-128"/>
              </a:rPr>
            </a:br>
            <a:endParaRPr lang="es-ES" dirty="0">
              <a:ea typeface="ＭＳ Ｐゴシック" pitchFamily="34" charset="-128"/>
            </a:endParaRPr>
          </a:p>
        </p:txBody>
      </p:sp>
      <p:pic>
        <p:nvPicPr>
          <p:cNvPr id="4" name="3 Imagen"/>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1560" y="1141182"/>
            <a:ext cx="2771828" cy="2863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1 Imagen"/>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818" y="3068960"/>
            <a:ext cx="3331570" cy="2592288"/>
          </a:xfrm>
          <a:prstGeom prst="rect">
            <a:avLst/>
          </a:prstGeom>
        </p:spPr>
      </p:pic>
      <p:sp>
        <p:nvSpPr>
          <p:cNvPr id="17" name="Marcador de contenido 5"/>
          <p:cNvSpPr>
            <a:spLocks noGrp="1"/>
          </p:cNvSpPr>
          <p:nvPr>
            <p:ph type="body" sz="quarter" idx="13"/>
          </p:nvPr>
        </p:nvSpPr>
        <p:spPr>
          <a:xfrm>
            <a:off x="3995936" y="2420888"/>
            <a:ext cx="4844852" cy="3302853"/>
          </a:xfrm>
        </p:spPr>
        <p:txBody>
          <a:bodyPr/>
          <a:lstStyle/>
          <a:p>
            <a:r>
              <a:rPr lang="es-ES" sz="1800" dirty="0">
                <a:latin typeface="Arial" panose="020B0604020202020204" pitchFamily="34" charset="0"/>
                <a:ea typeface="ＭＳ Ｐゴシック" pitchFamily="34" charset="-128"/>
                <a:cs typeface="Arial" panose="020B0604020202020204" pitchFamily="34" charset="0"/>
              </a:rPr>
              <a:t>VER PERFIL COMPLETO:</a:t>
            </a:r>
            <a:br>
              <a:rPr lang="es-ES" sz="1800" dirty="0">
                <a:latin typeface="Arial" panose="020B0604020202020204" pitchFamily="34" charset="0"/>
                <a:ea typeface="ＭＳ Ｐゴシック" pitchFamily="34" charset="-128"/>
                <a:cs typeface="Arial" panose="020B0604020202020204" pitchFamily="34" charset="0"/>
              </a:rPr>
            </a:br>
            <a:br>
              <a:rPr lang="es-ES" sz="1800" dirty="0">
                <a:latin typeface="Arial" panose="020B0604020202020204" pitchFamily="34" charset="0"/>
                <a:ea typeface="ＭＳ Ｐゴシック" pitchFamily="34" charset="-128"/>
                <a:cs typeface="Arial" panose="020B0604020202020204" pitchFamily="34" charset="0"/>
              </a:rPr>
            </a:br>
            <a:r>
              <a:rPr lang="es-ES" sz="1800" dirty="0">
                <a:latin typeface="Arial" panose="020B0604020202020204" pitchFamily="34" charset="0"/>
                <a:ea typeface="ＭＳ Ｐゴシック" pitchFamily="34" charset="-128"/>
                <a:cs typeface="Arial" panose="020B0604020202020204" pitchFamily="34" charset="0"/>
              </a:rPr>
              <a:t>	linkedin.com/</a:t>
            </a:r>
            <a:r>
              <a:rPr lang="es-ES" sz="1800" dirty="0" err="1">
                <a:latin typeface="Arial" panose="020B0604020202020204" pitchFamily="34" charset="0"/>
                <a:ea typeface="ＭＳ Ｐゴシック" pitchFamily="34" charset="-128"/>
                <a:cs typeface="Arial" panose="020B0604020202020204" pitchFamily="34" charset="0"/>
              </a:rPr>
              <a:t>company</a:t>
            </a:r>
            <a:r>
              <a:rPr lang="es-ES" sz="1800" dirty="0">
                <a:latin typeface="Arial" panose="020B0604020202020204" pitchFamily="34" charset="0"/>
                <a:ea typeface="ＭＳ Ｐゴシック" pitchFamily="34" charset="-128"/>
                <a:cs typeface="Arial" panose="020B0604020202020204" pitchFamily="34" charset="0"/>
              </a:rPr>
              <a:t>/icono-training-</a:t>
            </a:r>
            <a:r>
              <a:rPr lang="es-ES" sz="1800" dirty="0" err="1">
                <a:latin typeface="Arial" panose="020B0604020202020204" pitchFamily="34" charset="0"/>
                <a:ea typeface="ＭＳ Ｐゴシック" pitchFamily="34" charset="-128"/>
                <a:cs typeface="Arial" panose="020B0604020202020204" pitchFamily="34" charset="0"/>
              </a:rPr>
              <a:t>consulting</a:t>
            </a: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endParaRPr lang="es-ES" sz="1800" dirty="0">
              <a:latin typeface="Arial" panose="020B0604020202020204" pitchFamily="34" charset="0"/>
              <a:ea typeface="ＭＳ Ｐゴシック" pitchFamily="34" charset="-128"/>
              <a:cs typeface="Arial" panose="020B0604020202020204" pitchFamily="34" charset="0"/>
            </a:endParaRPr>
          </a:p>
          <a:p>
            <a:r>
              <a:rPr lang="es-ES" sz="1800" dirty="0">
                <a:latin typeface="Arial" panose="020B0604020202020204" pitchFamily="34" charset="0"/>
                <a:ea typeface="ＭＳ Ｐゴシック" pitchFamily="34" charset="-128"/>
                <a:cs typeface="Arial" panose="020B0604020202020204" pitchFamily="34" charset="0"/>
              </a:rPr>
              <a:t>CONTACTO</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training@iconotc.com</a:t>
            </a:r>
            <a:br>
              <a:rPr lang="es-ES" sz="1800" dirty="0">
                <a:latin typeface="Arial" panose="020B0604020202020204" pitchFamily="34" charset="0"/>
                <a:ea typeface="ＭＳ Ｐゴシック" pitchFamily="34" charset="-128"/>
                <a:cs typeface="Arial" panose="020B0604020202020204" pitchFamily="34" charset="0"/>
              </a:rPr>
            </a:br>
            <a:endParaRPr lang="es-ES" sz="1800" dirty="0">
              <a:latin typeface="Arial" panose="020B0604020202020204" pitchFamily="34" charset="0"/>
              <a:ea typeface="ＭＳ Ｐゴシック" pitchFamily="34" charset="-128"/>
              <a:cs typeface="Arial" panose="020B0604020202020204" pitchFamily="34" charset="0"/>
            </a:endParaRPr>
          </a:p>
          <a:p>
            <a:pPr marL="0" indent="0">
              <a:buNone/>
            </a:pPr>
            <a:r>
              <a:rPr lang="es-ES" sz="1800" dirty="0">
                <a:latin typeface="Arial" panose="020B0604020202020204" pitchFamily="34" charset="0"/>
                <a:ea typeface="ＭＳ Ｐゴシック" pitchFamily="34" charset="-128"/>
                <a:cs typeface="Arial" panose="020B0604020202020204" pitchFamily="34" charset="0"/>
              </a:rPr>
              <a:t>	</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4437112"/>
            <a:ext cx="357352" cy="35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2929720"/>
            <a:ext cx="351909" cy="37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22" name="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spTree>
    <p:extLst>
      <p:ext uri="{BB962C8B-B14F-4D97-AF65-F5344CB8AC3E}">
        <p14:creationId xmlns:p14="http://schemas.microsoft.com/office/powerpoint/2010/main" val="25425525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Estructura de directorios de soporte</a:t>
            </a:r>
          </a:p>
        </p:txBody>
      </p:sp>
      <p:sp>
        <p:nvSpPr>
          <p:cNvPr id="7" name="Marcador de contenido 6"/>
          <p:cNvSpPr>
            <a:spLocks noGrp="1"/>
          </p:cNvSpPr>
          <p:nvPr>
            <p:ph sz="half" idx="1"/>
          </p:nvPr>
        </p:nvSpPr>
        <p:spPr>
          <a:xfrm>
            <a:off x="457200" y="1600200"/>
            <a:ext cx="4038600" cy="4709120"/>
          </a:xfrm>
        </p:spPr>
        <p:txBody>
          <a:bodyPr>
            <a:normAutofit fontScale="77500" lnSpcReduction="20000"/>
          </a:bodyPr>
          <a:lstStyle/>
          <a:p>
            <a:pPr>
              <a:buFont typeface="Wingdings" panose="05000000000000000000" pitchFamily="2" charset="2"/>
              <a:buChar char="1"/>
            </a:pPr>
            <a:r>
              <a:rPr lang="es-ES" dirty="0" err="1">
                <a:sym typeface="Wingdings" panose="05000000000000000000" pitchFamily="2" charset="2"/>
              </a:rPr>
              <a:t>src</a:t>
            </a:r>
            <a:endParaRPr lang="es-ES" dirty="0">
              <a:sym typeface="Wingdings" panose="05000000000000000000" pitchFamily="2" charset="2"/>
            </a:endParaRPr>
          </a:p>
          <a:p>
            <a:pPr>
              <a:buFont typeface="Wingdings" panose="05000000000000000000" pitchFamily="2" charset="2"/>
              <a:buChar char="1"/>
            </a:pPr>
            <a:r>
              <a:rPr lang="es-ES" dirty="0">
                <a:sym typeface="Wingdings" panose="05000000000000000000" pitchFamily="2" charset="2"/>
              </a:rPr>
              <a:t>e2e</a:t>
            </a:r>
          </a:p>
          <a:p>
            <a:pPr lvl="1">
              <a:buFont typeface="Wingdings" panose="05000000000000000000" pitchFamily="2" charset="2"/>
              <a:buChar char="2"/>
            </a:pPr>
            <a:r>
              <a:rPr lang="es-ES" dirty="0"/>
              <a:t>app.e2e-spec.ts</a:t>
            </a:r>
          </a:p>
          <a:p>
            <a:pPr lvl="1">
              <a:buFont typeface="Wingdings" panose="05000000000000000000" pitchFamily="2" charset="2"/>
              <a:buChar char="2"/>
            </a:pPr>
            <a:r>
              <a:rPr lang="es-ES" dirty="0" err="1"/>
              <a:t>app.po.ts</a:t>
            </a:r>
            <a:endParaRPr lang="es-ES" dirty="0"/>
          </a:p>
          <a:p>
            <a:pPr lvl="1">
              <a:buFont typeface="Wingdings" panose="05000000000000000000" pitchFamily="2" charset="2"/>
              <a:buChar char="2"/>
            </a:pPr>
            <a:r>
              <a:rPr lang="es-ES" dirty="0" err="1"/>
              <a:t>tsconfig.json</a:t>
            </a:r>
            <a:endParaRPr lang="es-ES" dirty="0"/>
          </a:p>
          <a:p>
            <a:pPr>
              <a:buFont typeface="Wingdings" panose="05000000000000000000" pitchFamily="2" charset="2"/>
              <a:buChar char="2"/>
            </a:pPr>
            <a:r>
              <a:rPr lang="es-ES" dirty="0"/>
              <a:t>.angular-</a:t>
            </a:r>
            <a:r>
              <a:rPr lang="es-ES" dirty="0" err="1"/>
              <a:t>cli.json</a:t>
            </a:r>
            <a:endParaRPr lang="es-ES" dirty="0"/>
          </a:p>
          <a:p>
            <a:pPr>
              <a:buFont typeface="Wingdings" panose="05000000000000000000" pitchFamily="2" charset="2"/>
              <a:buChar char="2"/>
            </a:pPr>
            <a:r>
              <a:rPr lang="es-ES" dirty="0"/>
              <a:t>.</a:t>
            </a:r>
            <a:r>
              <a:rPr lang="es-ES" dirty="0" err="1"/>
              <a:t>editorconfig</a:t>
            </a:r>
            <a:endParaRPr lang="es-ES" dirty="0"/>
          </a:p>
          <a:p>
            <a:pPr>
              <a:buFont typeface="Wingdings" panose="05000000000000000000" pitchFamily="2" charset="2"/>
              <a:buChar char="2"/>
            </a:pPr>
            <a:r>
              <a:rPr lang="es-ES" dirty="0"/>
              <a:t>.</a:t>
            </a:r>
            <a:r>
              <a:rPr lang="es-ES" dirty="0" err="1"/>
              <a:t>gitignore</a:t>
            </a:r>
            <a:endParaRPr lang="es-ES" dirty="0"/>
          </a:p>
          <a:p>
            <a:pPr>
              <a:buFont typeface="Wingdings" panose="05000000000000000000" pitchFamily="2" charset="2"/>
              <a:buChar char="2"/>
            </a:pPr>
            <a:r>
              <a:rPr lang="es-ES" dirty="0"/>
              <a:t>karma.conf.js</a:t>
            </a:r>
          </a:p>
          <a:p>
            <a:pPr>
              <a:buFont typeface="Wingdings" panose="05000000000000000000" pitchFamily="2" charset="2"/>
              <a:buChar char="2"/>
            </a:pPr>
            <a:r>
              <a:rPr lang="es-ES" dirty="0" err="1"/>
              <a:t>package.json</a:t>
            </a:r>
            <a:endParaRPr lang="es-ES" dirty="0"/>
          </a:p>
          <a:p>
            <a:pPr>
              <a:buFont typeface="Wingdings" panose="05000000000000000000" pitchFamily="2" charset="2"/>
              <a:buChar char="2"/>
            </a:pPr>
            <a:r>
              <a:rPr lang="es-ES" dirty="0"/>
              <a:t>protractor.conf.js</a:t>
            </a:r>
          </a:p>
          <a:p>
            <a:pPr>
              <a:buFont typeface="Wingdings" panose="05000000000000000000" pitchFamily="2" charset="2"/>
              <a:buChar char="2"/>
            </a:pPr>
            <a:r>
              <a:rPr lang="es-ES" dirty="0"/>
              <a:t>README.md</a:t>
            </a:r>
          </a:p>
          <a:p>
            <a:pPr>
              <a:buFont typeface="Wingdings" panose="05000000000000000000" pitchFamily="2" charset="2"/>
              <a:buChar char="2"/>
            </a:pPr>
            <a:r>
              <a:rPr lang="es-ES" dirty="0" err="1"/>
              <a:t>tsconfig.json</a:t>
            </a:r>
            <a:endParaRPr lang="es-ES" dirty="0"/>
          </a:p>
          <a:p>
            <a:pPr>
              <a:buFont typeface="Wingdings" panose="05000000000000000000" pitchFamily="2" charset="2"/>
              <a:buChar char="2"/>
            </a:pPr>
            <a:r>
              <a:rPr lang="es-ES" dirty="0" err="1"/>
              <a:t>tslint.json</a:t>
            </a:r>
            <a:endParaRPr lang="es-ES" dirty="0"/>
          </a:p>
          <a:p>
            <a:endParaRPr lang="es-ES" dirty="0"/>
          </a:p>
        </p:txBody>
      </p:sp>
      <p:sp>
        <p:nvSpPr>
          <p:cNvPr id="3" name="Marcador de contenido 2"/>
          <p:cNvSpPr>
            <a:spLocks noGrp="1"/>
          </p:cNvSpPr>
          <p:nvPr>
            <p:ph sz="half" idx="2"/>
          </p:nvPr>
        </p:nvSpPr>
        <p:spPr/>
        <p:txBody>
          <a:bodyPr>
            <a:normAutofit fontScale="77500" lnSpcReduction="20000"/>
          </a:bodyPr>
          <a:lstStyle/>
          <a:p>
            <a:r>
              <a:rPr lang="es-ES" dirty="0" err="1"/>
              <a:t>src</a:t>
            </a:r>
            <a:r>
              <a:rPr lang="es-ES" dirty="0"/>
              <a:t>: Fuentes de la aplicación</a:t>
            </a:r>
          </a:p>
          <a:p>
            <a:r>
              <a:rPr lang="es-ES" dirty="0"/>
              <a:t>e2e: Test </a:t>
            </a:r>
            <a:r>
              <a:rPr lang="es-ES" dirty="0" err="1"/>
              <a:t>end</a:t>
            </a:r>
            <a:r>
              <a:rPr lang="es-ES" dirty="0"/>
              <a:t> to </a:t>
            </a:r>
            <a:r>
              <a:rPr lang="es-ES" dirty="0" err="1"/>
              <a:t>end</a:t>
            </a:r>
            <a:endParaRPr lang="es-ES" dirty="0"/>
          </a:p>
          <a:p>
            <a:r>
              <a:rPr lang="es-ES" dirty="0"/>
              <a:t>Ficheros de configuración de librerías y herramientas</a:t>
            </a:r>
          </a:p>
          <a:p>
            <a:r>
              <a:rPr lang="es-ES" dirty="0"/>
              <a:t>Posteriormente aparecerán los siguientes directorios:</a:t>
            </a:r>
          </a:p>
          <a:p>
            <a:pPr lvl="1"/>
            <a:r>
              <a:rPr lang="es-ES" dirty="0" err="1"/>
              <a:t>node_modules</a:t>
            </a:r>
            <a:r>
              <a:rPr lang="es-ES" dirty="0"/>
              <a:t>: Librerías y herramientas descargadas</a:t>
            </a:r>
          </a:p>
          <a:p>
            <a:pPr lvl="1"/>
            <a:r>
              <a:rPr lang="es-ES" dirty="0" err="1"/>
              <a:t>dist</a:t>
            </a:r>
            <a:r>
              <a:rPr lang="es-ES" dirty="0"/>
              <a:t>: Resultado para publicar en el servidor web</a:t>
            </a:r>
          </a:p>
          <a:p>
            <a:pPr lvl="1"/>
            <a:r>
              <a:rPr lang="es-ES" dirty="0" err="1"/>
              <a:t>coverage</a:t>
            </a:r>
            <a:r>
              <a:rPr lang="es-ES" dirty="0"/>
              <a:t>: Informes de cobertura de código</a:t>
            </a:r>
          </a:p>
          <a:p>
            <a:endParaRPr lang="es-ES" dirty="0"/>
          </a:p>
        </p:txBody>
      </p:sp>
    </p:spTree>
    <p:extLst>
      <p:ext uri="{BB962C8B-B14F-4D97-AF65-F5344CB8AC3E}">
        <p14:creationId xmlns:p14="http://schemas.microsoft.com/office/powerpoint/2010/main" val="34645821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Estructura de directorios de soporte</a:t>
            </a:r>
          </a:p>
        </p:txBody>
      </p:sp>
      <p:sp>
        <p:nvSpPr>
          <p:cNvPr id="7" name="Marcador de contenido 6"/>
          <p:cNvSpPr>
            <a:spLocks noGrp="1"/>
          </p:cNvSpPr>
          <p:nvPr>
            <p:ph sz="half" idx="1"/>
          </p:nvPr>
        </p:nvSpPr>
        <p:spPr>
          <a:xfrm>
            <a:off x="457200" y="1600200"/>
            <a:ext cx="4038600" cy="4709120"/>
          </a:xfrm>
        </p:spPr>
        <p:txBody>
          <a:bodyPr>
            <a:normAutofit fontScale="77500" lnSpcReduction="20000"/>
          </a:bodyPr>
          <a:lstStyle/>
          <a:p>
            <a:pPr>
              <a:buFont typeface="Wingdings" panose="05000000000000000000" pitchFamily="2" charset="2"/>
              <a:buChar char="1"/>
            </a:pPr>
            <a:r>
              <a:rPr lang="es-ES" dirty="0" err="1">
                <a:sym typeface="Wingdings" panose="05000000000000000000" pitchFamily="2" charset="2"/>
              </a:rPr>
              <a:t>src</a:t>
            </a:r>
            <a:endParaRPr lang="es-ES" dirty="0">
              <a:sym typeface="Wingdings" panose="05000000000000000000" pitchFamily="2" charset="2"/>
            </a:endParaRPr>
          </a:p>
          <a:p>
            <a:pPr>
              <a:buFont typeface="Wingdings" panose="05000000000000000000" pitchFamily="2" charset="2"/>
              <a:buChar char="1"/>
            </a:pPr>
            <a:r>
              <a:rPr lang="es-ES" dirty="0">
                <a:sym typeface="Wingdings" panose="05000000000000000000" pitchFamily="2" charset="2"/>
              </a:rPr>
              <a:t>e2e</a:t>
            </a:r>
          </a:p>
          <a:p>
            <a:pPr lvl="1">
              <a:buFont typeface="Wingdings" panose="05000000000000000000" pitchFamily="2" charset="2"/>
              <a:buChar char="2"/>
            </a:pPr>
            <a:r>
              <a:rPr lang="es-ES" dirty="0"/>
              <a:t>app.e2e-spec.ts</a:t>
            </a:r>
          </a:p>
          <a:p>
            <a:pPr lvl="1">
              <a:buFont typeface="Wingdings" panose="05000000000000000000" pitchFamily="2" charset="2"/>
              <a:buChar char="2"/>
            </a:pPr>
            <a:r>
              <a:rPr lang="es-ES" dirty="0" err="1"/>
              <a:t>app.po.ts</a:t>
            </a:r>
            <a:endParaRPr lang="es-ES" dirty="0"/>
          </a:p>
          <a:p>
            <a:pPr lvl="1">
              <a:buFont typeface="Wingdings" panose="05000000000000000000" pitchFamily="2" charset="2"/>
              <a:buChar char="2"/>
            </a:pPr>
            <a:r>
              <a:rPr lang="es-ES" dirty="0" err="1"/>
              <a:t>tsconfig.json</a:t>
            </a:r>
            <a:endParaRPr lang="es-ES" dirty="0"/>
          </a:p>
          <a:p>
            <a:pPr>
              <a:buFont typeface="Wingdings" panose="05000000000000000000" pitchFamily="2" charset="2"/>
              <a:buChar char="2"/>
            </a:pPr>
            <a:r>
              <a:rPr lang="es-ES" dirty="0"/>
              <a:t>.</a:t>
            </a:r>
            <a:r>
              <a:rPr lang="es-ES" dirty="0" err="1"/>
              <a:t>editorconfig</a:t>
            </a:r>
            <a:endParaRPr lang="es-ES" dirty="0"/>
          </a:p>
          <a:p>
            <a:pPr>
              <a:buFont typeface="Wingdings" panose="05000000000000000000" pitchFamily="2" charset="2"/>
              <a:buChar char="2"/>
            </a:pPr>
            <a:r>
              <a:rPr lang="es-ES" dirty="0"/>
              <a:t>.</a:t>
            </a:r>
            <a:r>
              <a:rPr lang="es-ES" dirty="0" err="1"/>
              <a:t>gitignore</a:t>
            </a:r>
            <a:endParaRPr lang="es-ES" dirty="0"/>
          </a:p>
          <a:p>
            <a:pPr>
              <a:buFont typeface="Wingdings" panose="05000000000000000000" pitchFamily="2" charset="2"/>
              <a:buChar char="2"/>
            </a:pPr>
            <a:r>
              <a:rPr lang="es-ES" dirty="0" err="1"/>
              <a:t>angular.json</a:t>
            </a:r>
            <a:endParaRPr lang="es-ES" dirty="0"/>
          </a:p>
          <a:p>
            <a:pPr>
              <a:buFont typeface="Wingdings" panose="05000000000000000000" pitchFamily="2" charset="2"/>
              <a:buChar char="2"/>
            </a:pPr>
            <a:r>
              <a:rPr lang="es-ES" dirty="0"/>
              <a:t>karma.conf.js</a:t>
            </a:r>
          </a:p>
          <a:p>
            <a:pPr>
              <a:buFont typeface="Wingdings" panose="05000000000000000000" pitchFamily="2" charset="2"/>
              <a:buChar char="2"/>
            </a:pPr>
            <a:r>
              <a:rPr lang="es-ES" dirty="0" err="1"/>
              <a:t>package.json</a:t>
            </a:r>
            <a:endParaRPr lang="es-ES" dirty="0"/>
          </a:p>
          <a:p>
            <a:pPr>
              <a:buFont typeface="Wingdings" panose="05000000000000000000" pitchFamily="2" charset="2"/>
              <a:buChar char="2"/>
            </a:pPr>
            <a:r>
              <a:rPr lang="es-ES" dirty="0"/>
              <a:t>protractor.conf.js</a:t>
            </a:r>
          </a:p>
          <a:p>
            <a:pPr>
              <a:buFont typeface="Wingdings" panose="05000000000000000000" pitchFamily="2" charset="2"/>
              <a:buChar char="2"/>
            </a:pPr>
            <a:r>
              <a:rPr lang="es-ES" dirty="0"/>
              <a:t>README.md</a:t>
            </a:r>
          </a:p>
          <a:p>
            <a:pPr>
              <a:buFont typeface="Wingdings" panose="05000000000000000000" pitchFamily="2" charset="2"/>
              <a:buChar char="2"/>
            </a:pPr>
            <a:r>
              <a:rPr lang="es-ES" dirty="0" err="1"/>
              <a:t>tsconfig.json</a:t>
            </a:r>
            <a:endParaRPr lang="es-ES" dirty="0"/>
          </a:p>
          <a:p>
            <a:pPr>
              <a:buFont typeface="Wingdings" panose="05000000000000000000" pitchFamily="2" charset="2"/>
              <a:buChar char="2"/>
            </a:pPr>
            <a:r>
              <a:rPr lang="es-ES" dirty="0" err="1"/>
              <a:t>tslint.json</a:t>
            </a:r>
            <a:endParaRPr lang="es-ES" dirty="0"/>
          </a:p>
          <a:p>
            <a:endParaRPr lang="es-ES" dirty="0"/>
          </a:p>
        </p:txBody>
      </p:sp>
      <p:sp>
        <p:nvSpPr>
          <p:cNvPr id="3" name="Marcador de contenido 2"/>
          <p:cNvSpPr>
            <a:spLocks noGrp="1"/>
          </p:cNvSpPr>
          <p:nvPr>
            <p:ph sz="half" idx="2"/>
          </p:nvPr>
        </p:nvSpPr>
        <p:spPr/>
        <p:txBody>
          <a:bodyPr>
            <a:normAutofit fontScale="77500" lnSpcReduction="20000"/>
          </a:bodyPr>
          <a:lstStyle/>
          <a:p>
            <a:r>
              <a:rPr lang="es-ES" dirty="0" err="1"/>
              <a:t>src</a:t>
            </a:r>
            <a:r>
              <a:rPr lang="es-ES" dirty="0"/>
              <a:t>: Fuentes de la aplicación</a:t>
            </a:r>
          </a:p>
          <a:p>
            <a:r>
              <a:rPr lang="es-ES" dirty="0"/>
              <a:t>e2e: Test </a:t>
            </a:r>
            <a:r>
              <a:rPr lang="es-ES" dirty="0" err="1"/>
              <a:t>end</a:t>
            </a:r>
            <a:r>
              <a:rPr lang="es-ES" dirty="0"/>
              <a:t> to </a:t>
            </a:r>
            <a:r>
              <a:rPr lang="es-ES" dirty="0" err="1"/>
              <a:t>end</a:t>
            </a:r>
            <a:endParaRPr lang="es-ES" dirty="0"/>
          </a:p>
          <a:p>
            <a:r>
              <a:rPr lang="es-ES" dirty="0"/>
              <a:t>Ficheros de configuración de librerías y herramientas</a:t>
            </a:r>
          </a:p>
          <a:p>
            <a:r>
              <a:rPr lang="es-ES" dirty="0"/>
              <a:t>Posteriormente aparecerán los siguientes directorios:</a:t>
            </a:r>
          </a:p>
          <a:p>
            <a:pPr lvl="1"/>
            <a:r>
              <a:rPr lang="es-ES" dirty="0" err="1"/>
              <a:t>node_modules</a:t>
            </a:r>
            <a:r>
              <a:rPr lang="es-ES" dirty="0"/>
              <a:t>: Librerías y herramientas descargadas</a:t>
            </a:r>
          </a:p>
          <a:p>
            <a:pPr lvl="1"/>
            <a:r>
              <a:rPr lang="es-ES" dirty="0" err="1"/>
              <a:t>dist</a:t>
            </a:r>
            <a:r>
              <a:rPr lang="es-ES" dirty="0"/>
              <a:t>: Resultado para publicar en el servidor web</a:t>
            </a:r>
          </a:p>
          <a:p>
            <a:pPr lvl="1"/>
            <a:r>
              <a:rPr lang="es-ES" dirty="0" err="1"/>
              <a:t>coverage</a:t>
            </a:r>
            <a:r>
              <a:rPr lang="es-ES" dirty="0"/>
              <a:t>: Informes de cobertura de código</a:t>
            </a:r>
          </a:p>
          <a:p>
            <a:endParaRPr lang="es-ES" dirty="0"/>
          </a:p>
        </p:txBody>
      </p:sp>
    </p:spTree>
    <p:extLst>
      <p:ext uri="{BB962C8B-B14F-4D97-AF65-F5344CB8AC3E}">
        <p14:creationId xmlns:p14="http://schemas.microsoft.com/office/powerpoint/2010/main" val="25359255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es-ES" dirty="0"/>
              <a:t>Estructura de directorios de aplicación</a:t>
            </a:r>
          </a:p>
        </p:txBody>
      </p:sp>
      <p:sp>
        <p:nvSpPr>
          <p:cNvPr id="3" name="Marcador de contenido 2"/>
          <p:cNvSpPr>
            <a:spLocks noGrp="1"/>
          </p:cNvSpPr>
          <p:nvPr>
            <p:ph sz="half" idx="1"/>
          </p:nvPr>
        </p:nvSpPr>
        <p:spPr/>
        <p:txBody>
          <a:bodyPr>
            <a:normAutofit fontScale="55000" lnSpcReduction="20000"/>
          </a:bodyPr>
          <a:lstStyle/>
          <a:p>
            <a:pPr lvl="0">
              <a:buFont typeface="Wingdings" panose="05000000000000000000" pitchFamily="2" charset="2"/>
              <a:buChar char="1"/>
            </a:pPr>
            <a:r>
              <a:rPr lang="es-ES" dirty="0"/>
              <a:t>app</a:t>
            </a:r>
          </a:p>
          <a:p>
            <a:pPr lvl="1">
              <a:buFont typeface="Wingdings" panose="05000000000000000000" pitchFamily="2" charset="2"/>
              <a:buChar char="2"/>
            </a:pPr>
            <a:r>
              <a:rPr lang="es-ES" dirty="0"/>
              <a:t>app.component.css</a:t>
            </a:r>
          </a:p>
          <a:p>
            <a:pPr lvl="1">
              <a:buFont typeface="Wingdings" panose="05000000000000000000" pitchFamily="2" charset="2"/>
              <a:buChar char="2"/>
            </a:pPr>
            <a:r>
              <a:rPr lang="es-ES" dirty="0"/>
              <a:t>app.component.html</a:t>
            </a:r>
          </a:p>
          <a:p>
            <a:pPr lvl="1">
              <a:buFont typeface="Wingdings" panose="05000000000000000000" pitchFamily="2" charset="2"/>
              <a:buChar char="2"/>
            </a:pPr>
            <a:r>
              <a:rPr lang="es-ES" dirty="0" err="1"/>
              <a:t>app.component.spec.ts</a:t>
            </a:r>
            <a:endParaRPr lang="es-ES" dirty="0"/>
          </a:p>
          <a:p>
            <a:pPr lvl="1">
              <a:buFont typeface="Wingdings" panose="05000000000000000000" pitchFamily="2" charset="2"/>
              <a:buChar char="2"/>
            </a:pPr>
            <a:r>
              <a:rPr lang="es-ES" dirty="0" err="1"/>
              <a:t>app.component.ts</a:t>
            </a:r>
            <a:endParaRPr lang="es-ES" dirty="0"/>
          </a:p>
          <a:p>
            <a:pPr lvl="1">
              <a:buFont typeface="Wingdings" panose="05000000000000000000" pitchFamily="2" charset="2"/>
              <a:buChar char="2"/>
            </a:pPr>
            <a:r>
              <a:rPr lang="es-ES" dirty="0" err="1"/>
              <a:t>app.module.ts</a:t>
            </a:r>
            <a:endParaRPr lang="es-ES" dirty="0"/>
          </a:p>
          <a:p>
            <a:pPr lvl="1">
              <a:buFont typeface="Wingdings" panose="05000000000000000000" pitchFamily="2" charset="2"/>
              <a:buChar char="2"/>
            </a:pPr>
            <a:r>
              <a:rPr lang="es-ES" dirty="0" err="1"/>
              <a:t>index.ts</a:t>
            </a:r>
            <a:endParaRPr lang="es-ES" dirty="0"/>
          </a:p>
          <a:p>
            <a:pPr lvl="0">
              <a:buFont typeface="Wingdings" panose="05000000000000000000" pitchFamily="2" charset="2"/>
              <a:buChar char="1"/>
            </a:pPr>
            <a:r>
              <a:rPr lang="es-ES" dirty="0" err="1"/>
              <a:t>assets</a:t>
            </a:r>
            <a:endParaRPr lang="es-ES" dirty="0"/>
          </a:p>
          <a:p>
            <a:pPr lvl="0">
              <a:buFont typeface="Wingdings" panose="05000000000000000000" pitchFamily="2" charset="2"/>
              <a:buChar char="1"/>
            </a:pPr>
            <a:r>
              <a:rPr lang="es-ES" dirty="0" err="1"/>
              <a:t>environments</a:t>
            </a:r>
            <a:endParaRPr lang="es-ES" dirty="0"/>
          </a:p>
          <a:p>
            <a:pPr lvl="1">
              <a:buFont typeface="Wingdings" panose="05000000000000000000" pitchFamily="2" charset="2"/>
              <a:buChar char="2"/>
            </a:pPr>
            <a:r>
              <a:rPr lang="es-ES" dirty="0" err="1"/>
              <a:t>environment.prod.ts</a:t>
            </a:r>
            <a:endParaRPr lang="es-ES" dirty="0"/>
          </a:p>
          <a:p>
            <a:pPr lvl="1">
              <a:buFont typeface="Wingdings" panose="05000000000000000000" pitchFamily="2" charset="2"/>
              <a:buChar char="2"/>
            </a:pPr>
            <a:r>
              <a:rPr lang="es-ES" dirty="0" err="1"/>
              <a:t>environment.ts</a:t>
            </a:r>
            <a:endParaRPr lang="es-ES" dirty="0"/>
          </a:p>
          <a:p>
            <a:pPr>
              <a:buFont typeface="Wingdings" panose="05000000000000000000" pitchFamily="2" charset="2"/>
              <a:buChar char="2"/>
            </a:pPr>
            <a:r>
              <a:rPr lang="es-ES" dirty="0"/>
              <a:t>favicon.ico</a:t>
            </a:r>
          </a:p>
          <a:p>
            <a:pPr>
              <a:buFont typeface="Wingdings" panose="05000000000000000000" pitchFamily="2" charset="2"/>
              <a:buChar char="2"/>
            </a:pPr>
            <a:r>
              <a:rPr lang="es-ES" dirty="0"/>
              <a:t>index.html</a:t>
            </a:r>
          </a:p>
          <a:p>
            <a:pPr>
              <a:buFont typeface="Wingdings" panose="05000000000000000000" pitchFamily="2" charset="2"/>
              <a:buChar char="2"/>
            </a:pPr>
            <a:r>
              <a:rPr lang="es-ES" dirty="0" err="1"/>
              <a:t>main.ts</a:t>
            </a:r>
            <a:endParaRPr lang="es-ES" dirty="0"/>
          </a:p>
          <a:p>
            <a:pPr>
              <a:buFont typeface="Wingdings" panose="05000000000000000000" pitchFamily="2" charset="2"/>
              <a:buChar char="2"/>
            </a:pPr>
            <a:r>
              <a:rPr lang="es-ES" dirty="0" err="1"/>
              <a:t>polyfills.ts</a:t>
            </a:r>
            <a:endParaRPr lang="es-ES" dirty="0"/>
          </a:p>
          <a:p>
            <a:pPr>
              <a:buFont typeface="Wingdings" panose="05000000000000000000" pitchFamily="2" charset="2"/>
              <a:buChar char="2"/>
            </a:pPr>
            <a:r>
              <a:rPr lang="es-ES" dirty="0"/>
              <a:t>styles.css</a:t>
            </a:r>
          </a:p>
          <a:p>
            <a:pPr>
              <a:buFont typeface="Wingdings" panose="05000000000000000000" pitchFamily="2" charset="2"/>
              <a:buChar char="2"/>
            </a:pPr>
            <a:r>
              <a:rPr lang="es-ES" dirty="0" err="1"/>
              <a:t>test.ts</a:t>
            </a:r>
            <a:endParaRPr lang="es-ES" dirty="0"/>
          </a:p>
          <a:p>
            <a:pPr>
              <a:buFont typeface="Wingdings" panose="05000000000000000000" pitchFamily="2" charset="2"/>
              <a:buChar char="2"/>
            </a:pPr>
            <a:r>
              <a:rPr lang="es-ES" dirty="0" err="1"/>
              <a:t>tsconfig.app.json</a:t>
            </a:r>
            <a:endParaRPr lang="es-ES" dirty="0"/>
          </a:p>
          <a:p>
            <a:pPr>
              <a:buFont typeface="Wingdings" panose="05000000000000000000" pitchFamily="2" charset="2"/>
              <a:buChar char="2"/>
            </a:pPr>
            <a:r>
              <a:rPr lang="es-ES" dirty="0" err="1"/>
              <a:t>tsconfig.spec.json</a:t>
            </a:r>
            <a:endParaRPr lang="es-ES" dirty="0"/>
          </a:p>
          <a:p>
            <a:pPr>
              <a:buFont typeface="Wingdings" panose="05000000000000000000" pitchFamily="2" charset="2"/>
              <a:buChar char="2"/>
            </a:pPr>
            <a:r>
              <a:rPr lang="es-ES" dirty="0" err="1"/>
              <a:t>typings.d.ts</a:t>
            </a:r>
            <a:endParaRPr lang="es-ES" dirty="0"/>
          </a:p>
        </p:txBody>
      </p:sp>
      <p:sp>
        <p:nvSpPr>
          <p:cNvPr id="5" name="Marcador de contenido 4"/>
          <p:cNvSpPr>
            <a:spLocks noGrp="1"/>
          </p:cNvSpPr>
          <p:nvPr>
            <p:ph sz="half" idx="2"/>
          </p:nvPr>
        </p:nvSpPr>
        <p:spPr/>
        <p:txBody>
          <a:bodyPr>
            <a:normAutofit fontScale="55000" lnSpcReduction="20000"/>
          </a:bodyPr>
          <a:lstStyle/>
          <a:p>
            <a:r>
              <a:rPr lang="es-ES" dirty="0"/>
              <a:t>app: Carpeta que contiene los ficheros fuente principales de la aplicación.</a:t>
            </a:r>
          </a:p>
          <a:p>
            <a:r>
              <a:rPr lang="es-ES" dirty="0" err="1"/>
              <a:t>assets</a:t>
            </a:r>
            <a:r>
              <a:rPr lang="es-ES" dirty="0"/>
              <a:t>: Carpeta con los recursos que se copiaran a la carpeta </a:t>
            </a:r>
            <a:r>
              <a:rPr lang="es-ES" dirty="0" err="1"/>
              <a:t>build</a:t>
            </a:r>
            <a:r>
              <a:rPr lang="es-ES" dirty="0"/>
              <a:t>.</a:t>
            </a:r>
          </a:p>
          <a:p>
            <a:r>
              <a:rPr lang="es-ES" dirty="0" err="1"/>
              <a:t>environments</a:t>
            </a:r>
            <a:r>
              <a:rPr lang="es-ES" dirty="0"/>
              <a:t>: configuración de los diferentes entornos.</a:t>
            </a:r>
          </a:p>
          <a:p>
            <a:r>
              <a:rPr lang="es-ES" dirty="0" err="1"/>
              <a:t>main.ts</a:t>
            </a:r>
            <a:r>
              <a:rPr lang="es-ES" dirty="0"/>
              <a:t>: Arranque del módulo principal de la aplicación. No es necesario modificarle.</a:t>
            </a:r>
          </a:p>
          <a:p>
            <a:r>
              <a:rPr lang="es-ES" dirty="0"/>
              <a:t>favicon.ico: Icono para el navegador.</a:t>
            </a:r>
          </a:p>
          <a:p>
            <a:r>
              <a:rPr lang="es-ES" dirty="0"/>
              <a:t>index.html: </a:t>
            </a:r>
            <a:r>
              <a:rPr lang="es-ES"/>
              <a:t>Página principal (SPA</a:t>
            </a:r>
            <a:r>
              <a:rPr lang="es-ES" dirty="0"/>
              <a:t>). </a:t>
            </a:r>
          </a:p>
          <a:p>
            <a:r>
              <a:rPr lang="es-ES" dirty="0"/>
              <a:t>style.css: Se editará para incluir CSS global de la web, se concatena, minimiza y enlaza en index.html automáticamente.</a:t>
            </a:r>
          </a:p>
          <a:p>
            <a:r>
              <a:rPr lang="es-ES" dirty="0" err="1"/>
              <a:t>test.ts</a:t>
            </a:r>
            <a:r>
              <a:rPr lang="es-ES" dirty="0"/>
              <a:t>: pruebas del arranque.</a:t>
            </a:r>
          </a:p>
          <a:p>
            <a:r>
              <a:rPr lang="es-ES" dirty="0"/>
              <a:t>polyfills.js: importación de los diferentes módulos de compatibilidad ES6 y ES7.</a:t>
            </a:r>
          </a:p>
          <a:p>
            <a:r>
              <a:rPr lang="es-ES" dirty="0" err="1"/>
              <a:t>Tsconfig.xxxx.json</a:t>
            </a:r>
            <a:r>
              <a:rPr lang="es-ES" dirty="0"/>
              <a:t>: Configuración del compilador TypeScript para la aplicación y las pruebas.</a:t>
            </a:r>
          </a:p>
        </p:txBody>
      </p:sp>
    </p:spTree>
    <p:extLst>
      <p:ext uri="{BB962C8B-B14F-4D97-AF65-F5344CB8AC3E}">
        <p14:creationId xmlns:p14="http://schemas.microsoft.com/office/powerpoint/2010/main" val="114801830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Librerías de terceros</a:t>
            </a:r>
          </a:p>
        </p:txBody>
      </p:sp>
      <p:sp>
        <p:nvSpPr>
          <p:cNvPr id="3" name="Marcador de contenido 2"/>
          <p:cNvSpPr>
            <a:spLocks noGrp="1"/>
          </p:cNvSpPr>
          <p:nvPr>
            <p:ph idx="1"/>
          </p:nvPr>
        </p:nvSpPr>
        <p:spPr/>
        <p:txBody>
          <a:bodyPr>
            <a:normAutofit fontScale="77500" lnSpcReduction="20000"/>
          </a:bodyPr>
          <a:lstStyle/>
          <a:p>
            <a:r>
              <a:rPr lang="es-ES" dirty="0"/>
              <a:t>Descargar</a:t>
            </a:r>
          </a:p>
          <a:p>
            <a:pPr lvl="1"/>
            <a:r>
              <a:rPr lang="es-ES" dirty="0" err="1"/>
              <a:t>npm</a:t>
            </a:r>
            <a:r>
              <a:rPr lang="es-ES" dirty="0"/>
              <a:t> </a:t>
            </a:r>
            <a:r>
              <a:rPr lang="es-ES" dirty="0" err="1"/>
              <a:t>install</a:t>
            </a:r>
            <a:r>
              <a:rPr lang="es-ES" dirty="0"/>
              <a:t> </a:t>
            </a:r>
            <a:r>
              <a:rPr lang="es-ES" dirty="0" err="1"/>
              <a:t>bootstrap@next</a:t>
            </a:r>
            <a:r>
              <a:rPr lang="es-ES" dirty="0"/>
              <a:t> --</a:t>
            </a:r>
            <a:r>
              <a:rPr lang="es-ES" dirty="0" err="1"/>
              <a:t>save</a:t>
            </a:r>
            <a:endParaRPr lang="es-ES" dirty="0"/>
          </a:p>
          <a:p>
            <a:r>
              <a:rPr lang="es-ES" dirty="0"/>
              <a:t>Referenciar código en .angular-</a:t>
            </a:r>
            <a:r>
              <a:rPr lang="es-ES" dirty="0" err="1"/>
              <a:t>cli.json</a:t>
            </a:r>
            <a:endParaRPr lang="es-ES" dirty="0"/>
          </a:p>
          <a:p>
            <a:pPr marL="400050" lvl="1" indent="0">
              <a:buNone/>
            </a:pPr>
            <a:r>
              <a:rPr lang="es-ES" dirty="0"/>
              <a:t>"scripts": [</a:t>
            </a:r>
          </a:p>
          <a:p>
            <a:pPr marL="400050" lvl="1" indent="0">
              <a:buNone/>
            </a:pPr>
            <a:r>
              <a:rPr lang="es-ES" dirty="0"/>
              <a:t>  "../</a:t>
            </a:r>
            <a:r>
              <a:rPr lang="es-ES" dirty="0" err="1"/>
              <a:t>node_modules</a:t>
            </a:r>
            <a:r>
              <a:rPr lang="es-ES" dirty="0"/>
              <a:t>/</a:t>
            </a:r>
            <a:r>
              <a:rPr lang="es-ES" dirty="0" err="1"/>
              <a:t>jquery</a:t>
            </a:r>
            <a:r>
              <a:rPr lang="es-ES" dirty="0"/>
              <a:t>/</a:t>
            </a:r>
            <a:r>
              <a:rPr lang="es-ES" dirty="0" err="1"/>
              <a:t>dist</a:t>
            </a:r>
            <a:r>
              <a:rPr lang="es-ES" dirty="0"/>
              <a:t>/jquery.js",</a:t>
            </a:r>
          </a:p>
          <a:p>
            <a:pPr marL="400050" lvl="1" indent="0">
              <a:buNone/>
            </a:pPr>
            <a:r>
              <a:rPr lang="es-ES" dirty="0"/>
              <a:t>  "../</a:t>
            </a:r>
            <a:r>
              <a:rPr lang="es-ES" dirty="0" err="1"/>
              <a:t>node_modules</a:t>
            </a:r>
            <a:r>
              <a:rPr lang="es-ES" dirty="0"/>
              <a:t>/</a:t>
            </a:r>
            <a:r>
              <a:rPr lang="es-ES" dirty="0" err="1"/>
              <a:t>tether</a:t>
            </a:r>
            <a:r>
              <a:rPr lang="es-ES" dirty="0"/>
              <a:t>/</a:t>
            </a:r>
            <a:r>
              <a:rPr lang="es-ES" dirty="0" err="1"/>
              <a:t>dist</a:t>
            </a:r>
            <a:r>
              <a:rPr lang="es-ES" dirty="0"/>
              <a:t>/</a:t>
            </a:r>
            <a:r>
              <a:rPr lang="es-ES" dirty="0" err="1"/>
              <a:t>js</a:t>
            </a:r>
            <a:r>
              <a:rPr lang="es-ES" dirty="0"/>
              <a:t>/tether.js",</a:t>
            </a:r>
          </a:p>
          <a:p>
            <a:pPr marL="400050" lvl="1" indent="0">
              <a:buNone/>
            </a:pPr>
            <a:r>
              <a:rPr lang="es-ES" dirty="0"/>
              <a:t>  "../</a:t>
            </a:r>
            <a:r>
              <a:rPr lang="es-ES" dirty="0" err="1"/>
              <a:t>node_modules</a:t>
            </a:r>
            <a:r>
              <a:rPr lang="es-ES" dirty="0"/>
              <a:t>/</a:t>
            </a:r>
            <a:r>
              <a:rPr lang="es-ES" dirty="0" err="1"/>
              <a:t>bootstrap</a:t>
            </a:r>
            <a:r>
              <a:rPr lang="es-ES" dirty="0"/>
              <a:t>/</a:t>
            </a:r>
            <a:r>
              <a:rPr lang="es-ES" dirty="0" err="1"/>
              <a:t>dist</a:t>
            </a:r>
            <a:r>
              <a:rPr lang="es-ES" dirty="0"/>
              <a:t>/</a:t>
            </a:r>
            <a:r>
              <a:rPr lang="es-ES" dirty="0" err="1"/>
              <a:t>js</a:t>
            </a:r>
            <a:r>
              <a:rPr lang="es-ES" dirty="0"/>
              <a:t>/bootstrap.js"</a:t>
            </a:r>
          </a:p>
          <a:p>
            <a:pPr marL="400050" lvl="1" indent="0">
              <a:buNone/>
            </a:pPr>
            <a:r>
              <a:rPr lang="es-ES" dirty="0"/>
              <a:t>]</a:t>
            </a:r>
          </a:p>
          <a:p>
            <a:r>
              <a:rPr lang="es-ES" dirty="0"/>
              <a:t>Referenciar estilos en .angular-</a:t>
            </a:r>
            <a:r>
              <a:rPr lang="es-ES" dirty="0" err="1"/>
              <a:t>cli.json</a:t>
            </a:r>
            <a:endParaRPr lang="es-ES" dirty="0"/>
          </a:p>
          <a:p>
            <a:pPr marL="400050" lvl="1" indent="0">
              <a:buNone/>
            </a:pPr>
            <a:r>
              <a:rPr lang="es-ES" dirty="0"/>
              <a:t>"</a:t>
            </a:r>
            <a:r>
              <a:rPr lang="es-ES" dirty="0" err="1"/>
              <a:t>styles</a:t>
            </a:r>
            <a:r>
              <a:rPr lang="es-ES" dirty="0"/>
              <a:t>": [</a:t>
            </a:r>
          </a:p>
          <a:p>
            <a:pPr marL="400050" lvl="1" indent="0">
              <a:buNone/>
            </a:pPr>
            <a:r>
              <a:rPr lang="es-ES" dirty="0"/>
              <a:t>  "../</a:t>
            </a:r>
            <a:r>
              <a:rPr lang="es-ES" dirty="0" err="1"/>
              <a:t>node_modules</a:t>
            </a:r>
            <a:r>
              <a:rPr lang="es-ES" dirty="0"/>
              <a:t>/</a:t>
            </a:r>
            <a:r>
              <a:rPr lang="es-ES" dirty="0" err="1"/>
              <a:t>bootstrap</a:t>
            </a:r>
            <a:r>
              <a:rPr lang="es-ES" dirty="0"/>
              <a:t>/</a:t>
            </a:r>
            <a:r>
              <a:rPr lang="es-ES" dirty="0" err="1"/>
              <a:t>dist</a:t>
            </a:r>
            <a:r>
              <a:rPr lang="es-ES" dirty="0"/>
              <a:t>/</a:t>
            </a:r>
            <a:r>
              <a:rPr lang="es-ES" dirty="0" err="1"/>
              <a:t>css</a:t>
            </a:r>
            <a:r>
              <a:rPr lang="es-ES" dirty="0"/>
              <a:t>/bootstrap.css",</a:t>
            </a:r>
          </a:p>
          <a:p>
            <a:pPr marL="400050" lvl="1" indent="0">
              <a:buNone/>
            </a:pPr>
            <a:r>
              <a:rPr lang="es-ES" dirty="0"/>
              <a:t>  "styles.css"</a:t>
            </a:r>
          </a:p>
          <a:p>
            <a:pPr marL="400050" lvl="1" indent="0">
              <a:buNone/>
            </a:pPr>
            <a:r>
              <a:rPr lang="es-ES" dirty="0"/>
              <a:t>]</a:t>
            </a:r>
          </a:p>
          <a:p>
            <a:endParaRPr lang="es-ES" dirty="0"/>
          </a:p>
        </p:txBody>
      </p:sp>
    </p:spTree>
    <p:extLst>
      <p:ext uri="{BB962C8B-B14F-4D97-AF65-F5344CB8AC3E}">
        <p14:creationId xmlns:p14="http://schemas.microsoft.com/office/powerpoint/2010/main" val="15894828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Webpack</a:t>
            </a:r>
            <a:endParaRPr lang="es-ES" dirty="0"/>
          </a:p>
        </p:txBody>
      </p:sp>
      <p:sp>
        <p:nvSpPr>
          <p:cNvPr id="3" name="Marcador de contenido 2"/>
          <p:cNvSpPr>
            <a:spLocks noGrp="1"/>
          </p:cNvSpPr>
          <p:nvPr>
            <p:ph idx="1"/>
          </p:nvPr>
        </p:nvSpPr>
        <p:spPr/>
        <p:txBody>
          <a:bodyPr>
            <a:normAutofit fontScale="70000" lnSpcReduction="20000"/>
          </a:bodyPr>
          <a:lstStyle/>
          <a:p>
            <a:r>
              <a:rPr lang="es-ES"/>
              <a:t>Webpack (</a:t>
            </a:r>
            <a:r>
              <a:rPr lang="es-ES">
                <a:hlinkClick r:id="rId3"/>
              </a:rPr>
              <a:t>https</a:t>
            </a:r>
            <a:r>
              <a:rPr lang="es-ES" dirty="0">
                <a:hlinkClick r:id="rId3"/>
              </a:rPr>
              <a:t>://webpack.github.io/</a:t>
            </a:r>
            <a:r>
              <a:rPr lang="es-ES" dirty="0"/>
              <a:t>) es un empaquetador de módulos, es decir, permite generar un archivo único con todos aquellos módulos que necesita la aplicación para funcionar. </a:t>
            </a:r>
          </a:p>
          <a:p>
            <a:r>
              <a:rPr lang="es-ES" dirty="0"/>
              <a:t>Toma módulos con dependencias y genera archivos estáticos correspondientes a dichos módulos.</a:t>
            </a:r>
          </a:p>
          <a:p>
            <a:r>
              <a:rPr lang="es-ES" dirty="0" err="1"/>
              <a:t>Webpack</a:t>
            </a:r>
            <a:r>
              <a:rPr lang="es-ES" dirty="0"/>
              <a:t> va mas allá y se ha convertido en una herramienta muy versátil. Entre otras cosas, destaca que:</a:t>
            </a:r>
          </a:p>
          <a:p>
            <a:pPr lvl="1"/>
            <a:r>
              <a:rPr lang="es-ES" dirty="0"/>
              <a:t>Puede generar solo aquellos fragmentos de JS que realmente necesita cada página.</a:t>
            </a:r>
          </a:p>
          <a:p>
            <a:pPr lvl="2"/>
            <a:r>
              <a:rPr lang="es-ES" dirty="0"/>
              <a:t>Dividir el árbol de dependencias en trozos cargados bajo demanda</a:t>
            </a:r>
          </a:p>
          <a:p>
            <a:pPr lvl="2"/>
            <a:r>
              <a:rPr lang="es-ES" dirty="0"/>
              <a:t>Haciendo más rápida la carga inicial</a:t>
            </a:r>
          </a:p>
          <a:p>
            <a:pPr lvl="1"/>
            <a:r>
              <a:rPr lang="es-ES" dirty="0"/>
              <a:t>Tiene varios </a:t>
            </a:r>
            <a:r>
              <a:rPr lang="es-ES" dirty="0" err="1"/>
              <a:t>loaders</a:t>
            </a:r>
            <a:r>
              <a:rPr lang="es-ES" dirty="0"/>
              <a:t> para importar y empaquetar también </a:t>
            </a:r>
            <a:r>
              <a:rPr lang="es-ES"/>
              <a:t>otros recursos (CSS</a:t>
            </a:r>
            <a:r>
              <a:rPr lang="es-ES" dirty="0"/>
              <a:t>, </a:t>
            </a:r>
            <a:r>
              <a:rPr lang="es-ES" dirty="0" err="1"/>
              <a:t>templates</a:t>
            </a:r>
            <a:r>
              <a:rPr lang="es-ES" dirty="0"/>
              <a:t>, …) así como </a:t>
            </a:r>
            <a:r>
              <a:rPr lang="es-ES"/>
              <a:t>otros lenguajes (ES6 </a:t>
            </a:r>
            <a:r>
              <a:rPr lang="es-ES" dirty="0"/>
              <a:t>con Babel, TypeScript, </a:t>
            </a:r>
            <a:r>
              <a:rPr lang="es-ES" dirty="0" err="1"/>
              <a:t>SaSS</a:t>
            </a:r>
            <a:r>
              <a:rPr lang="es-ES" dirty="0"/>
              <a:t>, </a:t>
            </a:r>
            <a:r>
              <a:rPr lang="es-ES" dirty="0" err="1"/>
              <a:t>etc</a:t>
            </a:r>
            <a:r>
              <a:rPr lang="es-ES" dirty="0"/>
              <a:t>).</a:t>
            </a:r>
          </a:p>
          <a:p>
            <a:pPr lvl="1"/>
            <a:r>
              <a:rPr lang="es-ES" dirty="0"/>
              <a:t>Sus </a:t>
            </a:r>
            <a:r>
              <a:rPr lang="es-ES" dirty="0" err="1"/>
              <a:t>plugins</a:t>
            </a:r>
            <a:r>
              <a:rPr lang="es-ES" dirty="0"/>
              <a:t> permiten hacer otras tareas importantes como por ejemplo minimizar y ofuscar el código.</a:t>
            </a:r>
          </a:p>
        </p:txBody>
      </p:sp>
    </p:spTree>
    <p:extLst>
      <p:ext uri="{BB962C8B-B14F-4D97-AF65-F5344CB8AC3E}">
        <p14:creationId xmlns:p14="http://schemas.microsoft.com/office/powerpoint/2010/main" val="11332594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Webpack</a:t>
            </a:r>
            <a:endParaRPr lang="es-ES" dirty="0"/>
          </a:p>
        </p:txBody>
      </p:sp>
      <p:sp>
        <p:nvSpPr>
          <p:cNvPr id="3" name="Marcador de contenido 2"/>
          <p:cNvSpPr>
            <a:spLocks noGrp="1"/>
          </p:cNvSpPr>
          <p:nvPr>
            <p:ph idx="1"/>
          </p:nvPr>
        </p:nvSpPr>
        <p:spPr/>
        <p:txBody>
          <a:bodyPr>
            <a:normAutofit fontScale="70000" lnSpcReduction="20000"/>
          </a:bodyPr>
          <a:lstStyle/>
          <a:p>
            <a:r>
              <a:rPr lang="es-ES" dirty="0" err="1"/>
              <a:t>Instalacion</a:t>
            </a:r>
            <a:r>
              <a:rPr lang="es-ES" dirty="0"/>
              <a:t> de </a:t>
            </a:r>
            <a:r>
              <a:rPr lang="es-ES" dirty="0" err="1"/>
              <a:t>Webpack</a:t>
            </a:r>
            <a:endParaRPr lang="es-ES" dirty="0"/>
          </a:p>
          <a:p>
            <a:pPr lvl="1"/>
            <a:r>
              <a:rPr lang="es-ES" dirty="0" err="1"/>
              <a:t>npm</a:t>
            </a:r>
            <a:r>
              <a:rPr lang="es-ES" dirty="0"/>
              <a:t> </a:t>
            </a:r>
            <a:r>
              <a:rPr lang="es-ES" dirty="0" err="1"/>
              <a:t>install</a:t>
            </a:r>
            <a:r>
              <a:rPr lang="es-ES" dirty="0"/>
              <a:t> </a:t>
            </a:r>
            <a:r>
              <a:rPr lang="es-ES" dirty="0" err="1"/>
              <a:t>webpack</a:t>
            </a:r>
            <a:r>
              <a:rPr lang="es-ES" dirty="0"/>
              <a:t> -g</a:t>
            </a:r>
          </a:p>
          <a:p>
            <a:pPr lvl="1"/>
            <a:r>
              <a:rPr lang="es-ES" dirty="0" err="1"/>
              <a:t>npm</a:t>
            </a:r>
            <a:r>
              <a:rPr lang="es-ES" dirty="0"/>
              <a:t> </a:t>
            </a:r>
            <a:r>
              <a:rPr lang="es-ES" dirty="0" err="1"/>
              <a:t>install</a:t>
            </a:r>
            <a:r>
              <a:rPr lang="es-ES" dirty="0"/>
              <a:t> </a:t>
            </a:r>
            <a:r>
              <a:rPr lang="es-ES" dirty="0" err="1"/>
              <a:t>webpack</a:t>
            </a:r>
            <a:r>
              <a:rPr lang="es-ES" dirty="0"/>
              <a:t> </a:t>
            </a:r>
            <a:r>
              <a:rPr lang="es-ES" dirty="0" err="1"/>
              <a:t>webpack</a:t>
            </a:r>
            <a:r>
              <a:rPr lang="es-ES" dirty="0"/>
              <a:t>-</a:t>
            </a:r>
            <a:r>
              <a:rPr lang="es-ES" dirty="0" err="1"/>
              <a:t>dev</a:t>
            </a:r>
            <a:r>
              <a:rPr lang="es-ES" dirty="0"/>
              <a:t>-server -D</a:t>
            </a:r>
          </a:p>
          <a:p>
            <a:r>
              <a:rPr lang="es-ES" dirty="0" err="1"/>
              <a:t>Webpack</a:t>
            </a:r>
            <a:r>
              <a:rPr lang="es-ES" dirty="0"/>
              <a:t> se basa en un archivo de configuración, denominado webpack.config.js, donde se define todo el proceso de </a:t>
            </a:r>
            <a:r>
              <a:rPr lang="es-ES" dirty="0" err="1"/>
              <a:t>build</a:t>
            </a:r>
            <a:r>
              <a:rPr lang="es-ES" dirty="0"/>
              <a:t> con archivos de entrada y salida, </a:t>
            </a:r>
            <a:r>
              <a:rPr lang="es-ES" dirty="0" err="1"/>
              <a:t>loaders</a:t>
            </a:r>
            <a:r>
              <a:rPr lang="es-ES" dirty="0"/>
              <a:t>, </a:t>
            </a:r>
            <a:r>
              <a:rPr lang="es-ES" dirty="0" err="1"/>
              <a:t>plugins</a:t>
            </a:r>
            <a:r>
              <a:rPr lang="es-ES" dirty="0"/>
              <a:t>, etc.</a:t>
            </a:r>
          </a:p>
          <a:p>
            <a:r>
              <a:rPr lang="es-ES" dirty="0"/>
              <a:t>Lo normal, trabajando en entorno de desarrollo, es utilizar el servidor de desarrollo de </a:t>
            </a:r>
            <a:r>
              <a:rPr lang="es-ES" dirty="0" err="1"/>
              <a:t>webpack</a:t>
            </a:r>
            <a:r>
              <a:rPr lang="es-ES" dirty="0"/>
              <a:t>, que te has instalado antes (</a:t>
            </a:r>
            <a:r>
              <a:rPr lang="es-ES" dirty="0" err="1"/>
              <a:t>webpack</a:t>
            </a:r>
            <a:r>
              <a:rPr lang="es-ES" dirty="0"/>
              <a:t>-</a:t>
            </a:r>
            <a:r>
              <a:rPr lang="es-ES" dirty="0" err="1"/>
              <a:t>dev</a:t>
            </a:r>
            <a:r>
              <a:rPr lang="es-ES" dirty="0"/>
              <a:t>-server).</a:t>
            </a:r>
          </a:p>
          <a:p>
            <a:r>
              <a:rPr lang="es-ES" dirty="0"/>
              <a:t>El servidor genera un bundle.js en memoria, no se guarda en ningún archivo, y lo sirve a la app desde el servidor de desarrollo para ver los resultados en el navegador. </a:t>
            </a:r>
          </a:p>
          <a:p>
            <a:r>
              <a:rPr lang="es-ES" dirty="0"/>
              <a:t>Además también vigila los cambios de código y actualiza el </a:t>
            </a:r>
            <a:r>
              <a:rPr lang="es-ES" dirty="0" err="1"/>
              <a:t>bundle</a:t>
            </a:r>
            <a:r>
              <a:rPr lang="es-ES" dirty="0"/>
              <a:t> en consecuencia.</a:t>
            </a:r>
          </a:p>
          <a:p>
            <a:endParaRPr lang="es-ES" dirty="0"/>
          </a:p>
        </p:txBody>
      </p:sp>
    </p:spTree>
    <p:extLst>
      <p:ext uri="{BB962C8B-B14F-4D97-AF65-F5344CB8AC3E}">
        <p14:creationId xmlns:p14="http://schemas.microsoft.com/office/powerpoint/2010/main" val="38786019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Source</a:t>
            </a:r>
            <a:r>
              <a:rPr lang="es-ES" dirty="0"/>
              <a:t> </a:t>
            </a:r>
            <a:r>
              <a:rPr lang="es-ES" dirty="0" err="1"/>
              <a:t>maps</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Si generas un </a:t>
            </a:r>
            <a:r>
              <a:rPr lang="es-ES" dirty="0" err="1"/>
              <a:t>bundle</a:t>
            </a:r>
            <a:r>
              <a:rPr lang="es-ES" dirty="0"/>
              <a:t>, ejecutas la app y te vas a inspeccionar el código en Chrome, verás que solo hay un archivo </a:t>
            </a:r>
            <a:r>
              <a:rPr lang="es-ES" dirty="0" err="1"/>
              <a:t>javascript</a:t>
            </a:r>
            <a:r>
              <a:rPr lang="es-ES" dirty="0"/>
              <a:t> con todo lo que has importado ahí bien mezcladito. </a:t>
            </a:r>
          </a:p>
          <a:p>
            <a:r>
              <a:rPr lang="es-ES" dirty="0"/>
              <a:t>Pero seguramente para depurar te gustaría poder ver tu código por separado tal y como los tienes en realidad.</a:t>
            </a:r>
          </a:p>
          <a:p>
            <a:r>
              <a:rPr lang="es-ES" dirty="0"/>
              <a:t>Para eso sirven los </a:t>
            </a:r>
            <a:r>
              <a:rPr lang="es-ES" dirty="0" err="1"/>
              <a:t>Source</a:t>
            </a:r>
            <a:r>
              <a:rPr lang="es-ES" dirty="0"/>
              <a:t> </a:t>
            </a:r>
            <a:r>
              <a:rPr lang="es-ES" dirty="0" err="1"/>
              <a:t>Maps</a:t>
            </a:r>
            <a:r>
              <a:rPr lang="es-ES" dirty="0"/>
              <a:t>, y la buena noticia es que </a:t>
            </a:r>
            <a:r>
              <a:rPr lang="es-ES" dirty="0" err="1"/>
              <a:t>WebPack</a:t>
            </a:r>
            <a:r>
              <a:rPr lang="es-ES" dirty="0"/>
              <a:t> tiene una opción muy simple para generarlos. La propiedad de configuración </a:t>
            </a:r>
            <a:r>
              <a:rPr lang="es-ES" dirty="0" err="1"/>
              <a:t>devtool</a:t>
            </a:r>
            <a:r>
              <a:rPr lang="es-ES" dirty="0"/>
              <a:t>, que básicamente genera una carpeta llamada “</a:t>
            </a:r>
            <a:r>
              <a:rPr lang="es-ES" dirty="0" err="1"/>
              <a:t>webpack</a:t>
            </a:r>
            <a:r>
              <a:rPr lang="es-ES" dirty="0"/>
              <a:t>” con la misma estructura de archivos que tienes en tu proyecto (solo aparecen aquellos que se han importado).</a:t>
            </a:r>
          </a:p>
        </p:txBody>
      </p:sp>
    </p:spTree>
    <p:extLst>
      <p:ext uri="{BB962C8B-B14F-4D97-AF65-F5344CB8AC3E}">
        <p14:creationId xmlns:p14="http://schemas.microsoft.com/office/powerpoint/2010/main" val="32542313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Librerías de terceros</a:t>
            </a:r>
          </a:p>
        </p:txBody>
      </p:sp>
      <p:sp>
        <p:nvSpPr>
          <p:cNvPr id="3" name="Marcador de contenido 2"/>
          <p:cNvSpPr>
            <a:spLocks noGrp="1"/>
          </p:cNvSpPr>
          <p:nvPr>
            <p:ph idx="1"/>
          </p:nvPr>
        </p:nvSpPr>
        <p:spPr/>
        <p:txBody>
          <a:bodyPr>
            <a:normAutofit fontScale="55000" lnSpcReduction="20000"/>
          </a:bodyPr>
          <a:lstStyle/>
          <a:p>
            <a:r>
              <a:rPr lang="es-ES" dirty="0"/>
              <a:t>Descargar</a:t>
            </a:r>
          </a:p>
          <a:p>
            <a:pPr lvl="1"/>
            <a:r>
              <a:rPr lang="es-ES" dirty="0" err="1"/>
              <a:t>npm</a:t>
            </a:r>
            <a:r>
              <a:rPr lang="es-ES" dirty="0"/>
              <a:t> </a:t>
            </a:r>
            <a:r>
              <a:rPr lang="es-ES" dirty="0" err="1"/>
              <a:t>install</a:t>
            </a:r>
            <a:r>
              <a:rPr lang="es-ES" dirty="0"/>
              <a:t> </a:t>
            </a:r>
            <a:r>
              <a:rPr lang="es-ES" dirty="0" err="1"/>
              <a:t>bootstrap</a:t>
            </a:r>
            <a:r>
              <a:rPr lang="es-ES" dirty="0"/>
              <a:t> --</a:t>
            </a:r>
            <a:r>
              <a:rPr lang="es-ES" dirty="0" err="1"/>
              <a:t>save</a:t>
            </a:r>
            <a:endParaRPr lang="es-ES" dirty="0"/>
          </a:p>
          <a:p>
            <a:r>
              <a:rPr lang="es-ES" dirty="0"/>
              <a:t>Referenciar código en </a:t>
            </a:r>
            <a:r>
              <a:rPr lang="es-ES" dirty="0" err="1"/>
              <a:t>angular.json</a:t>
            </a:r>
            <a:endParaRPr lang="es-ES" dirty="0"/>
          </a:p>
          <a:p>
            <a:pPr marL="400050" lvl="1" indent="0">
              <a:buNone/>
            </a:pPr>
            <a:r>
              <a:rPr lang="es-ES" dirty="0"/>
              <a:t>"scripts": [</a:t>
            </a:r>
          </a:p>
          <a:p>
            <a:pPr marL="400050" lvl="1" indent="0">
              <a:buNone/>
            </a:pPr>
            <a:r>
              <a:rPr lang="es-ES" dirty="0"/>
              <a:t>  "</a:t>
            </a:r>
            <a:r>
              <a:rPr lang="es-ES" dirty="0" err="1"/>
              <a:t>node_modules</a:t>
            </a:r>
            <a:r>
              <a:rPr lang="es-ES" dirty="0"/>
              <a:t>/</a:t>
            </a:r>
            <a:r>
              <a:rPr lang="es-ES" dirty="0" err="1"/>
              <a:t>jquery</a:t>
            </a:r>
            <a:r>
              <a:rPr lang="es-ES" dirty="0"/>
              <a:t>/</a:t>
            </a:r>
            <a:r>
              <a:rPr lang="es-ES" dirty="0" err="1"/>
              <a:t>dist</a:t>
            </a:r>
            <a:r>
              <a:rPr lang="es-ES" dirty="0"/>
              <a:t>/jquery.js",</a:t>
            </a:r>
          </a:p>
          <a:p>
            <a:pPr marL="400050" lvl="1" indent="0">
              <a:buNone/>
            </a:pPr>
            <a:r>
              <a:rPr lang="es-ES" dirty="0"/>
              <a:t>  {"input": "./</a:t>
            </a:r>
            <a:r>
              <a:rPr lang="es-ES" dirty="0" err="1"/>
              <a:t>node_modules</a:t>
            </a:r>
            <a:r>
              <a:rPr lang="es-ES" dirty="0"/>
              <a:t>/</a:t>
            </a:r>
            <a:r>
              <a:rPr lang="es-ES" dirty="0" err="1"/>
              <a:t>bootstrap</a:t>
            </a:r>
            <a:r>
              <a:rPr lang="es-ES" dirty="0"/>
              <a:t>/</a:t>
            </a:r>
            <a:r>
              <a:rPr lang="es-ES" dirty="0" err="1"/>
              <a:t>dist</a:t>
            </a:r>
            <a:r>
              <a:rPr lang="es-ES" dirty="0"/>
              <a:t>/</a:t>
            </a:r>
            <a:r>
              <a:rPr lang="es-ES" dirty="0" err="1"/>
              <a:t>js</a:t>
            </a:r>
            <a:r>
              <a:rPr lang="es-ES" dirty="0"/>
              <a:t>/bootstrap.js"},</a:t>
            </a:r>
          </a:p>
          <a:p>
            <a:pPr marL="400050" lvl="1" indent="0">
              <a:buNone/>
            </a:pPr>
            <a:r>
              <a:rPr lang="es-ES" dirty="0"/>
              <a:t>]</a:t>
            </a:r>
          </a:p>
          <a:p>
            <a:r>
              <a:rPr lang="es-ES" dirty="0"/>
              <a:t>Referenciar estilos en </a:t>
            </a:r>
            <a:r>
              <a:rPr lang="es-ES" dirty="0" err="1"/>
              <a:t>angular.json</a:t>
            </a:r>
            <a:endParaRPr lang="es-ES" dirty="0"/>
          </a:p>
          <a:p>
            <a:pPr marL="400050" lvl="1" indent="0">
              <a:buNone/>
            </a:pPr>
            <a:r>
              <a:rPr lang="es-ES" dirty="0"/>
              <a:t>"</a:t>
            </a:r>
            <a:r>
              <a:rPr lang="es-ES" dirty="0" err="1"/>
              <a:t>styles</a:t>
            </a:r>
            <a:r>
              <a:rPr lang="es-ES" dirty="0"/>
              <a:t>": [</a:t>
            </a:r>
          </a:p>
          <a:p>
            <a:pPr marL="400050" lvl="1" indent="0">
              <a:buNone/>
            </a:pPr>
            <a:r>
              <a:rPr lang="es-ES" dirty="0"/>
              <a:t>  {"input": "./</a:t>
            </a:r>
            <a:r>
              <a:rPr lang="es-ES" dirty="0" err="1"/>
              <a:t>node_modules</a:t>
            </a:r>
            <a:r>
              <a:rPr lang="es-ES" dirty="0"/>
              <a:t>/</a:t>
            </a:r>
            <a:r>
              <a:rPr lang="es-ES" dirty="0" err="1"/>
              <a:t>bootstrap</a:t>
            </a:r>
            <a:r>
              <a:rPr lang="es-ES" dirty="0"/>
              <a:t>/</a:t>
            </a:r>
            <a:r>
              <a:rPr lang="es-ES" dirty="0" err="1"/>
              <a:t>dist</a:t>
            </a:r>
            <a:r>
              <a:rPr lang="es-ES" dirty="0"/>
              <a:t>/</a:t>
            </a:r>
            <a:r>
              <a:rPr lang="es-ES" dirty="0" err="1"/>
              <a:t>css</a:t>
            </a:r>
            <a:r>
              <a:rPr lang="es-ES" dirty="0"/>
              <a:t>/bootstrap.css"},</a:t>
            </a:r>
          </a:p>
          <a:p>
            <a:pPr marL="400050" lvl="1" indent="0">
              <a:buNone/>
            </a:pPr>
            <a:r>
              <a:rPr lang="es-ES" dirty="0"/>
              <a:t>  "styles.css"</a:t>
            </a:r>
          </a:p>
          <a:p>
            <a:pPr marL="400050" lvl="1" indent="0">
              <a:buNone/>
            </a:pPr>
            <a:r>
              <a:rPr lang="es-ES" dirty="0"/>
              <a:t>]</a:t>
            </a:r>
          </a:p>
          <a:p>
            <a:pPr marL="457200" indent="-457200"/>
            <a:r>
              <a:rPr lang="es-ES" dirty="0"/>
              <a:t>Inclusión de ficheros:</a:t>
            </a:r>
          </a:p>
          <a:p>
            <a:pPr marL="400050" lvl="1" indent="0">
              <a:buNone/>
            </a:pPr>
            <a:r>
              <a:rPr lang="es-ES" dirty="0"/>
              <a:t> "</a:t>
            </a:r>
            <a:r>
              <a:rPr lang="es-ES" dirty="0" err="1"/>
              <a:t>assets</a:t>
            </a:r>
            <a:r>
              <a:rPr lang="es-ES" dirty="0"/>
              <a:t>": [</a:t>
            </a:r>
          </a:p>
          <a:p>
            <a:pPr marL="400050" lvl="1" indent="0">
              <a:buNone/>
            </a:pPr>
            <a:r>
              <a:rPr lang="es-ES" dirty="0"/>
              <a:t>              "</a:t>
            </a:r>
            <a:r>
              <a:rPr lang="es-ES" dirty="0" err="1"/>
              <a:t>src</a:t>
            </a:r>
            <a:r>
              <a:rPr lang="es-ES" dirty="0"/>
              <a:t>/</a:t>
            </a:r>
            <a:r>
              <a:rPr lang="es-ES" dirty="0" err="1"/>
              <a:t>assets</a:t>
            </a:r>
            <a:r>
              <a:rPr lang="es-ES" dirty="0"/>
              <a:t>",</a:t>
            </a:r>
          </a:p>
          <a:p>
            <a:pPr marL="400050" lvl="1" indent="0">
              <a:buNone/>
            </a:pPr>
            <a:r>
              <a:rPr lang="es-ES" dirty="0"/>
              <a:t>              "</a:t>
            </a:r>
            <a:r>
              <a:rPr lang="es-ES" dirty="0" err="1"/>
              <a:t>src</a:t>
            </a:r>
            <a:r>
              <a:rPr lang="es-ES" dirty="0"/>
              <a:t>/favicon.ico",</a:t>
            </a:r>
          </a:p>
          <a:p>
            <a:pPr marL="400050" lvl="1" indent="0">
              <a:buNone/>
            </a:pPr>
            <a:r>
              <a:rPr lang="es-ES" dirty="0"/>
              <a:t>               { "</a:t>
            </a:r>
            <a:r>
              <a:rPr lang="es-ES" dirty="0" err="1"/>
              <a:t>glob</a:t>
            </a:r>
            <a:r>
              <a:rPr lang="es-ES" dirty="0"/>
              <a:t>": "**/*", "input": "./</a:t>
            </a:r>
            <a:r>
              <a:rPr lang="es-ES" dirty="0" err="1"/>
              <a:t>node_modules</a:t>
            </a:r>
            <a:r>
              <a:rPr lang="es-ES" dirty="0"/>
              <a:t>/</a:t>
            </a:r>
            <a:r>
              <a:rPr lang="es-ES" dirty="0" err="1"/>
              <a:t>bootstrap</a:t>
            </a:r>
            <a:r>
              <a:rPr lang="es-ES" dirty="0"/>
              <a:t>/</a:t>
            </a:r>
            <a:r>
              <a:rPr lang="es-ES" dirty="0" err="1"/>
              <a:t>dist</a:t>
            </a:r>
            <a:r>
              <a:rPr lang="es-ES" dirty="0"/>
              <a:t>/</a:t>
            </a:r>
            <a:r>
              <a:rPr lang="es-ES" dirty="0" err="1"/>
              <a:t>font</a:t>
            </a:r>
            <a:r>
              <a:rPr lang="es-ES" dirty="0"/>
              <a:t>", "output": "/" }</a:t>
            </a:r>
          </a:p>
          <a:p>
            <a:pPr marL="400050" lvl="1" indent="0">
              <a:buNone/>
            </a:pPr>
            <a:r>
              <a:rPr lang="es-ES" dirty="0"/>
              <a:t>           ],</a:t>
            </a:r>
          </a:p>
          <a:p>
            <a:endParaRPr lang="es-ES" dirty="0"/>
          </a:p>
        </p:txBody>
      </p:sp>
    </p:spTree>
    <p:extLst>
      <p:ext uri="{BB962C8B-B14F-4D97-AF65-F5344CB8AC3E}">
        <p14:creationId xmlns:p14="http://schemas.microsoft.com/office/powerpoint/2010/main" val="18898385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Glifos</a:t>
            </a:r>
          </a:p>
        </p:txBody>
      </p:sp>
      <p:sp>
        <p:nvSpPr>
          <p:cNvPr id="3" name="Marcador de contenido 2"/>
          <p:cNvSpPr>
            <a:spLocks noGrp="1"/>
          </p:cNvSpPr>
          <p:nvPr>
            <p:ph idx="1"/>
          </p:nvPr>
        </p:nvSpPr>
        <p:spPr/>
        <p:txBody>
          <a:bodyPr>
            <a:normAutofit fontScale="70000" lnSpcReduction="20000"/>
          </a:bodyPr>
          <a:lstStyle/>
          <a:p>
            <a:r>
              <a:rPr lang="es-ES" dirty="0"/>
              <a:t>Font </a:t>
            </a:r>
            <a:r>
              <a:rPr lang="es-ES" dirty="0" err="1"/>
              <a:t>Awesome</a:t>
            </a:r>
            <a:r>
              <a:rPr lang="es-ES" dirty="0"/>
              <a:t> (</a:t>
            </a:r>
            <a:r>
              <a:rPr lang="es-ES" dirty="0">
                <a:hlinkClick r:id="rId2"/>
              </a:rPr>
              <a:t>https://fontawesome.com/</a:t>
            </a:r>
            <a:r>
              <a:rPr lang="es-ES" dirty="0"/>
              <a:t>)</a:t>
            </a:r>
          </a:p>
          <a:p>
            <a:r>
              <a:rPr lang="es-ES" dirty="0"/>
              <a:t>Instalar:</a:t>
            </a:r>
          </a:p>
          <a:p>
            <a:pPr marL="400050" lvl="1" indent="0">
              <a:buNone/>
            </a:pPr>
            <a:r>
              <a:rPr lang="es-ES" dirty="0" err="1"/>
              <a:t>npm</a:t>
            </a:r>
            <a:r>
              <a:rPr lang="es-ES" dirty="0"/>
              <a:t> </a:t>
            </a:r>
            <a:r>
              <a:rPr lang="es-ES" dirty="0" err="1"/>
              <a:t>install</a:t>
            </a:r>
            <a:r>
              <a:rPr lang="es-ES" dirty="0"/>
              <a:t> --</a:t>
            </a:r>
            <a:r>
              <a:rPr lang="es-ES" dirty="0" err="1"/>
              <a:t>save</a:t>
            </a:r>
            <a:r>
              <a:rPr lang="es-ES" dirty="0"/>
              <a:t> @</a:t>
            </a:r>
            <a:r>
              <a:rPr lang="es-ES" dirty="0" err="1"/>
              <a:t>fortawesome</a:t>
            </a:r>
            <a:r>
              <a:rPr lang="es-ES" dirty="0"/>
              <a:t>/</a:t>
            </a:r>
            <a:r>
              <a:rPr lang="es-ES" dirty="0" err="1"/>
              <a:t>fontawesome</a:t>
            </a:r>
            <a:r>
              <a:rPr lang="es-ES" dirty="0"/>
              <a:t>-free</a:t>
            </a:r>
          </a:p>
          <a:p>
            <a:r>
              <a:rPr lang="es-ES" dirty="0"/>
              <a:t>Configurar en </a:t>
            </a:r>
            <a:r>
              <a:rPr lang="es-ES" dirty="0" err="1"/>
              <a:t>angular.json</a:t>
            </a:r>
            <a:endParaRPr lang="es-ES" dirty="0"/>
          </a:p>
          <a:p>
            <a:pPr marL="400050" lvl="1" indent="0">
              <a:buNone/>
            </a:pPr>
            <a:r>
              <a:rPr lang="es-ES" dirty="0"/>
              <a:t>"</a:t>
            </a:r>
            <a:r>
              <a:rPr lang="es-ES" dirty="0" err="1"/>
              <a:t>build</a:t>
            </a:r>
            <a:r>
              <a:rPr lang="es-ES" dirty="0"/>
              <a:t>": {</a:t>
            </a:r>
          </a:p>
          <a:p>
            <a:pPr marL="400050" lvl="1" indent="0">
              <a:buNone/>
            </a:pPr>
            <a:r>
              <a:rPr lang="es-ES" dirty="0"/>
              <a:t>  "</a:t>
            </a:r>
            <a:r>
              <a:rPr lang="es-ES" dirty="0" err="1"/>
              <a:t>options</a:t>
            </a:r>
            <a:r>
              <a:rPr lang="es-ES" dirty="0"/>
              <a:t>": {</a:t>
            </a:r>
          </a:p>
          <a:p>
            <a:pPr marL="400050" lvl="1" indent="0">
              <a:buNone/>
            </a:pPr>
            <a:r>
              <a:rPr lang="es-ES" dirty="0"/>
              <a:t>    "</a:t>
            </a:r>
            <a:r>
              <a:rPr lang="es-ES" dirty="0" err="1"/>
              <a:t>styles</a:t>
            </a:r>
            <a:r>
              <a:rPr lang="es-ES" dirty="0"/>
              <a:t>": [</a:t>
            </a:r>
          </a:p>
          <a:p>
            <a:pPr marL="400050" lvl="1" indent="0">
              <a:buNone/>
            </a:pPr>
            <a:r>
              <a:rPr lang="es-ES" dirty="0"/>
              <a:t>      "</a:t>
            </a:r>
            <a:r>
              <a:rPr lang="es-ES" dirty="0" err="1"/>
              <a:t>node_modules</a:t>
            </a:r>
            <a:r>
              <a:rPr lang="es-ES" dirty="0"/>
              <a:t>/@</a:t>
            </a:r>
            <a:r>
              <a:rPr lang="es-ES" dirty="0" err="1"/>
              <a:t>fortawesome</a:t>
            </a:r>
            <a:r>
              <a:rPr lang="es-ES" dirty="0"/>
              <a:t>/</a:t>
            </a:r>
            <a:r>
              <a:rPr lang="es-ES" dirty="0" err="1"/>
              <a:t>fontawesome</a:t>
            </a:r>
            <a:r>
              <a:rPr lang="es-ES" dirty="0"/>
              <a:t>-free/</a:t>
            </a:r>
            <a:r>
              <a:rPr lang="es-ES" dirty="0" err="1"/>
              <a:t>css</a:t>
            </a:r>
            <a:r>
              <a:rPr lang="es-ES" dirty="0"/>
              <a:t>/all.css"</a:t>
            </a:r>
          </a:p>
          <a:p>
            <a:pPr marL="400050" lvl="1" indent="0">
              <a:buNone/>
            </a:pPr>
            <a:r>
              <a:rPr lang="es-ES" dirty="0"/>
              <a:t>      "styles.css"</a:t>
            </a:r>
          </a:p>
          <a:p>
            <a:pPr marL="400050" lvl="1" indent="0">
              <a:buNone/>
            </a:pPr>
            <a:r>
              <a:rPr lang="es-ES" dirty="0"/>
              <a:t>    ],</a:t>
            </a:r>
          </a:p>
          <a:p>
            <a:pPr marL="400050" lvl="1" indent="0">
              <a:buNone/>
            </a:pPr>
            <a:r>
              <a:rPr lang="es-ES" dirty="0"/>
              <a:t>  }</a:t>
            </a:r>
          </a:p>
          <a:p>
            <a:pPr marL="400050" lvl="1" indent="0">
              <a:buNone/>
            </a:pPr>
            <a:r>
              <a:rPr lang="es-ES" dirty="0"/>
              <a:t>}</a:t>
            </a:r>
          </a:p>
          <a:p>
            <a:r>
              <a:rPr lang="es-ES" dirty="0"/>
              <a:t>Probar:</a:t>
            </a:r>
          </a:p>
          <a:p>
            <a:pPr marL="400050" lvl="1" indent="0">
              <a:buNone/>
            </a:pPr>
            <a:r>
              <a:rPr lang="it-IT" dirty="0"/>
              <a:t>&lt;h1&gt; {{title}} &lt;i class="fa fa-check"&gt;&lt;/i&gt;&lt;/h1&gt;</a:t>
            </a:r>
            <a:endParaRPr lang="es-ES" dirty="0"/>
          </a:p>
        </p:txBody>
      </p:sp>
    </p:spTree>
    <p:extLst>
      <p:ext uri="{BB962C8B-B14F-4D97-AF65-F5344CB8AC3E}">
        <p14:creationId xmlns:p14="http://schemas.microsoft.com/office/powerpoint/2010/main" val="3766709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GIT</a:t>
            </a:r>
          </a:p>
        </p:txBody>
      </p:sp>
      <p:sp>
        <p:nvSpPr>
          <p:cNvPr id="3" name="Marcador de contenido 2"/>
          <p:cNvSpPr>
            <a:spLocks noGrp="1"/>
          </p:cNvSpPr>
          <p:nvPr>
            <p:ph idx="1"/>
          </p:nvPr>
        </p:nvSpPr>
        <p:spPr/>
        <p:txBody>
          <a:bodyPr>
            <a:normAutofit fontScale="62500" lnSpcReduction="20000"/>
          </a:bodyPr>
          <a:lstStyle/>
          <a:p>
            <a:r>
              <a:rPr lang="es-ES" dirty="0"/>
              <a:t>Preséntate a </a:t>
            </a:r>
            <a:r>
              <a:rPr lang="es-ES" dirty="0" err="1"/>
              <a:t>Git</a:t>
            </a:r>
            <a:endParaRPr lang="es-ES" dirty="0"/>
          </a:p>
          <a:p>
            <a:pPr lvl="1"/>
            <a:r>
              <a:rPr lang="es-ES" dirty="0" err="1"/>
              <a:t>git</a:t>
            </a:r>
            <a:r>
              <a:rPr lang="es-ES" dirty="0"/>
              <a:t> </a:t>
            </a:r>
            <a:r>
              <a:rPr lang="es-ES" dirty="0" err="1"/>
              <a:t>config</a:t>
            </a:r>
            <a:r>
              <a:rPr lang="es-ES" dirty="0"/>
              <a:t> </a:t>
            </a:r>
            <a:r>
              <a:rPr lang="es-ES" i="1" dirty="0"/>
              <a:t>--global</a:t>
            </a:r>
            <a:r>
              <a:rPr lang="es-ES" dirty="0"/>
              <a:t> user.name "</a:t>
            </a:r>
            <a:r>
              <a:rPr lang="es-ES" dirty="0" err="1"/>
              <a:t>Your</a:t>
            </a:r>
            <a:r>
              <a:rPr lang="es-ES" dirty="0"/>
              <a:t> </a:t>
            </a:r>
            <a:r>
              <a:rPr lang="es-ES" dirty="0" err="1"/>
              <a:t>Name</a:t>
            </a:r>
            <a:r>
              <a:rPr lang="es-ES" dirty="0"/>
              <a:t> </a:t>
            </a:r>
            <a:r>
              <a:rPr lang="es-ES" dirty="0" err="1"/>
              <a:t>Here</a:t>
            </a:r>
            <a:r>
              <a:rPr lang="es-ES" dirty="0"/>
              <a:t>“</a:t>
            </a:r>
          </a:p>
          <a:p>
            <a:pPr lvl="1"/>
            <a:r>
              <a:rPr lang="es-ES" dirty="0" err="1"/>
              <a:t>git</a:t>
            </a:r>
            <a:r>
              <a:rPr lang="es-ES" dirty="0"/>
              <a:t> </a:t>
            </a:r>
            <a:r>
              <a:rPr lang="es-ES" dirty="0" err="1"/>
              <a:t>config</a:t>
            </a:r>
            <a:r>
              <a:rPr lang="es-ES" dirty="0"/>
              <a:t> </a:t>
            </a:r>
            <a:r>
              <a:rPr lang="es-ES" i="1" dirty="0"/>
              <a:t>--global</a:t>
            </a:r>
            <a:r>
              <a:rPr lang="es-ES" dirty="0"/>
              <a:t> </a:t>
            </a:r>
            <a:r>
              <a:rPr lang="es-ES" dirty="0" err="1"/>
              <a:t>user.email</a:t>
            </a:r>
            <a:r>
              <a:rPr lang="es-ES" dirty="0"/>
              <a:t> your_email@youremail.com</a:t>
            </a:r>
          </a:p>
          <a:p>
            <a:r>
              <a:rPr lang="es-ES" dirty="0"/>
              <a:t>Crea un repositorio central</a:t>
            </a:r>
          </a:p>
          <a:p>
            <a:pPr lvl="1"/>
            <a:r>
              <a:rPr lang="es-ES" dirty="0">
                <a:hlinkClick r:id="rId3"/>
              </a:rPr>
              <a:t>https://github.com/</a:t>
            </a:r>
            <a:endParaRPr lang="es-ES" dirty="0"/>
          </a:p>
          <a:p>
            <a:r>
              <a:rPr lang="es-ES" dirty="0"/>
              <a:t>Conecta con el repositorio remoto</a:t>
            </a:r>
          </a:p>
          <a:p>
            <a:pPr lvl="1"/>
            <a:r>
              <a:rPr lang="es-ES" dirty="0" err="1"/>
              <a:t>git</a:t>
            </a:r>
            <a:r>
              <a:rPr lang="es-ES" dirty="0"/>
              <a:t> </a:t>
            </a:r>
            <a:r>
              <a:rPr lang="es-ES" dirty="0" err="1"/>
              <a:t>remote</a:t>
            </a:r>
            <a:r>
              <a:rPr lang="es-ES" dirty="0"/>
              <a:t> </a:t>
            </a:r>
            <a:r>
              <a:rPr lang="es-ES" dirty="0" err="1"/>
              <a:t>add</a:t>
            </a:r>
            <a:r>
              <a:rPr lang="es-ES" dirty="0"/>
              <a:t> </a:t>
            </a:r>
            <a:r>
              <a:rPr lang="es-ES" dirty="0" err="1"/>
              <a:t>origin</a:t>
            </a:r>
            <a:r>
              <a:rPr lang="es-ES" dirty="0"/>
              <a:t> </a:t>
            </a:r>
            <a:r>
              <a:rPr lang="en-US" dirty="0"/>
              <a:t>https://github.com/username/myproject.git</a:t>
            </a:r>
            <a:endParaRPr lang="es-ES" dirty="0"/>
          </a:p>
          <a:p>
            <a:pPr lvl="1"/>
            <a:r>
              <a:rPr lang="es-ES" dirty="0" err="1"/>
              <a:t>git</a:t>
            </a:r>
            <a:r>
              <a:rPr lang="es-ES" dirty="0"/>
              <a:t> </a:t>
            </a:r>
            <a:r>
              <a:rPr lang="es-ES" dirty="0" err="1"/>
              <a:t>push</a:t>
            </a:r>
            <a:r>
              <a:rPr lang="es-ES" dirty="0"/>
              <a:t> -u </a:t>
            </a:r>
            <a:r>
              <a:rPr lang="es-ES" dirty="0" err="1"/>
              <a:t>origin</a:t>
            </a:r>
            <a:r>
              <a:rPr lang="es-ES" dirty="0"/>
              <a:t> master</a:t>
            </a:r>
          </a:p>
          <a:p>
            <a:r>
              <a:rPr lang="es-ES" dirty="0"/>
              <a:t>Actualiza el repositorio con los cambios:</a:t>
            </a:r>
          </a:p>
          <a:p>
            <a:pPr lvl="1"/>
            <a:r>
              <a:rPr lang="en-US" dirty="0" err="1"/>
              <a:t>git</a:t>
            </a:r>
            <a:r>
              <a:rPr lang="en-US" dirty="0"/>
              <a:t> commit -m "first commit"</a:t>
            </a:r>
          </a:p>
          <a:p>
            <a:pPr lvl="1"/>
            <a:r>
              <a:rPr lang="es-ES" dirty="0" err="1"/>
              <a:t>git</a:t>
            </a:r>
            <a:r>
              <a:rPr lang="es-ES" dirty="0"/>
              <a:t> </a:t>
            </a:r>
            <a:r>
              <a:rPr lang="es-ES" dirty="0" err="1"/>
              <a:t>push</a:t>
            </a:r>
            <a:endParaRPr lang="es-ES" dirty="0"/>
          </a:p>
          <a:p>
            <a:r>
              <a:rPr lang="es-ES" dirty="0"/>
              <a:t>Para clonar el repositorio:</a:t>
            </a:r>
          </a:p>
          <a:p>
            <a:pPr lvl="1"/>
            <a:r>
              <a:rPr lang="es-ES" dirty="0" err="1"/>
              <a:t>git</a:t>
            </a:r>
            <a:r>
              <a:rPr lang="es-ES" dirty="0"/>
              <a:t> clone </a:t>
            </a:r>
            <a:r>
              <a:rPr lang="en-US" dirty="0">
                <a:hlinkClick r:id="rId4"/>
              </a:rPr>
              <a:t>https://github.com/username/myproject.git</a:t>
            </a:r>
            <a:r>
              <a:rPr lang="en-US" dirty="0"/>
              <a:t> </a:t>
            </a:r>
            <a:r>
              <a:rPr lang="en-US" i="1" dirty="0"/>
              <a:t>local-</a:t>
            </a:r>
            <a:r>
              <a:rPr lang="en-US" i="1" dirty="0" err="1"/>
              <a:t>dir</a:t>
            </a:r>
            <a:endParaRPr lang="es-ES" dirty="0"/>
          </a:p>
          <a:p>
            <a:r>
              <a:rPr lang="es-ES" dirty="0"/>
              <a:t>Para obtener las últimas modificaciones:</a:t>
            </a:r>
          </a:p>
          <a:p>
            <a:pPr lvl="1"/>
            <a:r>
              <a:rPr lang="es-ES" dirty="0" err="1"/>
              <a:t>git</a:t>
            </a:r>
            <a:r>
              <a:rPr lang="es-ES" dirty="0"/>
              <a:t> </a:t>
            </a:r>
            <a:r>
              <a:rPr lang="es-ES" dirty="0" err="1"/>
              <a:t>pull</a:t>
            </a:r>
            <a:endParaRPr lang="es-ES" dirty="0"/>
          </a:p>
          <a:p>
            <a:endParaRPr lang="es-ES" dirty="0"/>
          </a:p>
          <a:p>
            <a:endParaRPr lang="es-ES" dirty="0"/>
          </a:p>
        </p:txBody>
      </p:sp>
    </p:spTree>
    <p:extLst>
      <p:ext uri="{BB962C8B-B14F-4D97-AF65-F5344CB8AC3E}">
        <p14:creationId xmlns:p14="http://schemas.microsoft.com/office/powerpoint/2010/main" val="165231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Marcador de texto 2"/>
          <p:cNvSpPr>
            <a:spLocks noGrp="1"/>
          </p:cNvSpPr>
          <p:nvPr>
            <p:ph type="body" sz="quarter" idx="13"/>
          </p:nvPr>
        </p:nvSpPr>
        <p:spPr>
          <a:xfrm>
            <a:off x="512763" y="122238"/>
            <a:ext cx="8305800" cy="188912"/>
          </a:xfrm>
        </p:spPr>
        <p:txBody>
          <a:bodyPr/>
          <a:lstStyle/>
          <a:p>
            <a:endParaRPr lang="es-ES" dirty="0">
              <a:ea typeface="ＭＳ Ｐゴシック" pitchFamily="34" charset="-128"/>
            </a:endParaRPr>
          </a:p>
        </p:txBody>
      </p:sp>
      <p:sp>
        <p:nvSpPr>
          <p:cNvPr id="11267" name="Título 1"/>
          <p:cNvSpPr>
            <a:spLocks noGrp="1"/>
          </p:cNvSpPr>
          <p:nvPr>
            <p:ph type="title"/>
          </p:nvPr>
        </p:nvSpPr>
        <p:spPr/>
        <p:txBody>
          <a:bodyPr/>
          <a:lstStyle/>
          <a:p>
            <a:r>
              <a:rPr lang="es-ES" cap="none" dirty="0">
                <a:latin typeface="Arial" pitchFamily="34" charset="0"/>
                <a:cs typeface="Arial" pitchFamily="34" charset="0"/>
              </a:rPr>
              <a:t>Degradado de color PRINCIPAL </a:t>
            </a:r>
            <a:br>
              <a:rPr lang="es-ES" cap="none" dirty="0">
                <a:latin typeface="Arial" pitchFamily="34" charset="0"/>
                <a:cs typeface="Arial" pitchFamily="34" charset="0"/>
              </a:rPr>
            </a:br>
            <a:r>
              <a:rPr lang="es-ES" cap="none" dirty="0">
                <a:latin typeface="Arial" pitchFamily="34" charset="0"/>
                <a:cs typeface="Arial" pitchFamily="34" charset="0"/>
              </a:rPr>
              <a:t>de La presentación </a:t>
            </a:r>
          </a:p>
        </p:txBody>
      </p:sp>
      <p:grpSp>
        <p:nvGrpSpPr>
          <p:cNvPr id="11268" name="Agrupar 3"/>
          <p:cNvGrpSpPr>
            <a:grpSpLocks/>
          </p:cNvGrpSpPr>
          <p:nvPr/>
        </p:nvGrpSpPr>
        <p:grpSpPr bwMode="auto">
          <a:xfrm>
            <a:off x="827088" y="3563938"/>
            <a:ext cx="7612062" cy="1233487"/>
            <a:chOff x="827584" y="2276872"/>
            <a:chExt cx="7611260" cy="1232795"/>
          </a:xfrm>
        </p:grpSpPr>
        <p:sp>
          <p:nvSpPr>
            <p:cNvPr id="26" name="25 Rectángulo"/>
            <p:cNvSpPr/>
            <p:nvPr/>
          </p:nvSpPr>
          <p:spPr>
            <a:xfrm>
              <a:off x="827584" y="2276872"/>
              <a:ext cx="1277802" cy="63305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s-ES" sz="1000" b="1" dirty="0">
                <a:solidFill>
                  <a:prstClr val="black"/>
                </a:solidFill>
              </a:endParaRPr>
            </a:p>
          </p:txBody>
        </p:sp>
        <p:sp>
          <p:nvSpPr>
            <p:cNvPr id="27" name="26 Rectángulo"/>
            <p:cNvSpPr/>
            <p:nvPr/>
          </p:nvSpPr>
          <p:spPr>
            <a:xfrm>
              <a:off x="2094276" y="2276872"/>
              <a:ext cx="1277802" cy="63305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s-ES" sz="1000" b="1">
                <a:solidFill>
                  <a:prstClr val="black"/>
                </a:solidFill>
              </a:endParaRPr>
            </a:p>
          </p:txBody>
        </p:sp>
        <p:sp>
          <p:nvSpPr>
            <p:cNvPr id="28" name="27 Rectángulo"/>
            <p:cNvSpPr/>
            <p:nvPr/>
          </p:nvSpPr>
          <p:spPr>
            <a:xfrm>
              <a:off x="3360967" y="2276872"/>
              <a:ext cx="1277802" cy="6330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s-ES" sz="1000" b="1">
                <a:solidFill>
                  <a:prstClr val="black"/>
                </a:solidFill>
              </a:endParaRPr>
            </a:p>
          </p:txBody>
        </p:sp>
        <p:sp>
          <p:nvSpPr>
            <p:cNvPr id="29" name="28 Rectángulo"/>
            <p:cNvSpPr/>
            <p:nvPr/>
          </p:nvSpPr>
          <p:spPr>
            <a:xfrm>
              <a:off x="4627659" y="2276872"/>
              <a:ext cx="1277802" cy="633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s-ES" sz="1000" b="1">
                <a:solidFill>
                  <a:prstClr val="black"/>
                </a:solidFill>
              </a:endParaRPr>
            </a:p>
          </p:txBody>
        </p:sp>
        <p:sp>
          <p:nvSpPr>
            <p:cNvPr id="30" name="29 Rectángulo"/>
            <p:cNvSpPr/>
            <p:nvPr/>
          </p:nvSpPr>
          <p:spPr>
            <a:xfrm>
              <a:off x="5894350" y="2276872"/>
              <a:ext cx="1277802" cy="6330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s-ES" sz="1000" b="1">
                <a:solidFill>
                  <a:prstClr val="black"/>
                </a:solidFill>
              </a:endParaRPr>
            </a:p>
          </p:txBody>
        </p:sp>
        <p:sp>
          <p:nvSpPr>
            <p:cNvPr id="31" name="30 Rectángulo"/>
            <p:cNvSpPr/>
            <p:nvPr/>
          </p:nvSpPr>
          <p:spPr>
            <a:xfrm>
              <a:off x="7161042" y="2276872"/>
              <a:ext cx="1277802" cy="6330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s-ES" sz="1000" b="1">
                <a:solidFill>
                  <a:prstClr val="black"/>
                </a:solidFill>
              </a:endParaRPr>
            </a:p>
          </p:txBody>
        </p:sp>
        <p:sp>
          <p:nvSpPr>
            <p:cNvPr id="11294" name="31 CuadroTexto"/>
            <p:cNvSpPr txBox="1">
              <a:spLocks noChangeArrowheads="1"/>
            </p:cNvSpPr>
            <p:nvPr/>
          </p:nvSpPr>
          <p:spPr bwMode="auto">
            <a:xfrm>
              <a:off x="3659042"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70</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231 </a:t>
              </a:r>
              <a:br>
                <a:rPr lang="es-ES" sz="1000" b="1">
                  <a:solidFill>
                    <a:srgbClr val="000000"/>
                  </a:solidFill>
                  <a:ea typeface="ＭＳ Ｐゴシック" pitchFamily="34" charset="-128"/>
                </a:rPr>
              </a:br>
              <a:r>
                <a:rPr lang="es-ES" sz="1000" b="1">
                  <a:solidFill>
                    <a:srgbClr val="000000"/>
                  </a:solidFill>
                  <a:ea typeface="ＭＳ Ｐゴシック" pitchFamily="34" charset="-128"/>
                </a:rPr>
                <a:t>B 255</a:t>
              </a:r>
            </a:p>
          </p:txBody>
        </p:sp>
        <p:sp>
          <p:nvSpPr>
            <p:cNvPr id="11295" name="34 CuadroTexto"/>
            <p:cNvSpPr txBox="1">
              <a:spLocks noChangeArrowheads="1"/>
            </p:cNvSpPr>
            <p:nvPr/>
          </p:nvSpPr>
          <p:spPr bwMode="auto">
            <a:xfrm>
              <a:off x="1187624"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193</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247 </a:t>
              </a:r>
              <a:br>
                <a:rPr lang="es-ES" sz="1000" b="1">
                  <a:solidFill>
                    <a:srgbClr val="000000"/>
                  </a:solidFill>
                  <a:ea typeface="ＭＳ Ｐゴシック" pitchFamily="34" charset="-128"/>
                </a:rPr>
              </a:br>
              <a:r>
                <a:rPr lang="es-ES" sz="1000" b="1">
                  <a:solidFill>
                    <a:srgbClr val="000000"/>
                  </a:solidFill>
                  <a:ea typeface="ＭＳ Ｐゴシック" pitchFamily="34" charset="-128"/>
                </a:rPr>
                <a:t>B 255</a:t>
              </a:r>
            </a:p>
          </p:txBody>
        </p:sp>
        <p:sp>
          <p:nvSpPr>
            <p:cNvPr id="11296" name="35 CuadroTexto"/>
            <p:cNvSpPr txBox="1">
              <a:spLocks noChangeArrowheads="1"/>
            </p:cNvSpPr>
            <p:nvPr/>
          </p:nvSpPr>
          <p:spPr bwMode="auto">
            <a:xfrm>
              <a:off x="2387329"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132</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239 </a:t>
              </a:r>
              <a:br>
                <a:rPr lang="es-ES" sz="1000" b="1">
                  <a:solidFill>
                    <a:srgbClr val="000000"/>
                  </a:solidFill>
                  <a:ea typeface="ＭＳ Ｐゴシック" pitchFamily="34" charset="-128"/>
                </a:rPr>
              </a:br>
              <a:r>
                <a:rPr lang="es-ES" sz="1000" b="1">
                  <a:solidFill>
                    <a:srgbClr val="000000"/>
                  </a:solidFill>
                  <a:ea typeface="ＭＳ Ｐゴシック" pitchFamily="34" charset="-128"/>
                </a:rPr>
                <a:t>B 255</a:t>
              </a:r>
            </a:p>
          </p:txBody>
        </p:sp>
        <p:sp>
          <p:nvSpPr>
            <p:cNvPr id="11297" name="36 CuadroTexto"/>
            <p:cNvSpPr txBox="1">
              <a:spLocks noChangeArrowheads="1"/>
            </p:cNvSpPr>
            <p:nvPr/>
          </p:nvSpPr>
          <p:spPr bwMode="auto">
            <a:xfrm>
              <a:off x="5002763"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0</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176</a:t>
              </a:r>
              <a:br>
                <a:rPr lang="es-ES" sz="1000" b="1">
                  <a:solidFill>
                    <a:srgbClr val="000000"/>
                  </a:solidFill>
                  <a:ea typeface="ＭＳ Ｐゴシック" pitchFamily="34" charset="-128"/>
                </a:rPr>
              </a:br>
              <a:r>
                <a:rPr lang="es-ES" sz="1000" b="1">
                  <a:solidFill>
                    <a:srgbClr val="000000"/>
                  </a:solidFill>
                  <a:ea typeface="ＭＳ Ｐゴシック" pitchFamily="34" charset="-128"/>
                </a:rPr>
                <a:t>B 202</a:t>
              </a:r>
            </a:p>
          </p:txBody>
        </p:sp>
        <p:sp>
          <p:nvSpPr>
            <p:cNvPr id="11298" name="37 CuadroTexto"/>
            <p:cNvSpPr txBox="1">
              <a:spLocks noChangeArrowheads="1"/>
            </p:cNvSpPr>
            <p:nvPr/>
          </p:nvSpPr>
          <p:spPr bwMode="auto">
            <a:xfrm>
              <a:off x="6300192"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0</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132</a:t>
              </a:r>
            </a:p>
            <a:p>
              <a:pPr eaLnBrk="0" fontAlgn="base" hangingPunct="0">
                <a:spcBef>
                  <a:spcPct val="0"/>
                </a:spcBef>
                <a:spcAft>
                  <a:spcPct val="0"/>
                </a:spcAft>
              </a:pPr>
              <a:r>
                <a:rPr lang="es-ES" sz="1000" b="1">
                  <a:solidFill>
                    <a:srgbClr val="000000"/>
                  </a:solidFill>
                  <a:ea typeface="ＭＳ Ｐゴシック" pitchFamily="34" charset="-128"/>
                </a:rPr>
                <a:t>B 151</a:t>
              </a:r>
            </a:p>
          </p:txBody>
        </p:sp>
        <p:sp>
          <p:nvSpPr>
            <p:cNvPr id="11299" name="38 CuadroTexto"/>
            <p:cNvSpPr txBox="1">
              <a:spLocks noChangeArrowheads="1"/>
            </p:cNvSpPr>
            <p:nvPr/>
          </p:nvSpPr>
          <p:spPr bwMode="auto">
            <a:xfrm>
              <a:off x="7596336" y="2955669"/>
              <a:ext cx="720080" cy="55399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b="1">
                  <a:solidFill>
                    <a:srgbClr val="000000"/>
                  </a:solidFill>
                  <a:ea typeface="ＭＳ Ｐゴシック" pitchFamily="34" charset="-128"/>
                </a:rPr>
                <a:t>R 0</a:t>
              </a:r>
              <a:br>
                <a:rPr lang="es-ES" sz="1000" b="1">
                  <a:solidFill>
                    <a:srgbClr val="000000"/>
                  </a:solidFill>
                  <a:ea typeface="ＭＳ Ｐゴシック" pitchFamily="34" charset="-128"/>
                </a:rPr>
              </a:br>
              <a:r>
                <a:rPr lang="es-ES" sz="1000" b="1">
                  <a:solidFill>
                    <a:srgbClr val="000000"/>
                  </a:solidFill>
                  <a:ea typeface="ＭＳ Ｐゴシック" pitchFamily="34" charset="-128"/>
                </a:rPr>
                <a:t>G 88 </a:t>
              </a:r>
              <a:br>
                <a:rPr lang="es-ES" sz="1000" b="1">
                  <a:solidFill>
                    <a:srgbClr val="000000"/>
                  </a:solidFill>
                  <a:ea typeface="ＭＳ Ｐゴシック" pitchFamily="34" charset="-128"/>
                </a:rPr>
              </a:br>
              <a:r>
                <a:rPr lang="es-ES" sz="1000" b="1">
                  <a:solidFill>
                    <a:srgbClr val="000000"/>
                  </a:solidFill>
                  <a:ea typeface="ＭＳ Ｐゴシック" pitchFamily="34" charset="-128"/>
                </a:rPr>
                <a:t>B 101</a:t>
              </a:r>
            </a:p>
          </p:txBody>
        </p:sp>
      </p:grpSp>
      <p:grpSp>
        <p:nvGrpSpPr>
          <p:cNvPr id="11269" name="Agrupar 11"/>
          <p:cNvGrpSpPr>
            <a:grpSpLocks/>
          </p:cNvGrpSpPr>
          <p:nvPr/>
        </p:nvGrpSpPr>
        <p:grpSpPr bwMode="auto">
          <a:xfrm>
            <a:off x="827088" y="2225675"/>
            <a:ext cx="1560512" cy="1106488"/>
            <a:chOff x="827087" y="1110719"/>
            <a:chExt cx="1559909" cy="1106849"/>
          </a:xfrm>
        </p:grpSpPr>
        <p:pic>
          <p:nvPicPr>
            <p:cNvPr id="11278" name="Imagen 2"/>
            <p:cNvPicPr>
              <a:picLocks noChangeAspect="1"/>
            </p:cNvPicPr>
            <p:nvPr/>
          </p:nvPicPr>
          <p:blipFill>
            <a:blip r:embed="rId2"/>
            <a:srcRect/>
            <a:stretch>
              <a:fillRect/>
            </a:stretch>
          </p:blipFill>
          <p:spPr bwMode="auto">
            <a:xfrm>
              <a:off x="852751" y="1110719"/>
              <a:ext cx="1534245" cy="1106849"/>
            </a:xfrm>
            <a:prstGeom prst="rect">
              <a:avLst/>
            </a:prstGeom>
            <a:noFill/>
            <a:ln w="9525">
              <a:noFill/>
              <a:miter lim="800000"/>
              <a:headEnd/>
              <a:tailEnd/>
            </a:ln>
          </p:spPr>
        </p:pic>
        <p:grpSp>
          <p:nvGrpSpPr>
            <p:cNvPr id="11279" name="Agrupar 10"/>
            <p:cNvGrpSpPr>
              <a:grpSpLocks/>
            </p:cNvGrpSpPr>
            <p:nvPr/>
          </p:nvGrpSpPr>
          <p:grpSpPr bwMode="auto">
            <a:xfrm>
              <a:off x="827087" y="1284635"/>
              <a:ext cx="1559909" cy="931515"/>
              <a:chOff x="827087" y="1284635"/>
              <a:chExt cx="1559909" cy="931515"/>
            </a:xfrm>
          </p:grpSpPr>
          <p:sp>
            <p:nvSpPr>
              <p:cNvPr id="11280" name="Rectángulo 4"/>
              <p:cNvSpPr>
                <a:spLocks noChangeArrowheads="1"/>
              </p:cNvSpPr>
              <p:nvPr/>
            </p:nvSpPr>
            <p:spPr bwMode="auto">
              <a:xfrm>
                <a:off x="827087" y="1292226"/>
                <a:ext cx="636587" cy="923924"/>
              </a:xfrm>
              <a:prstGeom prst="rect">
                <a:avLst/>
              </a:prstGeom>
              <a:solidFill>
                <a:schemeClr val="bg1">
                  <a:alpha val="70979"/>
                </a:schemeClr>
              </a:solidFill>
              <a:ln w="9525">
                <a:noFill/>
                <a:round/>
                <a:headEnd/>
                <a:tailEnd/>
              </a:ln>
            </p:spPr>
            <p:txBody>
              <a:bodyPr/>
              <a:lstStyle/>
              <a:p>
                <a:pPr eaLnBrk="0" fontAlgn="base" hangingPunct="0">
                  <a:spcBef>
                    <a:spcPct val="0"/>
                  </a:spcBef>
                  <a:spcAft>
                    <a:spcPct val="0"/>
                  </a:spcAft>
                </a:pPr>
                <a:endParaRPr lang="es-ES" sz="2400" b="1">
                  <a:solidFill>
                    <a:srgbClr val="000000"/>
                  </a:solidFill>
                  <a:ea typeface="ＭＳ Ｐゴシック" pitchFamily="34" charset="-128"/>
                </a:endParaRPr>
              </a:p>
            </p:txBody>
          </p:sp>
          <p:sp>
            <p:nvSpPr>
              <p:cNvPr id="11281" name="Rectángulo 33"/>
              <p:cNvSpPr>
                <a:spLocks noChangeArrowheads="1"/>
              </p:cNvSpPr>
              <p:nvPr/>
            </p:nvSpPr>
            <p:spPr bwMode="auto">
              <a:xfrm>
                <a:off x="1614487" y="1292226"/>
                <a:ext cx="772509" cy="923924"/>
              </a:xfrm>
              <a:prstGeom prst="rect">
                <a:avLst/>
              </a:prstGeom>
              <a:solidFill>
                <a:schemeClr val="bg1">
                  <a:alpha val="70979"/>
                </a:schemeClr>
              </a:solidFill>
              <a:ln w="9525">
                <a:noFill/>
                <a:round/>
                <a:headEnd/>
                <a:tailEnd/>
              </a:ln>
            </p:spPr>
            <p:txBody>
              <a:bodyPr/>
              <a:lstStyle/>
              <a:p>
                <a:pPr eaLnBrk="0" fontAlgn="base" hangingPunct="0">
                  <a:spcBef>
                    <a:spcPct val="0"/>
                  </a:spcBef>
                  <a:spcAft>
                    <a:spcPct val="0"/>
                  </a:spcAft>
                </a:pPr>
                <a:endParaRPr lang="es-ES" sz="2400" b="1">
                  <a:solidFill>
                    <a:srgbClr val="000000"/>
                  </a:solidFill>
                  <a:ea typeface="ＭＳ Ｐゴシック" pitchFamily="34" charset="-128"/>
                </a:endParaRPr>
              </a:p>
            </p:txBody>
          </p:sp>
          <p:sp>
            <p:nvSpPr>
              <p:cNvPr id="11282" name="CuadroTexto 6"/>
              <p:cNvSpPr txBox="1">
                <a:spLocks noChangeArrowheads="1"/>
              </p:cNvSpPr>
              <p:nvPr/>
            </p:nvSpPr>
            <p:spPr bwMode="auto">
              <a:xfrm>
                <a:off x="1413173" y="1284635"/>
                <a:ext cx="248786" cy="215444"/>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s-ES" sz="800">
                    <a:solidFill>
                      <a:srgbClr val="000000"/>
                    </a:solidFill>
                    <a:ea typeface="ＭＳ Ｐゴシック" pitchFamily="34" charset="-128"/>
                  </a:rPr>
                  <a:t>1</a:t>
                </a:r>
              </a:p>
            </p:txBody>
          </p:sp>
          <p:sp>
            <p:nvSpPr>
              <p:cNvPr id="11283" name="CuadroTexto 36"/>
              <p:cNvSpPr txBox="1">
                <a:spLocks noChangeArrowheads="1"/>
              </p:cNvSpPr>
              <p:nvPr/>
            </p:nvSpPr>
            <p:spPr bwMode="auto">
              <a:xfrm>
                <a:off x="1413173" y="1479451"/>
                <a:ext cx="248786" cy="215444"/>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s-ES" sz="800">
                    <a:solidFill>
                      <a:srgbClr val="000000"/>
                    </a:solidFill>
                    <a:ea typeface="ＭＳ Ｐゴシック" pitchFamily="34" charset="-128"/>
                  </a:rPr>
                  <a:t>2</a:t>
                </a:r>
              </a:p>
            </p:txBody>
          </p:sp>
          <p:sp>
            <p:nvSpPr>
              <p:cNvPr id="11284" name="CuadroTexto 37"/>
              <p:cNvSpPr txBox="1">
                <a:spLocks noChangeArrowheads="1"/>
              </p:cNvSpPr>
              <p:nvPr/>
            </p:nvSpPr>
            <p:spPr bwMode="auto">
              <a:xfrm>
                <a:off x="1413173" y="1604417"/>
                <a:ext cx="248786" cy="215444"/>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s-ES" sz="800">
                    <a:solidFill>
                      <a:srgbClr val="000000"/>
                    </a:solidFill>
                    <a:ea typeface="ＭＳ Ｐゴシック" pitchFamily="34" charset="-128"/>
                  </a:rPr>
                  <a:t>3</a:t>
                </a:r>
              </a:p>
            </p:txBody>
          </p:sp>
          <p:sp>
            <p:nvSpPr>
              <p:cNvPr id="11285" name="CuadroTexto 38"/>
              <p:cNvSpPr txBox="1">
                <a:spLocks noChangeArrowheads="1"/>
              </p:cNvSpPr>
              <p:nvPr/>
            </p:nvSpPr>
            <p:spPr bwMode="auto">
              <a:xfrm>
                <a:off x="1413173" y="1737767"/>
                <a:ext cx="248786" cy="215444"/>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s-ES" sz="800">
                    <a:solidFill>
                      <a:srgbClr val="000000"/>
                    </a:solidFill>
                    <a:ea typeface="ＭＳ Ｐゴシック" pitchFamily="34" charset="-128"/>
                  </a:rPr>
                  <a:t>4</a:t>
                </a:r>
              </a:p>
            </p:txBody>
          </p:sp>
          <p:sp>
            <p:nvSpPr>
              <p:cNvPr id="40" name="CuadroTexto 39"/>
              <p:cNvSpPr txBox="1"/>
              <p:nvPr/>
            </p:nvSpPr>
            <p:spPr bwMode="auto">
              <a:xfrm>
                <a:off x="1412648" y="1874557"/>
                <a:ext cx="249142" cy="214382"/>
              </a:xfrm>
              <a:prstGeom prst="rect">
                <a:avLst/>
              </a:prstGeom>
              <a:noFill/>
              <a:ln>
                <a:noFill/>
              </a:ln>
              <a:extLst/>
            </p:spPr>
            <p:txBody>
              <a:bodyPr wrap="none">
                <a:spAutoFit/>
              </a:bodyPr>
              <a:lstStyle/>
              <a:p>
                <a:pPr algn="ctr" eaLnBrk="0" fontAlgn="base" hangingPunct="0">
                  <a:spcBef>
                    <a:spcPct val="0"/>
                  </a:spcBef>
                  <a:spcAft>
                    <a:spcPct val="0"/>
                  </a:spcAft>
                  <a:defRPr/>
                </a:pPr>
                <a:r>
                  <a:rPr lang="es-ES" sz="800" dirty="0">
                    <a:solidFill>
                      <a:srgbClr val="FFFFFF"/>
                    </a:solidFill>
                    <a:ea typeface="ＭＳ Ｐゴシック" charset="0"/>
                    <a:cs typeface="ＭＳ Ｐゴシック" charset="0"/>
                  </a:rPr>
                  <a:t>5</a:t>
                </a:r>
              </a:p>
            </p:txBody>
          </p:sp>
          <p:sp>
            <p:nvSpPr>
              <p:cNvPr id="41" name="CuadroTexto 40"/>
              <p:cNvSpPr txBox="1"/>
              <p:nvPr/>
            </p:nvSpPr>
            <p:spPr bwMode="auto">
              <a:xfrm>
                <a:off x="1412648" y="1998422"/>
                <a:ext cx="249142" cy="214382"/>
              </a:xfrm>
              <a:prstGeom prst="rect">
                <a:avLst/>
              </a:prstGeom>
              <a:noFill/>
              <a:ln>
                <a:noFill/>
              </a:ln>
              <a:extLst/>
            </p:spPr>
            <p:txBody>
              <a:bodyPr wrap="none">
                <a:spAutoFit/>
              </a:bodyPr>
              <a:lstStyle/>
              <a:p>
                <a:pPr algn="ctr" eaLnBrk="0" fontAlgn="base" hangingPunct="0">
                  <a:spcBef>
                    <a:spcPct val="0"/>
                  </a:spcBef>
                  <a:spcAft>
                    <a:spcPct val="0"/>
                  </a:spcAft>
                  <a:defRPr/>
                </a:pPr>
                <a:r>
                  <a:rPr lang="es-ES" sz="800" dirty="0">
                    <a:solidFill>
                      <a:srgbClr val="FFFFFF"/>
                    </a:solidFill>
                    <a:ea typeface="ＭＳ Ｐゴシック" charset="0"/>
                    <a:cs typeface="ＭＳ Ｐゴシック" charset="0"/>
                  </a:rPr>
                  <a:t>6</a:t>
                </a:r>
              </a:p>
            </p:txBody>
          </p:sp>
        </p:grpSp>
      </p:grpSp>
      <p:sp>
        <p:nvSpPr>
          <p:cNvPr id="11270" name="CuadroTexto 7"/>
          <p:cNvSpPr txBox="1">
            <a:spLocks noChangeArrowheads="1"/>
          </p:cNvSpPr>
          <p:nvPr/>
        </p:nvSpPr>
        <p:spPr bwMode="auto">
          <a:xfrm>
            <a:off x="4633913" y="3563938"/>
            <a:ext cx="298450"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1</a:t>
            </a:r>
          </a:p>
        </p:txBody>
      </p:sp>
      <p:sp>
        <p:nvSpPr>
          <p:cNvPr id="11271" name="CuadroTexto 42"/>
          <p:cNvSpPr txBox="1">
            <a:spLocks noChangeArrowheads="1"/>
          </p:cNvSpPr>
          <p:nvPr/>
        </p:nvSpPr>
        <p:spPr bwMode="auto">
          <a:xfrm>
            <a:off x="5913438" y="3563938"/>
            <a:ext cx="298450"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5</a:t>
            </a:r>
          </a:p>
        </p:txBody>
      </p:sp>
      <p:sp>
        <p:nvSpPr>
          <p:cNvPr id="11272" name="CuadroTexto 43"/>
          <p:cNvSpPr txBox="1">
            <a:spLocks noChangeArrowheads="1"/>
          </p:cNvSpPr>
          <p:nvPr/>
        </p:nvSpPr>
        <p:spPr bwMode="auto">
          <a:xfrm>
            <a:off x="7154863" y="3563938"/>
            <a:ext cx="298450"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6</a:t>
            </a:r>
          </a:p>
        </p:txBody>
      </p:sp>
      <p:sp>
        <p:nvSpPr>
          <p:cNvPr id="11273" name="CuadroTexto 44"/>
          <p:cNvSpPr txBox="1">
            <a:spLocks noChangeArrowheads="1"/>
          </p:cNvSpPr>
          <p:nvPr/>
        </p:nvSpPr>
        <p:spPr bwMode="auto">
          <a:xfrm>
            <a:off x="3381375" y="3563938"/>
            <a:ext cx="300038"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4</a:t>
            </a:r>
          </a:p>
        </p:txBody>
      </p:sp>
      <p:sp>
        <p:nvSpPr>
          <p:cNvPr id="11274" name="CuadroTexto 45"/>
          <p:cNvSpPr txBox="1">
            <a:spLocks noChangeArrowheads="1"/>
          </p:cNvSpPr>
          <p:nvPr/>
        </p:nvSpPr>
        <p:spPr bwMode="auto">
          <a:xfrm>
            <a:off x="2103438" y="3563938"/>
            <a:ext cx="298450"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3</a:t>
            </a:r>
          </a:p>
        </p:txBody>
      </p:sp>
      <p:sp>
        <p:nvSpPr>
          <p:cNvPr id="11275" name="CuadroTexto 46"/>
          <p:cNvSpPr txBox="1">
            <a:spLocks noChangeArrowheads="1"/>
          </p:cNvSpPr>
          <p:nvPr/>
        </p:nvSpPr>
        <p:spPr bwMode="auto">
          <a:xfrm>
            <a:off x="841375" y="3563938"/>
            <a:ext cx="300038" cy="3381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s-ES" sz="1600">
                <a:solidFill>
                  <a:srgbClr val="000000"/>
                </a:solidFill>
                <a:ea typeface="ＭＳ Ｐゴシック" pitchFamily="34" charset="-128"/>
              </a:rPr>
              <a:t>2</a:t>
            </a:r>
          </a:p>
        </p:txBody>
      </p:sp>
      <p:sp>
        <p:nvSpPr>
          <p:cNvPr id="11276" name="Rectángulo 8"/>
          <p:cNvSpPr>
            <a:spLocks noChangeArrowheads="1"/>
          </p:cNvSpPr>
          <p:nvPr/>
        </p:nvSpPr>
        <p:spPr bwMode="auto">
          <a:xfrm>
            <a:off x="4627563" y="2890838"/>
            <a:ext cx="1266825" cy="1303337"/>
          </a:xfrm>
          <a:prstGeom prst="rect">
            <a:avLst/>
          </a:prstGeom>
          <a:noFill/>
          <a:ln w="28575">
            <a:solidFill>
              <a:schemeClr val="tx1"/>
            </a:solidFill>
            <a:round/>
            <a:headEnd/>
            <a:tailEnd/>
          </a:ln>
        </p:spPr>
        <p:txBody>
          <a:bodyPr/>
          <a:lstStyle/>
          <a:p>
            <a:pPr eaLnBrk="0" fontAlgn="base" hangingPunct="0">
              <a:spcBef>
                <a:spcPct val="0"/>
              </a:spcBef>
              <a:spcAft>
                <a:spcPct val="0"/>
              </a:spcAft>
            </a:pPr>
            <a:endParaRPr lang="es-ES" sz="2400" b="1">
              <a:solidFill>
                <a:srgbClr val="000000"/>
              </a:solidFill>
              <a:ea typeface="ＭＳ Ｐゴシック" pitchFamily="34" charset="-128"/>
            </a:endParaRPr>
          </a:p>
        </p:txBody>
      </p:sp>
      <p:sp>
        <p:nvSpPr>
          <p:cNvPr id="11277" name="CuadroTexto 9"/>
          <p:cNvSpPr txBox="1">
            <a:spLocks noChangeArrowheads="1"/>
          </p:cNvSpPr>
          <p:nvPr/>
        </p:nvSpPr>
        <p:spPr bwMode="auto">
          <a:xfrm>
            <a:off x="4629150" y="2925763"/>
            <a:ext cx="1382713" cy="4000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s-ES" sz="1000">
                <a:solidFill>
                  <a:srgbClr val="000000"/>
                </a:solidFill>
                <a:ea typeface="ＭＳ Ｐゴシック" pitchFamily="34" charset="-128"/>
              </a:rPr>
              <a:t>Color principal </a:t>
            </a:r>
            <a:br>
              <a:rPr lang="es-ES" sz="1000">
                <a:solidFill>
                  <a:srgbClr val="000000"/>
                </a:solidFill>
                <a:ea typeface="ＭＳ Ｐゴシック" pitchFamily="34" charset="-128"/>
              </a:rPr>
            </a:br>
            <a:r>
              <a:rPr lang="es-ES" sz="1000">
                <a:solidFill>
                  <a:srgbClr val="000000"/>
                </a:solidFill>
                <a:ea typeface="ＭＳ Ｐゴシック" pitchFamily="34" charset="-128"/>
              </a:rPr>
              <a:t>de la presentación</a:t>
            </a:r>
          </a:p>
        </p:txBody>
      </p:sp>
      <p:sp>
        <p:nvSpPr>
          <p:cNvPr id="46" name="31 CuadroTexto"/>
          <p:cNvSpPr txBox="1"/>
          <p:nvPr/>
        </p:nvSpPr>
        <p:spPr bwMode="auto">
          <a:xfrm>
            <a:off x="5796136" y="261809"/>
            <a:ext cx="2286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spAutoFit/>
          </a:bodyPr>
          <a:lstStyle/>
          <a:p>
            <a:pPr algn="r" eaLnBrk="0" fontAlgn="base" hangingPunct="0">
              <a:spcBef>
                <a:spcPct val="0"/>
              </a:spcBef>
              <a:spcAft>
                <a:spcPct val="0"/>
              </a:spcAft>
            </a:pPr>
            <a:r>
              <a:rPr lang="es-ES_tradnl" sz="1100" b="1" dirty="0">
                <a:solidFill>
                  <a:srgbClr val="00B0CA"/>
                </a:solidFill>
                <a:ea typeface="ＭＳ Ｐゴシック" pitchFamily="34" charset="-128"/>
              </a:rPr>
              <a:t>ESCUELA:</a:t>
            </a:r>
            <a:br>
              <a:rPr lang="es-ES_tradnl" sz="1100" b="1" dirty="0">
                <a:solidFill>
                  <a:srgbClr val="00B0CA"/>
                </a:solidFill>
                <a:ea typeface="ＭＳ Ｐゴシック" pitchFamily="34" charset="-128"/>
              </a:rPr>
            </a:br>
            <a:r>
              <a:rPr lang="es-ES_tradnl" sz="1100" dirty="0">
                <a:solidFill>
                  <a:srgbClr val="00B0CA"/>
                </a:solidFill>
                <a:ea typeface="ＭＳ Ｐゴシック" pitchFamily="34" charset="-128"/>
              </a:rPr>
              <a:t>TECNOLOGÍA</a:t>
            </a:r>
          </a:p>
        </p:txBody>
      </p:sp>
      <p:pic>
        <p:nvPicPr>
          <p:cNvPr id="47"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8384" y="249846"/>
            <a:ext cx="936104" cy="702078"/>
          </a:xfrm>
          <a:prstGeom prst="rect">
            <a:avLst/>
          </a:prstGeom>
        </p:spPr>
      </p:pic>
    </p:spTree>
    <p:extLst>
      <p:ext uri="{BB962C8B-B14F-4D97-AF65-F5344CB8AC3E}">
        <p14:creationId xmlns:p14="http://schemas.microsoft.com/office/powerpoint/2010/main" val="41579479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Módulos</a:t>
            </a:r>
          </a:p>
        </p:txBody>
      </p:sp>
      <p:sp>
        <p:nvSpPr>
          <p:cNvPr id="4" name="3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26417407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Módulos</a:t>
            </a:r>
          </a:p>
        </p:txBody>
      </p:sp>
      <p:sp>
        <p:nvSpPr>
          <p:cNvPr id="3" name="Marcador de contenido 2"/>
          <p:cNvSpPr>
            <a:spLocks noGrp="1"/>
          </p:cNvSpPr>
          <p:nvPr>
            <p:ph idx="1"/>
          </p:nvPr>
        </p:nvSpPr>
        <p:spPr/>
        <p:txBody>
          <a:bodyPr>
            <a:normAutofit fontScale="62500" lnSpcReduction="20000"/>
          </a:bodyPr>
          <a:lstStyle/>
          <a:p>
            <a:r>
              <a:rPr lang="es-ES" dirty="0"/>
              <a:t>Los módulos son una buena manera de organizar la aplicación y extenderla con las capacidades de las bibliotecas externas.</a:t>
            </a:r>
          </a:p>
          <a:p>
            <a:r>
              <a:rPr lang="es-ES" dirty="0"/>
              <a:t>Los módulos Angular consolidan componentes, directivas y pipes en bloques cohesivos de funcionalidad, cada uno centrado en un área de características, un dominio de negocio de la aplicación, un flujo de trabajo o una colección común de los servicios públicos.</a:t>
            </a:r>
          </a:p>
          <a:p>
            <a:r>
              <a:rPr lang="es-ES" dirty="0"/>
              <a:t>Los módulos pueden añadir servicios a la aplicación, que pueden ser desarrollados internamente, tales como el registrador de aplicación, o pueden provenir de fuentes externas, tales como el enrutador de Angular y el cliente HTTP.</a:t>
            </a:r>
          </a:p>
          <a:p>
            <a:r>
              <a:rPr lang="es-ES" dirty="0"/>
              <a:t>Muchas bibliotecas de Angular son módulos (por ejemplo: </a:t>
            </a:r>
            <a:r>
              <a:rPr lang="es-ES" dirty="0" err="1"/>
              <a:t>FormsModule</a:t>
            </a:r>
            <a:r>
              <a:rPr lang="es-ES" dirty="0"/>
              <a:t>, </a:t>
            </a:r>
            <a:r>
              <a:rPr lang="es-ES" dirty="0" err="1"/>
              <a:t>HttpModule</a:t>
            </a:r>
            <a:r>
              <a:rPr lang="es-ES" dirty="0"/>
              <a:t>, </a:t>
            </a:r>
            <a:r>
              <a:rPr lang="es-ES" dirty="0" err="1"/>
              <a:t>RouterModule</a:t>
            </a:r>
            <a:r>
              <a:rPr lang="es-ES" dirty="0"/>
              <a:t>). </a:t>
            </a:r>
          </a:p>
          <a:p>
            <a:r>
              <a:rPr lang="es-ES" dirty="0"/>
              <a:t>Muchas bibliotecas de terceros están disponibles como módulos Angular (por ejemplo: </a:t>
            </a:r>
            <a:r>
              <a:rPr lang="es-ES" dirty="0" err="1"/>
              <a:t>Bootstrap</a:t>
            </a:r>
            <a:r>
              <a:rPr lang="es-ES" dirty="0"/>
              <a:t>, Material </a:t>
            </a:r>
            <a:r>
              <a:rPr lang="es-ES" dirty="0" err="1"/>
              <a:t>Design</a:t>
            </a:r>
            <a:r>
              <a:rPr lang="es-ES" dirty="0"/>
              <a:t>, </a:t>
            </a:r>
            <a:r>
              <a:rPr lang="es-ES" dirty="0" err="1"/>
              <a:t>Ionic</a:t>
            </a:r>
            <a:r>
              <a:rPr lang="es-ES" dirty="0"/>
              <a:t>, AngularFire2 ).</a:t>
            </a:r>
          </a:p>
          <a:p>
            <a:r>
              <a:rPr lang="es-ES" dirty="0"/>
              <a:t>Los módulos pueden ser cargados cuando se inicia la aplicación o de forma asíncrona por el </a:t>
            </a:r>
            <a:r>
              <a:rPr lang="es-ES" dirty="0" err="1"/>
              <a:t>router</a:t>
            </a:r>
            <a:r>
              <a:rPr lang="es-ES" dirty="0"/>
              <a:t>.</a:t>
            </a:r>
          </a:p>
        </p:txBody>
      </p:sp>
    </p:spTree>
    <p:extLst>
      <p:ext uri="{BB962C8B-B14F-4D97-AF65-F5344CB8AC3E}">
        <p14:creationId xmlns:p14="http://schemas.microsoft.com/office/powerpoint/2010/main" val="5144379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a:t>
            </a:r>
          </a:p>
        </p:txBody>
      </p:sp>
      <p:sp>
        <p:nvSpPr>
          <p:cNvPr id="3" name="Marcador de contenido 2"/>
          <p:cNvSpPr>
            <a:spLocks noGrp="1"/>
          </p:cNvSpPr>
          <p:nvPr>
            <p:ph idx="1"/>
          </p:nvPr>
        </p:nvSpPr>
        <p:spPr/>
        <p:txBody>
          <a:bodyPr>
            <a:normAutofit fontScale="55000" lnSpcReduction="20000"/>
          </a:bodyPr>
          <a:lstStyle/>
          <a:p>
            <a:r>
              <a:rPr lang="es-ES" dirty="0"/>
              <a:t>Un módulo Angular es una clase adornada con la función decoradora @</a:t>
            </a:r>
            <a:r>
              <a:rPr lang="es-ES" dirty="0" err="1"/>
              <a:t>NgModule</a:t>
            </a:r>
            <a:r>
              <a:rPr lang="es-ES" dirty="0"/>
              <a:t>: objeto de metadatos que indica cómo Angular compila y ejecuta código del módulo.</a:t>
            </a:r>
          </a:p>
          <a:p>
            <a:pPr lvl="1"/>
            <a:r>
              <a:rPr lang="es-ES" dirty="0"/>
              <a:t>Declara qué componentes, directivas y pipes pertenecen al módulo.</a:t>
            </a:r>
          </a:p>
          <a:p>
            <a:pPr lvl="1"/>
            <a:r>
              <a:rPr lang="es-ES" dirty="0"/>
              <a:t>Expone algunos de ellos de manera pública para que puedan ser usados externamente por otras plantillas.</a:t>
            </a:r>
          </a:p>
          <a:p>
            <a:pPr lvl="1"/>
            <a:r>
              <a:rPr lang="es-ES" dirty="0"/>
              <a:t>Importar otros módulos con los componentes, las directivas y las pipes necesarios para los componentes de este módulo.</a:t>
            </a:r>
          </a:p>
          <a:p>
            <a:pPr lvl="1"/>
            <a:r>
              <a:rPr lang="es-ES" dirty="0"/>
              <a:t>Se pueden agregar proveedores de servicios a los inyectores de dependencia de aplicación que cualquier componente de la aplicación podrá utilizar.</a:t>
            </a:r>
          </a:p>
          <a:p>
            <a:r>
              <a:rPr lang="es-ES" dirty="0"/>
              <a:t>Cada aplicación Angular tiene al menos un módulo, el módulo raíz, convencionalmente denominado </a:t>
            </a:r>
            <a:r>
              <a:rPr lang="es-ES" dirty="0" err="1"/>
              <a:t>AppModule</a:t>
            </a:r>
            <a:r>
              <a:rPr lang="es-ES" dirty="0"/>
              <a:t>. Es el responsable del arranque (Bootstrap) de la aplicación.</a:t>
            </a:r>
          </a:p>
          <a:p>
            <a:r>
              <a:rPr lang="es-ES" dirty="0"/>
              <a:t>El módulo principal es todo lo que se necesita en una aplicación sencilla con unos pocos componentes. </a:t>
            </a:r>
          </a:p>
          <a:p>
            <a:r>
              <a:rPr lang="es-ES" dirty="0"/>
              <a:t>A medida que crece la aplicación, se refactoriza el módulo raíz en módulos de características, los cuales representan colecciones de funcionalidad relacionada, que luego se importan al módulo de raíz.</a:t>
            </a:r>
          </a:p>
        </p:txBody>
      </p:sp>
    </p:spTree>
    <p:extLst>
      <p:ext uri="{BB962C8B-B14F-4D97-AF65-F5344CB8AC3E}">
        <p14:creationId xmlns:p14="http://schemas.microsoft.com/office/powerpoint/2010/main" val="2432711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@NgModule </a:t>
            </a:r>
            <a:endParaRPr lang="es-ES" dirty="0"/>
          </a:p>
        </p:txBody>
      </p:sp>
      <p:sp>
        <p:nvSpPr>
          <p:cNvPr id="3" name="Marcador de contenido 2"/>
          <p:cNvSpPr>
            <a:spLocks noGrp="1"/>
          </p:cNvSpPr>
          <p:nvPr>
            <p:ph idx="1"/>
          </p:nvPr>
        </p:nvSpPr>
        <p:spPr/>
        <p:txBody>
          <a:bodyPr>
            <a:normAutofit fontScale="70000" lnSpcReduction="20000"/>
          </a:bodyPr>
          <a:lstStyle/>
          <a:p>
            <a:pPr marL="0" indent="0">
              <a:buNone/>
            </a:pPr>
            <a:r>
              <a:rPr lang="es-ES" i="1" dirty="0" err="1"/>
              <a:t>import</a:t>
            </a:r>
            <a:r>
              <a:rPr lang="es-ES" i="1" dirty="0"/>
              <a:t> { </a:t>
            </a:r>
            <a:r>
              <a:rPr lang="es-ES" i="1" dirty="0" err="1"/>
              <a:t>NgModule</a:t>
            </a:r>
            <a:r>
              <a:rPr lang="es-ES" i="1" dirty="0"/>
              <a:t> } </a:t>
            </a:r>
            <a:r>
              <a:rPr lang="es-ES" i="1" dirty="0" err="1"/>
              <a:t>from</a:t>
            </a:r>
            <a:r>
              <a:rPr lang="es-ES" i="1" dirty="0"/>
              <a:t> '@angular/</a:t>
            </a:r>
            <a:r>
              <a:rPr lang="es-ES" i="1" dirty="0" err="1"/>
              <a:t>core</a:t>
            </a:r>
            <a:r>
              <a:rPr lang="es-ES" i="1" dirty="0"/>
              <a:t>';</a:t>
            </a:r>
          </a:p>
          <a:p>
            <a:r>
              <a:rPr lang="es-ES" b="1" dirty="0" err="1"/>
              <a:t>imports</a:t>
            </a:r>
            <a:r>
              <a:rPr lang="es-ES" dirty="0"/>
              <a:t>: Especifica una lista de módulos cuyos componentes / directivas / pipes deben estar disponibles para las plantillas de este módulo.</a:t>
            </a:r>
          </a:p>
          <a:p>
            <a:r>
              <a:rPr lang="es-ES" b="1" dirty="0" err="1"/>
              <a:t>declarations</a:t>
            </a:r>
            <a:r>
              <a:rPr lang="es-ES" dirty="0"/>
              <a:t>: Especifica una lista de componentes / directivas / pipes que pertenecen a este módulo (son privadas al módulo si no se exportan).</a:t>
            </a:r>
          </a:p>
          <a:p>
            <a:r>
              <a:rPr lang="es-ES" b="1" dirty="0" err="1"/>
              <a:t>providers</a:t>
            </a:r>
            <a:r>
              <a:rPr lang="es-ES" dirty="0"/>
              <a:t>: Define el conjunto de objetos inyectables que están disponibles en el inyector de este módulo.</a:t>
            </a:r>
          </a:p>
          <a:p>
            <a:r>
              <a:rPr lang="es-ES" b="1" dirty="0" err="1"/>
              <a:t>exports</a:t>
            </a:r>
            <a:r>
              <a:rPr lang="es-ES" dirty="0"/>
              <a:t>: Especifica una lista de componentes / directivas / pipes que se pueden utilizar dentro de las plantilla de cualquier componente que importe este módulo Angular.</a:t>
            </a:r>
          </a:p>
          <a:p>
            <a:r>
              <a:rPr lang="es-ES" b="1" dirty="0" err="1"/>
              <a:t>bootstrap</a:t>
            </a:r>
            <a:r>
              <a:rPr lang="es-ES" dirty="0"/>
              <a:t>: Define los componentes que deben ser arrancados cuando se arranque el módulo, se añadirán automáticamente a </a:t>
            </a:r>
            <a:r>
              <a:rPr lang="es-ES" dirty="0" err="1"/>
              <a:t>entryComponents</a:t>
            </a:r>
            <a:r>
              <a:rPr lang="es-ES" dirty="0"/>
              <a:t>.</a:t>
            </a:r>
          </a:p>
        </p:txBody>
      </p:sp>
    </p:spTree>
    <p:extLst>
      <p:ext uri="{BB962C8B-B14F-4D97-AF65-F5344CB8AC3E}">
        <p14:creationId xmlns:p14="http://schemas.microsoft.com/office/powerpoint/2010/main" val="1830592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 de raíz</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err="1"/>
              <a:t>import</a:t>
            </a:r>
            <a:r>
              <a:rPr lang="es-ES" dirty="0"/>
              <a:t> { </a:t>
            </a:r>
            <a:r>
              <a:rPr lang="es-ES" b="1" dirty="0" err="1"/>
              <a:t>NgModule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b="1" dirty="0" err="1"/>
              <a:t>BrowserModule</a:t>
            </a:r>
            <a:r>
              <a:rPr lang="es-ES" dirty="0"/>
              <a:t> } </a:t>
            </a:r>
            <a:r>
              <a:rPr lang="es-ES" dirty="0" err="1"/>
              <a:t>from</a:t>
            </a:r>
            <a:r>
              <a:rPr lang="es-ES" dirty="0"/>
              <a:t> '@angular/</a:t>
            </a:r>
            <a:r>
              <a:rPr lang="es-ES" dirty="0" err="1"/>
              <a:t>platform</a:t>
            </a:r>
            <a:r>
              <a:rPr lang="es-ES" dirty="0"/>
              <a:t>-browser';</a:t>
            </a:r>
          </a:p>
          <a:p>
            <a:pPr marL="0" indent="0">
              <a:buNone/>
            </a:pPr>
            <a:endParaRPr lang="es-ES" dirty="0"/>
          </a:p>
          <a:p>
            <a:pPr marL="0" indent="0">
              <a:buNone/>
            </a:pPr>
            <a:r>
              <a:rPr lang="es-ES" b="1" dirty="0" err="1"/>
              <a:t>import</a:t>
            </a:r>
            <a:r>
              <a:rPr lang="es-ES" dirty="0"/>
              <a:t> { </a:t>
            </a:r>
            <a:r>
              <a:rPr lang="es-ES" dirty="0" err="1"/>
              <a:t>AppComponent</a:t>
            </a:r>
            <a:r>
              <a:rPr lang="es-ES" dirty="0"/>
              <a:t> }  </a:t>
            </a:r>
            <a:r>
              <a:rPr lang="es-ES" b="1" dirty="0" err="1"/>
              <a:t>from</a:t>
            </a:r>
            <a:r>
              <a:rPr lang="es-ES" dirty="0"/>
              <a:t> './</a:t>
            </a:r>
            <a:r>
              <a:rPr lang="es-ES" dirty="0" err="1"/>
              <a:t>app.component</a:t>
            </a:r>
            <a:r>
              <a:rPr lang="es-ES" dirty="0"/>
              <a:t>';</a:t>
            </a:r>
          </a:p>
          <a:p>
            <a:pPr marL="0" indent="0">
              <a:buNone/>
            </a:pPr>
            <a:endParaRPr lang="es-ES" dirty="0"/>
          </a:p>
          <a:p>
            <a:pPr marL="0" indent="0">
              <a:buNone/>
            </a:pPr>
            <a:r>
              <a:rPr lang="es-ES" dirty="0"/>
              <a:t>@</a:t>
            </a:r>
            <a:r>
              <a:rPr lang="es-ES" b="1" dirty="0" err="1"/>
              <a:t>NgModule</a:t>
            </a:r>
            <a:r>
              <a:rPr lang="es-ES" dirty="0"/>
              <a:t>({</a:t>
            </a:r>
          </a:p>
          <a:p>
            <a:pPr marL="0" indent="0">
              <a:buNone/>
            </a:pPr>
            <a:r>
              <a:rPr lang="es-ES" dirty="0"/>
              <a:t>  </a:t>
            </a:r>
            <a:r>
              <a:rPr lang="es-ES" b="1" dirty="0" err="1"/>
              <a:t>imports</a:t>
            </a:r>
            <a:r>
              <a:rPr lang="es-ES" dirty="0"/>
              <a:t>: [ </a:t>
            </a:r>
            <a:r>
              <a:rPr lang="es-ES" dirty="0" err="1"/>
              <a:t>BrowserModule</a:t>
            </a:r>
            <a:r>
              <a:rPr lang="es-ES" dirty="0"/>
              <a:t> ],</a:t>
            </a:r>
          </a:p>
          <a:p>
            <a:pPr marL="0" indent="0">
              <a:buNone/>
            </a:pPr>
            <a:r>
              <a:rPr lang="es-ES" dirty="0"/>
              <a:t>  </a:t>
            </a:r>
            <a:r>
              <a:rPr lang="es-ES" b="1" dirty="0" err="1"/>
              <a:t>declarations</a:t>
            </a:r>
            <a:r>
              <a:rPr lang="es-ES" dirty="0"/>
              <a:t>: [ </a:t>
            </a:r>
            <a:r>
              <a:rPr lang="es-ES" dirty="0" err="1"/>
              <a:t>AppComponent</a:t>
            </a:r>
            <a:r>
              <a:rPr lang="es-ES" dirty="0"/>
              <a:t> ],</a:t>
            </a:r>
          </a:p>
          <a:p>
            <a:pPr marL="0" indent="0">
              <a:buNone/>
            </a:pPr>
            <a:r>
              <a:rPr lang="es-ES" dirty="0"/>
              <a:t>  </a:t>
            </a:r>
            <a:r>
              <a:rPr lang="es-ES" b="1" dirty="0" err="1"/>
              <a:t>bootstrap</a:t>
            </a:r>
            <a:r>
              <a:rPr lang="es-ES" dirty="0"/>
              <a:t>:    [ </a:t>
            </a:r>
            <a:r>
              <a:rPr lang="es-ES" dirty="0" err="1"/>
              <a:t>AppComponent</a:t>
            </a:r>
            <a:r>
              <a:rPr lang="es-ES" dirty="0"/>
              <a:t> ]</a:t>
            </a:r>
          </a:p>
          <a:p>
            <a:pPr marL="0" indent="0">
              <a:buNone/>
            </a:pPr>
            <a:r>
              <a:rPr lang="es-ES" dirty="0"/>
              <a:t>})</a:t>
            </a:r>
          </a:p>
          <a:p>
            <a:pPr marL="0" indent="0">
              <a:buNone/>
            </a:pPr>
            <a:r>
              <a:rPr lang="es-ES" b="1" dirty="0" err="1"/>
              <a:t>export</a:t>
            </a:r>
            <a:r>
              <a:rPr lang="es-ES" dirty="0"/>
              <a:t> </a:t>
            </a:r>
            <a:r>
              <a:rPr lang="es-ES" dirty="0" err="1"/>
              <a:t>class</a:t>
            </a:r>
            <a:r>
              <a:rPr lang="es-ES" dirty="0"/>
              <a:t> </a:t>
            </a:r>
            <a:r>
              <a:rPr lang="es-ES" dirty="0" err="1"/>
              <a:t>AppModule</a:t>
            </a:r>
            <a:r>
              <a:rPr lang="es-ES" dirty="0"/>
              <a:t> { }</a:t>
            </a:r>
          </a:p>
          <a:p>
            <a:pPr marL="0" indent="0">
              <a:buNone/>
            </a:pPr>
            <a:endParaRPr lang="es-ES" dirty="0"/>
          </a:p>
          <a:p>
            <a:r>
              <a:rPr lang="es-ES" dirty="0" err="1"/>
              <a:t>BrowserModule</a:t>
            </a:r>
            <a:r>
              <a:rPr lang="es-ES" dirty="0"/>
              <a:t>: módulo necesario para las aplicaciones de navegador.</a:t>
            </a:r>
          </a:p>
          <a:p>
            <a:pPr marL="857250" lvl="1" indent="-457200"/>
            <a:r>
              <a:rPr lang="es-ES" dirty="0"/>
              <a:t>Registra los proveedores de servicios de aplicaciones críticas. </a:t>
            </a:r>
          </a:p>
          <a:p>
            <a:pPr marL="857250" lvl="1" indent="-457200"/>
            <a:r>
              <a:rPr lang="es-ES" dirty="0"/>
              <a:t>También incluye directivas/pipes comunes como </a:t>
            </a:r>
            <a:r>
              <a:rPr lang="es-ES" dirty="0" err="1"/>
              <a:t>NgIf</a:t>
            </a:r>
            <a:r>
              <a:rPr lang="es-ES" dirty="0"/>
              <a:t> y </a:t>
            </a:r>
            <a:r>
              <a:rPr lang="es-ES" dirty="0" err="1"/>
              <a:t>NgFor</a:t>
            </a:r>
            <a:r>
              <a:rPr lang="es-ES" dirty="0"/>
              <a:t> que se convierten inmediatamente en visibles y utilizables por cualquiera de las plantillas de los componentes del módulo.</a:t>
            </a:r>
          </a:p>
        </p:txBody>
      </p:sp>
    </p:spTree>
    <p:extLst>
      <p:ext uri="{BB962C8B-B14F-4D97-AF65-F5344CB8AC3E}">
        <p14:creationId xmlns:p14="http://schemas.microsoft.com/office/powerpoint/2010/main" val="26296022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Módulos TypeScript/JavaScript(ES6)</a:t>
            </a:r>
          </a:p>
        </p:txBody>
      </p:sp>
      <p:sp>
        <p:nvSpPr>
          <p:cNvPr id="3" name="Marcador de contenido 2"/>
          <p:cNvSpPr>
            <a:spLocks noGrp="1"/>
          </p:cNvSpPr>
          <p:nvPr>
            <p:ph idx="1"/>
          </p:nvPr>
        </p:nvSpPr>
        <p:spPr/>
        <p:txBody>
          <a:bodyPr>
            <a:normAutofit fontScale="85000" lnSpcReduction="20000"/>
          </a:bodyPr>
          <a:lstStyle/>
          <a:p>
            <a:r>
              <a:rPr lang="es-ES" dirty="0"/>
              <a:t>No confundir con los módulos de Angular.</a:t>
            </a:r>
          </a:p>
          <a:p>
            <a:r>
              <a:rPr lang="es-ES" dirty="0"/>
              <a:t>Es necesario importar todas las clases, funciones, … que se vayan a utilizar en el código:</a:t>
            </a:r>
          </a:p>
          <a:p>
            <a:pPr marL="457200" lvl="1" indent="0">
              <a:buNone/>
            </a:pPr>
            <a:r>
              <a:rPr lang="en-US" dirty="0"/>
              <a:t>import { Component, </a:t>
            </a:r>
            <a:r>
              <a:rPr lang="en-US" dirty="0" err="1"/>
              <a:t>OnInit</a:t>
            </a:r>
            <a:r>
              <a:rPr lang="en-US" dirty="0"/>
              <a:t> } from '@angular/core';</a:t>
            </a:r>
          </a:p>
          <a:p>
            <a:pPr marL="457200" lvl="1" indent="0">
              <a:buNone/>
            </a:pPr>
            <a:r>
              <a:rPr lang="es-ES" dirty="0" err="1"/>
              <a:t>import</a:t>
            </a:r>
            <a:r>
              <a:rPr lang="es-ES" dirty="0"/>
              <a:t> { </a:t>
            </a:r>
            <a:r>
              <a:rPr lang="es-ES" dirty="0" err="1"/>
              <a:t>AppComponent</a:t>
            </a:r>
            <a:r>
              <a:rPr lang="es-ES" dirty="0"/>
              <a:t> } </a:t>
            </a:r>
            <a:r>
              <a:rPr lang="es-ES" dirty="0" err="1"/>
              <a:t>from</a:t>
            </a:r>
            <a:r>
              <a:rPr lang="es-ES" dirty="0"/>
              <a:t> './</a:t>
            </a:r>
            <a:r>
              <a:rPr lang="es-ES" dirty="0" err="1"/>
              <a:t>app.component</a:t>
            </a:r>
            <a:r>
              <a:rPr lang="es-ES" dirty="0"/>
              <a:t>';</a:t>
            </a:r>
          </a:p>
          <a:p>
            <a:r>
              <a:rPr lang="es-ES" dirty="0"/>
              <a:t>Se pueden importar todos los elementos del módulo {*} aunque no suele ser recomendable.</a:t>
            </a:r>
          </a:p>
          <a:p>
            <a:r>
              <a:rPr lang="es-ES" dirty="0"/>
              <a:t>Hay que referenciar la ruta relativa al fichero del módulo sin extensión.</a:t>
            </a:r>
          </a:p>
          <a:p>
            <a:r>
              <a:rPr lang="es-ES" dirty="0"/>
              <a:t>Para poder importar algo es necesario haberlo marcado previamente como importable con </a:t>
            </a:r>
            <a:r>
              <a:rPr lang="es-ES" dirty="0" err="1"/>
              <a:t>export</a:t>
            </a:r>
            <a:r>
              <a:rPr lang="es-ES" dirty="0"/>
              <a:t>.</a:t>
            </a:r>
          </a:p>
          <a:p>
            <a:pPr marL="457200" lvl="1" indent="0">
              <a:buNone/>
            </a:pPr>
            <a:r>
              <a:rPr lang="es-ES" dirty="0" err="1"/>
              <a:t>export</a:t>
            </a:r>
            <a:r>
              <a:rPr lang="es-ES" dirty="0"/>
              <a:t> </a:t>
            </a:r>
            <a:r>
              <a:rPr lang="es-ES" dirty="0" err="1"/>
              <a:t>class</a:t>
            </a:r>
            <a:r>
              <a:rPr lang="es-ES" dirty="0"/>
              <a:t> </a:t>
            </a:r>
            <a:r>
              <a:rPr lang="es-ES" dirty="0" err="1"/>
              <a:t>AppComponent</a:t>
            </a:r>
            <a:r>
              <a:rPr lang="es-ES" dirty="0"/>
              <a:t> {</a:t>
            </a:r>
          </a:p>
          <a:p>
            <a:endParaRPr lang="es-ES" dirty="0"/>
          </a:p>
        </p:txBody>
      </p:sp>
    </p:spTree>
    <p:extLst>
      <p:ext uri="{BB962C8B-B14F-4D97-AF65-F5344CB8AC3E}">
        <p14:creationId xmlns:p14="http://schemas.microsoft.com/office/powerpoint/2010/main" val="5275214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Módulos de características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Generar el módulo:</a:t>
            </a:r>
          </a:p>
          <a:p>
            <a:pPr marL="400050" lvl="1" indent="0">
              <a:buNone/>
            </a:pPr>
            <a:r>
              <a:rPr lang="es-ES" dirty="0" err="1"/>
              <a:t>ng</a:t>
            </a:r>
            <a:r>
              <a:rPr lang="es-ES" dirty="0"/>
              <a:t> </a:t>
            </a:r>
            <a:r>
              <a:rPr lang="es-ES" dirty="0" err="1"/>
              <a:t>generate</a:t>
            </a:r>
            <a:r>
              <a:rPr lang="es-ES" dirty="0"/>
              <a:t> module </a:t>
            </a:r>
            <a:r>
              <a:rPr lang="es-ES" dirty="0" err="1"/>
              <a:t>myCore</a:t>
            </a:r>
            <a:endParaRPr lang="es-ES" dirty="0"/>
          </a:p>
          <a:p>
            <a:r>
              <a:rPr lang="es-ES" dirty="0"/>
              <a:t>Importar </a:t>
            </a:r>
            <a:r>
              <a:rPr lang="es-ES" dirty="0" err="1"/>
              <a:t>CommonModule</a:t>
            </a:r>
            <a:r>
              <a:rPr lang="es-ES" dirty="0"/>
              <a:t> en vez de </a:t>
            </a:r>
            <a:r>
              <a:rPr lang="es-ES" dirty="0" err="1"/>
              <a:t>BrowserModule</a:t>
            </a:r>
            <a:endParaRPr lang="es-ES" dirty="0"/>
          </a:p>
          <a:p>
            <a:pPr marL="400050" lvl="1" indent="0">
              <a:buNone/>
            </a:pPr>
            <a:r>
              <a:rPr lang="es-ES" dirty="0" err="1"/>
              <a:t>import</a:t>
            </a:r>
            <a:r>
              <a:rPr lang="es-ES" dirty="0"/>
              <a:t> { </a:t>
            </a:r>
            <a:r>
              <a:rPr lang="es-ES" dirty="0" err="1"/>
              <a:t>CommonModule</a:t>
            </a:r>
            <a:r>
              <a:rPr lang="es-ES" dirty="0"/>
              <a:t> } </a:t>
            </a:r>
            <a:r>
              <a:rPr lang="es-ES" dirty="0" err="1"/>
              <a:t>from</a:t>
            </a:r>
            <a:r>
              <a:rPr lang="es-ES" dirty="0"/>
              <a:t> '@angular/</a:t>
            </a:r>
            <a:r>
              <a:rPr lang="es-ES" dirty="0" err="1"/>
              <a:t>common</a:t>
            </a:r>
            <a:r>
              <a:rPr lang="es-ES" dirty="0"/>
              <a:t>';</a:t>
            </a:r>
          </a:p>
          <a:p>
            <a:r>
              <a:rPr lang="es-ES" dirty="0"/>
              <a:t>Implementar los diferentes elementos del módulo</a:t>
            </a:r>
          </a:p>
          <a:p>
            <a:r>
              <a:rPr lang="es-ES" dirty="0"/>
              <a:t>Exportar lo elementos compartidos:</a:t>
            </a:r>
          </a:p>
          <a:p>
            <a:pPr marL="400050" lvl="1" indent="0">
              <a:buNone/>
            </a:pPr>
            <a:r>
              <a:rPr lang="es-ES" dirty="0"/>
              <a:t>@</a:t>
            </a:r>
            <a:r>
              <a:rPr lang="es-ES" dirty="0" err="1"/>
              <a:t>NgModule</a:t>
            </a:r>
            <a:r>
              <a:rPr lang="es-ES" dirty="0"/>
              <a:t>({  // …</a:t>
            </a:r>
          </a:p>
          <a:p>
            <a:pPr marL="400050" lvl="1" indent="0">
              <a:buNone/>
            </a:pPr>
            <a:r>
              <a:rPr lang="es-ES" dirty="0"/>
              <a:t>  </a:t>
            </a:r>
            <a:r>
              <a:rPr lang="es-ES" dirty="0" err="1"/>
              <a:t>exports</a:t>
            </a:r>
            <a:r>
              <a:rPr lang="es-ES" dirty="0"/>
              <a:t>: [</a:t>
            </a:r>
            <a:r>
              <a:rPr lang="es-ES" dirty="0" err="1"/>
              <a:t>MyCoreComponent</a:t>
            </a:r>
            <a:r>
              <a:rPr lang="es-ES" dirty="0"/>
              <a:t>, </a:t>
            </a:r>
            <a:r>
              <a:rPr lang="es-ES" dirty="0" err="1"/>
              <a:t>MyCorePipe</a:t>
            </a:r>
            <a:r>
              <a:rPr lang="es-ES" dirty="0"/>
              <a:t>]</a:t>
            </a:r>
          </a:p>
          <a:p>
            <a:pPr marL="400050" lvl="1" indent="0">
              <a:buNone/>
            </a:pPr>
            <a:r>
              <a:rPr lang="es-ES" dirty="0"/>
              <a:t>}) </a:t>
            </a:r>
            <a:r>
              <a:rPr lang="es-ES" dirty="0" err="1"/>
              <a:t>export</a:t>
            </a:r>
            <a:r>
              <a:rPr lang="es-ES" dirty="0"/>
              <a:t> </a:t>
            </a:r>
            <a:r>
              <a:rPr lang="es-ES" dirty="0" err="1"/>
              <a:t>class</a:t>
            </a:r>
            <a:r>
              <a:rPr lang="es-ES" dirty="0"/>
              <a:t> </a:t>
            </a:r>
            <a:r>
              <a:rPr lang="es-ES" dirty="0" err="1"/>
              <a:t>MyCoreModule</a:t>
            </a:r>
            <a:r>
              <a:rPr lang="es-ES" dirty="0"/>
              <a:t> { }</a:t>
            </a:r>
          </a:p>
          <a:p>
            <a:r>
              <a:rPr lang="es-ES" dirty="0"/>
              <a:t>Importar el módulo:</a:t>
            </a:r>
          </a:p>
          <a:p>
            <a:pPr marL="400050" lvl="1" indent="0">
              <a:buNone/>
            </a:pPr>
            <a:r>
              <a:rPr lang="es-ES" dirty="0" err="1"/>
              <a:t>import</a:t>
            </a:r>
            <a:r>
              <a:rPr lang="es-ES" dirty="0"/>
              <a:t> { </a:t>
            </a:r>
            <a:r>
              <a:rPr lang="es-ES" dirty="0" err="1"/>
              <a:t>MyCoreModule</a:t>
            </a:r>
            <a:r>
              <a:rPr lang="es-ES" dirty="0"/>
              <a:t> }   </a:t>
            </a:r>
            <a:r>
              <a:rPr lang="es-ES" dirty="0" err="1"/>
              <a:t>from</a:t>
            </a:r>
            <a:r>
              <a:rPr lang="es-ES" dirty="0"/>
              <a:t> './</a:t>
            </a:r>
            <a:r>
              <a:rPr lang="es-ES" dirty="0" err="1"/>
              <a:t>my-core</a:t>
            </a:r>
            <a:r>
              <a:rPr lang="es-ES" dirty="0"/>
              <a:t>/</a:t>
            </a:r>
            <a:r>
              <a:rPr lang="es-ES" dirty="0" err="1"/>
              <a:t>my-core.module</a:t>
            </a:r>
            <a:r>
              <a:rPr lang="es-ES" dirty="0"/>
              <a:t>';</a:t>
            </a:r>
          </a:p>
          <a:p>
            <a:pPr marL="400050" lvl="1" indent="0">
              <a:buNone/>
            </a:pPr>
            <a:r>
              <a:rPr lang="es-ES" dirty="0"/>
              <a:t>@</a:t>
            </a:r>
            <a:r>
              <a:rPr lang="es-ES" dirty="0" err="1"/>
              <a:t>NgModule</a:t>
            </a:r>
            <a:r>
              <a:rPr lang="es-ES" dirty="0"/>
              <a:t>({ //…</a:t>
            </a:r>
          </a:p>
          <a:p>
            <a:pPr marL="400050" lvl="1" indent="0">
              <a:buNone/>
            </a:pPr>
            <a:r>
              <a:rPr lang="es-ES" dirty="0"/>
              <a:t>    </a:t>
            </a:r>
            <a:r>
              <a:rPr lang="es-ES" dirty="0" err="1"/>
              <a:t>imports</a:t>
            </a:r>
            <a:r>
              <a:rPr lang="es-ES" dirty="0"/>
              <a:t>: [ //…</a:t>
            </a:r>
          </a:p>
          <a:p>
            <a:pPr marL="400050" lvl="1" indent="0">
              <a:buNone/>
            </a:pPr>
            <a:r>
              <a:rPr lang="es-ES" dirty="0"/>
              <a:t>        </a:t>
            </a:r>
            <a:r>
              <a:rPr lang="es-ES" dirty="0" err="1"/>
              <a:t>MyCoreModule</a:t>
            </a:r>
            <a:r>
              <a:rPr lang="es-ES" dirty="0"/>
              <a:t>]</a:t>
            </a:r>
          </a:p>
          <a:p>
            <a:pPr marL="400050" lvl="1" indent="0">
              <a:buNone/>
            </a:pPr>
            <a:r>
              <a:rPr lang="es-ES" dirty="0"/>
              <a:t>}) </a:t>
            </a:r>
            <a:r>
              <a:rPr lang="es-ES" dirty="0" err="1"/>
              <a:t>export</a:t>
            </a:r>
            <a:r>
              <a:rPr lang="es-ES" dirty="0"/>
              <a:t> </a:t>
            </a:r>
            <a:r>
              <a:rPr lang="es-ES" dirty="0" err="1"/>
              <a:t>class</a:t>
            </a:r>
            <a:r>
              <a:rPr lang="es-ES" dirty="0"/>
              <a:t> </a:t>
            </a:r>
            <a:r>
              <a:rPr lang="es-ES" dirty="0" err="1"/>
              <a:t>AppModule</a:t>
            </a:r>
            <a:r>
              <a:rPr lang="es-ES" dirty="0"/>
              <a:t> { }</a:t>
            </a:r>
          </a:p>
          <a:p>
            <a:pPr marL="457200" indent="-457200"/>
            <a:r>
              <a:rPr lang="es-ES" dirty="0"/>
              <a:t>Utilizar las nuevas características obtenidas.</a:t>
            </a:r>
          </a:p>
        </p:txBody>
      </p:sp>
    </p:spTree>
    <p:extLst>
      <p:ext uri="{BB962C8B-B14F-4D97-AF65-F5344CB8AC3E}">
        <p14:creationId xmlns:p14="http://schemas.microsoft.com/office/powerpoint/2010/main" val="26465887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Módulos de características</a:t>
            </a:r>
          </a:p>
        </p:txBody>
      </p:sp>
      <p:sp>
        <p:nvSpPr>
          <p:cNvPr id="3" name="Marcador de contenido 2"/>
          <p:cNvSpPr>
            <a:spLocks noGrp="1"/>
          </p:cNvSpPr>
          <p:nvPr>
            <p:ph idx="1"/>
          </p:nvPr>
        </p:nvSpPr>
        <p:spPr/>
        <p:txBody>
          <a:bodyPr>
            <a:normAutofit fontScale="70000" lnSpcReduction="20000"/>
          </a:bodyPr>
          <a:lstStyle/>
          <a:p>
            <a:r>
              <a:rPr lang="es-ES" dirty="0"/>
              <a:t>Hay cinco categorías generales de módulos de características que tienden a pertenecer a los siguientes grupos:</a:t>
            </a:r>
          </a:p>
          <a:p>
            <a:pPr lvl="1"/>
            <a:r>
              <a:rPr lang="es-ES" dirty="0"/>
              <a:t>Módulos de características de dominio: ofrecen una experiencia de usuario dedicada a un dominio de aplicación particular, exponen el componente superior y ocultan los subcomponentes.</a:t>
            </a:r>
          </a:p>
          <a:p>
            <a:pPr lvl="1"/>
            <a:r>
              <a:rPr lang="es-ES" dirty="0"/>
              <a:t>Módulos de características </a:t>
            </a:r>
            <a:r>
              <a:rPr lang="es-ES" dirty="0" err="1"/>
              <a:t>enrutados</a:t>
            </a:r>
            <a:r>
              <a:rPr lang="es-ES" dirty="0"/>
              <a:t>: los componentes principales son los objetivos de las rutas de navegación del enrutador.</a:t>
            </a:r>
          </a:p>
          <a:p>
            <a:pPr lvl="1"/>
            <a:r>
              <a:rPr lang="es-ES" dirty="0"/>
              <a:t>Módulos de enrutamiento: proporciona la configuración de enrutamiento para otro módulo y separa las preocupaciones de enrutamiento de su módulo complementario.</a:t>
            </a:r>
          </a:p>
          <a:p>
            <a:pPr lvl="1"/>
            <a:r>
              <a:rPr lang="es-ES" dirty="0"/>
              <a:t>Módulos de características del servicio: brindan servicios de utilidad como acceso a datos y mensajería.</a:t>
            </a:r>
          </a:p>
          <a:p>
            <a:pPr lvl="1"/>
            <a:r>
              <a:rPr lang="es-ES" dirty="0"/>
              <a:t>Módulos de características de widgets: hace que los componentes, las directivas y los pipes estén disponibles para los módulos externos (bibliotecas de componentes de UI) </a:t>
            </a:r>
          </a:p>
        </p:txBody>
      </p:sp>
    </p:spTree>
    <p:extLst>
      <p:ext uri="{BB962C8B-B14F-4D97-AF65-F5344CB8AC3E}">
        <p14:creationId xmlns:p14="http://schemas.microsoft.com/office/powerpoint/2010/main" val="21941793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Prevenir la reimportación</a:t>
            </a:r>
          </a:p>
        </p:txBody>
      </p:sp>
      <p:sp>
        <p:nvSpPr>
          <p:cNvPr id="3" name="Marcador de contenido 2"/>
          <p:cNvSpPr>
            <a:spLocks noGrp="1"/>
          </p:cNvSpPr>
          <p:nvPr>
            <p:ph idx="1"/>
          </p:nvPr>
        </p:nvSpPr>
        <p:spPr/>
        <p:txBody>
          <a:bodyPr>
            <a:normAutofit fontScale="62500" lnSpcReduction="20000"/>
          </a:bodyPr>
          <a:lstStyle/>
          <a:p>
            <a:r>
              <a:rPr lang="es-ES" dirty="0"/>
              <a:t>Hay módulos que solo se deben importar en el módulo raíz y una sola vez.</a:t>
            </a:r>
          </a:p>
          <a:p>
            <a:r>
              <a:rPr lang="es-ES" dirty="0"/>
              <a:t>Para prevenir la reimportación es necesario crear el siguiente constructor en el módulo:</a:t>
            </a:r>
          </a:p>
          <a:p>
            <a:pPr marL="400050" lvl="1" indent="0">
              <a:buNone/>
            </a:pPr>
            <a:r>
              <a:rPr lang="en-US" dirty="0"/>
              <a:t>constructor (@Optional() @</a:t>
            </a:r>
            <a:r>
              <a:rPr lang="en-US" dirty="0" err="1"/>
              <a:t>SkipSelf</a:t>
            </a:r>
            <a:r>
              <a:rPr lang="en-US" dirty="0"/>
              <a:t>() </a:t>
            </a:r>
            <a:r>
              <a:rPr lang="en-US" dirty="0" err="1"/>
              <a:t>parentModule</a:t>
            </a:r>
            <a:r>
              <a:rPr lang="en-US" dirty="0"/>
              <a:t>: </a:t>
            </a:r>
            <a:r>
              <a:rPr lang="es-ES" dirty="0" err="1"/>
              <a:t>MyCoreModule</a:t>
            </a:r>
            <a:r>
              <a:rPr lang="en-US" dirty="0"/>
              <a:t>) {</a:t>
            </a:r>
          </a:p>
          <a:p>
            <a:pPr marL="400050" lvl="1" indent="0">
              <a:buNone/>
            </a:pPr>
            <a:r>
              <a:rPr lang="en-US" dirty="0"/>
              <a:t>  if (</a:t>
            </a:r>
            <a:r>
              <a:rPr lang="en-US" dirty="0" err="1"/>
              <a:t>parentModule</a:t>
            </a:r>
            <a:r>
              <a:rPr lang="en-US" dirty="0"/>
              <a:t>) {</a:t>
            </a:r>
          </a:p>
          <a:p>
            <a:pPr marL="400050" lvl="1" indent="0">
              <a:buNone/>
            </a:pPr>
            <a:r>
              <a:rPr lang="en-US" dirty="0"/>
              <a:t>    throw new Error(</a:t>
            </a:r>
          </a:p>
          <a:p>
            <a:pPr marL="400050" lvl="1" indent="0">
              <a:buNone/>
            </a:pPr>
            <a:r>
              <a:rPr lang="en-US" dirty="0"/>
              <a:t>      '</a:t>
            </a:r>
            <a:r>
              <a:rPr lang="en-US" dirty="0" err="1"/>
              <a:t>MyCoreModule</a:t>
            </a:r>
            <a:r>
              <a:rPr lang="en-US" dirty="0"/>
              <a:t> is already loaded. Import it in the </a:t>
            </a:r>
            <a:r>
              <a:rPr lang="en-US" dirty="0" err="1"/>
              <a:t>AppModule</a:t>
            </a:r>
            <a:r>
              <a:rPr lang="en-US" dirty="0"/>
              <a:t> only');</a:t>
            </a:r>
          </a:p>
          <a:p>
            <a:pPr marL="400050" lvl="1" indent="0">
              <a:buNone/>
            </a:pPr>
            <a:r>
              <a:rPr lang="en-US" dirty="0"/>
              <a:t>  }</a:t>
            </a:r>
          </a:p>
          <a:p>
            <a:pPr marL="400050" lvl="1" indent="0">
              <a:buNone/>
            </a:pPr>
            <a:r>
              <a:rPr lang="en-US" dirty="0"/>
              <a:t>}</a:t>
            </a:r>
          </a:p>
          <a:p>
            <a:r>
              <a:rPr lang="es-ES" dirty="0"/>
              <a:t>La inyección podría ser circular si Angular busca </a:t>
            </a:r>
            <a:r>
              <a:rPr lang="es-ES" dirty="0" err="1"/>
              <a:t>MyCoreModule</a:t>
            </a:r>
            <a:r>
              <a:rPr lang="es-ES" dirty="0"/>
              <a:t> en el inyector actual. El decorador @</a:t>
            </a:r>
            <a:r>
              <a:rPr lang="es-ES" dirty="0" err="1"/>
              <a:t>SkipSelf</a:t>
            </a:r>
            <a:r>
              <a:rPr lang="es-ES" dirty="0"/>
              <a:t> significa “buscar </a:t>
            </a:r>
            <a:r>
              <a:rPr lang="es-ES" dirty="0" err="1"/>
              <a:t>MyCoreModule</a:t>
            </a:r>
            <a:r>
              <a:rPr lang="es-ES" dirty="0"/>
              <a:t> en un inyector antecesor, por encima de mí en la jerarquía del inyector“. </a:t>
            </a:r>
          </a:p>
          <a:p>
            <a:r>
              <a:rPr lang="es-ES" dirty="0"/>
              <a:t>Si el inyecto no lo encuentra, como debería ser, suministrará un </a:t>
            </a:r>
            <a:r>
              <a:rPr lang="es-ES" dirty="0" err="1"/>
              <a:t>null</a:t>
            </a:r>
            <a:r>
              <a:rPr lang="es-ES" dirty="0"/>
              <a:t> al constructor. El decorador @</a:t>
            </a:r>
            <a:r>
              <a:rPr lang="es-ES" dirty="0" err="1"/>
              <a:t>Optional</a:t>
            </a:r>
            <a:r>
              <a:rPr lang="es-ES" dirty="0"/>
              <a:t> permite que el constructor no reciba el parámetro. </a:t>
            </a:r>
          </a:p>
        </p:txBody>
      </p:sp>
    </p:spTree>
    <p:extLst>
      <p:ext uri="{BB962C8B-B14F-4D97-AF65-F5344CB8AC3E}">
        <p14:creationId xmlns:p14="http://schemas.microsoft.com/office/powerpoint/2010/main" val="20841792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Arranque de la aplicación</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a:t>// </a:t>
            </a:r>
            <a:r>
              <a:rPr lang="es-ES" dirty="0" err="1"/>
              <a:t>main.ts</a:t>
            </a:r>
            <a:endParaRPr lang="es-ES" dirty="0"/>
          </a:p>
          <a:p>
            <a:pPr marL="0" indent="0">
              <a:buNone/>
            </a:pPr>
            <a:r>
              <a:rPr lang="es-ES" dirty="0" err="1"/>
              <a:t>import</a:t>
            </a:r>
            <a:r>
              <a:rPr lang="es-ES" dirty="0"/>
              <a:t> './</a:t>
            </a:r>
            <a:r>
              <a:rPr lang="es-ES" dirty="0" err="1"/>
              <a:t>polyfills.ts</a:t>
            </a:r>
            <a:r>
              <a:rPr lang="es-ES" dirty="0"/>
              <a:t>';</a:t>
            </a:r>
          </a:p>
          <a:p>
            <a:pPr marL="0" indent="0">
              <a:buNone/>
            </a:pPr>
            <a:r>
              <a:rPr lang="es-ES" dirty="0" err="1"/>
              <a:t>import</a:t>
            </a:r>
            <a:r>
              <a:rPr lang="es-ES" dirty="0"/>
              <a:t> { </a:t>
            </a:r>
            <a:r>
              <a:rPr lang="es-ES" dirty="0" err="1"/>
              <a:t>platformBrowserDynamic</a:t>
            </a:r>
            <a:r>
              <a:rPr lang="es-ES" dirty="0"/>
              <a:t> } </a:t>
            </a:r>
            <a:r>
              <a:rPr lang="es-ES" dirty="0" err="1"/>
              <a:t>from</a:t>
            </a:r>
            <a:r>
              <a:rPr lang="es-ES" dirty="0"/>
              <a:t> '@angular/</a:t>
            </a:r>
            <a:r>
              <a:rPr lang="es-ES" dirty="0" err="1"/>
              <a:t>platform</a:t>
            </a:r>
            <a:r>
              <a:rPr lang="es-ES" dirty="0"/>
              <a:t>-browser-</a:t>
            </a:r>
            <a:r>
              <a:rPr lang="es-ES" dirty="0" err="1"/>
              <a:t>dynamic</a:t>
            </a:r>
            <a:r>
              <a:rPr lang="es-ES" dirty="0"/>
              <a:t>';</a:t>
            </a:r>
          </a:p>
          <a:p>
            <a:pPr marL="0" indent="0">
              <a:buNone/>
            </a:pPr>
            <a:r>
              <a:rPr lang="es-ES" dirty="0" err="1"/>
              <a:t>import</a:t>
            </a:r>
            <a:r>
              <a:rPr lang="es-ES" dirty="0"/>
              <a:t> { </a:t>
            </a:r>
            <a:r>
              <a:rPr lang="es-ES" dirty="0" err="1"/>
              <a:t>enableProdMode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environment</a:t>
            </a:r>
            <a:r>
              <a:rPr lang="es-ES" dirty="0"/>
              <a:t> } </a:t>
            </a:r>
            <a:r>
              <a:rPr lang="es-ES" dirty="0" err="1"/>
              <a:t>from</a:t>
            </a:r>
            <a:r>
              <a:rPr lang="es-ES" dirty="0"/>
              <a:t> './</a:t>
            </a:r>
            <a:r>
              <a:rPr lang="es-ES" dirty="0" err="1"/>
              <a:t>environments</a:t>
            </a:r>
            <a:r>
              <a:rPr lang="es-ES" dirty="0"/>
              <a:t>/</a:t>
            </a:r>
            <a:r>
              <a:rPr lang="es-ES" dirty="0" err="1"/>
              <a:t>environment</a:t>
            </a:r>
            <a:r>
              <a:rPr lang="es-ES" dirty="0"/>
              <a:t>';</a:t>
            </a:r>
          </a:p>
          <a:p>
            <a:pPr marL="0" indent="0">
              <a:buNone/>
            </a:pPr>
            <a:r>
              <a:rPr lang="es-ES" dirty="0" err="1"/>
              <a:t>import</a:t>
            </a:r>
            <a:r>
              <a:rPr lang="es-ES" dirty="0"/>
              <a:t> { </a:t>
            </a:r>
            <a:r>
              <a:rPr lang="es-ES" dirty="0" err="1"/>
              <a:t>AppModule</a:t>
            </a:r>
            <a:r>
              <a:rPr lang="es-ES" dirty="0"/>
              <a:t> } </a:t>
            </a:r>
            <a:r>
              <a:rPr lang="es-ES" dirty="0" err="1"/>
              <a:t>from</a:t>
            </a:r>
            <a:r>
              <a:rPr lang="es-ES" dirty="0"/>
              <a:t> './app/';</a:t>
            </a:r>
          </a:p>
          <a:p>
            <a:pPr marL="0" indent="0">
              <a:buNone/>
            </a:pPr>
            <a:endParaRPr lang="es-ES" dirty="0"/>
          </a:p>
          <a:p>
            <a:pPr marL="0" indent="0">
              <a:buNone/>
            </a:pPr>
            <a:r>
              <a:rPr lang="es-ES" dirty="0" err="1"/>
              <a:t>if</a:t>
            </a:r>
            <a:r>
              <a:rPr lang="es-ES" dirty="0"/>
              <a:t> (</a:t>
            </a:r>
            <a:r>
              <a:rPr lang="es-ES" dirty="0" err="1"/>
              <a:t>environment.production</a:t>
            </a:r>
            <a:r>
              <a:rPr lang="es-ES" dirty="0"/>
              <a:t>) {   </a:t>
            </a:r>
            <a:r>
              <a:rPr lang="es-ES" dirty="0" err="1"/>
              <a:t>enableProdMode</a:t>
            </a:r>
            <a:r>
              <a:rPr lang="es-ES" dirty="0"/>
              <a:t>(); }</a:t>
            </a:r>
          </a:p>
          <a:p>
            <a:pPr marL="0" indent="0">
              <a:buNone/>
            </a:pPr>
            <a:endParaRPr lang="es-ES" dirty="0"/>
          </a:p>
          <a:p>
            <a:pPr marL="0" indent="0">
              <a:buNone/>
            </a:pPr>
            <a:r>
              <a:rPr lang="es-ES" dirty="0" err="1"/>
              <a:t>platformBrowserDynamic</a:t>
            </a:r>
            <a:r>
              <a:rPr lang="es-ES" dirty="0"/>
              <a:t>().</a:t>
            </a:r>
            <a:r>
              <a:rPr lang="es-ES" dirty="0" err="1"/>
              <a:t>bootstrapModule</a:t>
            </a:r>
            <a:r>
              <a:rPr lang="es-ES" dirty="0"/>
              <a:t>(</a:t>
            </a:r>
            <a:r>
              <a:rPr lang="es-ES" b="1" dirty="0" err="1"/>
              <a:t>AppModule</a:t>
            </a:r>
            <a:r>
              <a:rPr lang="es-ES" dirty="0"/>
              <a:t>);</a:t>
            </a:r>
          </a:p>
          <a:p>
            <a:pPr marL="0" indent="0">
              <a:buNone/>
            </a:pPr>
            <a:endParaRPr lang="es-ES" dirty="0"/>
          </a:p>
          <a:p>
            <a:pPr marL="0" indent="0">
              <a:buNone/>
            </a:pPr>
            <a:r>
              <a:rPr lang="es-ES" dirty="0"/>
              <a:t>// app/</a:t>
            </a:r>
            <a:r>
              <a:rPr lang="es-ES" dirty="0" err="1"/>
              <a:t>app.module</a:t>
            </a:r>
            <a:endParaRPr lang="es-ES" dirty="0"/>
          </a:p>
          <a:p>
            <a:pPr marL="0" indent="0">
              <a:buNone/>
            </a:pPr>
            <a:r>
              <a:rPr lang="es-ES" dirty="0"/>
              <a:t>…</a:t>
            </a:r>
          </a:p>
          <a:p>
            <a:pPr marL="0" indent="0">
              <a:buNone/>
            </a:pPr>
            <a:r>
              <a:rPr lang="es-ES" dirty="0"/>
              <a:t> </a:t>
            </a:r>
            <a:r>
              <a:rPr lang="es-ES" dirty="0" err="1"/>
              <a:t>bootstrap</a:t>
            </a:r>
            <a:r>
              <a:rPr lang="es-ES" dirty="0"/>
              <a:t>: [</a:t>
            </a:r>
            <a:r>
              <a:rPr lang="es-ES" b="1" dirty="0" err="1"/>
              <a:t>AppComponent</a:t>
            </a:r>
            <a:r>
              <a:rPr lang="es-ES" dirty="0"/>
              <a:t>]</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AppModule</a:t>
            </a:r>
            <a:r>
              <a:rPr lang="es-ES" dirty="0"/>
              <a:t> { }</a:t>
            </a:r>
          </a:p>
        </p:txBody>
      </p:sp>
    </p:spTree>
    <p:extLst>
      <p:ext uri="{BB962C8B-B14F-4D97-AF65-F5344CB8AC3E}">
        <p14:creationId xmlns:p14="http://schemas.microsoft.com/office/powerpoint/2010/main" val="98540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611188" y="4221163"/>
            <a:ext cx="4186237" cy="2303462"/>
          </a:xfrm>
          <a:prstGeom prst="rect">
            <a:avLst/>
          </a:prstGeom>
          <a:noFill/>
          <a:ln w="9525">
            <a:noFill/>
            <a:miter lim="800000"/>
            <a:headEnd/>
            <a:tailEnd/>
          </a:ln>
        </p:spPr>
        <p:txBody>
          <a:bodyPr anchor="b"/>
          <a:lstStyle/>
          <a:p>
            <a:pPr fontAlgn="base">
              <a:spcBef>
                <a:spcPct val="0"/>
              </a:spcBef>
              <a:spcAft>
                <a:spcPct val="0"/>
              </a:spcAft>
            </a:pPr>
            <a:r>
              <a:rPr lang="es-ES_tradnl" sz="1500" b="1">
                <a:solidFill>
                  <a:srgbClr val="000000"/>
                </a:solidFill>
                <a:ea typeface="ＭＳ Ｐゴシック" pitchFamily="34" charset="-128"/>
              </a:rPr>
              <a:t>Nombre Apellido Apellido</a:t>
            </a:r>
            <a:br>
              <a:rPr lang="es-ES_tradnl" sz="1400">
                <a:solidFill>
                  <a:srgbClr val="000000"/>
                </a:solidFill>
                <a:ea typeface="ＭＳ Ｐゴシック" pitchFamily="34" charset="-128"/>
              </a:rPr>
            </a:br>
            <a:r>
              <a:rPr lang="es-ES_tradnl" sz="1200">
                <a:solidFill>
                  <a:srgbClr val="000000"/>
                </a:solidFill>
                <a:ea typeface="ＭＳ Ｐゴシック" pitchFamily="34" charset="-128"/>
              </a:rPr>
              <a:t>Departamento / Área de negocio </a:t>
            </a:r>
            <a:br>
              <a:rPr lang="es-ES_tradnl" sz="1200">
                <a:solidFill>
                  <a:srgbClr val="000000"/>
                </a:solidFill>
                <a:ea typeface="ＭＳ Ｐゴシック" pitchFamily="34" charset="-128"/>
              </a:rPr>
            </a:br>
            <a:r>
              <a:rPr lang="es-ES_tradnl" sz="1200">
                <a:solidFill>
                  <a:srgbClr val="33C0D5"/>
                </a:solidFill>
                <a:ea typeface="ＭＳ Ｐゴシック" pitchFamily="34" charset="-128"/>
              </a:rPr>
              <a:t>alias@indra.es</a:t>
            </a:r>
            <a:br>
              <a:rPr lang="es-ES_tradnl" sz="1200">
                <a:solidFill>
                  <a:srgbClr val="33C0D5"/>
                </a:solidFill>
                <a:ea typeface="ＭＳ Ｐゴシック" pitchFamily="34" charset="-128"/>
              </a:rPr>
            </a:br>
            <a:br>
              <a:rPr lang="es-ES_tradnl" sz="1500">
                <a:solidFill>
                  <a:srgbClr val="AAAAAA"/>
                </a:solidFill>
                <a:ea typeface="ＭＳ Ｐゴシック" pitchFamily="34" charset="-128"/>
              </a:rPr>
            </a:br>
            <a:r>
              <a:rPr lang="es-ES_tradnl" sz="1000">
                <a:solidFill>
                  <a:srgbClr val="666666"/>
                </a:solidFill>
                <a:ea typeface="ＭＳ Ｐゴシック" pitchFamily="34" charset="-128"/>
              </a:rPr>
              <a:t>Avda. de Bruselas 35 </a:t>
            </a:r>
            <a:br>
              <a:rPr lang="es-ES_tradnl" sz="1000">
                <a:solidFill>
                  <a:srgbClr val="666666"/>
                </a:solidFill>
                <a:ea typeface="ＭＳ Ｐゴシック" pitchFamily="34" charset="-128"/>
              </a:rPr>
            </a:br>
            <a:r>
              <a:rPr lang="es-ES_tradnl" sz="1000">
                <a:solidFill>
                  <a:srgbClr val="666666"/>
                </a:solidFill>
                <a:ea typeface="ＭＳ Ｐゴシック" pitchFamily="34" charset="-128"/>
              </a:rPr>
              <a:t>28108 Alcobendas, </a:t>
            </a:r>
            <a:br>
              <a:rPr lang="es-ES_tradnl" sz="1000">
                <a:solidFill>
                  <a:srgbClr val="666666"/>
                </a:solidFill>
                <a:ea typeface="ＭＳ Ｐゴシック" pitchFamily="34" charset="-128"/>
              </a:rPr>
            </a:br>
            <a:r>
              <a:rPr lang="es-ES_tradnl" sz="1000">
                <a:solidFill>
                  <a:srgbClr val="666666"/>
                </a:solidFill>
                <a:ea typeface="ＭＳ Ｐゴシック" pitchFamily="34" charset="-128"/>
              </a:rPr>
              <a:t>Madrid España</a:t>
            </a:r>
            <a:br>
              <a:rPr lang="es-ES_tradnl" sz="1000">
                <a:solidFill>
                  <a:srgbClr val="666666"/>
                </a:solidFill>
                <a:ea typeface="ＭＳ Ｐゴシック" pitchFamily="34" charset="-128"/>
              </a:rPr>
            </a:br>
            <a:r>
              <a:rPr lang="es-ES_tradnl" sz="1000">
                <a:solidFill>
                  <a:srgbClr val="666666"/>
                </a:solidFill>
                <a:ea typeface="ＭＳ Ｐゴシック" pitchFamily="34" charset="-128"/>
              </a:rPr>
              <a:t>T +34 91 480 50 00</a:t>
            </a:r>
            <a:br>
              <a:rPr lang="es-ES_tradnl" sz="1000">
                <a:solidFill>
                  <a:srgbClr val="666666"/>
                </a:solidFill>
                <a:ea typeface="ＭＳ Ｐゴシック" pitchFamily="34" charset="-128"/>
              </a:rPr>
            </a:br>
            <a:r>
              <a:rPr lang="es-ES_tradnl" sz="1000">
                <a:solidFill>
                  <a:srgbClr val="666666"/>
                </a:solidFill>
                <a:ea typeface="ＭＳ Ｐゴシック" pitchFamily="34" charset="-128"/>
              </a:rPr>
              <a:t>F +34 91 480 50 80</a:t>
            </a:r>
            <a:br>
              <a:rPr lang="es-ES_tradnl" sz="1000">
                <a:solidFill>
                  <a:srgbClr val="666666"/>
                </a:solidFill>
                <a:ea typeface="ＭＳ Ｐゴシック" pitchFamily="34" charset="-128"/>
              </a:rPr>
            </a:br>
            <a:r>
              <a:rPr lang="es-ES_tradnl" sz="1000">
                <a:solidFill>
                  <a:srgbClr val="00B0CA"/>
                </a:solidFill>
                <a:ea typeface="ＭＳ Ｐゴシック" pitchFamily="34" charset="-128"/>
              </a:rPr>
              <a:t>www.indracompany.com</a:t>
            </a:r>
          </a:p>
        </p:txBody>
      </p:sp>
    </p:spTree>
    <p:extLst>
      <p:ext uri="{BB962C8B-B14F-4D97-AF65-F5344CB8AC3E}">
        <p14:creationId xmlns:p14="http://schemas.microsoft.com/office/powerpoint/2010/main" val="14575930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Arranque de </a:t>
            </a:r>
            <a:r>
              <a:rPr lang="es-ES"/>
              <a:t>la aplicación (v4</a:t>
            </a:r>
            <a:r>
              <a:rPr lang="es-ES" dirty="0"/>
              <a:t>)</a:t>
            </a:r>
          </a:p>
        </p:txBody>
      </p:sp>
      <p:sp>
        <p:nvSpPr>
          <p:cNvPr id="3" name="Marcador de contenido 2"/>
          <p:cNvSpPr>
            <a:spLocks noGrp="1"/>
          </p:cNvSpPr>
          <p:nvPr>
            <p:ph idx="1"/>
          </p:nvPr>
        </p:nvSpPr>
        <p:spPr/>
        <p:txBody>
          <a:bodyPr>
            <a:normAutofit fontScale="70000" lnSpcReduction="20000"/>
          </a:bodyPr>
          <a:lstStyle/>
          <a:p>
            <a:pPr marL="0" indent="0">
              <a:buNone/>
            </a:pPr>
            <a:r>
              <a:rPr lang="es-ES" dirty="0"/>
              <a:t>// </a:t>
            </a:r>
            <a:r>
              <a:rPr lang="es-ES" dirty="0" err="1"/>
              <a:t>main.ts</a:t>
            </a:r>
            <a:endParaRPr lang="es-ES" dirty="0"/>
          </a:p>
          <a:p>
            <a:pPr marL="0" indent="0">
              <a:buNone/>
            </a:pPr>
            <a:r>
              <a:rPr lang="es-ES" dirty="0" err="1"/>
              <a:t>import</a:t>
            </a:r>
            <a:r>
              <a:rPr lang="es-ES" dirty="0"/>
              <a:t> { </a:t>
            </a:r>
            <a:r>
              <a:rPr lang="es-ES" dirty="0" err="1"/>
              <a:t>enableProdMode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platformBrowserDynamic</a:t>
            </a:r>
            <a:r>
              <a:rPr lang="es-ES" dirty="0"/>
              <a:t> } </a:t>
            </a:r>
            <a:r>
              <a:rPr lang="es-ES" dirty="0" err="1"/>
              <a:t>from</a:t>
            </a:r>
            <a:r>
              <a:rPr lang="es-ES" dirty="0"/>
              <a:t> '@angular/</a:t>
            </a:r>
            <a:r>
              <a:rPr lang="es-ES" dirty="0" err="1"/>
              <a:t>platform</a:t>
            </a:r>
            <a:r>
              <a:rPr lang="es-ES" dirty="0"/>
              <a:t>-browser-</a:t>
            </a:r>
            <a:r>
              <a:rPr lang="es-ES" dirty="0" err="1"/>
              <a:t>dynamic</a:t>
            </a:r>
            <a:r>
              <a:rPr lang="es-ES" dirty="0"/>
              <a:t>';</a:t>
            </a:r>
          </a:p>
          <a:p>
            <a:pPr marL="0" indent="0">
              <a:buNone/>
            </a:pPr>
            <a:endParaRPr lang="es-ES" dirty="0"/>
          </a:p>
          <a:p>
            <a:pPr marL="0" indent="0">
              <a:buNone/>
            </a:pPr>
            <a:r>
              <a:rPr lang="es-ES" b="1" dirty="0" err="1"/>
              <a:t>import</a:t>
            </a:r>
            <a:r>
              <a:rPr lang="es-ES" b="1" dirty="0"/>
              <a:t> { </a:t>
            </a:r>
            <a:r>
              <a:rPr lang="es-ES" b="1" dirty="0" err="1"/>
              <a:t>AppModule</a:t>
            </a:r>
            <a:r>
              <a:rPr lang="es-ES" b="1" dirty="0"/>
              <a:t> } </a:t>
            </a:r>
            <a:r>
              <a:rPr lang="es-ES" b="1" dirty="0" err="1"/>
              <a:t>from</a:t>
            </a:r>
            <a:r>
              <a:rPr lang="es-ES" b="1" dirty="0"/>
              <a:t> './app/</a:t>
            </a:r>
            <a:r>
              <a:rPr lang="es-ES" b="1" dirty="0" err="1"/>
              <a:t>app.module</a:t>
            </a:r>
            <a:r>
              <a:rPr lang="es-ES" b="1" dirty="0"/>
              <a:t>';</a:t>
            </a:r>
          </a:p>
          <a:p>
            <a:pPr marL="0" indent="0">
              <a:buNone/>
            </a:pPr>
            <a:r>
              <a:rPr lang="es-ES" b="1" dirty="0" err="1"/>
              <a:t>i</a:t>
            </a:r>
            <a:r>
              <a:rPr lang="es-ES" dirty="0" err="1"/>
              <a:t>mport</a:t>
            </a:r>
            <a:r>
              <a:rPr lang="es-ES" dirty="0"/>
              <a:t> { </a:t>
            </a:r>
            <a:r>
              <a:rPr lang="es-ES" dirty="0" err="1"/>
              <a:t>environment</a:t>
            </a:r>
            <a:r>
              <a:rPr lang="es-ES" dirty="0"/>
              <a:t> } </a:t>
            </a:r>
            <a:r>
              <a:rPr lang="es-ES" dirty="0" err="1"/>
              <a:t>from</a:t>
            </a:r>
            <a:r>
              <a:rPr lang="es-ES" dirty="0"/>
              <a:t> './</a:t>
            </a:r>
            <a:r>
              <a:rPr lang="es-ES" dirty="0" err="1"/>
              <a:t>environments</a:t>
            </a:r>
            <a:r>
              <a:rPr lang="es-ES" dirty="0"/>
              <a:t>/</a:t>
            </a:r>
            <a:r>
              <a:rPr lang="es-ES" dirty="0" err="1"/>
              <a:t>environment</a:t>
            </a:r>
            <a:r>
              <a:rPr lang="es-ES" dirty="0"/>
              <a:t>';</a:t>
            </a:r>
          </a:p>
          <a:p>
            <a:pPr marL="0" indent="0">
              <a:buNone/>
            </a:pPr>
            <a:endParaRPr lang="es-ES" dirty="0"/>
          </a:p>
          <a:p>
            <a:pPr marL="0" indent="0">
              <a:buNone/>
            </a:pPr>
            <a:r>
              <a:rPr lang="es-ES" dirty="0" err="1"/>
              <a:t>if</a:t>
            </a:r>
            <a:r>
              <a:rPr lang="es-ES" dirty="0"/>
              <a:t> (</a:t>
            </a:r>
            <a:r>
              <a:rPr lang="es-ES" dirty="0" err="1"/>
              <a:t>environment.production</a:t>
            </a:r>
            <a:r>
              <a:rPr lang="es-ES" dirty="0"/>
              <a:t>) {</a:t>
            </a:r>
          </a:p>
          <a:p>
            <a:pPr marL="0" indent="0">
              <a:buNone/>
            </a:pPr>
            <a:r>
              <a:rPr lang="es-ES" dirty="0"/>
              <a:t>  </a:t>
            </a:r>
            <a:r>
              <a:rPr lang="es-ES" dirty="0" err="1"/>
              <a:t>enableProdMode</a:t>
            </a:r>
            <a:r>
              <a:rPr lang="es-ES" dirty="0"/>
              <a:t>();</a:t>
            </a:r>
          </a:p>
          <a:p>
            <a:pPr marL="0" indent="0">
              <a:buNone/>
            </a:pPr>
            <a:r>
              <a:rPr lang="es-ES" dirty="0"/>
              <a:t>}</a:t>
            </a:r>
          </a:p>
          <a:p>
            <a:pPr marL="0" indent="0">
              <a:buNone/>
            </a:pPr>
            <a:endParaRPr lang="es-ES" dirty="0"/>
          </a:p>
          <a:p>
            <a:pPr marL="0" indent="0">
              <a:buNone/>
            </a:pPr>
            <a:r>
              <a:rPr lang="es-ES" dirty="0" err="1"/>
              <a:t>platformBrowserDynamic</a:t>
            </a:r>
            <a:r>
              <a:rPr lang="es-ES" dirty="0"/>
              <a:t>().</a:t>
            </a:r>
            <a:r>
              <a:rPr lang="es-ES" dirty="0" err="1"/>
              <a:t>bootstrapModule</a:t>
            </a:r>
            <a:r>
              <a:rPr lang="es-ES" dirty="0"/>
              <a:t>(</a:t>
            </a:r>
            <a:r>
              <a:rPr lang="es-ES" b="1" dirty="0" err="1"/>
              <a:t>AppModule</a:t>
            </a:r>
            <a:r>
              <a:rPr lang="es-ES" dirty="0"/>
              <a:t>);</a:t>
            </a:r>
          </a:p>
        </p:txBody>
      </p:sp>
    </p:spTree>
    <p:extLst>
      <p:ext uri="{BB962C8B-B14F-4D97-AF65-F5344CB8AC3E}">
        <p14:creationId xmlns:p14="http://schemas.microsoft.com/office/powerpoint/2010/main" val="13005476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SPA</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a:t>&lt;!</a:t>
            </a:r>
            <a:r>
              <a:rPr lang="es-ES" dirty="0" err="1"/>
              <a:t>doctype</a:t>
            </a:r>
            <a:r>
              <a:rPr lang="es-ES" dirty="0"/>
              <a:t> </a:t>
            </a:r>
            <a:r>
              <a:rPr lang="es-ES" dirty="0" err="1"/>
              <a:t>html</a:t>
            </a:r>
            <a:r>
              <a:rPr lang="es-ES" dirty="0"/>
              <a:t>&gt;</a:t>
            </a:r>
          </a:p>
          <a:p>
            <a:pPr marL="0" indent="0">
              <a:buNone/>
            </a:pPr>
            <a:r>
              <a:rPr lang="es-ES" dirty="0"/>
              <a:t>&lt;</a:t>
            </a:r>
            <a:r>
              <a:rPr lang="es-ES" dirty="0" err="1"/>
              <a:t>html</a:t>
            </a:r>
            <a:r>
              <a:rPr lang="es-ES" dirty="0"/>
              <a:t>&gt;</a:t>
            </a:r>
          </a:p>
          <a:p>
            <a:pPr marL="0" indent="0">
              <a:buNone/>
            </a:pPr>
            <a:endParaRPr lang="es-ES" dirty="0"/>
          </a:p>
          <a:p>
            <a:pPr marL="0" indent="0">
              <a:buNone/>
            </a:pPr>
            <a:r>
              <a:rPr lang="es-ES" dirty="0"/>
              <a:t>&lt;head&gt;</a:t>
            </a:r>
          </a:p>
          <a:p>
            <a:pPr marL="0" indent="0">
              <a:buNone/>
            </a:pPr>
            <a:r>
              <a:rPr lang="es-ES" dirty="0"/>
              <a:t>    &lt;meta </a:t>
            </a:r>
            <a:r>
              <a:rPr lang="es-ES" dirty="0" err="1"/>
              <a:t>charset</a:t>
            </a:r>
            <a:r>
              <a:rPr lang="es-ES" dirty="0"/>
              <a:t>="utf-8"&gt;</a:t>
            </a:r>
          </a:p>
          <a:p>
            <a:pPr marL="0" indent="0">
              <a:buNone/>
            </a:pPr>
            <a:r>
              <a:rPr lang="es-ES" dirty="0"/>
              <a:t>    </a:t>
            </a:r>
            <a:r>
              <a:rPr lang="es-ES" b="1" dirty="0"/>
              <a:t>&lt;</a:t>
            </a:r>
            <a:r>
              <a:rPr lang="es-ES" b="1" dirty="0" err="1"/>
              <a:t>title</a:t>
            </a:r>
            <a:r>
              <a:rPr lang="es-ES" b="1" dirty="0"/>
              <a:t>&gt;Curso de Angular2&lt;/</a:t>
            </a:r>
            <a:r>
              <a:rPr lang="es-ES" b="1" dirty="0" err="1"/>
              <a:t>title</a:t>
            </a:r>
            <a:r>
              <a:rPr lang="es-ES" b="1" dirty="0"/>
              <a:t>&gt;</a:t>
            </a:r>
          </a:p>
          <a:p>
            <a:pPr marL="0" indent="0">
              <a:buNone/>
            </a:pPr>
            <a:r>
              <a:rPr lang="es-ES" dirty="0"/>
              <a:t>    &lt;base </a:t>
            </a:r>
            <a:r>
              <a:rPr lang="es-ES" dirty="0" err="1"/>
              <a:t>href</a:t>
            </a:r>
            <a:r>
              <a:rPr lang="es-ES" dirty="0"/>
              <a:t>="/"&gt;</a:t>
            </a:r>
          </a:p>
          <a:p>
            <a:pPr marL="0" indent="0">
              <a:buNone/>
            </a:pPr>
            <a:endParaRPr lang="es-ES" dirty="0"/>
          </a:p>
          <a:p>
            <a:pPr marL="0" indent="0">
              <a:buNone/>
            </a:pPr>
            <a:r>
              <a:rPr lang="es-ES" dirty="0"/>
              <a:t>    </a:t>
            </a:r>
            <a:r>
              <a:rPr lang="es-ES" b="1" dirty="0"/>
              <a:t>&lt;meta </a:t>
            </a:r>
            <a:r>
              <a:rPr lang="es-ES" b="1" dirty="0" err="1"/>
              <a:t>name</a:t>
            </a:r>
            <a:r>
              <a:rPr lang="es-ES" b="1" dirty="0"/>
              <a:t>="</a:t>
            </a:r>
            <a:r>
              <a:rPr lang="es-ES" b="1" dirty="0" err="1"/>
              <a:t>viewport</a:t>
            </a:r>
            <a:r>
              <a:rPr lang="es-ES" b="1" dirty="0"/>
              <a:t>" </a:t>
            </a:r>
            <a:r>
              <a:rPr lang="es-ES" b="1" dirty="0" err="1"/>
              <a:t>content</a:t>
            </a:r>
            <a:r>
              <a:rPr lang="es-ES" b="1" dirty="0"/>
              <a:t>="</a:t>
            </a:r>
            <a:r>
              <a:rPr lang="es-ES" b="1" dirty="0" err="1"/>
              <a:t>width</a:t>
            </a:r>
            <a:r>
              <a:rPr lang="es-ES" b="1" dirty="0"/>
              <a:t>=</a:t>
            </a:r>
            <a:r>
              <a:rPr lang="es-ES" b="1" dirty="0" err="1"/>
              <a:t>device-width</a:t>
            </a:r>
            <a:r>
              <a:rPr lang="es-ES" b="1" dirty="0"/>
              <a:t>, </a:t>
            </a:r>
            <a:r>
              <a:rPr lang="es-ES" b="1" dirty="0" err="1"/>
              <a:t>initial-scale</a:t>
            </a:r>
            <a:r>
              <a:rPr lang="es-ES" b="1" dirty="0"/>
              <a:t>=1"&gt;</a:t>
            </a:r>
          </a:p>
          <a:p>
            <a:pPr marL="0" indent="0">
              <a:buNone/>
            </a:pPr>
            <a:r>
              <a:rPr lang="es-ES" dirty="0"/>
              <a:t>    &lt;link </a:t>
            </a:r>
            <a:r>
              <a:rPr lang="es-ES" dirty="0" err="1"/>
              <a:t>rel</a:t>
            </a:r>
            <a:r>
              <a:rPr lang="es-ES" dirty="0"/>
              <a:t>="</a:t>
            </a:r>
            <a:r>
              <a:rPr lang="es-ES" dirty="0" err="1"/>
              <a:t>icon</a:t>
            </a:r>
            <a:r>
              <a:rPr lang="es-ES" dirty="0"/>
              <a:t>" </a:t>
            </a:r>
            <a:r>
              <a:rPr lang="es-ES" dirty="0" err="1"/>
              <a:t>type</a:t>
            </a:r>
            <a:r>
              <a:rPr lang="es-ES" dirty="0"/>
              <a:t>="</a:t>
            </a:r>
            <a:r>
              <a:rPr lang="es-ES" dirty="0" err="1"/>
              <a:t>image</a:t>
            </a:r>
            <a:r>
              <a:rPr lang="es-ES" dirty="0"/>
              <a:t>/x-</a:t>
            </a:r>
            <a:r>
              <a:rPr lang="es-ES" dirty="0" err="1"/>
              <a:t>icon</a:t>
            </a:r>
            <a:r>
              <a:rPr lang="es-ES" dirty="0"/>
              <a:t>" </a:t>
            </a:r>
            <a:r>
              <a:rPr lang="es-ES" dirty="0" err="1"/>
              <a:t>href</a:t>
            </a:r>
            <a:r>
              <a:rPr lang="es-ES" dirty="0"/>
              <a:t>="favicon.ico"&gt;</a:t>
            </a:r>
          </a:p>
          <a:p>
            <a:pPr marL="0" indent="0">
              <a:buNone/>
            </a:pPr>
            <a:r>
              <a:rPr lang="es-ES" dirty="0"/>
              <a:t>&lt;/head&gt;</a:t>
            </a:r>
          </a:p>
          <a:p>
            <a:pPr marL="0" indent="0">
              <a:buNone/>
            </a:pPr>
            <a:endParaRPr lang="es-ES" dirty="0"/>
          </a:p>
          <a:p>
            <a:pPr marL="0" indent="0">
              <a:buNone/>
            </a:pPr>
            <a:r>
              <a:rPr lang="es-ES" dirty="0"/>
              <a:t>&lt;</a:t>
            </a:r>
            <a:r>
              <a:rPr lang="es-ES" dirty="0" err="1"/>
              <a:t>body</a:t>
            </a:r>
            <a:r>
              <a:rPr lang="es-ES" dirty="0"/>
              <a:t>&gt;</a:t>
            </a:r>
          </a:p>
          <a:p>
            <a:pPr marL="0" indent="0">
              <a:buNone/>
            </a:pPr>
            <a:r>
              <a:rPr lang="es-ES" dirty="0"/>
              <a:t>    </a:t>
            </a:r>
            <a:r>
              <a:rPr lang="es-ES" b="1" dirty="0"/>
              <a:t>&lt;app-</a:t>
            </a:r>
            <a:r>
              <a:rPr lang="es-ES" b="1" dirty="0" err="1"/>
              <a:t>root</a:t>
            </a:r>
            <a:r>
              <a:rPr lang="es-ES" b="1" dirty="0"/>
              <a:t>&gt;</a:t>
            </a:r>
            <a:r>
              <a:rPr lang="es-ES" b="1" dirty="0" err="1"/>
              <a:t>Loading</a:t>
            </a:r>
            <a:r>
              <a:rPr lang="es-ES" b="1" dirty="0"/>
              <a:t>...&lt;/app-</a:t>
            </a:r>
            <a:r>
              <a:rPr lang="es-ES" b="1" dirty="0" err="1"/>
              <a:t>root</a:t>
            </a:r>
            <a:r>
              <a:rPr lang="es-ES" b="1" dirty="0"/>
              <a:t>&gt;</a:t>
            </a:r>
          </a:p>
          <a:p>
            <a:pPr marL="0" indent="0">
              <a:buNone/>
            </a:pPr>
            <a:r>
              <a:rPr lang="es-ES" dirty="0"/>
              <a:t>&lt;/</a:t>
            </a:r>
            <a:r>
              <a:rPr lang="es-ES" dirty="0" err="1"/>
              <a:t>body</a:t>
            </a:r>
            <a:r>
              <a:rPr lang="es-ES" dirty="0"/>
              <a:t>&gt;</a:t>
            </a:r>
          </a:p>
          <a:p>
            <a:pPr marL="0" indent="0">
              <a:buNone/>
            </a:pPr>
            <a:r>
              <a:rPr lang="es-ES" dirty="0"/>
              <a:t>&lt;/</a:t>
            </a:r>
            <a:r>
              <a:rPr lang="es-ES" dirty="0" err="1"/>
              <a:t>html</a:t>
            </a:r>
            <a:r>
              <a:rPr lang="es-ES" dirty="0"/>
              <a:t>&gt;</a:t>
            </a:r>
          </a:p>
        </p:txBody>
      </p:sp>
    </p:spTree>
    <p:extLst>
      <p:ext uri="{BB962C8B-B14F-4D97-AF65-F5344CB8AC3E}">
        <p14:creationId xmlns:p14="http://schemas.microsoft.com/office/powerpoint/2010/main" val="1845176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SPA (v4</a:t>
            </a:r>
            <a:r>
              <a:rPr lang="es-ES" dirty="0"/>
              <a:t>)</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a:t>&lt;!</a:t>
            </a:r>
            <a:r>
              <a:rPr lang="es-ES" dirty="0" err="1"/>
              <a:t>doctype</a:t>
            </a:r>
            <a:r>
              <a:rPr lang="es-ES" dirty="0"/>
              <a:t> </a:t>
            </a:r>
            <a:r>
              <a:rPr lang="es-ES" dirty="0" err="1"/>
              <a:t>html</a:t>
            </a:r>
            <a:r>
              <a:rPr lang="es-ES" dirty="0"/>
              <a:t>&gt;</a:t>
            </a:r>
          </a:p>
          <a:p>
            <a:pPr marL="0" indent="0">
              <a:buNone/>
            </a:pPr>
            <a:r>
              <a:rPr lang="es-ES" dirty="0"/>
              <a:t>&lt;</a:t>
            </a:r>
            <a:r>
              <a:rPr lang="es-ES" dirty="0" err="1"/>
              <a:t>html</a:t>
            </a:r>
            <a:r>
              <a:rPr lang="es-ES" dirty="0"/>
              <a:t> </a:t>
            </a:r>
            <a:r>
              <a:rPr lang="es-ES" dirty="0" err="1"/>
              <a:t>lang</a:t>
            </a:r>
            <a:r>
              <a:rPr lang="es-ES" dirty="0"/>
              <a:t>="en"&gt;</a:t>
            </a:r>
          </a:p>
          <a:p>
            <a:pPr marL="0" indent="0">
              <a:buNone/>
            </a:pPr>
            <a:endParaRPr lang="es-ES" dirty="0"/>
          </a:p>
          <a:p>
            <a:pPr marL="0" indent="0">
              <a:buNone/>
            </a:pPr>
            <a:r>
              <a:rPr lang="es-ES" dirty="0"/>
              <a:t>&lt;head&gt;</a:t>
            </a:r>
          </a:p>
          <a:p>
            <a:pPr marL="0" indent="0">
              <a:buNone/>
            </a:pPr>
            <a:r>
              <a:rPr lang="es-ES" dirty="0"/>
              <a:t>    &lt;meta </a:t>
            </a:r>
            <a:r>
              <a:rPr lang="es-ES" dirty="0" err="1"/>
              <a:t>charset</a:t>
            </a:r>
            <a:r>
              <a:rPr lang="es-ES" dirty="0"/>
              <a:t>="utf-8"&gt;</a:t>
            </a:r>
          </a:p>
          <a:p>
            <a:pPr marL="0" indent="0">
              <a:buNone/>
            </a:pPr>
            <a:r>
              <a:rPr lang="es-ES" dirty="0"/>
              <a:t>    </a:t>
            </a:r>
            <a:r>
              <a:rPr lang="es-ES" b="1" dirty="0"/>
              <a:t>&lt;</a:t>
            </a:r>
            <a:r>
              <a:rPr lang="es-ES" b="1" dirty="0" err="1"/>
              <a:t>title</a:t>
            </a:r>
            <a:r>
              <a:rPr lang="es-ES" b="1" dirty="0"/>
              <a:t>&gt;Curso de Angular2&lt;/</a:t>
            </a:r>
            <a:r>
              <a:rPr lang="es-ES" b="1" dirty="0" err="1"/>
              <a:t>title</a:t>
            </a:r>
            <a:r>
              <a:rPr lang="es-ES" b="1" dirty="0"/>
              <a:t>&gt;</a:t>
            </a:r>
          </a:p>
          <a:p>
            <a:pPr marL="0" indent="0">
              <a:buNone/>
            </a:pPr>
            <a:r>
              <a:rPr lang="es-ES" dirty="0"/>
              <a:t>    &lt;base </a:t>
            </a:r>
            <a:r>
              <a:rPr lang="es-ES" dirty="0" err="1"/>
              <a:t>href</a:t>
            </a:r>
            <a:r>
              <a:rPr lang="es-ES" dirty="0"/>
              <a:t>="/"&gt;</a:t>
            </a:r>
          </a:p>
          <a:p>
            <a:pPr marL="0" indent="0">
              <a:buNone/>
            </a:pPr>
            <a:endParaRPr lang="es-ES" dirty="0"/>
          </a:p>
          <a:p>
            <a:pPr marL="0" indent="0">
              <a:buNone/>
            </a:pPr>
            <a:r>
              <a:rPr lang="es-ES" dirty="0"/>
              <a:t>    </a:t>
            </a:r>
            <a:r>
              <a:rPr lang="es-ES" b="1" dirty="0"/>
              <a:t>&lt;meta </a:t>
            </a:r>
            <a:r>
              <a:rPr lang="es-ES" b="1" dirty="0" err="1"/>
              <a:t>name</a:t>
            </a:r>
            <a:r>
              <a:rPr lang="es-ES" b="1" dirty="0"/>
              <a:t>="</a:t>
            </a:r>
            <a:r>
              <a:rPr lang="es-ES" b="1" dirty="0" err="1"/>
              <a:t>viewport</a:t>
            </a:r>
            <a:r>
              <a:rPr lang="es-ES" b="1" dirty="0"/>
              <a:t>" </a:t>
            </a:r>
            <a:r>
              <a:rPr lang="es-ES" b="1" dirty="0" err="1"/>
              <a:t>content</a:t>
            </a:r>
            <a:r>
              <a:rPr lang="es-ES" b="1" dirty="0"/>
              <a:t>="</a:t>
            </a:r>
            <a:r>
              <a:rPr lang="es-ES" b="1" dirty="0" err="1"/>
              <a:t>width</a:t>
            </a:r>
            <a:r>
              <a:rPr lang="es-ES" b="1" dirty="0"/>
              <a:t>=</a:t>
            </a:r>
            <a:r>
              <a:rPr lang="es-ES" b="1" dirty="0" err="1"/>
              <a:t>device-width</a:t>
            </a:r>
            <a:r>
              <a:rPr lang="es-ES" b="1" dirty="0"/>
              <a:t>, </a:t>
            </a:r>
            <a:r>
              <a:rPr lang="es-ES" b="1" dirty="0" err="1"/>
              <a:t>initial-scale</a:t>
            </a:r>
            <a:r>
              <a:rPr lang="es-ES" b="1" dirty="0"/>
              <a:t>=1"&gt;</a:t>
            </a:r>
          </a:p>
          <a:p>
            <a:pPr marL="0" indent="0">
              <a:buNone/>
            </a:pPr>
            <a:r>
              <a:rPr lang="es-ES" dirty="0"/>
              <a:t>    &lt;link </a:t>
            </a:r>
            <a:r>
              <a:rPr lang="es-ES" dirty="0" err="1"/>
              <a:t>rel</a:t>
            </a:r>
            <a:r>
              <a:rPr lang="es-ES" dirty="0"/>
              <a:t>="</a:t>
            </a:r>
            <a:r>
              <a:rPr lang="es-ES" dirty="0" err="1"/>
              <a:t>icon</a:t>
            </a:r>
            <a:r>
              <a:rPr lang="es-ES" dirty="0"/>
              <a:t>" </a:t>
            </a:r>
            <a:r>
              <a:rPr lang="es-ES" dirty="0" err="1"/>
              <a:t>type</a:t>
            </a:r>
            <a:r>
              <a:rPr lang="es-ES" dirty="0"/>
              <a:t>="</a:t>
            </a:r>
            <a:r>
              <a:rPr lang="es-ES" dirty="0" err="1"/>
              <a:t>image</a:t>
            </a:r>
            <a:r>
              <a:rPr lang="es-ES" dirty="0"/>
              <a:t>/x-</a:t>
            </a:r>
            <a:r>
              <a:rPr lang="es-ES" dirty="0" err="1"/>
              <a:t>icon</a:t>
            </a:r>
            <a:r>
              <a:rPr lang="es-ES" dirty="0"/>
              <a:t>" </a:t>
            </a:r>
            <a:r>
              <a:rPr lang="es-ES" dirty="0" err="1"/>
              <a:t>href</a:t>
            </a:r>
            <a:r>
              <a:rPr lang="es-ES" dirty="0"/>
              <a:t>="favicon.ico"&gt;</a:t>
            </a:r>
          </a:p>
          <a:p>
            <a:pPr marL="0" indent="0">
              <a:buNone/>
            </a:pPr>
            <a:r>
              <a:rPr lang="es-ES" dirty="0"/>
              <a:t>&lt;/head&gt;</a:t>
            </a:r>
          </a:p>
          <a:p>
            <a:pPr marL="0" indent="0">
              <a:buNone/>
            </a:pPr>
            <a:endParaRPr lang="es-ES" dirty="0"/>
          </a:p>
          <a:p>
            <a:pPr marL="0" indent="0">
              <a:buNone/>
            </a:pPr>
            <a:r>
              <a:rPr lang="es-ES" dirty="0"/>
              <a:t>&lt;</a:t>
            </a:r>
            <a:r>
              <a:rPr lang="es-ES" dirty="0" err="1"/>
              <a:t>body</a:t>
            </a:r>
            <a:r>
              <a:rPr lang="es-ES" dirty="0"/>
              <a:t>&gt;</a:t>
            </a:r>
          </a:p>
          <a:p>
            <a:pPr marL="0" indent="0">
              <a:buNone/>
            </a:pPr>
            <a:r>
              <a:rPr lang="es-ES" dirty="0"/>
              <a:t>    </a:t>
            </a:r>
            <a:r>
              <a:rPr lang="es-ES" b="1" dirty="0"/>
              <a:t>&lt;app-</a:t>
            </a:r>
            <a:r>
              <a:rPr lang="es-ES" b="1" dirty="0" err="1"/>
              <a:t>root</a:t>
            </a:r>
            <a:r>
              <a:rPr lang="es-ES" b="1" dirty="0"/>
              <a:t>&gt;&lt;/app-</a:t>
            </a:r>
            <a:r>
              <a:rPr lang="es-ES" b="1" dirty="0" err="1"/>
              <a:t>root</a:t>
            </a:r>
            <a:r>
              <a:rPr lang="es-ES" b="1" dirty="0"/>
              <a:t>&gt;</a:t>
            </a:r>
          </a:p>
          <a:p>
            <a:pPr marL="0" indent="0">
              <a:buNone/>
            </a:pPr>
            <a:r>
              <a:rPr lang="es-ES" dirty="0"/>
              <a:t>&lt;/</a:t>
            </a:r>
            <a:r>
              <a:rPr lang="es-ES" dirty="0" err="1"/>
              <a:t>body</a:t>
            </a:r>
            <a:r>
              <a:rPr lang="es-ES" dirty="0"/>
              <a:t>&gt;</a:t>
            </a:r>
          </a:p>
          <a:p>
            <a:pPr marL="0" indent="0">
              <a:buNone/>
            </a:pPr>
            <a:r>
              <a:rPr lang="es-ES" dirty="0"/>
              <a:t>&lt;/</a:t>
            </a:r>
            <a:r>
              <a:rPr lang="es-ES" dirty="0" err="1"/>
              <a:t>html</a:t>
            </a:r>
            <a:r>
              <a:rPr lang="es-ES" dirty="0"/>
              <a:t>&gt;</a:t>
            </a:r>
          </a:p>
        </p:txBody>
      </p:sp>
    </p:spTree>
    <p:extLst>
      <p:ext uri="{BB962C8B-B14F-4D97-AF65-F5344CB8AC3E}">
        <p14:creationId xmlns:p14="http://schemas.microsoft.com/office/powerpoint/2010/main" val="29819245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Módulos usados frecuentemente</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229268953"/>
              </p:ext>
            </p:extLst>
          </p:nvPr>
        </p:nvGraphicFramePr>
        <p:xfrm>
          <a:off x="457200" y="1612736"/>
          <a:ext cx="8229600" cy="4480560"/>
        </p:xfrm>
        <a:graphic>
          <a:graphicData uri="http://schemas.openxmlformats.org/drawingml/2006/table">
            <a:tbl>
              <a:tblPr firstRow="1" bandRow="1">
                <a:tableStyleId>{5C22544A-7EE6-4342-B048-85BDC9FD1C3A}</a:tableStyleId>
              </a:tblPr>
              <a:tblGrid>
                <a:gridCol w="231460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034680">
                  <a:extLst>
                    <a:ext uri="{9D8B030D-6E8A-4147-A177-3AD203B41FA5}">
                      <a16:colId xmlns:a16="http://schemas.microsoft.com/office/drawing/2014/main" val="20002"/>
                    </a:ext>
                  </a:extLst>
                </a:gridCol>
              </a:tblGrid>
              <a:tr h="0">
                <a:tc>
                  <a:txBody>
                    <a:bodyPr/>
                    <a:lstStyle/>
                    <a:p>
                      <a:pPr algn="l" fontAlgn="t"/>
                      <a:r>
                        <a:rPr lang="es-ES" sz="1800" dirty="0" err="1">
                          <a:effectLst/>
                        </a:rPr>
                        <a:t>NgModule</a:t>
                      </a:r>
                      <a:endParaRPr lang="es-ES" sz="1800" b="1" dirty="0">
                        <a:effectLst/>
                      </a:endParaRPr>
                    </a:p>
                  </a:txBody>
                  <a:tcPr/>
                </a:tc>
                <a:tc>
                  <a:txBody>
                    <a:bodyPr/>
                    <a:lstStyle/>
                    <a:p>
                      <a:pPr algn="l" fontAlgn="t"/>
                      <a:r>
                        <a:rPr lang="es-ES" sz="1800">
                          <a:effectLst/>
                        </a:rPr>
                        <a:t>Importar desde</a:t>
                      </a:r>
                      <a:endParaRPr lang="es-ES" sz="1800" b="1">
                        <a:effectLst/>
                      </a:endParaRPr>
                    </a:p>
                  </a:txBody>
                  <a:tcPr/>
                </a:tc>
                <a:tc>
                  <a:txBody>
                    <a:bodyPr/>
                    <a:lstStyle/>
                    <a:p>
                      <a:pPr algn="l" fontAlgn="t"/>
                      <a:r>
                        <a:rPr lang="es-ES" sz="1800">
                          <a:effectLst/>
                        </a:rPr>
                        <a:t>Por qué lo usas</a:t>
                      </a:r>
                      <a:endParaRPr lang="es-ES" sz="1800" b="1">
                        <a:effectLst/>
                      </a:endParaRPr>
                    </a:p>
                  </a:txBody>
                  <a:tcPr/>
                </a:tc>
                <a:extLst>
                  <a:ext uri="{0D108BD9-81ED-4DB2-BD59-A6C34878D82A}">
                    <a16:rowId xmlns:a16="http://schemas.microsoft.com/office/drawing/2014/main" val="10000"/>
                  </a:ext>
                </a:extLst>
              </a:tr>
              <a:tr h="0">
                <a:tc>
                  <a:txBody>
                    <a:bodyPr/>
                    <a:lstStyle/>
                    <a:p>
                      <a:pPr algn="l" fontAlgn="t"/>
                      <a:r>
                        <a:rPr lang="es-ES" sz="1800" u="none" strike="noStrike" dirty="0" err="1">
                          <a:effectLst/>
                        </a:rPr>
                        <a:t>BrowserModule</a:t>
                      </a:r>
                      <a:endParaRPr lang="es-ES" sz="1800" b="0" dirty="0">
                        <a:effectLst/>
                      </a:endParaRPr>
                    </a:p>
                  </a:txBody>
                  <a:tcPr/>
                </a:tc>
                <a:tc>
                  <a:txBody>
                    <a:bodyPr/>
                    <a:lstStyle/>
                    <a:p>
                      <a:pPr algn="l" fontAlgn="t"/>
                      <a:r>
                        <a:rPr lang="es-ES" sz="1800">
                          <a:effectLst/>
                        </a:rPr>
                        <a:t>@angular/platform-browser</a:t>
                      </a:r>
                      <a:endParaRPr lang="es-ES" sz="1800" b="0">
                        <a:effectLst/>
                      </a:endParaRPr>
                    </a:p>
                  </a:txBody>
                  <a:tcPr/>
                </a:tc>
                <a:tc>
                  <a:txBody>
                    <a:bodyPr/>
                    <a:lstStyle/>
                    <a:p>
                      <a:pPr algn="l" fontAlgn="t"/>
                      <a:r>
                        <a:rPr lang="es-ES" sz="1800" dirty="0">
                          <a:effectLst/>
                        </a:rPr>
                        <a:t>Para</a:t>
                      </a:r>
                      <a:r>
                        <a:rPr lang="es-ES" sz="1800" baseline="0" dirty="0">
                          <a:effectLst/>
                        </a:rPr>
                        <a:t> </a:t>
                      </a:r>
                      <a:r>
                        <a:rPr lang="es-ES" sz="1800" dirty="0">
                          <a:effectLst/>
                        </a:rPr>
                        <a:t>ejecutar la aplicación en un navegador</a:t>
                      </a:r>
                      <a:endParaRPr lang="es-ES" sz="1800" b="0" dirty="0">
                        <a:effectLst/>
                      </a:endParaRPr>
                    </a:p>
                  </a:txBody>
                  <a:tcPr/>
                </a:tc>
                <a:extLst>
                  <a:ext uri="{0D108BD9-81ED-4DB2-BD59-A6C34878D82A}">
                    <a16:rowId xmlns:a16="http://schemas.microsoft.com/office/drawing/2014/main" val="10001"/>
                  </a:ext>
                </a:extLst>
              </a:tr>
              <a:tr h="0">
                <a:tc>
                  <a:txBody>
                    <a:bodyPr/>
                    <a:lstStyle/>
                    <a:p>
                      <a:pPr algn="l" fontAlgn="t"/>
                      <a:r>
                        <a:rPr lang="es-ES" sz="1800" u="none" strike="noStrike" dirty="0" err="1">
                          <a:effectLst/>
                        </a:rPr>
                        <a:t>CommonModule</a:t>
                      </a:r>
                      <a:endParaRPr lang="es-ES" sz="1800" b="0" dirty="0">
                        <a:effectLst/>
                      </a:endParaRPr>
                    </a:p>
                  </a:txBody>
                  <a:tcPr/>
                </a:tc>
                <a:tc>
                  <a:txBody>
                    <a:bodyPr/>
                    <a:lstStyle/>
                    <a:p>
                      <a:pPr algn="l" fontAlgn="t"/>
                      <a:r>
                        <a:rPr lang="es-ES" sz="1800">
                          <a:effectLst/>
                        </a:rPr>
                        <a:t>@angular/common</a:t>
                      </a:r>
                      <a:endParaRPr lang="es-ES" sz="1800" b="0">
                        <a:effectLst/>
                      </a:endParaRPr>
                    </a:p>
                  </a:txBody>
                  <a:tcPr/>
                </a:tc>
                <a:tc>
                  <a:txBody>
                    <a:bodyPr/>
                    <a:lstStyle/>
                    <a:p>
                      <a:pPr algn="l" fontAlgn="t"/>
                      <a:r>
                        <a:rPr lang="es-ES" sz="1800" dirty="0">
                          <a:effectLst/>
                        </a:rPr>
                        <a:t>Para usar directivas comunes como </a:t>
                      </a:r>
                      <a:r>
                        <a:rPr lang="es-ES" sz="1800" u="none" strike="noStrike" dirty="0" err="1">
                          <a:effectLst/>
                        </a:rPr>
                        <a:t>NgIf</a:t>
                      </a:r>
                      <a:r>
                        <a:rPr lang="es-ES" sz="1800" u="none" strike="noStrike" baseline="0" dirty="0">
                          <a:effectLst/>
                        </a:rPr>
                        <a:t> y </a:t>
                      </a:r>
                      <a:r>
                        <a:rPr lang="es-ES" sz="1800" dirty="0" err="1">
                          <a:effectLst/>
                        </a:rPr>
                        <a:t>NgFor</a:t>
                      </a:r>
                      <a:endParaRPr lang="es-ES" sz="1800" b="0" dirty="0">
                        <a:effectLst/>
                      </a:endParaRPr>
                    </a:p>
                  </a:txBody>
                  <a:tcPr/>
                </a:tc>
                <a:extLst>
                  <a:ext uri="{0D108BD9-81ED-4DB2-BD59-A6C34878D82A}">
                    <a16:rowId xmlns:a16="http://schemas.microsoft.com/office/drawing/2014/main" val="10002"/>
                  </a:ext>
                </a:extLst>
              </a:tr>
              <a:tr h="0">
                <a:tc>
                  <a:txBody>
                    <a:bodyPr/>
                    <a:lstStyle/>
                    <a:p>
                      <a:pPr algn="l" fontAlgn="t"/>
                      <a:r>
                        <a:rPr lang="es-ES" sz="1800" u="none" strike="noStrike" dirty="0" err="1">
                          <a:effectLst/>
                        </a:rPr>
                        <a:t>FormsModule</a:t>
                      </a:r>
                      <a:endParaRPr lang="es-ES" sz="1800" b="0" dirty="0">
                        <a:effectLst/>
                      </a:endParaRPr>
                    </a:p>
                  </a:txBody>
                  <a:tcPr/>
                </a:tc>
                <a:tc>
                  <a:txBody>
                    <a:bodyPr/>
                    <a:lstStyle/>
                    <a:p>
                      <a:pPr algn="l" fontAlgn="t"/>
                      <a:r>
                        <a:rPr lang="es-ES" sz="1800">
                          <a:effectLst/>
                        </a:rPr>
                        <a:t>@angular/forms</a:t>
                      </a:r>
                      <a:endParaRPr lang="es-ES" sz="1800" b="0">
                        <a:effectLst/>
                      </a:endParaRPr>
                    </a:p>
                  </a:txBody>
                  <a:tcPr/>
                </a:tc>
                <a:tc>
                  <a:txBody>
                    <a:bodyPr/>
                    <a:lstStyle/>
                    <a:p>
                      <a:pPr algn="l" fontAlgn="t"/>
                      <a:r>
                        <a:rPr lang="es-ES" sz="1800" dirty="0">
                          <a:effectLst/>
                        </a:rPr>
                        <a:t>Cuando crea formularios controlados por plantilla (incluye </a:t>
                      </a:r>
                      <a:r>
                        <a:rPr lang="es-ES" sz="1800" u="none" strike="noStrike" dirty="0" err="1">
                          <a:effectLst/>
                        </a:rPr>
                        <a:t>NgModel</a:t>
                      </a:r>
                      <a:r>
                        <a:rPr lang="es-ES" sz="1800" dirty="0">
                          <a:effectLst/>
                        </a:rPr>
                        <a:t>)</a:t>
                      </a:r>
                      <a:endParaRPr lang="es-ES" sz="1800" b="0" dirty="0">
                        <a:effectLst/>
                      </a:endParaRPr>
                    </a:p>
                  </a:txBody>
                  <a:tcPr/>
                </a:tc>
                <a:extLst>
                  <a:ext uri="{0D108BD9-81ED-4DB2-BD59-A6C34878D82A}">
                    <a16:rowId xmlns:a16="http://schemas.microsoft.com/office/drawing/2014/main" val="10003"/>
                  </a:ext>
                </a:extLst>
              </a:tr>
              <a:tr h="0">
                <a:tc>
                  <a:txBody>
                    <a:bodyPr/>
                    <a:lstStyle/>
                    <a:p>
                      <a:pPr algn="l" fontAlgn="t"/>
                      <a:r>
                        <a:rPr lang="es-ES" sz="1800" u="none" strike="noStrike" dirty="0" err="1">
                          <a:effectLst/>
                        </a:rPr>
                        <a:t>ReactiveFormsModule</a:t>
                      </a:r>
                      <a:endParaRPr lang="es-ES" sz="1800" b="0" dirty="0">
                        <a:effectLst/>
                      </a:endParaRPr>
                    </a:p>
                  </a:txBody>
                  <a:tcPr/>
                </a:tc>
                <a:tc>
                  <a:txBody>
                    <a:bodyPr/>
                    <a:lstStyle/>
                    <a:p>
                      <a:pPr algn="l" fontAlgn="t"/>
                      <a:r>
                        <a:rPr lang="es-ES" sz="1800">
                          <a:effectLst/>
                        </a:rPr>
                        <a:t>@angular/forms</a:t>
                      </a:r>
                      <a:endParaRPr lang="es-ES" sz="1800" b="0">
                        <a:effectLst/>
                      </a:endParaRPr>
                    </a:p>
                  </a:txBody>
                  <a:tcPr/>
                </a:tc>
                <a:tc>
                  <a:txBody>
                    <a:bodyPr/>
                    <a:lstStyle/>
                    <a:p>
                      <a:pPr algn="l" fontAlgn="t"/>
                      <a:r>
                        <a:rPr lang="es-ES" sz="1800" dirty="0">
                          <a:effectLst/>
                        </a:rPr>
                        <a:t>Al construir formularios reactivos</a:t>
                      </a:r>
                      <a:endParaRPr lang="es-ES" sz="1800" b="0" dirty="0">
                        <a:effectLst/>
                      </a:endParaRPr>
                    </a:p>
                  </a:txBody>
                  <a:tcPr/>
                </a:tc>
                <a:extLst>
                  <a:ext uri="{0D108BD9-81ED-4DB2-BD59-A6C34878D82A}">
                    <a16:rowId xmlns:a16="http://schemas.microsoft.com/office/drawing/2014/main" val="10004"/>
                  </a:ext>
                </a:extLst>
              </a:tr>
              <a:tr h="0">
                <a:tc>
                  <a:txBody>
                    <a:bodyPr/>
                    <a:lstStyle/>
                    <a:p>
                      <a:pPr algn="l" fontAlgn="t"/>
                      <a:r>
                        <a:rPr lang="es-ES" sz="1800" u="none" strike="noStrike" dirty="0" err="1">
                          <a:effectLst/>
                        </a:rPr>
                        <a:t>RouterModule</a:t>
                      </a:r>
                      <a:endParaRPr lang="es-ES" sz="1800" b="0" dirty="0">
                        <a:effectLst/>
                      </a:endParaRPr>
                    </a:p>
                  </a:txBody>
                  <a:tcPr/>
                </a:tc>
                <a:tc>
                  <a:txBody>
                    <a:bodyPr/>
                    <a:lstStyle/>
                    <a:p>
                      <a:pPr algn="l" fontAlgn="t"/>
                      <a:r>
                        <a:rPr lang="es-ES" sz="1800">
                          <a:effectLst/>
                        </a:rPr>
                        <a:t>@angular/router</a:t>
                      </a:r>
                      <a:endParaRPr lang="es-ES" sz="1800" b="0">
                        <a:effectLst/>
                      </a:endParaRPr>
                    </a:p>
                  </a:txBody>
                  <a:tcPr/>
                </a:tc>
                <a:tc>
                  <a:txBody>
                    <a:bodyPr/>
                    <a:lstStyle/>
                    <a:p>
                      <a:pPr algn="l" fontAlgn="t"/>
                      <a:r>
                        <a:rPr lang="es-ES" sz="1800" dirty="0">
                          <a:effectLst/>
                        </a:rPr>
                        <a:t>Para enrutamiento y cuando se quiere utilizar </a:t>
                      </a:r>
                      <a:r>
                        <a:rPr lang="es-ES" sz="1800" u="none" strike="noStrike" dirty="0" err="1">
                          <a:effectLst/>
                        </a:rPr>
                        <a:t>RouterLink</a:t>
                      </a:r>
                      <a:r>
                        <a:rPr lang="es-ES" sz="1800" dirty="0">
                          <a:effectLst/>
                        </a:rPr>
                        <a:t>, .</a:t>
                      </a:r>
                      <a:r>
                        <a:rPr lang="es-ES" sz="1800" dirty="0" err="1">
                          <a:effectLst/>
                        </a:rPr>
                        <a:t>forRoot</a:t>
                      </a:r>
                      <a:r>
                        <a:rPr lang="es-ES" sz="1800" dirty="0">
                          <a:effectLst/>
                        </a:rPr>
                        <a:t>() y .</a:t>
                      </a:r>
                      <a:r>
                        <a:rPr lang="es-ES" sz="1800" dirty="0" err="1">
                          <a:effectLst/>
                        </a:rPr>
                        <a:t>forChild</a:t>
                      </a:r>
                      <a:r>
                        <a:rPr lang="es-ES" sz="1800" dirty="0">
                          <a:effectLst/>
                        </a:rPr>
                        <a:t>()</a:t>
                      </a:r>
                      <a:endParaRPr lang="es-ES" sz="1800" b="0" dirty="0">
                        <a:effectLst/>
                      </a:endParaRPr>
                    </a:p>
                  </a:txBody>
                  <a:tcPr/>
                </a:tc>
                <a:extLst>
                  <a:ext uri="{0D108BD9-81ED-4DB2-BD59-A6C34878D82A}">
                    <a16:rowId xmlns:a16="http://schemas.microsoft.com/office/drawing/2014/main" val="10005"/>
                  </a:ext>
                </a:extLst>
              </a:tr>
              <a:tr h="0">
                <a:tc>
                  <a:txBody>
                    <a:bodyPr/>
                    <a:lstStyle/>
                    <a:p>
                      <a:pPr algn="l" fontAlgn="t"/>
                      <a:r>
                        <a:rPr lang="es-ES" sz="1800" u="none" strike="noStrike" dirty="0" err="1">
                          <a:effectLst/>
                        </a:rPr>
                        <a:t>HttpClientModule</a:t>
                      </a:r>
                      <a:endParaRPr lang="es-ES" sz="1800" b="0" dirty="0">
                        <a:effectLst/>
                      </a:endParaRPr>
                    </a:p>
                  </a:txBody>
                  <a:tcPr/>
                </a:tc>
                <a:tc>
                  <a:txBody>
                    <a:bodyPr/>
                    <a:lstStyle/>
                    <a:p>
                      <a:pPr algn="l" fontAlgn="t"/>
                      <a:r>
                        <a:rPr lang="es-ES" sz="1800" dirty="0">
                          <a:effectLst/>
                        </a:rPr>
                        <a:t>@angular/</a:t>
                      </a:r>
                      <a:r>
                        <a:rPr lang="es-ES" sz="1800" dirty="0" err="1">
                          <a:effectLst/>
                        </a:rPr>
                        <a:t>common</a:t>
                      </a:r>
                      <a:r>
                        <a:rPr lang="es-ES" sz="1800" dirty="0">
                          <a:effectLst/>
                        </a:rPr>
                        <a:t>/http</a:t>
                      </a:r>
                      <a:endParaRPr lang="es-ES" sz="1800" b="0" dirty="0">
                        <a:effectLst/>
                      </a:endParaRPr>
                    </a:p>
                  </a:txBody>
                  <a:tcPr/>
                </a:tc>
                <a:tc>
                  <a:txBody>
                    <a:bodyPr/>
                    <a:lstStyle/>
                    <a:p>
                      <a:pPr algn="l" fontAlgn="t"/>
                      <a:r>
                        <a:rPr lang="es-ES" sz="1800" dirty="0">
                          <a:effectLst/>
                        </a:rPr>
                        <a:t>Para acceder a un servidor</a:t>
                      </a:r>
                      <a:endParaRPr lang="es-ES" sz="1800" b="0" dirty="0">
                        <a:effectLst/>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58013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Servicios</a:t>
            </a:r>
          </a:p>
        </p:txBody>
      </p:sp>
      <p:sp>
        <p:nvSpPr>
          <p:cNvPr id="5" name="Marcador de texto 4"/>
          <p:cNvSpPr>
            <a:spLocks noGrp="1"/>
          </p:cNvSpPr>
          <p:nvPr>
            <p:ph type="body" idx="1"/>
          </p:nvPr>
        </p:nvSpPr>
        <p:spPr/>
        <p:txBody>
          <a:bodyPr/>
          <a:lstStyle/>
          <a:p>
            <a:endParaRPr lang="es-ES"/>
          </a:p>
        </p:txBody>
      </p:sp>
    </p:spTree>
    <p:extLst>
      <p:ext uri="{BB962C8B-B14F-4D97-AF65-F5344CB8AC3E}">
        <p14:creationId xmlns:p14="http://schemas.microsoft.com/office/powerpoint/2010/main" val="35134192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Servicios</a:t>
            </a:r>
          </a:p>
        </p:txBody>
      </p:sp>
      <p:sp>
        <p:nvSpPr>
          <p:cNvPr id="3" name="Marcador de contenido 2"/>
          <p:cNvSpPr>
            <a:spLocks noGrp="1"/>
          </p:cNvSpPr>
          <p:nvPr>
            <p:ph idx="1"/>
          </p:nvPr>
        </p:nvSpPr>
        <p:spPr/>
        <p:txBody>
          <a:bodyPr>
            <a:normAutofit fontScale="70000" lnSpcReduction="20000"/>
          </a:bodyPr>
          <a:lstStyle/>
          <a:p>
            <a:r>
              <a:rPr lang="es-ES" dirty="0"/>
              <a:t>Los servicios en Angular es una categoría muy amplia que abarca cualquier valor, función o característica que necesita una aplicación.</a:t>
            </a:r>
          </a:p>
          <a:p>
            <a:r>
              <a:rPr lang="es-ES" dirty="0"/>
              <a:t>Angular no tiene una definición especifica para los servicios, no hay una clase base ni un lugar para registrarlos, son simples Clases.</a:t>
            </a:r>
          </a:p>
          <a:p>
            <a:r>
              <a:rPr lang="es-ES" dirty="0"/>
              <a:t>Tienen la siguiente particularidad:</a:t>
            </a:r>
          </a:p>
          <a:p>
            <a:pPr lvl="1"/>
            <a:r>
              <a:rPr lang="es-ES" dirty="0"/>
              <a:t>@</a:t>
            </a:r>
            <a:r>
              <a:rPr lang="es-ES" dirty="0" err="1"/>
              <a:t>Injectable</a:t>
            </a:r>
            <a:r>
              <a:rPr lang="es-ES" dirty="0"/>
              <a:t>: Este decorador avisa a Angular de que el servicio espera utilizar otros servicios y genera los metadatos que necesita el servicio para detectar la Inyección </a:t>
            </a:r>
            <a:r>
              <a:rPr lang="es-ES"/>
              <a:t>de Dependencias (DI</a:t>
            </a:r>
            <a:r>
              <a:rPr lang="es-ES" dirty="0"/>
              <a:t>) en el constructor. No es obligatorio ponerlo si el servicio no tiene </a:t>
            </a:r>
            <a:r>
              <a:rPr lang="es-ES" dirty="0" err="1"/>
              <a:t>IoC</a:t>
            </a:r>
            <a:r>
              <a:rPr lang="es-ES" dirty="0"/>
              <a:t> de otros servicios, pero es recomendable para evitar errores si en el futuro se añade alguna dependencia.</a:t>
            </a:r>
          </a:p>
          <a:p>
            <a:pPr lvl="1"/>
            <a:r>
              <a:rPr lang="es-ES" err="1"/>
              <a:t>Dependency</a:t>
            </a:r>
            <a:r>
              <a:rPr lang="es-ES"/>
              <a:t> Injection (DI</a:t>
            </a:r>
            <a:r>
              <a:rPr lang="es-ES" dirty="0"/>
              <a:t>) en el Constructor: Aquí aprovechamos las bondades de TypeScript para pasar explícitamente un objeto con tipo en el constructor. De este modo, Angular es capaz de inferir la Inyección de Dependencias. </a:t>
            </a:r>
          </a:p>
        </p:txBody>
      </p:sp>
    </p:spTree>
    <p:extLst>
      <p:ext uri="{BB962C8B-B14F-4D97-AF65-F5344CB8AC3E}">
        <p14:creationId xmlns:p14="http://schemas.microsoft.com/office/powerpoint/2010/main" val="34475808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a:t>
            </a:r>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ng</a:t>
            </a:r>
            <a:r>
              <a:rPr lang="es-ES" dirty="0"/>
              <a:t> </a:t>
            </a:r>
            <a:r>
              <a:rPr lang="es-ES" dirty="0" err="1"/>
              <a:t>generate</a:t>
            </a:r>
            <a:r>
              <a:rPr lang="es-ES" dirty="0"/>
              <a:t> </a:t>
            </a:r>
            <a:r>
              <a:rPr lang="es-ES" dirty="0" err="1"/>
              <a:t>service</a:t>
            </a:r>
            <a:r>
              <a:rPr lang="es-ES" dirty="0"/>
              <a:t> datos</a:t>
            </a:r>
          </a:p>
          <a:p>
            <a:pPr marL="0" indent="0">
              <a:buNone/>
            </a:pPr>
            <a:endParaRPr lang="es-ES" dirty="0"/>
          </a:p>
          <a:p>
            <a:pPr marL="0" indent="0">
              <a:buNone/>
            </a:pPr>
            <a:r>
              <a:rPr lang="es-ES" dirty="0" err="1"/>
              <a:t>import</a:t>
            </a:r>
            <a:r>
              <a:rPr lang="es-ES" dirty="0"/>
              <a:t> {</a:t>
            </a:r>
            <a:r>
              <a:rPr lang="es-ES" dirty="0" err="1"/>
              <a:t>Injectable</a:t>
            </a:r>
            <a:r>
              <a:rPr lang="es-ES" dirty="0"/>
              <a:t>}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Logger</a:t>
            </a:r>
            <a:r>
              <a:rPr lang="es-ES" dirty="0"/>
              <a:t> } </a:t>
            </a:r>
            <a:r>
              <a:rPr lang="es-ES" dirty="0" err="1"/>
              <a:t>from</a:t>
            </a:r>
            <a:r>
              <a:rPr lang="es-ES" dirty="0"/>
              <a:t> '../</a:t>
            </a:r>
            <a:r>
              <a:rPr lang="es-ES" dirty="0" err="1"/>
              <a:t>core</a:t>
            </a:r>
            <a:r>
              <a:rPr lang="es-ES" dirty="0"/>
              <a:t>/</a:t>
            </a:r>
            <a:r>
              <a:rPr lang="es-ES" dirty="0" err="1"/>
              <a:t>logger.service</a:t>
            </a:r>
            <a:r>
              <a:rPr lang="es-ES" dirty="0"/>
              <a:t>';</a:t>
            </a:r>
          </a:p>
          <a:p>
            <a:pPr marL="0" indent="0">
              <a:buNone/>
            </a:pPr>
            <a:endParaRPr lang="es-ES" dirty="0"/>
          </a:p>
          <a:p>
            <a:pPr marL="0" indent="0">
              <a:buNone/>
            </a:pPr>
            <a:r>
              <a:rPr lang="es-ES" dirty="0"/>
              <a:t>@</a:t>
            </a:r>
            <a:r>
              <a:rPr lang="es-ES" dirty="0" err="1"/>
              <a:t>Injectable</a:t>
            </a:r>
            <a:r>
              <a:rPr lang="es-ES" dirty="0"/>
              <a:t>()</a:t>
            </a:r>
          </a:p>
          <a:p>
            <a:pPr marL="0" indent="0">
              <a:buNone/>
            </a:pPr>
            <a:r>
              <a:rPr lang="es-ES" dirty="0" err="1"/>
              <a:t>export</a:t>
            </a:r>
            <a:r>
              <a:rPr lang="es-ES" dirty="0"/>
              <a:t> </a:t>
            </a:r>
            <a:r>
              <a:rPr lang="es-ES" dirty="0" err="1"/>
              <a:t>class</a:t>
            </a:r>
            <a:r>
              <a:rPr lang="es-ES" dirty="0"/>
              <a:t> </a:t>
            </a:r>
            <a:r>
              <a:rPr lang="es-ES" dirty="0" err="1"/>
              <a:t>DatosService</a:t>
            </a:r>
            <a:r>
              <a:rPr lang="es-ES" dirty="0"/>
              <a:t> {</a:t>
            </a:r>
          </a:p>
          <a:p>
            <a:pPr marL="0" indent="0">
              <a:buNone/>
            </a:pPr>
            <a:r>
              <a:rPr lang="es-ES" dirty="0"/>
              <a:t>    modelo = {};</a:t>
            </a:r>
          </a:p>
          <a:p>
            <a:pPr marL="0" indent="0">
              <a:buNone/>
            </a:pPr>
            <a:endParaRPr lang="es-ES" dirty="0"/>
          </a:p>
          <a:p>
            <a:pPr marL="0" indent="0">
              <a:buNone/>
            </a:pPr>
            <a:r>
              <a:rPr lang="es-ES" dirty="0"/>
              <a:t>    constructor(</a:t>
            </a:r>
            <a:r>
              <a:rPr lang="es-ES" dirty="0" err="1"/>
              <a:t>public</a:t>
            </a:r>
            <a:r>
              <a:rPr lang="es-ES" dirty="0"/>
              <a:t> </a:t>
            </a:r>
            <a:r>
              <a:rPr lang="es-ES" dirty="0" err="1"/>
              <a:t>logger</a:t>
            </a:r>
            <a:r>
              <a:rPr lang="es-ES" dirty="0"/>
              <a:t>: </a:t>
            </a:r>
            <a:r>
              <a:rPr lang="es-ES" dirty="0" err="1"/>
              <a:t>Logger</a:t>
            </a:r>
            <a:r>
              <a:rPr lang="es-ES" dirty="0"/>
              <a:t>){}</a:t>
            </a:r>
          </a:p>
          <a:p>
            <a:pPr marL="0" indent="0">
              <a:buNone/>
            </a:pPr>
            <a:endParaRPr lang="es-ES" dirty="0"/>
          </a:p>
          <a:p>
            <a:pPr marL="0" indent="0">
              <a:buNone/>
            </a:pPr>
            <a:r>
              <a:rPr lang="es-ES" dirty="0"/>
              <a:t>    metodo1() { … }</a:t>
            </a:r>
          </a:p>
          <a:p>
            <a:pPr marL="0" indent="0">
              <a:buNone/>
            </a:pPr>
            <a:r>
              <a:rPr lang="es-ES" dirty="0"/>
              <a:t>    metodo2() { … }</a:t>
            </a:r>
          </a:p>
          <a:p>
            <a:pPr marL="0" indent="0">
              <a:buNone/>
            </a:pPr>
            <a:r>
              <a:rPr lang="es-ES" dirty="0"/>
              <a:t>}</a:t>
            </a:r>
          </a:p>
          <a:p>
            <a:pPr marL="0" indent="0">
              <a:buNone/>
            </a:pPr>
            <a:endParaRPr lang="es-ES" dirty="0"/>
          </a:p>
        </p:txBody>
      </p:sp>
    </p:spTree>
    <p:extLst>
      <p:ext uri="{BB962C8B-B14F-4D97-AF65-F5344CB8AC3E}">
        <p14:creationId xmlns:p14="http://schemas.microsoft.com/office/powerpoint/2010/main" val="18428993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Inyección de dependencia</a:t>
            </a:r>
          </a:p>
        </p:txBody>
      </p:sp>
      <p:sp>
        <p:nvSpPr>
          <p:cNvPr id="3" name="Marcador de contenido 2"/>
          <p:cNvSpPr>
            <a:spLocks noGrp="1"/>
          </p:cNvSpPr>
          <p:nvPr>
            <p:ph idx="1"/>
          </p:nvPr>
        </p:nvSpPr>
        <p:spPr/>
        <p:txBody>
          <a:bodyPr>
            <a:normAutofit fontScale="62500" lnSpcReduction="20000"/>
          </a:bodyPr>
          <a:lstStyle/>
          <a:p>
            <a:r>
              <a:rPr lang="es-ES" dirty="0"/>
              <a:t>La Inyección de Dependencias (DI) es un mecanismo que proporciona nuevas instancias de una clase con todas las dependencias que requiere plenamente formadas.</a:t>
            </a:r>
          </a:p>
          <a:p>
            <a:r>
              <a:rPr lang="es-ES" dirty="0"/>
              <a:t>La mayoría de dependencias son servicios, y Angular usa la DI para proporcionar nuevos componentes con los servicios ya instanciados que necesitan.</a:t>
            </a:r>
          </a:p>
          <a:p>
            <a:r>
              <a:rPr lang="es-ES" dirty="0"/>
              <a:t>Gracias a TypeScript, Angular sabe de qué servicios depende un componente con tan solo mirar su constructor.</a:t>
            </a:r>
          </a:p>
          <a:p>
            <a:r>
              <a:rPr lang="es-ES" dirty="0"/>
              <a:t>El </a:t>
            </a:r>
            <a:r>
              <a:rPr lang="es-ES" dirty="0" err="1"/>
              <a:t>Injector</a:t>
            </a:r>
            <a:r>
              <a:rPr lang="es-ES" dirty="0"/>
              <a:t> es el principal mecanismo detrás de la DI. A nivel interno, un inyector dispone de un contenedor con las instancias de servicios que crea él mismo. Si una instancia no está en el contenedor, el inyector crea una nueva y la añade al contenedor antes de devolver el servicio a Angular, por eso se dice que los servicios son </a:t>
            </a:r>
            <a:r>
              <a:rPr lang="es-ES" dirty="0" err="1"/>
              <a:t>singletons</a:t>
            </a:r>
            <a:r>
              <a:rPr lang="es-ES" dirty="0"/>
              <a:t> en el ámbito de su inyector.</a:t>
            </a:r>
          </a:p>
          <a:p>
            <a:r>
              <a:rPr lang="es-ES" dirty="0"/>
              <a:t>El </a:t>
            </a:r>
            <a:r>
              <a:rPr lang="es-ES" dirty="0" err="1"/>
              <a:t>provider</a:t>
            </a:r>
            <a:r>
              <a:rPr lang="es-ES" dirty="0"/>
              <a:t> es cualquier cosa que puede crear o devolver un servicio, como la propia clase que define el servicio. Los </a:t>
            </a:r>
            <a:r>
              <a:rPr lang="es-ES" dirty="0" err="1"/>
              <a:t>providers</a:t>
            </a:r>
            <a:r>
              <a:rPr lang="es-ES" dirty="0"/>
              <a:t> pueden registrarse en cualquier nivel del árbol de componentes de la aplicación a través de los metadatos de componentes.</a:t>
            </a:r>
          </a:p>
        </p:txBody>
      </p:sp>
    </p:spTree>
    <p:extLst>
      <p:ext uri="{BB962C8B-B14F-4D97-AF65-F5344CB8AC3E}">
        <p14:creationId xmlns:p14="http://schemas.microsoft.com/office/powerpoint/2010/main" val="34583328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Registrar en el inyector</a:t>
            </a:r>
          </a:p>
        </p:txBody>
      </p:sp>
      <p:sp>
        <p:nvSpPr>
          <p:cNvPr id="3" name="Marcador de contenido 2"/>
          <p:cNvSpPr>
            <a:spLocks noGrp="1"/>
          </p:cNvSpPr>
          <p:nvPr>
            <p:ph idx="1"/>
          </p:nvPr>
        </p:nvSpPr>
        <p:spPr/>
        <p:txBody>
          <a:bodyPr>
            <a:normAutofit fontScale="55000" lnSpcReduction="20000"/>
          </a:bodyPr>
          <a:lstStyle/>
          <a:p>
            <a:r>
              <a:rPr lang="es-ES" dirty="0"/>
              <a:t>Globalmente, único para todo el módulo:</a:t>
            </a:r>
          </a:p>
          <a:p>
            <a:pPr marL="400050" lvl="1" indent="0">
              <a:buNone/>
            </a:pPr>
            <a:r>
              <a:rPr lang="es-ES" dirty="0" err="1"/>
              <a:t>import</a:t>
            </a:r>
            <a:r>
              <a:rPr lang="es-ES" dirty="0"/>
              <a:t> { </a:t>
            </a:r>
            <a:r>
              <a:rPr lang="es-ES" dirty="0" err="1"/>
              <a:t>DatosService</a:t>
            </a:r>
            <a:r>
              <a:rPr lang="es-ES" dirty="0"/>
              <a:t> }  </a:t>
            </a:r>
            <a:r>
              <a:rPr lang="es-ES" dirty="0" err="1"/>
              <a:t>from</a:t>
            </a:r>
            <a:r>
              <a:rPr lang="es-ES" dirty="0"/>
              <a:t> './</a:t>
            </a:r>
            <a:r>
              <a:rPr lang="es-ES" dirty="0" err="1"/>
              <a:t>datos.service</a:t>
            </a:r>
            <a:r>
              <a:rPr lang="es-ES" dirty="0"/>
              <a:t>';</a:t>
            </a:r>
          </a:p>
          <a:p>
            <a:pPr marL="400050" lvl="1" indent="0">
              <a:buNone/>
            </a:pPr>
            <a:endParaRPr lang="es-ES" dirty="0"/>
          </a:p>
          <a:p>
            <a:pPr marL="400050" lvl="1" indent="0">
              <a:buNone/>
            </a:pPr>
            <a:r>
              <a:rPr lang="es-ES" dirty="0"/>
              <a:t>@</a:t>
            </a:r>
            <a:r>
              <a:rPr lang="es-ES" dirty="0" err="1"/>
              <a:t>NgModule</a:t>
            </a:r>
            <a:r>
              <a:rPr lang="es-ES" dirty="0"/>
              <a:t>({</a:t>
            </a:r>
          </a:p>
          <a:p>
            <a:pPr marL="400050" lvl="1" indent="0">
              <a:buNone/>
            </a:pPr>
            <a:r>
              <a:rPr lang="es-ES" dirty="0"/>
              <a:t>  …</a:t>
            </a:r>
          </a:p>
          <a:p>
            <a:pPr marL="400050" lvl="1" indent="0">
              <a:buNone/>
            </a:pPr>
            <a:r>
              <a:rPr lang="es-ES" dirty="0"/>
              <a:t>  </a:t>
            </a:r>
            <a:r>
              <a:rPr lang="es-ES" dirty="0" err="1"/>
              <a:t>providers</a:t>
            </a:r>
            <a:r>
              <a:rPr lang="es-ES" dirty="0"/>
              <a:t>: [</a:t>
            </a:r>
            <a:r>
              <a:rPr lang="es-ES" dirty="0" err="1"/>
              <a:t>DatosService</a:t>
            </a:r>
            <a:r>
              <a:rPr lang="es-ES" dirty="0"/>
              <a:t>, </a:t>
            </a:r>
            <a:r>
              <a:rPr lang="es-ES" dirty="0" err="1"/>
              <a:t>Logger</a:t>
            </a:r>
            <a:r>
              <a:rPr lang="es-ES" dirty="0"/>
              <a:t>],</a:t>
            </a:r>
          </a:p>
          <a:p>
            <a:pPr marL="400050" lvl="1" indent="0">
              <a:buNone/>
            </a:pPr>
            <a:r>
              <a:rPr lang="es-ES" dirty="0"/>
              <a:t>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a:p>
            <a:r>
              <a:rPr lang="es-ES" dirty="0"/>
              <a:t>En el componente, solo estará disponibles para el componente y su contenido:</a:t>
            </a:r>
          </a:p>
          <a:p>
            <a:pPr marL="400050" lvl="1" indent="0">
              <a:buNone/>
            </a:pPr>
            <a:r>
              <a:rPr lang="es-ES" dirty="0" err="1"/>
              <a:t>import</a:t>
            </a:r>
            <a:r>
              <a:rPr lang="es-ES" dirty="0"/>
              <a:t> { </a:t>
            </a:r>
            <a:r>
              <a:rPr lang="es-ES" dirty="0" err="1"/>
              <a:t>DatosService</a:t>
            </a:r>
            <a:r>
              <a:rPr lang="es-ES" dirty="0"/>
              <a:t> }  </a:t>
            </a:r>
            <a:r>
              <a:rPr lang="es-ES" dirty="0" err="1"/>
              <a:t>from</a:t>
            </a:r>
            <a:r>
              <a:rPr lang="es-ES" dirty="0"/>
              <a:t> './</a:t>
            </a:r>
            <a:r>
              <a:rPr lang="es-ES" dirty="0" err="1"/>
              <a:t>datos.service</a:t>
            </a:r>
            <a:r>
              <a:rPr lang="es-ES" dirty="0"/>
              <a:t>';</a:t>
            </a:r>
          </a:p>
          <a:p>
            <a:pPr marL="457200" lvl="1" indent="0">
              <a:buNone/>
            </a:pPr>
            <a:endParaRPr lang="es-ES" dirty="0"/>
          </a:p>
          <a:p>
            <a:pPr marL="457200" lvl="1" indent="0">
              <a:buNone/>
            </a:pPr>
            <a:r>
              <a:rPr lang="es-ES" dirty="0"/>
              <a:t>@</a:t>
            </a:r>
            <a:r>
              <a:rPr lang="es-ES" dirty="0" err="1"/>
              <a:t>Component</a:t>
            </a:r>
            <a:r>
              <a:rPr lang="es-ES" dirty="0"/>
              <a:t>({</a:t>
            </a:r>
          </a:p>
          <a:p>
            <a:pPr marL="457200" lvl="1" indent="0">
              <a:buNone/>
            </a:pPr>
            <a:r>
              <a:rPr lang="es-ES" dirty="0"/>
              <a:t>  …</a:t>
            </a:r>
          </a:p>
          <a:p>
            <a:pPr marL="400050" lvl="1" indent="0">
              <a:buNone/>
            </a:pPr>
            <a:r>
              <a:rPr lang="es-ES" sz="2700" dirty="0">
                <a:solidFill>
                  <a:prstClr val="black"/>
                </a:solidFill>
              </a:rPr>
              <a:t>   </a:t>
            </a:r>
            <a:r>
              <a:rPr lang="es-ES" sz="2700" dirty="0" err="1">
                <a:solidFill>
                  <a:prstClr val="black"/>
                </a:solidFill>
              </a:rPr>
              <a:t>providers</a:t>
            </a:r>
            <a:r>
              <a:rPr lang="es-ES" sz="2700" dirty="0">
                <a:solidFill>
                  <a:prstClr val="black"/>
                </a:solidFill>
              </a:rPr>
              <a:t>: [</a:t>
            </a:r>
            <a:r>
              <a:rPr lang="es-ES" sz="2700" dirty="0" err="1">
                <a:solidFill>
                  <a:prstClr val="black"/>
                </a:solidFill>
              </a:rPr>
              <a:t>DatosService</a:t>
            </a:r>
            <a:r>
              <a:rPr lang="es-ES" sz="2700" dirty="0">
                <a:solidFill>
                  <a:prstClr val="black"/>
                </a:solidFill>
              </a:rPr>
              <a:t>, </a:t>
            </a:r>
            <a:r>
              <a:rPr lang="es-ES" sz="2700" dirty="0" err="1">
                <a:solidFill>
                  <a:prstClr val="black"/>
                </a:solidFill>
              </a:rPr>
              <a:t>Logger</a:t>
            </a:r>
            <a:r>
              <a:rPr lang="es-ES" sz="2700" dirty="0">
                <a:solidFill>
                  <a:prstClr val="black"/>
                </a:solidFill>
              </a:rPr>
              <a:t>],</a:t>
            </a:r>
          </a:p>
          <a:p>
            <a:pPr marL="457200" lvl="1" indent="0">
              <a:buNone/>
            </a:pPr>
            <a:r>
              <a:rPr lang="es-ES" dirty="0"/>
              <a:t>  …</a:t>
            </a:r>
          </a:p>
          <a:p>
            <a:pPr marL="457200" lvl="1" indent="0">
              <a:buNone/>
            </a:pPr>
            <a:r>
              <a:rPr lang="es-ES" dirty="0"/>
              <a:t>})</a:t>
            </a:r>
          </a:p>
          <a:p>
            <a:pPr marL="457200" lvl="1" indent="0">
              <a:buNone/>
            </a:pPr>
            <a:r>
              <a:rPr lang="es-ES" dirty="0" err="1"/>
              <a:t>export</a:t>
            </a:r>
            <a:r>
              <a:rPr lang="es-ES" dirty="0"/>
              <a:t> </a:t>
            </a:r>
            <a:r>
              <a:rPr lang="es-ES" dirty="0" err="1"/>
              <a:t>class</a:t>
            </a:r>
            <a:r>
              <a:rPr lang="es-ES" dirty="0"/>
              <a:t> </a:t>
            </a:r>
            <a:r>
              <a:rPr lang="es-ES" dirty="0" err="1"/>
              <a:t>AppComponent</a:t>
            </a:r>
            <a:r>
              <a:rPr lang="es-ES" dirty="0"/>
              <a:t> {</a:t>
            </a:r>
          </a:p>
          <a:p>
            <a:endParaRPr lang="es-ES" dirty="0"/>
          </a:p>
          <a:p>
            <a:pPr marL="400050" lvl="1" indent="0">
              <a:buNone/>
            </a:pPr>
            <a:endParaRPr lang="es-ES" dirty="0"/>
          </a:p>
        </p:txBody>
      </p:sp>
    </p:spTree>
    <p:extLst>
      <p:ext uri="{BB962C8B-B14F-4D97-AF65-F5344CB8AC3E}">
        <p14:creationId xmlns:p14="http://schemas.microsoft.com/office/powerpoint/2010/main" val="20081807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Proveedores </a:t>
            </a:r>
          </a:p>
        </p:txBody>
      </p:sp>
      <p:sp>
        <p:nvSpPr>
          <p:cNvPr id="3" name="Marcador de contenido 2"/>
          <p:cNvSpPr>
            <a:spLocks noGrp="1"/>
          </p:cNvSpPr>
          <p:nvPr>
            <p:ph idx="1"/>
          </p:nvPr>
        </p:nvSpPr>
        <p:spPr/>
        <p:txBody>
          <a:bodyPr>
            <a:normAutofit fontScale="70000" lnSpcReduction="20000"/>
          </a:bodyPr>
          <a:lstStyle/>
          <a:p>
            <a:r>
              <a:rPr lang="es-ES" dirty="0"/>
              <a:t>Un proveedor proporciona la versión concreta en tiempo de ejecución de un valor de dependencia. El inyector se basa en los proveedores para crear instancias de los servicios que inyecta en componentes y otros servicios.</a:t>
            </a:r>
          </a:p>
          <a:p>
            <a:r>
              <a:rPr lang="es-ES" dirty="0"/>
              <a:t>Proveedor simplificado:</a:t>
            </a:r>
          </a:p>
          <a:p>
            <a:pPr marL="400050" lvl="1" indent="0">
              <a:buNone/>
            </a:pPr>
            <a:r>
              <a:rPr lang="es-ES" dirty="0" err="1"/>
              <a:t>providers</a:t>
            </a:r>
            <a:r>
              <a:rPr lang="es-ES" dirty="0"/>
              <a:t>: [</a:t>
            </a:r>
            <a:r>
              <a:rPr lang="es-ES" dirty="0" err="1"/>
              <a:t>MyService</a:t>
            </a:r>
            <a:r>
              <a:rPr lang="es-ES" dirty="0"/>
              <a:t>]</a:t>
            </a:r>
          </a:p>
          <a:p>
            <a:r>
              <a:rPr lang="es-ES" dirty="0"/>
              <a:t>Proveedor de objeto literal:</a:t>
            </a:r>
          </a:p>
          <a:p>
            <a:pPr marL="400050" lvl="1" indent="0">
              <a:buNone/>
            </a:pPr>
            <a:r>
              <a:rPr lang="es-ES" dirty="0" err="1"/>
              <a:t>providers</a:t>
            </a:r>
            <a:r>
              <a:rPr lang="es-ES" dirty="0"/>
              <a:t>:[{ </a:t>
            </a:r>
            <a:r>
              <a:rPr lang="es-ES" dirty="0" err="1"/>
              <a:t>provide</a:t>
            </a:r>
            <a:r>
              <a:rPr lang="es-ES" dirty="0"/>
              <a:t>: alias, </a:t>
            </a:r>
            <a:r>
              <a:rPr lang="es-ES" b="1" dirty="0" err="1"/>
              <a:t>useClass</a:t>
            </a:r>
            <a:r>
              <a:rPr lang="es-ES" dirty="0"/>
              <a:t>: </a:t>
            </a:r>
            <a:r>
              <a:rPr lang="es-ES" dirty="0" err="1"/>
              <a:t>MyService</a:t>
            </a:r>
            <a:r>
              <a:rPr lang="es-ES" dirty="0"/>
              <a:t>}]</a:t>
            </a:r>
          </a:p>
          <a:p>
            <a:r>
              <a:rPr lang="es-ES" dirty="0"/>
              <a:t>Una instancia para dos proveedores:</a:t>
            </a:r>
          </a:p>
          <a:p>
            <a:pPr marL="901700" lvl="1" indent="-501650">
              <a:buNone/>
            </a:pPr>
            <a:r>
              <a:rPr lang="es-ES" dirty="0" err="1"/>
              <a:t>providers</a:t>
            </a:r>
            <a:r>
              <a:rPr lang="es-ES" dirty="0"/>
              <a:t>: [ </a:t>
            </a:r>
            <a:r>
              <a:rPr lang="es-ES" dirty="0" err="1"/>
              <a:t>NewLogger</a:t>
            </a:r>
            <a:r>
              <a:rPr lang="es-ES" dirty="0"/>
              <a:t>, { </a:t>
            </a:r>
            <a:r>
              <a:rPr lang="es-ES" dirty="0" err="1"/>
              <a:t>provide</a:t>
            </a:r>
            <a:r>
              <a:rPr lang="es-ES" dirty="0"/>
              <a:t>: </a:t>
            </a:r>
            <a:r>
              <a:rPr lang="es-ES" dirty="0" err="1"/>
              <a:t>OldLogger</a:t>
            </a:r>
            <a:r>
              <a:rPr lang="es-ES" dirty="0"/>
              <a:t>, </a:t>
            </a:r>
            <a:r>
              <a:rPr lang="es-ES" b="1" dirty="0" err="1"/>
              <a:t>useExisting</a:t>
            </a:r>
            <a:r>
              <a:rPr lang="es-ES" dirty="0"/>
              <a:t>: </a:t>
            </a:r>
            <a:r>
              <a:rPr lang="es-ES" dirty="0" err="1"/>
              <a:t>NewLogger</a:t>
            </a:r>
            <a:r>
              <a:rPr lang="es-ES" dirty="0"/>
              <a:t>}]</a:t>
            </a:r>
          </a:p>
          <a:p>
            <a:r>
              <a:rPr lang="es-ES" dirty="0"/>
              <a:t>Añadir a un proveedor múltiple:</a:t>
            </a:r>
          </a:p>
          <a:p>
            <a:pPr marL="901700" lvl="1" indent="-501650">
              <a:buNone/>
            </a:pPr>
            <a:r>
              <a:rPr lang="en-US" dirty="0"/>
              <a:t>{ provide: NG_VALIDATORS, </a:t>
            </a:r>
            <a:r>
              <a:rPr lang="en-US" b="1" dirty="0" err="1"/>
              <a:t>useExisting</a:t>
            </a:r>
            <a:r>
              <a:rPr lang="en-US" dirty="0"/>
              <a:t>: </a:t>
            </a:r>
            <a:r>
              <a:rPr lang="en-US" dirty="0" err="1"/>
              <a:t>MyDirective</a:t>
            </a:r>
            <a:r>
              <a:rPr lang="en-US" b="1" dirty="0"/>
              <a:t>, multi: true </a:t>
            </a:r>
            <a:r>
              <a:rPr lang="en-US" dirty="0"/>
              <a:t>}</a:t>
            </a:r>
            <a:endParaRPr lang="es-ES" dirty="0"/>
          </a:p>
          <a:p>
            <a:r>
              <a:rPr lang="es-ES" dirty="0"/>
              <a:t>Proveedor de valor ya instanciado:</a:t>
            </a:r>
          </a:p>
          <a:p>
            <a:pPr marL="901700" lvl="1" indent="-501650">
              <a:buNone/>
            </a:pPr>
            <a:r>
              <a:rPr lang="es-ES" sz="2900" dirty="0"/>
              <a:t>{ </a:t>
            </a:r>
            <a:r>
              <a:rPr lang="es-ES" sz="2900" dirty="0" err="1"/>
              <a:t>provide</a:t>
            </a:r>
            <a:r>
              <a:rPr lang="es-ES" sz="2900" dirty="0"/>
              <a:t>: VERSION, </a:t>
            </a:r>
            <a:r>
              <a:rPr lang="es-ES" sz="2900" b="1" dirty="0" err="1"/>
              <a:t>useValue</a:t>
            </a:r>
            <a:r>
              <a:rPr lang="es-ES" sz="2900" dirty="0"/>
              <a:t>: '2.1.0.234' }]</a:t>
            </a:r>
          </a:p>
        </p:txBody>
      </p:sp>
    </p:spTree>
    <p:extLst>
      <p:ext uri="{BB962C8B-B14F-4D97-AF65-F5344CB8AC3E}">
        <p14:creationId xmlns:p14="http://schemas.microsoft.com/office/powerpoint/2010/main" val="212347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Indra open University. Presentación del curso</a:t>
            </a:r>
          </a:p>
        </p:txBody>
      </p:sp>
      <p:sp>
        <p:nvSpPr>
          <p:cNvPr id="3" name="Marcador de contenido 2"/>
          <p:cNvSpPr>
            <a:spLocks noGrp="1"/>
          </p:cNvSpPr>
          <p:nvPr>
            <p:ph idx="1"/>
          </p:nvPr>
        </p:nvSpPr>
        <p:spPr/>
        <p:txBody>
          <a:bodyPr/>
          <a:lstStyle/>
          <a:p>
            <a:r>
              <a:rPr lang="es-ES" dirty="0"/>
              <a:t>Presentación de la Universidad y sus 6 escuelas</a:t>
            </a:r>
          </a:p>
          <a:p>
            <a:r>
              <a:rPr lang="es-ES" dirty="0"/>
              <a:t>Presentación de la Escuela y su objetivo principal</a:t>
            </a:r>
          </a:p>
          <a:p>
            <a:r>
              <a:rPr lang="es-ES" dirty="0"/>
              <a:t>Presentación de la Escuela: Misión, Contenidos y cursos, Director/es de la escuela.</a:t>
            </a:r>
          </a:p>
          <a:p>
            <a:r>
              <a:rPr lang="es-ES" dirty="0"/>
              <a:t>Presentación del curso: Objetivos, Contenidos.</a:t>
            </a:r>
          </a:p>
        </p:txBody>
      </p:sp>
      <p:sp>
        <p:nvSpPr>
          <p:cNvPr id="4" name="Marcador de texto 3"/>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142293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es-ES" dirty="0"/>
              <a:t>Angular 7</a:t>
            </a:r>
          </a:p>
        </p:txBody>
      </p:sp>
      <p:sp>
        <p:nvSpPr>
          <p:cNvPr id="5" name="4 Subtítulo"/>
          <p:cNvSpPr>
            <a:spLocks noGrp="1"/>
          </p:cNvSpPr>
          <p:nvPr>
            <p:ph type="subTitle" idx="1"/>
          </p:nvPr>
        </p:nvSpPr>
        <p:spPr/>
        <p:txBody>
          <a:bodyPr/>
          <a:lstStyle/>
          <a:p>
            <a:r>
              <a:rPr lang="es-ES" dirty="0">
                <a:hlinkClick r:id="rId3"/>
              </a:rPr>
              <a:t>https://angular.io/</a:t>
            </a:r>
            <a:endParaRPr lang="es-ES" dirty="0"/>
          </a:p>
        </p:txBody>
      </p:sp>
    </p:spTree>
    <p:extLst>
      <p:ext uri="{BB962C8B-B14F-4D97-AF65-F5344CB8AC3E}">
        <p14:creationId xmlns:p14="http://schemas.microsoft.com/office/powerpoint/2010/main" val="35552387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Factorías</a:t>
            </a:r>
          </a:p>
        </p:txBody>
      </p:sp>
      <p:sp>
        <p:nvSpPr>
          <p:cNvPr id="3" name="Marcador de contenido 2"/>
          <p:cNvSpPr>
            <a:spLocks noGrp="1"/>
          </p:cNvSpPr>
          <p:nvPr>
            <p:ph idx="1"/>
          </p:nvPr>
        </p:nvSpPr>
        <p:spPr/>
        <p:txBody>
          <a:bodyPr>
            <a:normAutofit fontScale="62500" lnSpcReduction="20000"/>
          </a:bodyPr>
          <a:lstStyle/>
          <a:p>
            <a:r>
              <a:rPr lang="es-ES" dirty="0"/>
              <a:t>A veces tenemos que crear el valor dependiente dinámicamente, en base a información que no tendremos hasta el último momento posible. Tal vez la información cambia varias veces en el transcurso de la sesión de navegación. Supongamos también que el servicio inyectable no tiene acceso independiente a la fuente de esta información.</a:t>
            </a:r>
          </a:p>
          <a:p>
            <a:r>
              <a:rPr lang="es-ES" dirty="0"/>
              <a:t>Esta situación requiere de un proveedor factoría: función que genera la instancia del servicio.</a:t>
            </a:r>
          </a:p>
          <a:p>
            <a:pPr marL="400050" lvl="1" indent="0">
              <a:buNone/>
            </a:pPr>
            <a:r>
              <a:rPr lang="es-ES" dirty="0" err="1"/>
              <a:t>export</a:t>
            </a:r>
            <a:r>
              <a:rPr lang="es-ES" dirty="0"/>
              <a:t> </a:t>
            </a:r>
            <a:r>
              <a:rPr lang="es-ES" dirty="0" err="1"/>
              <a:t>class</a:t>
            </a:r>
            <a:r>
              <a:rPr lang="es-ES" dirty="0"/>
              <a:t> </a:t>
            </a:r>
            <a:r>
              <a:rPr lang="es-ES" dirty="0" err="1"/>
              <a:t>DatosService</a:t>
            </a:r>
            <a:r>
              <a:rPr lang="es-ES" dirty="0"/>
              <a:t> {</a:t>
            </a:r>
          </a:p>
          <a:p>
            <a:pPr marL="400050" lvl="1" indent="0">
              <a:buNone/>
            </a:pPr>
            <a:r>
              <a:rPr lang="es-ES" dirty="0"/>
              <a:t>  constructor(</a:t>
            </a:r>
            <a:r>
              <a:rPr lang="es-ES" dirty="0" err="1"/>
              <a:t>logger</a:t>
            </a:r>
            <a:r>
              <a:rPr lang="es-ES" dirty="0"/>
              <a:t>: </a:t>
            </a:r>
            <a:r>
              <a:rPr lang="es-ES" dirty="0" err="1"/>
              <a:t>Logger</a:t>
            </a:r>
            <a:r>
              <a:rPr lang="es-ES" dirty="0"/>
              <a:t>, </a:t>
            </a:r>
            <a:r>
              <a:rPr lang="es-ES" dirty="0" err="1"/>
              <a:t>isAuthorized</a:t>
            </a:r>
            <a:r>
              <a:rPr lang="es-ES" dirty="0"/>
              <a:t>: </a:t>
            </a:r>
            <a:r>
              <a:rPr lang="es-ES" dirty="0" err="1"/>
              <a:t>boolean</a:t>
            </a:r>
            <a:r>
              <a:rPr lang="es-ES" dirty="0"/>
              <a:t>){}</a:t>
            </a:r>
          </a:p>
          <a:p>
            <a:pPr marL="400050" lvl="1" indent="0">
              <a:buNone/>
            </a:pPr>
            <a:r>
              <a:rPr lang="es-ES" dirty="0"/>
              <a:t>  // …</a:t>
            </a:r>
          </a:p>
          <a:p>
            <a:pPr marL="400050" lvl="1" indent="0">
              <a:buNone/>
            </a:pPr>
            <a:r>
              <a:rPr lang="es-ES" dirty="0"/>
              <a:t>}</a:t>
            </a:r>
          </a:p>
          <a:p>
            <a:pPr marL="400050" lvl="1" indent="0">
              <a:buNone/>
            </a:pPr>
            <a:r>
              <a:rPr lang="es-ES" dirty="0" err="1"/>
              <a:t>export</a:t>
            </a:r>
            <a:r>
              <a:rPr lang="es-ES" dirty="0"/>
              <a:t> </a:t>
            </a:r>
            <a:r>
              <a:rPr lang="es-ES" dirty="0" err="1"/>
              <a:t>let</a:t>
            </a:r>
            <a:r>
              <a:rPr lang="es-ES" dirty="0"/>
              <a:t> </a:t>
            </a:r>
            <a:r>
              <a:rPr lang="es-ES" dirty="0" err="1"/>
              <a:t>DatosServiceFactory</a:t>
            </a:r>
            <a:r>
              <a:rPr lang="es-ES" dirty="0"/>
              <a:t> = (</a:t>
            </a:r>
            <a:r>
              <a:rPr lang="es-ES" dirty="0" err="1"/>
              <a:t>logger</a:t>
            </a:r>
            <a:r>
              <a:rPr lang="es-ES" dirty="0"/>
              <a:t>: </a:t>
            </a:r>
            <a:r>
              <a:rPr lang="es-ES" dirty="0" err="1"/>
              <a:t>Logger</a:t>
            </a:r>
            <a:r>
              <a:rPr lang="es-ES" dirty="0"/>
              <a:t>, </a:t>
            </a:r>
            <a:r>
              <a:rPr lang="es-ES" dirty="0" err="1"/>
              <a:t>userService</a:t>
            </a:r>
            <a:r>
              <a:rPr lang="es-ES" dirty="0"/>
              <a:t>: </a:t>
            </a:r>
            <a:r>
              <a:rPr lang="es-ES" dirty="0" err="1"/>
              <a:t>UserService</a:t>
            </a:r>
            <a:r>
              <a:rPr lang="es-ES" dirty="0"/>
              <a:t>) =&gt; {</a:t>
            </a:r>
          </a:p>
          <a:p>
            <a:pPr marL="400050" lvl="1" indent="0">
              <a:buNone/>
            </a:pPr>
            <a:r>
              <a:rPr lang="es-ES" dirty="0"/>
              <a:t>  </a:t>
            </a:r>
            <a:r>
              <a:rPr lang="es-ES" dirty="0" err="1"/>
              <a:t>return</a:t>
            </a:r>
            <a:r>
              <a:rPr lang="es-ES" dirty="0"/>
              <a:t> new </a:t>
            </a:r>
            <a:r>
              <a:rPr lang="es-ES" dirty="0" err="1"/>
              <a:t>DatosService</a:t>
            </a:r>
            <a:r>
              <a:rPr lang="es-ES" dirty="0"/>
              <a:t>(</a:t>
            </a:r>
            <a:r>
              <a:rPr lang="es-ES" dirty="0" err="1"/>
              <a:t>logger</a:t>
            </a:r>
            <a:r>
              <a:rPr lang="es-ES" dirty="0"/>
              <a:t>, </a:t>
            </a:r>
            <a:r>
              <a:rPr lang="es-ES" dirty="0" err="1"/>
              <a:t>userService.user.isAuthorized</a:t>
            </a:r>
            <a:r>
              <a:rPr lang="es-ES" dirty="0"/>
              <a:t>);</a:t>
            </a:r>
          </a:p>
          <a:p>
            <a:pPr marL="400050" lvl="1" indent="0">
              <a:buNone/>
            </a:pPr>
            <a:r>
              <a:rPr lang="es-ES" dirty="0"/>
              <a:t>};</a:t>
            </a:r>
          </a:p>
          <a:p>
            <a:pPr marL="400050" lvl="1" indent="0">
              <a:buNone/>
            </a:pPr>
            <a:r>
              <a:rPr lang="es-ES" dirty="0" err="1"/>
              <a:t>providers</a:t>
            </a:r>
            <a:r>
              <a:rPr lang="es-ES" dirty="0"/>
              <a:t>: [{</a:t>
            </a:r>
            <a:r>
              <a:rPr lang="en-US" dirty="0"/>
              <a:t>provide: </a:t>
            </a:r>
            <a:r>
              <a:rPr lang="es-ES" dirty="0" err="1"/>
              <a:t>DatosService</a:t>
            </a:r>
            <a:r>
              <a:rPr lang="en-US" dirty="0"/>
              <a:t>, </a:t>
            </a:r>
            <a:r>
              <a:rPr lang="en-US" b="1" dirty="0" err="1"/>
              <a:t>useFactory</a:t>
            </a:r>
            <a:r>
              <a:rPr lang="en-US" dirty="0"/>
              <a:t>: </a:t>
            </a:r>
            <a:r>
              <a:rPr lang="es-ES" dirty="0" err="1"/>
              <a:t>DatosServiceFactory</a:t>
            </a:r>
            <a:r>
              <a:rPr lang="en-US" dirty="0"/>
              <a:t>,</a:t>
            </a:r>
          </a:p>
          <a:p>
            <a:pPr marL="400050" lvl="1" indent="0">
              <a:buNone/>
            </a:pPr>
            <a:r>
              <a:rPr lang="en-US" dirty="0"/>
              <a:t>    deps: [Logger, </a:t>
            </a:r>
            <a:r>
              <a:rPr lang="en-US" dirty="0" err="1"/>
              <a:t>UserService</a:t>
            </a:r>
            <a:r>
              <a:rPr lang="en-US" dirty="0"/>
              <a:t>]</a:t>
            </a:r>
            <a:r>
              <a:rPr lang="es-ES" dirty="0"/>
              <a:t> }]</a:t>
            </a:r>
          </a:p>
          <a:p>
            <a:pPr marL="400050" lvl="1" indent="0">
              <a:buNone/>
            </a:pPr>
            <a:endParaRPr lang="es-ES" dirty="0"/>
          </a:p>
          <a:p>
            <a:pPr marL="400050" lvl="1" indent="0">
              <a:buNone/>
            </a:pPr>
            <a:endParaRPr lang="es-ES" dirty="0"/>
          </a:p>
          <a:p>
            <a:endParaRPr lang="es-ES" dirty="0"/>
          </a:p>
          <a:p>
            <a:endParaRPr lang="es-ES" dirty="0"/>
          </a:p>
        </p:txBody>
      </p:sp>
    </p:spTree>
    <p:extLst>
      <p:ext uri="{BB962C8B-B14F-4D97-AF65-F5344CB8AC3E}">
        <p14:creationId xmlns:p14="http://schemas.microsoft.com/office/powerpoint/2010/main" val="4955995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Auto referenciado de proveedores </a:t>
            </a:r>
            <a:r>
              <a:rPr lang="es-ES" sz="3600" dirty="0"/>
              <a:t>(v.6)</a:t>
            </a:r>
          </a:p>
        </p:txBody>
      </p:sp>
      <p:sp>
        <p:nvSpPr>
          <p:cNvPr id="3" name="Marcador de contenido 2"/>
          <p:cNvSpPr>
            <a:spLocks noGrp="1"/>
          </p:cNvSpPr>
          <p:nvPr>
            <p:ph idx="1"/>
          </p:nvPr>
        </p:nvSpPr>
        <p:spPr/>
        <p:txBody>
          <a:bodyPr>
            <a:normAutofit fontScale="70000" lnSpcReduction="20000"/>
          </a:bodyPr>
          <a:lstStyle/>
          <a:p>
            <a:r>
              <a:rPr lang="es-ES" dirty="0"/>
              <a:t>Se puede especificar que el servicio debe proporcionarse en el inyector raíz: agrega un proveedor del servicio al inyector del módulo principal, estos proveedores están disponibles para todas las clases en la aplicación, siempre que tengan el </a:t>
            </a:r>
            <a:r>
              <a:rPr lang="es-ES" dirty="0" err="1"/>
              <a:t>token</a:t>
            </a:r>
            <a:r>
              <a:rPr lang="es-ES" dirty="0"/>
              <a:t> de búsqueda.</a:t>
            </a:r>
          </a:p>
          <a:p>
            <a:pPr marL="457200" lvl="1" indent="0">
              <a:buNone/>
            </a:pPr>
            <a:r>
              <a:rPr lang="es-ES" dirty="0"/>
              <a:t>@</a:t>
            </a:r>
            <a:r>
              <a:rPr lang="es-ES" dirty="0" err="1"/>
              <a:t>Injectable</a:t>
            </a:r>
            <a:r>
              <a:rPr lang="es-ES" dirty="0"/>
              <a:t>({</a:t>
            </a:r>
          </a:p>
          <a:p>
            <a:pPr marL="457200" lvl="1" indent="0">
              <a:buNone/>
            </a:pPr>
            <a:r>
              <a:rPr lang="es-ES" dirty="0"/>
              <a:t>  </a:t>
            </a:r>
            <a:r>
              <a:rPr lang="es-ES" dirty="0" err="1"/>
              <a:t>providedIn</a:t>
            </a:r>
            <a:r>
              <a:rPr lang="es-ES" dirty="0"/>
              <a:t>: '</a:t>
            </a:r>
            <a:r>
              <a:rPr lang="es-ES" dirty="0" err="1"/>
              <a:t>root</a:t>
            </a:r>
            <a:r>
              <a:rPr lang="es-ES" dirty="0"/>
              <a:t>',</a:t>
            </a:r>
          </a:p>
          <a:p>
            <a:pPr marL="457200" lvl="1" indent="0">
              <a:buNone/>
            </a:pPr>
            <a:r>
              <a:rPr lang="es-ES" dirty="0"/>
              <a:t>})</a:t>
            </a:r>
          </a:p>
          <a:p>
            <a:r>
              <a:rPr lang="es-ES" dirty="0"/>
              <a:t>También es posible especificar que se debe proporcionar un módulo en particular:</a:t>
            </a:r>
          </a:p>
          <a:p>
            <a:pPr marL="457200" lvl="1" indent="0">
              <a:buNone/>
            </a:pPr>
            <a:r>
              <a:rPr lang="es-ES" dirty="0"/>
              <a:t>@</a:t>
            </a:r>
            <a:r>
              <a:rPr lang="es-ES" dirty="0" err="1"/>
              <a:t>Injectable</a:t>
            </a:r>
            <a:r>
              <a:rPr lang="es-ES" dirty="0"/>
              <a:t>({</a:t>
            </a:r>
          </a:p>
          <a:p>
            <a:pPr marL="457200" lvl="1" indent="0">
              <a:buNone/>
            </a:pPr>
            <a:r>
              <a:rPr lang="es-ES" dirty="0"/>
              <a:t>  </a:t>
            </a:r>
            <a:r>
              <a:rPr lang="es-ES" dirty="0" err="1"/>
              <a:t>providedIn</a:t>
            </a:r>
            <a:r>
              <a:rPr lang="es-ES" dirty="0"/>
              <a:t>: </a:t>
            </a:r>
            <a:r>
              <a:rPr lang="es-ES" dirty="0" err="1"/>
              <a:t>MyCoreModule</a:t>
            </a:r>
            <a:r>
              <a:rPr lang="es-ES" dirty="0"/>
              <a:t>,</a:t>
            </a:r>
          </a:p>
          <a:p>
            <a:pPr marL="457200" lvl="1" indent="0">
              <a:buNone/>
            </a:pPr>
            <a:r>
              <a:rPr lang="es-ES" dirty="0"/>
              <a:t>})</a:t>
            </a:r>
          </a:p>
          <a:p>
            <a:r>
              <a:rPr lang="es-ES" dirty="0"/>
              <a:t>Dan a Angular la capacidad de eliminar servicios del producto final que no se usan en su aplicación.</a:t>
            </a:r>
          </a:p>
        </p:txBody>
      </p:sp>
    </p:spTree>
    <p:extLst>
      <p:ext uri="{BB962C8B-B14F-4D97-AF65-F5344CB8AC3E}">
        <p14:creationId xmlns:p14="http://schemas.microsoft.com/office/powerpoint/2010/main" val="41282010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Dependencias que no son de clase</a:t>
            </a:r>
          </a:p>
        </p:txBody>
      </p:sp>
      <p:sp>
        <p:nvSpPr>
          <p:cNvPr id="3" name="Marcador de contenido 2"/>
          <p:cNvSpPr>
            <a:spLocks noGrp="1"/>
          </p:cNvSpPr>
          <p:nvPr>
            <p:ph idx="1"/>
          </p:nvPr>
        </p:nvSpPr>
        <p:spPr/>
        <p:txBody>
          <a:bodyPr>
            <a:normAutofit fontScale="70000" lnSpcReduction="20000"/>
          </a:bodyPr>
          <a:lstStyle/>
          <a:p>
            <a:r>
              <a:rPr lang="es-ES" dirty="0"/>
              <a:t>La inyección utiliza los nombres de las clase. A veces se quiere inyectar algo que no tiene una representación en tiempo de ejecución: interfaces, genéricos, </a:t>
            </a:r>
            <a:r>
              <a:rPr lang="es-ES" dirty="0" err="1"/>
              <a:t>arrays</a:t>
            </a:r>
            <a:r>
              <a:rPr lang="es-ES" dirty="0"/>
              <a:t>, …</a:t>
            </a:r>
          </a:p>
          <a:p>
            <a:r>
              <a:rPr lang="es-ES" dirty="0"/>
              <a:t>En dichos casos es necesario crear una cadena o un </a:t>
            </a:r>
            <a:r>
              <a:rPr lang="es-ES" dirty="0" err="1"/>
              <a:t>token</a:t>
            </a:r>
            <a:r>
              <a:rPr lang="es-ES" dirty="0"/>
              <a:t> y referenciar con el decorador </a:t>
            </a:r>
            <a:r>
              <a:rPr lang="en-US" dirty="0"/>
              <a:t>@Inject.</a:t>
            </a:r>
            <a:endParaRPr lang="es-ES" dirty="0"/>
          </a:p>
          <a:p>
            <a:r>
              <a:rPr lang="es-ES" dirty="0"/>
              <a:t>Mediante cadenas:</a:t>
            </a:r>
          </a:p>
          <a:p>
            <a:pPr marL="457200" lvl="1" indent="0">
              <a:buNone/>
            </a:pPr>
            <a:r>
              <a:rPr lang="en-US" dirty="0"/>
              <a:t>providers: [{ provide: 'VERSION', </a:t>
            </a:r>
            <a:r>
              <a:rPr lang="en-US" dirty="0" err="1"/>
              <a:t>useValue</a:t>
            </a:r>
            <a:r>
              <a:rPr lang="en-US" dirty="0"/>
              <a:t>: '2.1.0.234' }]</a:t>
            </a:r>
          </a:p>
          <a:p>
            <a:pPr marL="457200" lvl="1" indent="0">
              <a:buNone/>
            </a:pPr>
            <a:r>
              <a:rPr lang="en-US" dirty="0"/>
              <a:t>constructor(@Inject('VERSION') public version: string)</a:t>
            </a:r>
            <a:endParaRPr lang="es-ES" dirty="0"/>
          </a:p>
          <a:p>
            <a:r>
              <a:rPr lang="es-ES" dirty="0" err="1"/>
              <a:t>InjectionToken</a:t>
            </a:r>
            <a:r>
              <a:rPr lang="es-ES" dirty="0"/>
              <a:t>&lt;T&gt; permite crear un </a:t>
            </a:r>
            <a:r>
              <a:rPr lang="es-ES" dirty="0" err="1"/>
              <a:t>token</a:t>
            </a:r>
            <a:r>
              <a:rPr lang="es-ES" dirty="0"/>
              <a:t> que se puede utilizar en un proveedor de DI, donde T que es el tipo de objeto que será devuelto por el Inyector. Esto proporciona un nivel adicional de seguridad de tipo.</a:t>
            </a:r>
          </a:p>
          <a:p>
            <a:pPr marL="457200" lvl="1" indent="0">
              <a:buNone/>
            </a:pPr>
            <a:r>
              <a:rPr lang="es-ES" dirty="0" err="1"/>
              <a:t>export</a:t>
            </a:r>
            <a:r>
              <a:rPr lang="es-ES" dirty="0"/>
              <a:t> </a:t>
            </a:r>
            <a:r>
              <a:rPr lang="es-ES" dirty="0" err="1"/>
              <a:t>const</a:t>
            </a:r>
            <a:r>
              <a:rPr lang="es-ES" dirty="0"/>
              <a:t> VERSION = new </a:t>
            </a:r>
            <a:r>
              <a:rPr lang="es-ES" dirty="0" err="1"/>
              <a:t>InjectionToken</a:t>
            </a:r>
            <a:r>
              <a:rPr lang="es-ES" dirty="0"/>
              <a:t>&lt;</a:t>
            </a:r>
            <a:r>
              <a:rPr lang="es-ES" dirty="0" err="1"/>
              <a:t>string</a:t>
            </a:r>
            <a:r>
              <a:rPr lang="es-ES" dirty="0"/>
              <a:t>&gt;('</a:t>
            </a:r>
            <a:r>
              <a:rPr lang="es-ES" dirty="0" err="1"/>
              <a:t>Version</a:t>
            </a:r>
            <a:r>
              <a:rPr lang="es-ES" dirty="0"/>
              <a:t>');</a:t>
            </a:r>
          </a:p>
          <a:p>
            <a:pPr marL="457200" lvl="1" indent="0">
              <a:buNone/>
            </a:pPr>
            <a:r>
              <a:rPr lang="es-ES" dirty="0" err="1"/>
              <a:t>providers</a:t>
            </a:r>
            <a:r>
              <a:rPr lang="es-ES" dirty="0"/>
              <a:t>: [{ </a:t>
            </a:r>
            <a:r>
              <a:rPr lang="es-ES" dirty="0" err="1"/>
              <a:t>provide</a:t>
            </a:r>
            <a:r>
              <a:rPr lang="es-ES" dirty="0"/>
              <a:t>: VERSION, </a:t>
            </a:r>
            <a:r>
              <a:rPr lang="es-ES" dirty="0" err="1"/>
              <a:t>useValue</a:t>
            </a:r>
            <a:r>
              <a:rPr lang="es-ES" dirty="0"/>
              <a:t>: '2.1.0.234' }]</a:t>
            </a:r>
          </a:p>
          <a:p>
            <a:pPr marL="457200" lvl="1" indent="0">
              <a:buNone/>
            </a:pPr>
            <a:r>
              <a:rPr lang="es-ES" dirty="0"/>
              <a:t>constructor(@</a:t>
            </a:r>
            <a:r>
              <a:rPr lang="es-ES" dirty="0" err="1"/>
              <a:t>Inject</a:t>
            </a:r>
            <a:r>
              <a:rPr lang="es-ES" dirty="0"/>
              <a:t>(VERSION) </a:t>
            </a:r>
            <a:r>
              <a:rPr lang="es-ES" dirty="0" err="1"/>
              <a:t>public</a:t>
            </a:r>
            <a:r>
              <a:rPr lang="es-ES" dirty="0"/>
              <a:t> </a:t>
            </a:r>
            <a:r>
              <a:rPr lang="es-ES" dirty="0" err="1"/>
              <a:t>version</a:t>
            </a:r>
            <a:r>
              <a:rPr lang="es-ES" dirty="0"/>
              <a:t>: </a:t>
            </a:r>
            <a:r>
              <a:rPr lang="es-ES" dirty="0" err="1"/>
              <a:t>string</a:t>
            </a:r>
            <a:r>
              <a:rPr lang="es-ES" dirty="0"/>
              <a:t>)</a:t>
            </a:r>
          </a:p>
        </p:txBody>
      </p:sp>
    </p:spTree>
    <p:extLst>
      <p:ext uri="{BB962C8B-B14F-4D97-AF65-F5344CB8AC3E}">
        <p14:creationId xmlns:p14="http://schemas.microsoft.com/office/powerpoint/2010/main" val="5180871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Dependencias opcionales</a:t>
            </a:r>
          </a:p>
        </p:txBody>
      </p:sp>
      <p:sp>
        <p:nvSpPr>
          <p:cNvPr id="3" name="Marcador de contenido 2"/>
          <p:cNvSpPr>
            <a:spLocks noGrp="1"/>
          </p:cNvSpPr>
          <p:nvPr>
            <p:ph idx="1"/>
          </p:nvPr>
        </p:nvSpPr>
        <p:spPr/>
        <p:txBody>
          <a:bodyPr>
            <a:normAutofit fontScale="77500" lnSpcReduction="20000"/>
          </a:bodyPr>
          <a:lstStyle/>
          <a:p>
            <a:r>
              <a:rPr lang="es-ES" dirty="0"/>
              <a:t>Se puede indicar que se inyecte solo si existe la clase del servicio:</a:t>
            </a:r>
          </a:p>
          <a:p>
            <a:pPr marL="400050" lvl="1" indent="0">
              <a:buNone/>
            </a:pPr>
            <a:r>
              <a:rPr lang="es-ES" dirty="0" err="1"/>
              <a:t>import</a:t>
            </a:r>
            <a:r>
              <a:rPr lang="es-ES" dirty="0"/>
              <a:t> { </a:t>
            </a:r>
            <a:r>
              <a:rPr lang="es-ES" dirty="0" err="1"/>
              <a:t>Optional</a:t>
            </a:r>
            <a:r>
              <a:rPr lang="es-ES" dirty="0"/>
              <a:t> } </a:t>
            </a:r>
            <a:r>
              <a:rPr lang="es-ES" dirty="0" err="1"/>
              <a:t>from</a:t>
            </a:r>
            <a:r>
              <a:rPr lang="es-ES" dirty="0"/>
              <a:t> '@angular/</a:t>
            </a:r>
            <a:r>
              <a:rPr lang="es-ES" dirty="0" err="1"/>
              <a:t>core</a:t>
            </a:r>
            <a:r>
              <a:rPr lang="es-ES" dirty="0"/>
              <a:t>';</a:t>
            </a:r>
          </a:p>
          <a:p>
            <a:pPr marL="400050" lvl="1" indent="0">
              <a:buNone/>
            </a:pPr>
            <a:endParaRPr lang="es-ES" dirty="0"/>
          </a:p>
          <a:p>
            <a:pPr marL="400050" lvl="1" indent="0">
              <a:buNone/>
            </a:pPr>
            <a:r>
              <a:rPr lang="es-ES" dirty="0" err="1"/>
              <a:t>class</a:t>
            </a:r>
            <a:r>
              <a:rPr lang="es-ES" dirty="0"/>
              <a:t> </a:t>
            </a:r>
            <a:r>
              <a:rPr lang="es-ES" dirty="0" err="1"/>
              <a:t>AnotherService</a:t>
            </a:r>
            <a:r>
              <a:rPr lang="es-ES" dirty="0"/>
              <a:t>{</a:t>
            </a:r>
          </a:p>
          <a:p>
            <a:pPr marL="400050" lvl="1" indent="0">
              <a:buNone/>
            </a:pPr>
            <a:r>
              <a:rPr lang="es-ES" dirty="0"/>
              <a:t>    constructor(@</a:t>
            </a:r>
            <a:r>
              <a:rPr lang="es-ES" dirty="0" err="1"/>
              <a:t>Optional</a:t>
            </a:r>
            <a:r>
              <a:rPr lang="es-ES" dirty="0"/>
              <a:t>() </a:t>
            </a:r>
            <a:r>
              <a:rPr lang="es-ES" dirty="0" err="1"/>
              <a:t>private</a:t>
            </a:r>
            <a:r>
              <a:rPr lang="es-ES" dirty="0"/>
              <a:t> </a:t>
            </a:r>
            <a:r>
              <a:rPr lang="es-ES" dirty="0" err="1"/>
              <a:t>logger</a:t>
            </a:r>
            <a:r>
              <a:rPr lang="es-ES" dirty="0"/>
              <a:t>: </a:t>
            </a:r>
            <a:r>
              <a:rPr lang="es-ES" dirty="0" err="1"/>
              <a:t>Logger</a:t>
            </a:r>
            <a:r>
              <a:rPr lang="es-ES" dirty="0"/>
              <a:t>) {</a:t>
            </a:r>
          </a:p>
          <a:p>
            <a:pPr marL="400050" lvl="1" indent="0">
              <a:buNone/>
            </a:pPr>
            <a:r>
              <a:rPr lang="es-ES" dirty="0"/>
              <a:t>      </a:t>
            </a:r>
            <a:r>
              <a:rPr lang="es-ES" dirty="0" err="1"/>
              <a:t>if</a:t>
            </a:r>
            <a:r>
              <a:rPr lang="es-ES" dirty="0"/>
              <a:t> (</a:t>
            </a:r>
            <a:r>
              <a:rPr lang="es-ES" dirty="0" err="1"/>
              <a:t>this.logger</a:t>
            </a:r>
            <a:r>
              <a:rPr lang="es-ES" dirty="0"/>
              <a:t>) {</a:t>
            </a:r>
          </a:p>
          <a:p>
            <a:pPr marL="400050" lvl="1" indent="0">
              <a:buNone/>
            </a:pPr>
            <a:r>
              <a:rPr lang="es-ES" dirty="0"/>
              <a:t>        this.logger.log("I can log!!");</a:t>
            </a:r>
          </a:p>
          <a:p>
            <a:pPr marL="400050" lvl="1" indent="0">
              <a:buNone/>
            </a:pPr>
            <a:r>
              <a:rPr lang="es-ES" dirty="0"/>
              <a:t>      }</a:t>
            </a:r>
          </a:p>
          <a:p>
            <a:pPr marL="400050" lvl="1" indent="0">
              <a:buNone/>
            </a:pPr>
            <a:r>
              <a:rPr lang="es-ES" dirty="0"/>
              <a:t>    }</a:t>
            </a:r>
          </a:p>
          <a:p>
            <a:pPr marL="400050" lvl="1" indent="0">
              <a:buNone/>
            </a:pPr>
            <a:r>
              <a:rPr lang="es-ES" dirty="0"/>
              <a:t>}</a:t>
            </a:r>
          </a:p>
          <a:p>
            <a:r>
              <a:rPr lang="es-ES" dirty="0"/>
              <a:t>Es importante que el componente o servicio este preparado para que su dependencia tenga valor </a:t>
            </a:r>
            <a:r>
              <a:rPr lang="es-ES" dirty="0" err="1"/>
              <a:t>null</a:t>
            </a:r>
            <a:r>
              <a:rPr lang="es-ES" dirty="0"/>
              <a:t>.</a:t>
            </a:r>
          </a:p>
        </p:txBody>
      </p:sp>
    </p:spTree>
    <p:extLst>
      <p:ext uri="{BB962C8B-B14F-4D97-AF65-F5344CB8AC3E}">
        <p14:creationId xmlns:p14="http://schemas.microsoft.com/office/powerpoint/2010/main" val="14610134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Inyectores Explícitos</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Habitualmente no tenemos que crear los inyectores en Angular, dado que se crea automáticamente un inyector a nivel del módulo para toda la aplicación durante el proceso de arranque.</a:t>
            </a:r>
          </a:p>
          <a:p>
            <a:r>
              <a:rPr lang="es-ES" dirty="0"/>
              <a:t>Los componentes cuentan con sus propios inyectores.</a:t>
            </a:r>
          </a:p>
          <a:p>
            <a:r>
              <a:rPr lang="es-ES" dirty="0"/>
              <a:t>Se puede crear un inyector de forma explicita:</a:t>
            </a:r>
          </a:p>
          <a:p>
            <a:pPr lvl="1"/>
            <a:r>
              <a:rPr lang="en-US" dirty="0"/>
              <a:t>injector = </a:t>
            </a:r>
            <a:r>
              <a:rPr lang="en-US" dirty="0" err="1"/>
              <a:t>Injector.create</a:t>
            </a:r>
            <a:r>
              <a:rPr lang="en-US" dirty="0"/>
              <a:t>([</a:t>
            </a:r>
            <a:r>
              <a:rPr lang="es-ES" dirty="0"/>
              <a:t>Http, </a:t>
            </a:r>
            <a:r>
              <a:rPr lang="es-ES" dirty="0" err="1"/>
              <a:t>Logger</a:t>
            </a:r>
            <a:r>
              <a:rPr lang="en-US" dirty="0"/>
              <a:t>]);</a:t>
            </a:r>
            <a:endParaRPr lang="es-ES" dirty="0"/>
          </a:p>
          <a:p>
            <a:r>
              <a:rPr lang="es-ES" dirty="0"/>
              <a:t>Para posteriormente obtener instancias inyectadas:</a:t>
            </a:r>
          </a:p>
          <a:p>
            <a:pPr lvl="1"/>
            <a:r>
              <a:rPr lang="es-ES" dirty="0" err="1"/>
              <a:t>let</a:t>
            </a:r>
            <a:r>
              <a:rPr lang="es-ES" dirty="0"/>
              <a:t> </a:t>
            </a:r>
            <a:r>
              <a:rPr lang="es-ES" dirty="0" err="1"/>
              <a:t>srv</a:t>
            </a:r>
            <a:r>
              <a:rPr lang="es-ES" dirty="0"/>
              <a:t>= </a:t>
            </a:r>
            <a:r>
              <a:rPr lang="es-ES" dirty="0" err="1"/>
              <a:t>injector.get</a:t>
            </a:r>
            <a:r>
              <a:rPr lang="es-ES" dirty="0"/>
              <a:t>(</a:t>
            </a:r>
            <a:r>
              <a:rPr lang="es-ES" dirty="0" err="1"/>
              <a:t>Logger</a:t>
            </a:r>
            <a:r>
              <a:rPr lang="es-ES" dirty="0"/>
              <a:t>);</a:t>
            </a:r>
          </a:p>
          <a:p>
            <a:r>
              <a:rPr lang="es-ES" dirty="0"/>
              <a:t>Las dependencias son únicas dentro del alcance de un inyector, sin embargo, al ser Angular DI un sistema de inyección jerárquica, los inyectores anidados pueden crear sus propias instancias de servicio.</a:t>
            </a:r>
          </a:p>
        </p:txBody>
      </p:sp>
    </p:spTree>
    <p:extLst>
      <p:ext uri="{BB962C8B-B14F-4D97-AF65-F5344CB8AC3E}">
        <p14:creationId xmlns:p14="http://schemas.microsoft.com/office/powerpoint/2010/main" val="38949467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Jerárquica de inyectores de dependencia</a:t>
            </a:r>
            <a:endParaRPr lang="es-ES" dirty="0"/>
          </a:p>
        </p:txBody>
      </p:sp>
      <p:sp>
        <p:nvSpPr>
          <p:cNvPr id="3" name="Marcador de contenido 2"/>
          <p:cNvSpPr>
            <a:spLocks noGrp="1"/>
          </p:cNvSpPr>
          <p:nvPr>
            <p:ph idx="1"/>
          </p:nvPr>
        </p:nvSpPr>
        <p:spPr>
          <a:xfrm>
            <a:off x="457200" y="1528192"/>
            <a:ext cx="8229600" cy="4925144"/>
          </a:xfrm>
        </p:spPr>
        <p:txBody>
          <a:bodyPr>
            <a:normAutofit fontScale="62500" lnSpcReduction="20000"/>
          </a:bodyPr>
          <a:lstStyle/>
          <a:p>
            <a:r>
              <a:rPr lang="es-ES" dirty="0"/>
              <a:t>Angular tiene un sistema de inyección de dependencia jerárquica. Hay un árbol de inyectores que se asemeja al árbol de componentes de una aplicación. Se pueden configurar los inyectores en cualquier nivel de ese árbol de componentes.</a:t>
            </a:r>
          </a:p>
          <a:p>
            <a:r>
              <a:rPr lang="es-ES" dirty="0"/>
              <a:t>De hecho, no existe el inyector. Una aplicación puede tener múltiples inyectores. Una aplicación angular es un árbol de componentes, cada instancia de componente tiene su propio inyector, que es paralelo al árbol de los inyectores.</a:t>
            </a:r>
          </a:p>
          <a:p>
            <a:r>
              <a:rPr lang="es-ES" dirty="0"/>
              <a:t>Cuando un componente solicita una dependencia, Angular intenta satisfácela con un proveedor registrado en el propio inyector de ese componente. Si el componente carece del proveedor, transfiere la solicitud al inyector de su componente anfitrión. Las solicitudes siguen burbujeando hasta que Angular encuentra un inyector que puede manejar la solicitud o llega al módulo. Si se queda sin antepasados y no está registrado en el módulo, Angular genera un error.</a:t>
            </a:r>
          </a:p>
          <a:p>
            <a:r>
              <a:rPr lang="es-ES" dirty="0"/>
              <a:t>La anotación @Host() impide el burbujeo y obliga a que el componente anfitrión tenga registrado el proveedor.</a:t>
            </a:r>
          </a:p>
          <a:p>
            <a:pPr marL="457200" lvl="1" indent="0">
              <a:buNone/>
            </a:pPr>
            <a:r>
              <a:rPr lang="es-ES" dirty="0"/>
              <a:t>constructor(@Host() </a:t>
            </a:r>
            <a:r>
              <a:rPr lang="es-ES" dirty="0" err="1"/>
              <a:t>public</a:t>
            </a:r>
            <a:r>
              <a:rPr lang="es-ES" dirty="0"/>
              <a:t> </a:t>
            </a:r>
            <a:r>
              <a:rPr lang="es-ES" dirty="0" err="1"/>
              <a:t>logger</a:t>
            </a:r>
            <a:r>
              <a:rPr lang="es-ES" dirty="0"/>
              <a:t>: </a:t>
            </a:r>
            <a:r>
              <a:rPr lang="es-ES" dirty="0" err="1"/>
              <a:t>Logger</a:t>
            </a:r>
            <a:r>
              <a:rPr lang="es-ES" dirty="0"/>
              <a:t>){}</a:t>
            </a:r>
          </a:p>
        </p:txBody>
      </p:sp>
    </p:spTree>
    <p:extLst>
      <p:ext uri="{BB962C8B-B14F-4D97-AF65-F5344CB8AC3E}">
        <p14:creationId xmlns:p14="http://schemas.microsoft.com/office/powerpoint/2010/main" val="7098615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Servicios importados</a:t>
            </a:r>
          </a:p>
        </p:txBody>
      </p:sp>
      <p:sp>
        <p:nvSpPr>
          <p:cNvPr id="3" name="Marcador de contenido 2"/>
          <p:cNvSpPr>
            <a:spLocks noGrp="1"/>
          </p:cNvSpPr>
          <p:nvPr>
            <p:ph idx="1"/>
          </p:nvPr>
        </p:nvSpPr>
        <p:spPr>
          <a:xfrm>
            <a:off x="457200" y="1600200"/>
            <a:ext cx="8229600" cy="4925144"/>
          </a:xfrm>
        </p:spPr>
        <p:txBody>
          <a:bodyPr>
            <a:normAutofit fontScale="55000" lnSpcReduction="20000"/>
          </a:bodyPr>
          <a:lstStyle/>
          <a:p>
            <a:r>
              <a:rPr lang="es-ES" dirty="0"/>
              <a:t>Un módulo importado que añade proveedores a la aplicación puede ofrecer facilidades para la configuración de dichos proveedores.</a:t>
            </a:r>
          </a:p>
          <a:p>
            <a:r>
              <a:rPr lang="es-ES" dirty="0"/>
              <a:t>Por convención, el método estático </a:t>
            </a:r>
            <a:r>
              <a:rPr lang="es-ES" dirty="0" err="1"/>
              <a:t>forRoot</a:t>
            </a:r>
            <a:r>
              <a:rPr lang="es-ES" dirty="0"/>
              <a:t> de la clase módulo proporciona y configura al mismo tiempo los servicios. Recibe un objeto de configuración de servicio y devuelve un objeto </a:t>
            </a:r>
            <a:r>
              <a:rPr lang="es-ES" dirty="0" err="1"/>
              <a:t>ModuleWithProviders</a:t>
            </a:r>
            <a:r>
              <a:rPr lang="es-ES" dirty="0"/>
              <a:t>:</a:t>
            </a:r>
          </a:p>
          <a:p>
            <a:pPr marL="457200" lvl="1" indent="0">
              <a:buNone/>
            </a:pPr>
            <a:r>
              <a:rPr lang="es-ES" dirty="0" err="1"/>
              <a:t>static</a:t>
            </a:r>
            <a:r>
              <a:rPr lang="es-ES" dirty="0"/>
              <a:t> </a:t>
            </a:r>
            <a:r>
              <a:rPr lang="es-ES" dirty="0" err="1"/>
              <a:t>forRoot</a:t>
            </a:r>
            <a:r>
              <a:rPr lang="es-ES" dirty="0"/>
              <a:t>(</a:t>
            </a:r>
            <a:r>
              <a:rPr lang="es-ES" dirty="0" err="1"/>
              <a:t>config</a:t>
            </a:r>
            <a:r>
              <a:rPr lang="es-ES" dirty="0"/>
              <a:t>: </a:t>
            </a:r>
            <a:r>
              <a:rPr lang="es-ES" dirty="0" err="1"/>
              <a:t>MyServiceConfig</a:t>
            </a:r>
            <a:r>
              <a:rPr lang="es-ES" dirty="0"/>
              <a:t>): </a:t>
            </a:r>
            <a:r>
              <a:rPr lang="es-ES" dirty="0" err="1"/>
              <a:t>ModuleWithProviders</a:t>
            </a:r>
            <a:r>
              <a:rPr lang="es-ES" dirty="0"/>
              <a:t> {</a:t>
            </a:r>
          </a:p>
          <a:p>
            <a:pPr marL="457200" lvl="1" indent="0">
              <a:buNone/>
            </a:pPr>
            <a:r>
              <a:rPr lang="es-ES" dirty="0"/>
              <a:t>  </a:t>
            </a:r>
            <a:r>
              <a:rPr lang="es-ES" dirty="0" err="1"/>
              <a:t>return</a:t>
            </a:r>
            <a:r>
              <a:rPr lang="es-ES" dirty="0"/>
              <a:t> {</a:t>
            </a:r>
          </a:p>
          <a:p>
            <a:pPr marL="457200" lvl="1" indent="0">
              <a:buNone/>
            </a:pPr>
            <a:r>
              <a:rPr lang="es-ES" dirty="0"/>
              <a:t>    </a:t>
            </a:r>
            <a:r>
              <a:rPr lang="es-ES" dirty="0" err="1"/>
              <a:t>ngModule</a:t>
            </a:r>
            <a:r>
              <a:rPr lang="es-ES" dirty="0"/>
              <a:t>: </a:t>
            </a:r>
            <a:r>
              <a:rPr lang="es-ES" dirty="0" err="1"/>
              <a:t>CoreModule</a:t>
            </a:r>
            <a:r>
              <a:rPr lang="es-ES" dirty="0"/>
              <a:t>,</a:t>
            </a:r>
          </a:p>
          <a:p>
            <a:pPr marL="457200" lvl="1" indent="0">
              <a:buNone/>
            </a:pPr>
            <a:r>
              <a:rPr lang="es-ES" dirty="0"/>
              <a:t>    </a:t>
            </a:r>
            <a:r>
              <a:rPr lang="es-ES" dirty="0" err="1"/>
              <a:t>providers</a:t>
            </a:r>
            <a:r>
              <a:rPr lang="es-ES" dirty="0"/>
              <a:t>: [{</a:t>
            </a:r>
            <a:r>
              <a:rPr lang="es-ES" dirty="0" err="1"/>
              <a:t>provide</a:t>
            </a:r>
            <a:r>
              <a:rPr lang="es-ES" dirty="0"/>
              <a:t>: </a:t>
            </a:r>
            <a:r>
              <a:rPr lang="es-ES" dirty="0" err="1"/>
              <a:t>MyServiceConfig</a:t>
            </a:r>
            <a:r>
              <a:rPr lang="es-ES" dirty="0"/>
              <a:t>, </a:t>
            </a:r>
            <a:r>
              <a:rPr lang="es-ES" dirty="0" err="1"/>
              <a:t>useValue</a:t>
            </a:r>
            <a:r>
              <a:rPr lang="es-ES" dirty="0"/>
              <a:t>: </a:t>
            </a:r>
            <a:r>
              <a:rPr lang="es-ES" dirty="0" err="1"/>
              <a:t>config</a:t>
            </a:r>
            <a:r>
              <a:rPr lang="es-ES" dirty="0"/>
              <a:t> }]</a:t>
            </a:r>
          </a:p>
          <a:p>
            <a:pPr marL="457200" lvl="1" indent="0">
              <a:buNone/>
            </a:pPr>
            <a:r>
              <a:rPr lang="es-ES" dirty="0"/>
              <a:t>  };</a:t>
            </a:r>
          </a:p>
          <a:p>
            <a:pPr marL="457200" lvl="1" indent="0">
              <a:buNone/>
            </a:pPr>
            <a:r>
              <a:rPr lang="es-ES" dirty="0"/>
              <a:t>}</a:t>
            </a:r>
          </a:p>
          <a:p>
            <a:r>
              <a:rPr lang="es-ES" dirty="0"/>
              <a:t>En el servicio:</a:t>
            </a:r>
          </a:p>
          <a:p>
            <a:pPr marL="400050" lvl="1" indent="0">
              <a:buNone/>
            </a:pPr>
            <a:r>
              <a:rPr lang="es-ES" dirty="0"/>
              <a:t>constructor(@</a:t>
            </a:r>
            <a:r>
              <a:rPr lang="es-ES" dirty="0" err="1"/>
              <a:t>Optional</a:t>
            </a:r>
            <a:r>
              <a:rPr lang="es-ES" dirty="0"/>
              <a:t>() </a:t>
            </a:r>
            <a:r>
              <a:rPr lang="es-ES" dirty="0" err="1"/>
              <a:t>config</a:t>
            </a:r>
            <a:r>
              <a:rPr lang="es-ES" dirty="0"/>
              <a:t>: </a:t>
            </a:r>
            <a:r>
              <a:rPr lang="es-ES" dirty="0" err="1"/>
              <a:t>MyServiceConfig</a:t>
            </a:r>
            <a:r>
              <a:rPr lang="es-ES" dirty="0"/>
              <a:t>) {</a:t>
            </a:r>
          </a:p>
          <a:p>
            <a:pPr marL="400050" lvl="1" indent="0">
              <a:buNone/>
            </a:pPr>
            <a:r>
              <a:rPr lang="es-ES" dirty="0"/>
              <a:t>  </a:t>
            </a:r>
            <a:r>
              <a:rPr lang="es-ES" dirty="0" err="1"/>
              <a:t>if</a:t>
            </a:r>
            <a:r>
              <a:rPr lang="es-ES" dirty="0"/>
              <a:t> (</a:t>
            </a:r>
            <a:r>
              <a:rPr lang="es-ES" dirty="0" err="1"/>
              <a:t>config</a:t>
            </a:r>
            <a:r>
              <a:rPr lang="es-ES" dirty="0"/>
              <a:t>) { … }</a:t>
            </a:r>
          </a:p>
          <a:p>
            <a:pPr marL="400050" lvl="1" indent="0">
              <a:buNone/>
            </a:pPr>
            <a:r>
              <a:rPr lang="es-ES" dirty="0"/>
              <a:t>}</a:t>
            </a:r>
          </a:p>
          <a:p>
            <a:r>
              <a:rPr lang="es-ES" dirty="0"/>
              <a:t>En el módulo principal:</a:t>
            </a:r>
          </a:p>
          <a:p>
            <a:pPr marL="400050" lvl="1" indent="0">
              <a:buNone/>
            </a:pPr>
            <a:r>
              <a:rPr lang="es-ES" dirty="0" err="1"/>
              <a:t>imports</a:t>
            </a:r>
            <a:r>
              <a:rPr lang="es-ES" dirty="0"/>
              <a:t>: [ //…</a:t>
            </a:r>
          </a:p>
          <a:p>
            <a:pPr marL="400050" lvl="1" indent="0">
              <a:buNone/>
            </a:pPr>
            <a:r>
              <a:rPr lang="es-ES" dirty="0"/>
              <a:t>    </a:t>
            </a:r>
            <a:r>
              <a:rPr lang="es-ES" dirty="0" err="1"/>
              <a:t>MyCoreModule.forRoot</a:t>
            </a:r>
            <a:r>
              <a:rPr lang="es-ES" dirty="0"/>
              <a:t>({…}),</a:t>
            </a:r>
          </a:p>
          <a:p>
            <a:pPr marL="400050" lvl="1" indent="0">
              <a:buNone/>
            </a:pPr>
            <a:r>
              <a:rPr lang="es-ES" dirty="0"/>
              <a:t>],</a:t>
            </a:r>
          </a:p>
        </p:txBody>
      </p:sp>
    </p:spTree>
    <p:extLst>
      <p:ext uri="{BB962C8B-B14F-4D97-AF65-F5344CB8AC3E}">
        <p14:creationId xmlns:p14="http://schemas.microsoft.com/office/powerpoint/2010/main" val="10523064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Componentes</a:t>
            </a:r>
          </a:p>
        </p:txBody>
      </p:sp>
      <p:sp>
        <p:nvSpPr>
          <p:cNvPr id="3" name="2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35944631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Modelo de componentes</a:t>
            </a:r>
          </a:p>
        </p:txBody>
      </p:sp>
      <p:sp>
        <p:nvSpPr>
          <p:cNvPr id="3" name="Marcador de contenido 2"/>
          <p:cNvSpPr>
            <a:spLocks noGrp="1"/>
          </p:cNvSpPr>
          <p:nvPr>
            <p:ph idx="1"/>
          </p:nvPr>
        </p:nvSpPr>
        <p:spPr/>
        <p:txBody>
          <a:bodyPr>
            <a:normAutofit fontScale="62500" lnSpcReduction="20000"/>
          </a:bodyPr>
          <a:lstStyle/>
          <a:p>
            <a:r>
              <a:rPr lang="es-ES" dirty="0"/>
              <a:t>Los componentes encapsulan el contenido (clase), la funcionalidad (clase), la presentación (plantilla) y la estética (</a:t>
            </a:r>
            <a:r>
              <a:rPr lang="es-ES" dirty="0" err="1"/>
              <a:t>css</a:t>
            </a:r>
            <a:r>
              <a:rPr lang="es-ES" dirty="0"/>
              <a:t>) de un elemento visual.</a:t>
            </a:r>
          </a:p>
          <a:p>
            <a:r>
              <a:rPr lang="es-ES" dirty="0"/>
              <a:t>Un componente puede estar compuesto por componentes que a su vez se compongan de otros componentes y así sucesivamente.</a:t>
            </a:r>
          </a:p>
          <a:p>
            <a:r>
              <a:rPr lang="es-ES" dirty="0"/>
              <a:t>Sigue un modelo de composición jerárquico con forma de árbol de componentes.</a:t>
            </a:r>
          </a:p>
          <a:p>
            <a:r>
              <a:rPr lang="es-ES" dirty="0"/>
              <a:t>La división sucesiva en componentes permite disminuir la complejidad funcional favoreciendo la reutilización y las pruebas.</a:t>
            </a:r>
          </a:p>
          <a:p>
            <a:r>
              <a:rPr lang="es-ES" dirty="0"/>
              <a:t>Los componentes establecen un cauce bien definido de entrada/salida para su comunicación con otros componentes.</a:t>
            </a:r>
          </a:p>
          <a:p>
            <a:r>
              <a:rPr lang="es-ES" dirty="0"/>
              <a:t>Los componentes son clases:</a:t>
            </a:r>
          </a:p>
          <a:p>
            <a:pPr lvl="1"/>
            <a:r>
              <a:rPr lang="es-ES" dirty="0"/>
              <a:t>Decoradas con @</a:t>
            </a:r>
            <a:r>
              <a:rPr lang="es-ES" dirty="0" err="1"/>
              <a:t>Component</a:t>
            </a:r>
            <a:endParaRPr lang="es-ES" dirty="0"/>
          </a:p>
          <a:p>
            <a:pPr lvl="1"/>
            <a:r>
              <a:rPr lang="es-ES" dirty="0"/>
              <a:t>Que exponen datos (modelos) y funcionalidad (comandos) para su consumo por la plantilla</a:t>
            </a:r>
          </a:p>
          <a:p>
            <a:pPr lvl="1"/>
            <a:r>
              <a:rPr lang="es-ES" dirty="0"/>
              <a:t>Opcionalmente, exponen propiedades (@Input) y eventos (@Output) para interactuar con otros componentes.</a:t>
            </a:r>
          </a:p>
          <a:p>
            <a:endParaRPr lang="es-ES" dirty="0"/>
          </a:p>
          <a:p>
            <a:endParaRPr lang="es-ES" dirty="0"/>
          </a:p>
        </p:txBody>
      </p:sp>
    </p:spTree>
    <p:extLst>
      <p:ext uri="{BB962C8B-B14F-4D97-AF65-F5344CB8AC3E}">
        <p14:creationId xmlns:p14="http://schemas.microsoft.com/office/powerpoint/2010/main" val="6134156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Clasificación</a:t>
            </a:r>
          </a:p>
        </p:txBody>
      </p:sp>
      <p:sp>
        <p:nvSpPr>
          <p:cNvPr id="3" name="Marcador de contenido 2"/>
          <p:cNvSpPr>
            <a:spLocks noGrp="1"/>
          </p:cNvSpPr>
          <p:nvPr>
            <p:ph idx="1"/>
          </p:nvPr>
        </p:nvSpPr>
        <p:spPr/>
        <p:txBody>
          <a:bodyPr>
            <a:normAutofit fontScale="77500" lnSpcReduction="20000"/>
          </a:bodyPr>
          <a:lstStyle/>
          <a:p>
            <a:r>
              <a:rPr lang="es-ES" dirty="0"/>
              <a:t>Componentes de aplicación: </a:t>
            </a:r>
          </a:p>
          <a:p>
            <a:pPr lvl="1"/>
            <a:r>
              <a:rPr lang="es-ES" dirty="0"/>
              <a:t>Son componentes íntimamente ligados a la aplicación cuya existencia viene determinada por la existencia de la aplicación. </a:t>
            </a:r>
          </a:p>
          <a:p>
            <a:pPr lvl="1"/>
            <a:r>
              <a:rPr lang="es-ES" dirty="0"/>
              <a:t>Estos componentes deben favorecer el desacoplamiento de entre la plantilla, el estilo y la clase del componente.</a:t>
            </a:r>
          </a:p>
          <a:p>
            <a:r>
              <a:rPr lang="es-ES" dirty="0"/>
              <a:t>Componentes compartidos (</a:t>
            </a:r>
            <a:r>
              <a:rPr lang="es-ES" dirty="0" err="1"/>
              <a:t>widged</a:t>
            </a:r>
            <a:r>
              <a:rPr lang="es-ES" dirty="0"/>
              <a:t>, controles, …): </a:t>
            </a:r>
          </a:p>
          <a:p>
            <a:pPr lvl="1"/>
            <a:r>
              <a:rPr lang="es-ES" dirty="0"/>
              <a:t>Son componentes de bajo nivel, que existen para dar soporte a los componentes de aplicación pero son independientes de aplicaciones concretas. </a:t>
            </a:r>
          </a:p>
          <a:p>
            <a:pPr lvl="1"/>
            <a:r>
              <a:rPr lang="es-ES" dirty="0"/>
              <a:t>Estos componentes requieren un mayor control sobre la plantilla y la estética por los que el acoplamiento será mayor, así como la dependencia entre ellos.</a:t>
            </a:r>
          </a:p>
          <a:p>
            <a:pPr lvl="1"/>
            <a:r>
              <a:rPr lang="es-ES" dirty="0"/>
              <a:t>En muchos casos serán implementaciones de terceros que se incorporaran como módulos externos.</a:t>
            </a:r>
          </a:p>
        </p:txBody>
      </p:sp>
    </p:spTree>
    <p:extLst>
      <p:ext uri="{BB962C8B-B14F-4D97-AF65-F5344CB8AC3E}">
        <p14:creationId xmlns:p14="http://schemas.microsoft.com/office/powerpoint/2010/main" val="3118175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Contenidos</a:t>
            </a:r>
          </a:p>
        </p:txBody>
      </p:sp>
      <p:sp>
        <p:nvSpPr>
          <p:cNvPr id="3" name="Marcador de contenido 2"/>
          <p:cNvSpPr>
            <a:spLocks noGrp="1"/>
          </p:cNvSpPr>
          <p:nvPr>
            <p:ph sz="half" idx="1"/>
          </p:nvPr>
        </p:nvSpPr>
        <p:spPr>
          <a:xfrm>
            <a:off x="457200" y="1556792"/>
            <a:ext cx="4038600" cy="4853136"/>
          </a:xfrm>
        </p:spPr>
        <p:txBody>
          <a:bodyPr>
            <a:normAutofit fontScale="40000" lnSpcReduction="20000"/>
          </a:bodyPr>
          <a:lstStyle/>
          <a:p>
            <a:r>
              <a:rPr lang="es-ES" dirty="0"/>
              <a:t>Introducción a TypeScript</a:t>
            </a:r>
          </a:p>
          <a:p>
            <a:pPr lvl="1"/>
            <a:r>
              <a:rPr lang="es-ES" dirty="0"/>
              <a:t>Sistema de tipos</a:t>
            </a:r>
          </a:p>
          <a:p>
            <a:pPr lvl="1"/>
            <a:r>
              <a:rPr lang="es-ES" dirty="0"/>
              <a:t>Sintaxis ampliada</a:t>
            </a:r>
          </a:p>
          <a:p>
            <a:pPr lvl="1"/>
            <a:r>
              <a:rPr lang="es-ES" dirty="0"/>
              <a:t>Clases, herencia, genéricos e </a:t>
            </a:r>
            <a:r>
              <a:rPr lang="es-ES" dirty="0" err="1"/>
              <a:t>interfeces</a:t>
            </a:r>
            <a:endParaRPr lang="es-ES" dirty="0"/>
          </a:p>
          <a:p>
            <a:pPr lvl="1"/>
            <a:r>
              <a:rPr lang="es-ES" dirty="0"/>
              <a:t>Módulos y decoradores</a:t>
            </a:r>
          </a:p>
          <a:p>
            <a:r>
              <a:rPr lang="es-ES" dirty="0"/>
              <a:t>Introducción a Angular 2</a:t>
            </a:r>
          </a:p>
          <a:p>
            <a:pPr lvl="1"/>
            <a:r>
              <a:rPr lang="es-ES" dirty="0"/>
              <a:t>Características</a:t>
            </a:r>
          </a:p>
          <a:p>
            <a:pPr lvl="1"/>
            <a:r>
              <a:rPr lang="es-ES" dirty="0"/>
              <a:t>Angulas JS vs Angular 2</a:t>
            </a:r>
          </a:p>
          <a:p>
            <a:pPr lvl="1"/>
            <a:r>
              <a:rPr lang="es-ES" dirty="0"/>
              <a:t>Arquitectura</a:t>
            </a:r>
          </a:p>
          <a:p>
            <a:pPr lvl="1"/>
            <a:r>
              <a:rPr lang="es-ES" dirty="0"/>
              <a:t>Elementos estructurales</a:t>
            </a:r>
          </a:p>
          <a:p>
            <a:pPr lvl="1"/>
            <a:r>
              <a:rPr lang="es-ES" dirty="0" err="1"/>
              <a:t>Model</a:t>
            </a:r>
            <a:r>
              <a:rPr lang="es-ES" dirty="0"/>
              <a:t> View </a:t>
            </a:r>
            <a:r>
              <a:rPr lang="es-ES" dirty="0" err="1"/>
              <a:t>ViewModel</a:t>
            </a:r>
            <a:r>
              <a:rPr lang="es-ES" dirty="0"/>
              <a:t> (MVVM)</a:t>
            </a:r>
          </a:p>
          <a:p>
            <a:r>
              <a:rPr lang="es-ES" dirty="0"/>
              <a:t>Herramientas de Desarrollo</a:t>
            </a:r>
          </a:p>
          <a:p>
            <a:pPr lvl="1"/>
            <a:r>
              <a:rPr lang="es-ES" dirty="0"/>
              <a:t>Instalación de utilidades</a:t>
            </a:r>
          </a:p>
          <a:p>
            <a:pPr lvl="1"/>
            <a:r>
              <a:rPr lang="es-ES" dirty="0"/>
              <a:t>Creación de una aplicación</a:t>
            </a:r>
          </a:p>
          <a:p>
            <a:pPr lvl="1"/>
            <a:r>
              <a:rPr lang="es-ES" dirty="0"/>
              <a:t>Estructura de la aplicación</a:t>
            </a:r>
          </a:p>
          <a:p>
            <a:pPr lvl="1"/>
            <a:r>
              <a:rPr lang="es-ES" dirty="0"/>
              <a:t>Librerías de terceros</a:t>
            </a:r>
          </a:p>
          <a:p>
            <a:r>
              <a:rPr lang="es-ES" dirty="0"/>
              <a:t>Módulos</a:t>
            </a:r>
          </a:p>
          <a:p>
            <a:pPr lvl="1"/>
            <a:r>
              <a:rPr lang="es-ES" dirty="0" err="1"/>
              <a:t>Metadata</a:t>
            </a:r>
            <a:endParaRPr lang="es-ES" dirty="0"/>
          </a:p>
          <a:p>
            <a:pPr lvl="1"/>
            <a:r>
              <a:rPr lang="es-ES" dirty="0"/>
              <a:t>Módulo principal</a:t>
            </a:r>
          </a:p>
          <a:p>
            <a:pPr lvl="1"/>
            <a:r>
              <a:rPr lang="es-ES" dirty="0"/>
              <a:t>Módulos de características</a:t>
            </a:r>
          </a:p>
          <a:p>
            <a:pPr lvl="1"/>
            <a:r>
              <a:rPr lang="es-ES" dirty="0"/>
              <a:t>Módulos Angular 2 vs JavaScript</a:t>
            </a:r>
          </a:p>
          <a:p>
            <a:r>
              <a:rPr lang="es-ES" dirty="0"/>
              <a:t>Servicios</a:t>
            </a:r>
          </a:p>
          <a:p>
            <a:pPr lvl="1"/>
            <a:r>
              <a:rPr lang="es-ES" dirty="0"/>
              <a:t>Clases como servicios</a:t>
            </a:r>
          </a:p>
          <a:p>
            <a:pPr lvl="1"/>
            <a:r>
              <a:rPr lang="es-ES" dirty="0" err="1"/>
              <a:t>Dependency</a:t>
            </a:r>
            <a:r>
              <a:rPr lang="es-ES" dirty="0"/>
              <a:t> </a:t>
            </a:r>
            <a:r>
              <a:rPr lang="es-ES" dirty="0" err="1"/>
              <a:t>injection</a:t>
            </a:r>
            <a:endParaRPr lang="es-ES" dirty="0"/>
          </a:p>
          <a:p>
            <a:pPr lvl="1"/>
            <a:r>
              <a:rPr lang="es-ES" dirty="0"/>
              <a:t>Proveedores</a:t>
            </a:r>
          </a:p>
          <a:p>
            <a:pPr lvl="1"/>
            <a:r>
              <a:rPr lang="es-ES" dirty="0"/>
              <a:t>Inyectores</a:t>
            </a:r>
          </a:p>
          <a:p>
            <a:pPr lvl="1"/>
            <a:endParaRPr lang="es-ES" dirty="0"/>
          </a:p>
          <a:p>
            <a:endParaRPr lang="es-ES" dirty="0"/>
          </a:p>
        </p:txBody>
      </p:sp>
      <p:sp>
        <p:nvSpPr>
          <p:cNvPr id="5" name="Marcador de contenido 4"/>
          <p:cNvSpPr>
            <a:spLocks noGrp="1"/>
          </p:cNvSpPr>
          <p:nvPr>
            <p:ph sz="half" idx="2"/>
          </p:nvPr>
        </p:nvSpPr>
        <p:spPr>
          <a:xfrm>
            <a:off x="4648200" y="1556792"/>
            <a:ext cx="4038600" cy="4853136"/>
          </a:xfrm>
        </p:spPr>
        <p:txBody>
          <a:bodyPr>
            <a:normAutofit fontScale="40000" lnSpcReduction="20000"/>
          </a:bodyPr>
          <a:lstStyle/>
          <a:p>
            <a:r>
              <a:rPr lang="es-ES" dirty="0"/>
              <a:t>Componentes</a:t>
            </a:r>
          </a:p>
          <a:p>
            <a:pPr lvl="1"/>
            <a:r>
              <a:rPr lang="es-ES" dirty="0"/>
              <a:t>Plantillas y estilos</a:t>
            </a:r>
          </a:p>
          <a:p>
            <a:pPr lvl="1"/>
            <a:r>
              <a:rPr lang="es-ES" dirty="0"/>
              <a:t>Propiedades de entrada</a:t>
            </a:r>
          </a:p>
          <a:p>
            <a:pPr lvl="1"/>
            <a:r>
              <a:rPr lang="es-ES" dirty="0"/>
              <a:t>Eventos de salida</a:t>
            </a:r>
          </a:p>
          <a:p>
            <a:pPr lvl="1"/>
            <a:r>
              <a:rPr lang="es-ES" dirty="0"/>
              <a:t>Ciclo de vida</a:t>
            </a:r>
          </a:p>
          <a:p>
            <a:r>
              <a:rPr lang="es-ES" dirty="0"/>
              <a:t>Estilos</a:t>
            </a:r>
          </a:p>
          <a:p>
            <a:pPr lvl="1"/>
            <a:r>
              <a:rPr lang="es-ES" dirty="0"/>
              <a:t>Selectores especiales</a:t>
            </a:r>
          </a:p>
          <a:p>
            <a:pPr lvl="1"/>
            <a:r>
              <a:rPr lang="es-ES" dirty="0"/>
              <a:t>Encapsulación</a:t>
            </a:r>
          </a:p>
          <a:p>
            <a:pPr lvl="1"/>
            <a:r>
              <a:rPr lang="es-ES" dirty="0"/>
              <a:t>Preprocesadores CSS</a:t>
            </a:r>
          </a:p>
          <a:p>
            <a:r>
              <a:rPr lang="es-ES" dirty="0"/>
              <a:t>Plantillas</a:t>
            </a:r>
          </a:p>
          <a:p>
            <a:pPr lvl="1"/>
            <a:r>
              <a:rPr lang="es-ES" dirty="0"/>
              <a:t>Data </a:t>
            </a:r>
            <a:r>
              <a:rPr lang="es-ES" dirty="0" err="1"/>
              <a:t>binding</a:t>
            </a:r>
            <a:endParaRPr lang="es-ES" dirty="0"/>
          </a:p>
          <a:p>
            <a:pPr lvl="1"/>
            <a:r>
              <a:rPr lang="es-ES" dirty="0"/>
              <a:t>Marcadores</a:t>
            </a:r>
          </a:p>
          <a:p>
            <a:pPr lvl="1"/>
            <a:r>
              <a:rPr lang="es-ES" dirty="0"/>
              <a:t>Directivas</a:t>
            </a:r>
          </a:p>
          <a:p>
            <a:pPr lvl="1"/>
            <a:r>
              <a:rPr lang="es-ES" dirty="0"/>
              <a:t>Transformaciones (Pipes)</a:t>
            </a:r>
          </a:p>
          <a:p>
            <a:r>
              <a:rPr lang="es-ES" dirty="0"/>
              <a:t>Formularios</a:t>
            </a:r>
          </a:p>
          <a:p>
            <a:pPr lvl="1"/>
            <a:r>
              <a:rPr lang="es-ES" dirty="0"/>
              <a:t>Vinculación bidireccional</a:t>
            </a:r>
          </a:p>
          <a:p>
            <a:pPr lvl="1"/>
            <a:r>
              <a:rPr lang="es-ES" dirty="0"/>
              <a:t>Validaciones</a:t>
            </a:r>
          </a:p>
          <a:p>
            <a:pPr lvl="1"/>
            <a:r>
              <a:rPr lang="es-ES" dirty="0"/>
              <a:t>Estilos visuales</a:t>
            </a:r>
          </a:p>
          <a:p>
            <a:r>
              <a:rPr lang="es-ES" dirty="0"/>
              <a:t>Acceso al servidor</a:t>
            </a:r>
          </a:p>
          <a:p>
            <a:pPr lvl="1"/>
            <a:r>
              <a:rPr lang="es-ES" dirty="0"/>
              <a:t>Patrón Observable (</a:t>
            </a:r>
            <a:r>
              <a:rPr lang="es-ES" dirty="0" err="1"/>
              <a:t>RxJS</a:t>
            </a:r>
            <a:r>
              <a:rPr lang="es-ES" dirty="0"/>
              <a:t>).</a:t>
            </a:r>
          </a:p>
          <a:p>
            <a:pPr lvl="1"/>
            <a:r>
              <a:rPr lang="es-ES" dirty="0" err="1"/>
              <a:t>HttpModule</a:t>
            </a:r>
            <a:r>
              <a:rPr lang="es-ES" dirty="0"/>
              <a:t> y </a:t>
            </a:r>
            <a:r>
              <a:rPr lang="es-ES" dirty="0" err="1"/>
              <a:t>JsonpModule</a:t>
            </a:r>
            <a:endParaRPr lang="es-ES" dirty="0"/>
          </a:p>
          <a:p>
            <a:pPr lvl="1"/>
            <a:r>
              <a:rPr lang="es-ES" dirty="0"/>
              <a:t>Servicios </a:t>
            </a:r>
            <a:r>
              <a:rPr lang="es-ES" dirty="0" err="1"/>
              <a:t>RESTFul</a:t>
            </a:r>
            <a:endParaRPr lang="es-ES" dirty="0"/>
          </a:p>
          <a:p>
            <a:pPr lvl="1"/>
            <a:r>
              <a:rPr lang="es-ES" dirty="0"/>
              <a:t>JSONP</a:t>
            </a:r>
          </a:p>
          <a:p>
            <a:r>
              <a:rPr lang="es-ES" dirty="0"/>
              <a:t>Enrutamiento y navegación</a:t>
            </a:r>
          </a:p>
          <a:p>
            <a:pPr lvl="1"/>
            <a:r>
              <a:rPr lang="es-ES" dirty="0" err="1"/>
              <a:t>RouterModule</a:t>
            </a:r>
            <a:endParaRPr lang="es-ES" dirty="0"/>
          </a:p>
          <a:p>
            <a:pPr lvl="1"/>
            <a:r>
              <a:rPr lang="es-ES" dirty="0"/>
              <a:t>Definición de rutas</a:t>
            </a:r>
          </a:p>
          <a:p>
            <a:pPr lvl="1"/>
            <a:r>
              <a:rPr lang="es-ES" dirty="0"/>
              <a:t>Paso de parámetros</a:t>
            </a:r>
          </a:p>
          <a:p>
            <a:pPr lvl="1"/>
            <a:r>
              <a:rPr lang="es-ES" dirty="0"/>
              <a:t>Navegación</a:t>
            </a:r>
          </a:p>
          <a:p>
            <a:endParaRPr lang="es-ES" dirty="0"/>
          </a:p>
        </p:txBody>
      </p:sp>
    </p:spTree>
    <p:extLst>
      <p:ext uri="{BB962C8B-B14F-4D97-AF65-F5344CB8AC3E}">
        <p14:creationId xmlns:p14="http://schemas.microsoft.com/office/powerpoint/2010/main" val="5907477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Árbol de componentes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27988272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0873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trella de 5 puntas 7"/>
          <p:cNvSpPr/>
          <p:nvPr/>
        </p:nvSpPr>
        <p:spPr>
          <a:xfrm>
            <a:off x="1871700" y="2031722"/>
            <a:ext cx="5472608" cy="3240360"/>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400" b="1" dirty="0"/>
              <a:t>@</a:t>
            </a:r>
            <a:r>
              <a:rPr lang="es-ES" sz="2400" b="1" dirty="0" err="1"/>
              <a:t>Component</a:t>
            </a:r>
            <a:endParaRPr lang="es-ES" sz="2400" b="1" dirty="0"/>
          </a:p>
          <a:p>
            <a:pPr algn="ctr"/>
            <a:r>
              <a:rPr lang="es-ES" dirty="0"/>
              <a:t>Metadatos</a:t>
            </a:r>
          </a:p>
        </p:txBody>
      </p:sp>
      <p:sp>
        <p:nvSpPr>
          <p:cNvPr id="2" name="Título 1"/>
          <p:cNvSpPr>
            <a:spLocks noGrp="1"/>
          </p:cNvSpPr>
          <p:nvPr>
            <p:ph type="title"/>
          </p:nvPr>
        </p:nvSpPr>
        <p:spPr/>
        <p:txBody>
          <a:bodyPr/>
          <a:lstStyle/>
          <a:p>
            <a:r>
              <a:rPr lang="es-ES" dirty="0"/>
              <a:t>Componente</a:t>
            </a:r>
          </a:p>
        </p:txBody>
      </p:sp>
      <p:sp>
        <p:nvSpPr>
          <p:cNvPr id="4" name="Pantalla 3"/>
          <p:cNvSpPr/>
          <p:nvPr/>
        </p:nvSpPr>
        <p:spPr>
          <a:xfrm>
            <a:off x="6192180" y="2751802"/>
            <a:ext cx="2160240" cy="1368152"/>
          </a:xfrm>
          <a:prstGeom prst="flowChartDisp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800" b="1" dirty="0"/>
              <a:t>Plantilla</a:t>
            </a:r>
          </a:p>
          <a:p>
            <a:pPr algn="ctr"/>
            <a:r>
              <a:rPr lang="es-ES" dirty="0"/>
              <a:t>HTML</a:t>
            </a:r>
          </a:p>
        </p:txBody>
      </p:sp>
      <p:sp>
        <p:nvSpPr>
          <p:cNvPr id="5" name="Pantalla 4"/>
          <p:cNvSpPr/>
          <p:nvPr/>
        </p:nvSpPr>
        <p:spPr>
          <a:xfrm>
            <a:off x="5796136" y="4595718"/>
            <a:ext cx="2160240" cy="1352728"/>
          </a:xfrm>
          <a:prstGeom prst="flowChartDisplay">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800" b="1" dirty="0"/>
              <a:t>Estilo</a:t>
            </a:r>
          </a:p>
          <a:p>
            <a:pPr algn="ctr"/>
            <a:r>
              <a:rPr lang="es-ES" dirty="0"/>
              <a:t>CSS</a:t>
            </a:r>
          </a:p>
        </p:txBody>
      </p:sp>
      <p:sp>
        <p:nvSpPr>
          <p:cNvPr id="6" name="Proceso predefinido 5"/>
          <p:cNvSpPr/>
          <p:nvPr/>
        </p:nvSpPr>
        <p:spPr>
          <a:xfrm>
            <a:off x="863588" y="2643790"/>
            <a:ext cx="2016224" cy="1584176"/>
          </a:xfrm>
          <a:prstGeom prst="flowChartPredefined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2800" b="1" dirty="0"/>
              <a:t>Clase</a:t>
            </a:r>
          </a:p>
          <a:p>
            <a:pPr algn="ctr"/>
            <a:r>
              <a:rPr lang="es-ES" dirty="0"/>
              <a:t>Modelos</a:t>
            </a:r>
          </a:p>
          <a:p>
            <a:pPr algn="ctr"/>
            <a:r>
              <a:rPr lang="es-ES" dirty="0"/>
              <a:t>Comandos</a:t>
            </a:r>
          </a:p>
        </p:txBody>
      </p:sp>
      <p:sp>
        <p:nvSpPr>
          <p:cNvPr id="7" name="Multidocumento 6"/>
          <p:cNvSpPr/>
          <p:nvPr/>
        </p:nvSpPr>
        <p:spPr>
          <a:xfrm>
            <a:off x="755576" y="4653136"/>
            <a:ext cx="2448272" cy="1368152"/>
          </a:xfrm>
          <a:prstGeom prst="flowChartMultidocument">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s-ES" sz="2800" b="1" dirty="0"/>
              <a:t>Servicios</a:t>
            </a:r>
          </a:p>
        </p:txBody>
      </p:sp>
    </p:spTree>
    <p:extLst>
      <p:ext uri="{BB962C8B-B14F-4D97-AF65-F5344CB8AC3E}">
        <p14:creationId xmlns:p14="http://schemas.microsoft.com/office/powerpoint/2010/main" val="23320277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
            </a:r>
            <a:r>
              <a:rPr lang="es-ES" dirty="0" err="1"/>
              <a:t>Component</a:t>
            </a:r>
            <a:endParaRPr lang="es-ES" dirty="0"/>
          </a:p>
        </p:txBody>
      </p:sp>
      <p:sp>
        <p:nvSpPr>
          <p:cNvPr id="3" name="Marcador de contenido 2"/>
          <p:cNvSpPr>
            <a:spLocks noGrp="1"/>
          </p:cNvSpPr>
          <p:nvPr>
            <p:ph idx="1"/>
          </p:nvPr>
        </p:nvSpPr>
        <p:spPr/>
        <p:txBody>
          <a:bodyPr>
            <a:normAutofit fontScale="70000" lnSpcReduction="20000"/>
          </a:bodyPr>
          <a:lstStyle/>
          <a:p>
            <a:r>
              <a:rPr lang="es-ES" b="1" dirty="0"/>
              <a:t>selector</a:t>
            </a:r>
            <a:r>
              <a:rPr lang="es-ES" dirty="0"/>
              <a:t>: Selector CSS (</a:t>
            </a:r>
            <a:r>
              <a:rPr lang="es-ES" dirty="0" err="1"/>
              <a:t>Tag</a:t>
            </a:r>
            <a:r>
              <a:rPr lang="es-ES" dirty="0"/>
              <a:t> HTML) que indica a Angular que debe crear e instanciar el componente cuando se encuentra un elemento con ese nombre en el HTML. </a:t>
            </a:r>
          </a:p>
          <a:p>
            <a:r>
              <a:rPr lang="es-ES" b="1" dirty="0" err="1"/>
              <a:t>template</a:t>
            </a:r>
            <a:r>
              <a:rPr lang="es-ES" dirty="0"/>
              <a:t>: Cadena con el contenido de la plantilla o </a:t>
            </a:r>
          </a:p>
          <a:p>
            <a:r>
              <a:rPr lang="es-ES" b="1" dirty="0" err="1"/>
              <a:t>templateUrl</a:t>
            </a:r>
            <a:r>
              <a:rPr lang="es-ES" dirty="0"/>
              <a:t>: La </a:t>
            </a:r>
            <a:r>
              <a:rPr lang="es-ES" dirty="0" err="1"/>
              <a:t>url</a:t>
            </a:r>
            <a:r>
              <a:rPr lang="es-ES" dirty="0"/>
              <a:t> en la que se encuentra plantilla que se quiere vincular al componente.</a:t>
            </a:r>
          </a:p>
          <a:p>
            <a:r>
              <a:rPr lang="es-ES" b="1" dirty="0" err="1"/>
              <a:t>styles</a:t>
            </a:r>
            <a:r>
              <a:rPr lang="es-ES" dirty="0"/>
              <a:t>: Cadena con el contenido del CSS o </a:t>
            </a:r>
          </a:p>
          <a:p>
            <a:r>
              <a:rPr lang="es-ES" b="1" dirty="0" err="1"/>
              <a:t>styleUrls</a:t>
            </a:r>
            <a:r>
              <a:rPr lang="es-ES" dirty="0"/>
              <a:t>: Lista de </a:t>
            </a:r>
            <a:r>
              <a:rPr lang="es-ES" dirty="0" err="1"/>
              <a:t>urls</a:t>
            </a:r>
            <a:r>
              <a:rPr lang="es-ES" dirty="0"/>
              <a:t> a archivos de estilos que se aplican al componente (acepta </a:t>
            </a:r>
            <a:r>
              <a:rPr lang="es-ES" dirty="0" err="1"/>
              <a:t>Less</a:t>
            </a:r>
            <a:r>
              <a:rPr lang="es-ES" dirty="0"/>
              <a:t>, </a:t>
            </a:r>
            <a:r>
              <a:rPr lang="es-ES" dirty="0" err="1"/>
              <a:t>Sass</a:t>
            </a:r>
            <a:r>
              <a:rPr lang="es-ES" dirty="0"/>
              <a:t>, </a:t>
            </a:r>
            <a:r>
              <a:rPr lang="es-ES" dirty="0" err="1"/>
              <a:t>Stylus</a:t>
            </a:r>
            <a:r>
              <a:rPr lang="es-ES" dirty="0"/>
              <a:t>). </a:t>
            </a:r>
          </a:p>
          <a:p>
            <a:r>
              <a:rPr lang="es-ES" b="1" dirty="0" err="1"/>
              <a:t>entryComponents</a:t>
            </a:r>
            <a:r>
              <a:rPr lang="es-ES" dirty="0"/>
              <a:t>: Lista de los Componentes/Directivas/Pipes que se insertan dinámicamente en la plantilla del el componente.</a:t>
            </a:r>
          </a:p>
          <a:p>
            <a:r>
              <a:rPr lang="es-ES" b="1" dirty="0" err="1"/>
              <a:t>providers</a:t>
            </a:r>
            <a:r>
              <a:rPr lang="es-ES" dirty="0"/>
              <a:t>: Lista de los proveedores disponibles para este componente y sus hijos.</a:t>
            </a:r>
          </a:p>
        </p:txBody>
      </p:sp>
    </p:spTree>
    <p:extLst>
      <p:ext uri="{BB962C8B-B14F-4D97-AF65-F5344CB8AC3E}">
        <p14:creationId xmlns:p14="http://schemas.microsoft.com/office/powerpoint/2010/main" val="7334022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Otras opciones</a:t>
            </a:r>
          </a:p>
        </p:txBody>
      </p:sp>
      <p:sp>
        <p:nvSpPr>
          <p:cNvPr id="3" name="Marcador de contenido 2"/>
          <p:cNvSpPr>
            <a:spLocks noGrp="1"/>
          </p:cNvSpPr>
          <p:nvPr>
            <p:ph idx="1"/>
          </p:nvPr>
        </p:nvSpPr>
        <p:spPr/>
        <p:txBody>
          <a:bodyPr>
            <a:normAutofit fontScale="55000" lnSpcReduction="20000"/>
          </a:bodyPr>
          <a:lstStyle/>
          <a:p>
            <a:r>
              <a:rPr lang="en-US" b="1" dirty="0"/>
              <a:t>animations</a:t>
            </a:r>
            <a:r>
              <a:rPr lang="en-US" dirty="0"/>
              <a:t> - list of animations of this component</a:t>
            </a:r>
          </a:p>
          <a:p>
            <a:r>
              <a:rPr lang="en-US" b="1" dirty="0" err="1"/>
              <a:t>changeDetection</a:t>
            </a:r>
            <a:r>
              <a:rPr lang="en-US" dirty="0"/>
              <a:t> - change detection strategy used by this component</a:t>
            </a:r>
          </a:p>
          <a:p>
            <a:r>
              <a:rPr lang="en-US" b="1" dirty="0"/>
              <a:t>encapsulation</a:t>
            </a:r>
            <a:r>
              <a:rPr lang="en-US" dirty="0"/>
              <a:t> - style encapsulation strategy used by this component</a:t>
            </a:r>
          </a:p>
          <a:p>
            <a:r>
              <a:rPr lang="en-US" b="1" dirty="0" err="1"/>
              <a:t>viewProviders</a:t>
            </a:r>
            <a:r>
              <a:rPr lang="en-US" dirty="0"/>
              <a:t> - list of providers available to this component and its view children</a:t>
            </a:r>
          </a:p>
          <a:p>
            <a:r>
              <a:rPr lang="es-ES" b="1" dirty="0"/>
              <a:t>inputs</a:t>
            </a:r>
            <a:r>
              <a:rPr lang="es-ES" dirty="0"/>
              <a:t>: Lista de nombres de las propiedades que se enlazan a datos con las entradas del componente.</a:t>
            </a:r>
          </a:p>
          <a:p>
            <a:r>
              <a:rPr lang="es-ES" b="1" dirty="0"/>
              <a:t>outputs</a:t>
            </a:r>
            <a:r>
              <a:rPr lang="es-ES" dirty="0"/>
              <a:t>: Lista de los nombres de las propiedades de la clase que exponen a los eventos de salida que otros pueden suscribirse.</a:t>
            </a:r>
          </a:p>
          <a:p>
            <a:r>
              <a:rPr lang="en-US" b="1" dirty="0" err="1"/>
              <a:t>exportAs</a:t>
            </a:r>
            <a:r>
              <a:rPr lang="en-US" dirty="0"/>
              <a:t> - name under which the component instance is exported in a template</a:t>
            </a:r>
          </a:p>
          <a:p>
            <a:r>
              <a:rPr lang="en-US" b="1" dirty="0"/>
              <a:t>host</a:t>
            </a:r>
            <a:r>
              <a:rPr lang="en-US" dirty="0"/>
              <a:t> - map of class property to host element bindings for events, properties and attributes</a:t>
            </a:r>
          </a:p>
          <a:p>
            <a:r>
              <a:rPr lang="en-US" b="1" dirty="0"/>
              <a:t>interpolation</a:t>
            </a:r>
            <a:r>
              <a:rPr lang="en-US" dirty="0"/>
              <a:t> - custom interpolation markers used in this component's template</a:t>
            </a:r>
          </a:p>
          <a:p>
            <a:r>
              <a:rPr lang="en-US" b="1" dirty="0" err="1"/>
              <a:t>moduleId</a:t>
            </a:r>
            <a:r>
              <a:rPr lang="en-US" dirty="0"/>
              <a:t> - ES/</a:t>
            </a:r>
            <a:r>
              <a:rPr lang="en-US" dirty="0" err="1"/>
              <a:t>CommonJS</a:t>
            </a:r>
            <a:r>
              <a:rPr lang="en-US" dirty="0"/>
              <a:t> module id of the file in which this component is defined</a:t>
            </a:r>
          </a:p>
          <a:p>
            <a:r>
              <a:rPr lang="en-US" b="1" dirty="0"/>
              <a:t>queries</a:t>
            </a:r>
            <a:r>
              <a:rPr lang="en-US" dirty="0"/>
              <a:t> - configure queries that can be injected into the component</a:t>
            </a:r>
          </a:p>
          <a:p>
            <a:endParaRPr lang="es-ES" dirty="0"/>
          </a:p>
        </p:txBody>
      </p:sp>
    </p:spTree>
    <p:extLst>
      <p:ext uri="{BB962C8B-B14F-4D97-AF65-F5344CB8AC3E}">
        <p14:creationId xmlns:p14="http://schemas.microsoft.com/office/powerpoint/2010/main" val="3420606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Componente</a:t>
            </a:r>
          </a:p>
        </p:txBody>
      </p:sp>
      <p:sp>
        <p:nvSpPr>
          <p:cNvPr id="3" name="Marcador de contenido 2"/>
          <p:cNvSpPr>
            <a:spLocks noGrp="1"/>
          </p:cNvSpPr>
          <p:nvPr>
            <p:ph idx="1"/>
          </p:nvPr>
        </p:nvSpPr>
        <p:spPr/>
        <p:txBody>
          <a:bodyPr>
            <a:normAutofit fontScale="55000" lnSpcReduction="20000"/>
          </a:bodyPr>
          <a:lstStyle/>
          <a:p>
            <a:pPr marL="0" indent="0">
              <a:buNone/>
            </a:pPr>
            <a:r>
              <a:rPr lang="es-ES" b="1" dirty="0" err="1"/>
              <a:t>import</a:t>
            </a:r>
            <a:r>
              <a:rPr lang="es-ES" b="1" dirty="0"/>
              <a:t> { </a:t>
            </a:r>
            <a:r>
              <a:rPr lang="es-ES" b="1" dirty="0" err="1"/>
              <a:t>Component</a:t>
            </a:r>
            <a:r>
              <a:rPr lang="es-ES" b="1" dirty="0"/>
              <a:t> } </a:t>
            </a:r>
            <a:r>
              <a:rPr lang="es-ES" b="1" dirty="0" err="1"/>
              <a:t>from</a:t>
            </a:r>
            <a:r>
              <a:rPr lang="es-ES" b="1" dirty="0"/>
              <a:t> '@angular/</a:t>
            </a:r>
            <a:r>
              <a:rPr lang="es-ES" b="1" dirty="0" err="1"/>
              <a:t>core</a:t>
            </a:r>
            <a:r>
              <a:rPr lang="es-ES" b="1" dirty="0"/>
              <a:t>';</a:t>
            </a:r>
          </a:p>
          <a:p>
            <a:pPr marL="0" indent="0">
              <a:buNone/>
            </a:pPr>
            <a:endParaRPr lang="es-ES" dirty="0"/>
          </a:p>
          <a:p>
            <a:pPr marL="0" indent="0">
              <a:buNone/>
            </a:pPr>
            <a:r>
              <a:rPr lang="es-ES" dirty="0"/>
              <a:t>@</a:t>
            </a:r>
            <a:r>
              <a:rPr lang="es-ES" b="1" dirty="0" err="1"/>
              <a:t>Component</a:t>
            </a:r>
            <a:r>
              <a:rPr lang="es-ES" dirty="0"/>
              <a:t>({</a:t>
            </a:r>
          </a:p>
          <a:p>
            <a:pPr marL="0" indent="0">
              <a:buNone/>
            </a:pPr>
            <a:r>
              <a:rPr lang="es-ES" dirty="0"/>
              <a:t>  </a:t>
            </a:r>
            <a:r>
              <a:rPr lang="es-ES" b="1" dirty="0"/>
              <a:t>selector</a:t>
            </a:r>
            <a:r>
              <a:rPr lang="es-ES" dirty="0"/>
              <a:t>: 'app-</a:t>
            </a:r>
            <a:r>
              <a:rPr lang="es-ES" dirty="0" err="1"/>
              <a:t>root</a:t>
            </a:r>
            <a:r>
              <a:rPr lang="es-ES" dirty="0"/>
              <a:t>',</a:t>
            </a:r>
          </a:p>
          <a:p>
            <a:pPr marL="0" indent="0">
              <a:buNone/>
            </a:pPr>
            <a:r>
              <a:rPr lang="es-ES" dirty="0"/>
              <a:t>  </a:t>
            </a:r>
            <a:r>
              <a:rPr lang="es-ES" b="1" dirty="0" err="1"/>
              <a:t>templateUrl</a:t>
            </a:r>
            <a:r>
              <a:rPr lang="es-ES" dirty="0"/>
              <a:t>: './app.component.html',</a:t>
            </a:r>
          </a:p>
          <a:p>
            <a:pPr marL="0" indent="0">
              <a:buNone/>
            </a:pPr>
            <a:r>
              <a:rPr lang="es-ES" dirty="0"/>
              <a:t>  </a:t>
            </a:r>
            <a:r>
              <a:rPr lang="es-ES" b="1" dirty="0" err="1"/>
              <a:t>styleUrls</a:t>
            </a:r>
            <a:r>
              <a:rPr lang="es-ES" dirty="0"/>
              <a:t>: ['./app.component.css']</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AppComponent</a:t>
            </a:r>
            <a:r>
              <a:rPr lang="es-ES" dirty="0"/>
              <a:t> {</a:t>
            </a:r>
          </a:p>
          <a:p>
            <a:pPr marL="0" indent="0">
              <a:buNone/>
            </a:pPr>
            <a:r>
              <a:rPr lang="es-ES" dirty="0"/>
              <a:t>  </a:t>
            </a:r>
            <a:r>
              <a:rPr lang="es-ES" b="1" dirty="0" err="1"/>
              <a:t>title</a:t>
            </a:r>
            <a:r>
              <a:rPr lang="es-ES" dirty="0"/>
              <a:t>: </a:t>
            </a:r>
            <a:r>
              <a:rPr lang="es-ES" dirty="0" err="1"/>
              <a:t>string</a:t>
            </a:r>
            <a:r>
              <a:rPr lang="es-ES" dirty="0"/>
              <a:t> = 'Hola Mundo';</a:t>
            </a:r>
          </a:p>
          <a:p>
            <a:pPr marL="0" indent="0">
              <a:buNone/>
            </a:pPr>
            <a:endParaRPr lang="es-ES" dirty="0"/>
          </a:p>
          <a:p>
            <a:pPr marL="0" indent="0">
              <a:buNone/>
            </a:pPr>
            <a:r>
              <a:rPr lang="es-ES" dirty="0"/>
              <a:t>  constructor() { }</a:t>
            </a:r>
          </a:p>
          <a:p>
            <a:pPr marL="0" indent="0">
              <a:buNone/>
            </a:pPr>
            <a:endParaRPr lang="es-ES" dirty="0"/>
          </a:p>
          <a:p>
            <a:pPr marL="0" indent="0">
              <a:buNone/>
            </a:pPr>
            <a:r>
              <a:rPr lang="es-ES" dirty="0"/>
              <a:t>  </a:t>
            </a:r>
            <a:r>
              <a:rPr lang="es-ES" b="1" dirty="0"/>
              <a:t>despide</a:t>
            </a:r>
            <a:r>
              <a:rPr lang="es-ES" dirty="0"/>
              <a:t>(): </a:t>
            </a:r>
            <a:r>
              <a:rPr lang="es-ES" dirty="0" err="1"/>
              <a:t>void</a:t>
            </a:r>
            <a:r>
              <a:rPr lang="es-ES" dirty="0"/>
              <a:t> {</a:t>
            </a:r>
          </a:p>
          <a:p>
            <a:pPr marL="0" indent="0">
              <a:buNone/>
            </a:pPr>
            <a:r>
              <a:rPr lang="es-ES" dirty="0"/>
              <a:t>    </a:t>
            </a:r>
            <a:r>
              <a:rPr lang="es-ES" dirty="0" err="1"/>
              <a:t>this.title</a:t>
            </a:r>
            <a:r>
              <a:rPr lang="es-ES" dirty="0"/>
              <a:t> = '</a:t>
            </a:r>
            <a:r>
              <a:rPr lang="es-ES" dirty="0" err="1"/>
              <a:t>Adios</a:t>
            </a:r>
            <a:r>
              <a:rPr lang="es-ES" dirty="0"/>
              <a:t> Mundo';</a:t>
            </a:r>
          </a:p>
          <a:p>
            <a:pPr marL="0" indent="0">
              <a:buNone/>
            </a:pPr>
            <a:r>
              <a:rPr lang="es-ES" dirty="0"/>
              <a:t>  }</a:t>
            </a:r>
          </a:p>
          <a:p>
            <a:pPr marL="0" indent="0">
              <a:buNone/>
            </a:pPr>
            <a:r>
              <a:rPr lang="es-ES" dirty="0"/>
              <a:t>}</a:t>
            </a:r>
          </a:p>
        </p:txBody>
      </p:sp>
    </p:spTree>
    <p:extLst>
      <p:ext uri="{BB962C8B-B14F-4D97-AF65-F5344CB8AC3E}">
        <p14:creationId xmlns:p14="http://schemas.microsoft.com/office/powerpoint/2010/main" val="6156086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Registrar</a:t>
            </a:r>
          </a:p>
        </p:txBody>
      </p:sp>
      <p:sp>
        <p:nvSpPr>
          <p:cNvPr id="3" name="Marcador de contenido 2"/>
          <p:cNvSpPr>
            <a:spLocks noGrp="1"/>
          </p:cNvSpPr>
          <p:nvPr>
            <p:ph idx="1"/>
          </p:nvPr>
        </p:nvSpPr>
        <p:spPr/>
        <p:txBody>
          <a:bodyPr>
            <a:normAutofit fontScale="55000" lnSpcReduction="20000"/>
          </a:bodyPr>
          <a:lstStyle/>
          <a:p>
            <a:r>
              <a:rPr lang="es-ES" dirty="0"/>
              <a:t>Globalmente:</a:t>
            </a:r>
          </a:p>
          <a:p>
            <a:pPr marL="400050" lvl="1" indent="0">
              <a:buNone/>
            </a:pPr>
            <a:r>
              <a:rPr lang="es-ES" dirty="0" err="1"/>
              <a:t>import</a:t>
            </a:r>
            <a:r>
              <a:rPr lang="es-ES" dirty="0"/>
              <a:t> { </a:t>
            </a:r>
            <a:r>
              <a:rPr lang="es-ES" dirty="0" err="1"/>
              <a:t>AppComponent</a:t>
            </a:r>
            <a:r>
              <a:rPr lang="es-ES" dirty="0"/>
              <a:t> }  </a:t>
            </a:r>
            <a:r>
              <a:rPr lang="es-ES" dirty="0" err="1"/>
              <a:t>from</a:t>
            </a:r>
            <a:r>
              <a:rPr lang="es-ES" dirty="0"/>
              <a:t> './</a:t>
            </a:r>
            <a:r>
              <a:rPr lang="es-ES" dirty="0" err="1"/>
              <a:t>app.component</a:t>
            </a:r>
            <a:r>
              <a:rPr lang="es-ES" dirty="0"/>
              <a:t>';</a:t>
            </a:r>
          </a:p>
          <a:p>
            <a:pPr marL="400050" lvl="1" indent="0">
              <a:buNone/>
            </a:pPr>
            <a:endParaRPr lang="es-ES" dirty="0"/>
          </a:p>
          <a:p>
            <a:pPr marL="400050" lvl="1" indent="0">
              <a:buNone/>
            </a:pPr>
            <a:r>
              <a:rPr lang="es-ES" dirty="0"/>
              <a:t>@</a:t>
            </a:r>
            <a:r>
              <a:rPr lang="es-ES" dirty="0" err="1"/>
              <a:t>NgModule</a:t>
            </a:r>
            <a:r>
              <a:rPr lang="es-ES" dirty="0"/>
              <a:t>({</a:t>
            </a:r>
          </a:p>
          <a:p>
            <a:pPr marL="400050" lvl="1" indent="0">
              <a:buNone/>
            </a:pPr>
            <a:r>
              <a:rPr lang="es-ES" dirty="0"/>
              <a:t>  …</a:t>
            </a:r>
          </a:p>
          <a:p>
            <a:pPr marL="400050" lvl="1" indent="0">
              <a:buNone/>
            </a:pPr>
            <a:r>
              <a:rPr lang="es-ES" dirty="0"/>
              <a:t>  </a:t>
            </a:r>
            <a:r>
              <a:rPr lang="es-ES" dirty="0" err="1"/>
              <a:t>declarations</a:t>
            </a:r>
            <a:r>
              <a:rPr lang="es-ES" dirty="0"/>
              <a:t>: [ </a:t>
            </a:r>
            <a:r>
              <a:rPr lang="es-ES" dirty="0" err="1"/>
              <a:t>AppComponent</a:t>
            </a:r>
            <a:r>
              <a:rPr lang="es-ES" dirty="0"/>
              <a:t> ],</a:t>
            </a:r>
          </a:p>
          <a:p>
            <a:pPr marL="400050" lvl="1" indent="0">
              <a:buNone/>
            </a:pPr>
            <a:r>
              <a:rPr lang="es-ES" dirty="0"/>
              <a:t>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a:p>
            <a:r>
              <a:rPr lang="es-ES" dirty="0"/>
              <a:t>En el contenedor:</a:t>
            </a:r>
          </a:p>
          <a:p>
            <a:pPr marL="457200" lvl="1" indent="0">
              <a:buNone/>
            </a:pPr>
            <a:r>
              <a:rPr lang="es-ES" dirty="0" err="1"/>
              <a:t>import</a:t>
            </a:r>
            <a:r>
              <a:rPr lang="es-ES" dirty="0"/>
              <a:t> { </a:t>
            </a:r>
            <a:r>
              <a:rPr lang="es-ES" dirty="0" err="1"/>
              <a:t>HijoComponent</a:t>
            </a:r>
            <a:r>
              <a:rPr lang="es-ES" dirty="0"/>
              <a:t> }  </a:t>
            </a:r>
            <a:r>
              <a:rPr lang="es-ES" dirty="0" err="1"/>
              <a:t>from</a:t>
            </a:r>
            <a:r>
              <a:rPr lang="es-ES" dirty="0"/>
              <a:t> './</a:t>
            </a:r>
            <a:r>
              <a:rPr lang="es-ES" dirty="0" err="1"/>
              <a:t>hijo.component</a:t>
            </a:r>
            <a:r>
              <a:rPr lang="es-ES" dirty="0"/>
              <a:t>';</a:t>
            </a:r>
          </a:p>
          <a:p>
            <a:pPr marL="457200" lvl="1" indent="0">
              <a:buNone/>
            </a:pPr>
            <a:endParaRPr lang="es-ES" dirty="0"/>
          </a:p>
          <a:p>
            <a:pPr marL="457200" lvl="1" indent="0">
              <a:buNone/>
            </a:pPr>
            <a:r>
              <a:rPr lang="es-ES" dirty="0"/>
              <a:t>@</a:t>
            </a:r>
            <a:r>
              <a:rPr lang="es-ES" dirty="0" err="1"/>
              <a:t>Component</a:t>
            </a:r>
            <a:r>
              <a:rPr lang="es-ES" dirty="0"/>
              <a:t>({</a:t>
            </a:r>
          </a:p>
          <a:p>
            <a:pPr marL="457200" lvl="1" indent="0">
              <a:buNone/>
            </a:pPr>
            <a:r>
              <a:rPr lang="es-ES" dirty="0"/>
              <a:t>  …</a:t>
            </a:r>
          </a:p>
          <a:p>
            <a:pPr marL="457200" lvl="1" indent="0">
              <a:buNone/>
            </a:pPr>
            <a:r>
              <a:rPr lang="es-ES" dirty="0"/>
              <a:t>  </a:t>
            </a:r>
            <a:r>
              <a:rPr lang="es-ES" dirty="0" err="1"/>
              <a:t>entryComponents</a:t>
            </a:r>
            <a:r>
              <a:rPr lang="es-ES" dirty="0"/>
              <a:t>:  [</a:t>
            </a:r>
            <a:r>
              <a:rPr lang="es-ES" dirty="0" err="1"/>
              <a:t>HijoComponent</a:t>
            </a:r>
            <a:r>
              <a:rPr lang="es-ES" dirty="0"/>
              <a:t>, …],</a:t>
            </a:r>
          </a:p>
          <a:p>
            <a:pPr marL="457200" lvl="1" indent="0">
              <a:buNone/>
            </a:pPr>
            <a:r>
              <a:rPr lang="es-ES" dirty="0"/>
              <a:t>  …</a:t>
            </a:r>
          </a:p>
          <a:p>
            <a:pPr marL="457200" lvl="1" indent="0">
              <a:buNone/>
            </a:pPr>
            <a:r>
              <a:rPr lang="es-ES" dirty="0"/>
              <a:t>})</a:t>
            </a:r>
          </a:p>
          <a:p>
            <a:pPr marL="457200" lvl="1" indent="0">
              <a:buNone/>
            </a:pPr>
            <a:r>
              <a:rPr lang="es-ES" dirty="0" err="1"/>
              <a:t>export</a:t>
            </a:r>
            <a:r>
              <a:rPr lang="es-ES" dirty="0"/>
              <a:t> </a:t>
            </a:r>
            <a:r>
              <a:rPr lang="es-ES" dirty="0" err="1"/>
              <a:t>class</a:t>
            </a:r>
            <a:r>
              <a:rPr lang="es-ES" dirty="0"/>
              <a:t> </a:t>
            </a:r>
            <a:r>
              <a:rPr lang="es-ES" dirty="0" err="1"/>
              <a:t>AppComponent</a:t>
            </a:r>
            <a:r>
              <a:rPr lang="es-ES" dirty="0"/>
              <a:t> { … }</a:t>
            </a:r>
          </a:p>
          <a:p>
            <a:endParaRPr lang="es-ES" dirty="0"/>
          </a:p>
          <a:p>
            <a:pPr marL="400050" lvl="1" indent="0">
              <a:buNone/>
            </a:pPr>
            <a:endParaRPr lang="es-ES" dirty="0"/>
          </a:p>
        </p:txBody>
      </p:sp>
    </p:spTree>
    <p:extLst>
      <p:ext uri="{BB962C8B-B14F-4D97-AF65-F5344CB8AC3E}">
        <p14:creationId xmlns:p14="http://schemas.microsoft.com/office/powerpoint/2010/main" val="25582134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Propiedades enlazables</a:t>
            </a:r>
          </a:p>
        </p:txBody>
      </p:sp>
      <p:sp>
        <p:nvSpPr>
          <p:cNvPr id="3" name="Marcador de contenido 2"/>
          <p:cNvSpPr>
            <a:spLocks noGrp="1"/>
          </p:cNvSpPr>
          <p:nvPr>
            <p:ph idx="1"/>
          </p:nvPr>
        </p:nvSpPr>
        <p:spPr>
          <a:xfrm>
            <a:off x="457200" y="1600200"/>
            <a:ext cx="8229600" cy="4853136"/>
          </a:xfrm>
        </p:spPr>
        <p:txBody>
          <a:bodyPr>
            <a:normAutofit fontScale="55000" lnSpcReduction="20000"/>
          </a:bodyPr>
          <a:lstStyle/>
          <a:p>
            <a:r>
              <a:rPr lang="es-ES" dirty="0"/>
              <a:t>Externamente se comportan como un atributo público.</a:t>
            </a:r>
          </a:p>
          <a:p>
            <a:r>
              <a:rPr lang="es-ES" dirty="0"/>
              <a:t>Internamente están compuesta por dos métodos, </a:t>
            </a:r>
            <a:r>
              <a:rPr lang="es-ES" dirty="0" err="1"/>
              <a:t>get</a:t>
            </a:r>
            <a:r>
              <a:rPr lang="es-ES" dirty="0"/>
              <a:t>/set que controlan como entra y sale la información. Las propiedades de solo lectura solo disponen del método </a:t>
            </a:r>
            <a:r>
              <a:rPr lang="es-ES" dirty="0" err="1"/>
              <a:t>get</a:t>
            </a:r>
            <a:r>
              <a:rPr lang="es-ES" dirty="0"/>
              <a:t>.</a:t>
            </a:r>
          </a:p>
          <a:p>
            <a:r>
              <a:rPr lang="es-ES" dirty="0"/>
              <a:t>No es obligatorio que tengan un reflejo directo en los atributos de la clase.</a:t>
            </a:r>
          </a:p>
          <a:p>
            <a:pPr marL="400050" lvl="1" indent="0">
              <a:buNone/>
            </a:pPr>
            <a:r>
              <a:rPr lang="es-ES" dirty="0" err="1"/>
              <a:t>class</a:t>
            </a:r>
            <a:r>
              <a:rPr lang="es-ES" dirty="0"/>
              <a:t> </a:t>
            </a:r>
            <a:r>
              <a:rPr lang="es-ES" dirty="0" err="1"/>
              <a:t>EmployeeVM</a:t>
            </a:r>
            <a:r>
              <a:rPr lang="es-ES" dirty="0"/>
              <a:t> {</a:t>
            </a:r>
          </a:p>
          <a:p>
            <a:pPr marL="400050" lvl="1" indent="0">
              <a:buNone/>
            </a:pPr>
            <a:r>
              <a:rPr lang="es-ES" dirty="0"/>
              <a:t>    </a:t>
            </a:r>
            <a:r>
              <a:rPr lang="es-ES" dirty="0" err="1"/>
              <a:t>private</a:t>
            </a:r>
            <a:r>
              <a:rPr lang="es-ES" dirty="0"/>
              <a:t> _</a:t>
            </a:r>
            <a:r>
              <a:rPr lang="es-ES" dirty="0" err="1"/>
              <a:t>fullName</a:t>
            </a:r>
            <a:r>
              <a:rPr lang="es-ES" dirty="0"/>
              <a:t>: </a:t>
            </a:r>
            <a:r>
              <a:rPr lang="es-ES" dirty="0" err="1"/>
              <a:t>string</a:t>
            </a:r>
            <a:r>
              <a:rPr lang="es-ES" dirty="0"/>
              <a:t>;</a:t>
            </a:r>
          </a:p>
          <a:p>
            <a:pPr marL="400050" lvl="1" indent="0">
              <a:buNone/>
            </a:pPr>
            <a:r>
              <a:rPr lang="es-ES" dirty="0"/>
              <a:t>    </a:t>
            </a:r>
            <a:r>
              <a:rPr lang="es-ES" dirty="0" err="1"/>
              <a:t>get</a:t>
            </a:r>
            <a:r>
              <a:rPr lang="es-ES" dirty="0"/>
              <a:t> </a:t>
            </a:r>
            <a:r>
              <a:rPr lang="es-ES" dirty="0" err="1"/>
              <a:t>fullName</a:t>
            </a:r>
            <a:r>
              <a:rPr lang="es-ES" dirty="0"/>
              <a:t>(): </a:t>
            </a:r>
            <a:r>
              <a:rPr lang="es-ES" dirty="0" err="1"/>
              <a:t>string</a:t>
            </a:r>
            <a:r>
              <a:rPr lang="es-ES" dirty="0"/>
              <a:t> { </a:t>
            </a:r>
            <a:r>
              <a:rPr lang="es-ES" dirty="0" err="1"/>
              <a:t>return</a:t>
            </a:r>
            <a:r>
              <a:rPr lang="es-ES" dirty="0"/>
              <a:t> </a:t>
            </a:r>
            <a:r>
              <a:rPr lang="es-ES" dirty="0" err="1"/>
              <a:t>this</a:t>
            </a:r>
            <a:r>
              <a:rPr lang="es-ES" dirty="0"/>
              <a:t>._</a:t>
            </a:r>
            <a:r>
              <a:rPr lang="es-ES" dirty="0" err="1"/>
              <a:t>fullName</a:t>
            </a:r>
            <a:r>
              <a:rPr lang="es-ES" dirty="0"/>
              <a:t>;  }</a:t>
            </a:r>
          </a:p>
          <a:p>
            <a:pPr marL="400050" lvl="1" indent="0">
              <a:buNone/>
            </a:pPr>
            <a:r>
              <a:rPr lang="es-ES" dirty="0"/>
              <a:t>    set </a:t>
            </a:r>
            <a:r>
              <a:rPr lang="es-ES" dirty="0" err="1"/>
              <a:t>fullName</a:t>
            </a:r>
            <a:r>
              <a:rPr lang="es-ES" dirty="0"/>
              <a:t>(</a:t>
            </a:r>
            <a:r>
              <a:rPr lang="es-ES" dirty="0" err="1"/>
              <a:t>newName</a:t>
            </a:r>
            <a:r>
              <a:rPr lang="es-ES" dirty="0"/>
              <a:t>: </a:t>
            </a:r>
            <a:r>
              <a:rPr lang="es-ES" dirty="0" err="1"/>
              <a:t>string</a:t>
            </a:r>
            <a:r>
              <a:rPr lang="es-ES" dirty="0"/>
              <a:t>) {</a:t>
            </a:r>
          </a:p>
          <a:p>
            <a:pPr marL="400050" lvl="1" indent="0">
              <a:buNone/>
            </a:pPr>
            <a:r>
              <a:rPr lang="es-ES" dirty="0"/>
              <a:t>        </a:t>
            </a:r>
            <a:r>
              <a:rPr lang="es-ES" dirty="0" err="1"/>
              <a:t>if</a:t>
            </a:r>
            <a:r>
              <a:rPr lang="es-ES" dirty="0"/>
              <a:t> (</a:t>
            </a:r>
            <a:r>
              <a:rPr lang="es-ES" dirty="0" err="1"/>
              <a:t>this.validate</a:t>
            </a:r>
            <a:r>
              <a:rPr lang="es-ES" dirty="0"/>
              <a:t>(</a:t>
            </a:r>
            <a:r>
              <a:rPr lang="es-ES" dirty="0" err="1"/>
              <a:t>newName</a:t>
            </a:r>
            <a:r>
              <a:rPr lang="es-ES" dirty="0"/>
              <a:t>)) {</a:t>
            </a:r>
          </a:p>
          <a:p>
            <a:pPr marL="400050" lvl="1" indent="0">
              <a:buNone/>
            </a:pPr>
            <a:r>
              <a:rPr lang="es-ES" dirty="0"/>
              <a:t>            </a:t>
            </a:r>
            <a:r>
              <a:rPr lang="es-ES" dirty="0" err="1"/>
              <a:t>this</a:t>
            </a:r>
            <a:r>
              <a:rPr lang="es-ES" dirty="0"/>
              <a:t>._</a:t>
            </a:r>
            <a:r>
              <a:rPr lang="es-ES" dirty="0" err="1"/>
              <a:t>fullName</a:t>
            </a:r>
            <a:r>
              <a:rPr lang="es-ES" dirty="0"/>
              <a:t> = </a:t>
            </a:r>
            <a:r>
              <a:rPr lang="es-ES" dirty="0" err="1"/>
              <a:t>newName</a:t>
            </a:r>
            <a:r>
              <a:rPr lang="es-ES" dirty="0"/>
              <a:t>;</a:t>
            </a:r>
          </a:p>
          <a:p>
            <a:pPr marL="400050" lvl="1" indent="0">
              <a:buNone/>
            </a:pPr>
            <a:r>
              <a:rPr lang="es-ES" dirty="0"/>
              <a:t>            </a:t>
            </a:r>
            <a:r>
              <a:rPr lang="es-ES" dirty="0" err="1"/>
              <a:t>this.fullNameChanged</a:t>
            </a:r>
            <a:r>
              <a:rPr lang="es-ES" dirty="0"/>
              <a:t>();</a:t>
            </a:r>
          </a:p>
          <a:p>
            <a:pPr marL="400050" lvl="1" indent="0">
              <a:buNone/>
            </a:pPr>
            <a:r>
              <a:rPr lang="es-ES" dirty="0"/>
              <a:t>        } </a:t>
            </a:r>
            <a:r>
              <a:rPr lang="es-ES" dirty="0" err="1"/>
              <a:t>else</a:t>
            </a:r>
            <a:r>
              <a:rPr lang="es-ES" dirty="0"/>
              <a:t> { </a:t>
            </a:r>
          </a:p>
          <a:p>
            <a:pPr marL="400050" lvl="1" indent="0">
              <a:buNone/>
            </a:pPr>
            <a:r>
              <a:rPr lang="es-ES" dirty="0"/>
              <a:t>           // …</a:t>
            </a:r>
          </a:p>
          <a:p>
            <a:pPr marL="400050" lvl="1" indent="0">
              <a:buNone/>
            </a:pPr>
            <a:r>
              <a:rPr lang="es-ES" dirty="0"/>
              <a:t>        }</a:t>
            </a:r>
          </a:p>
          <a:p>
            <a:pPr marL="400050" lvl="1" indent="0">
              <a:buNone/>
            </a:pPr>
            <a:r>
              <a:rPr lang="es-ES" dirty="0"/>
              <a:t>    }</a:t>
            </a:r>
          </a:p>
          <a:p>
            <a:pPr marL="400050" lvl="1" indent="0">
              <a:buNone/>
            </a:pPr>
            <a:r>
              <a:rPr lang="es-ES" dirty="0"/>
              <a:t>    // …</a:t>
            </a:r>
          </a:p>
          <a:p>
            <a:pPr marL="400050" lvl="1" indent="0">
              <a:buNone/>
            </a:pPr>
            <a:r>
              <a:rPr lang="es-ES" dirty="0"/>
              <a:t>}</a:t>
            </a:r>
          </a:p>
          <a:p>
            <a:pPr marL="400050" lvl="1" indent="0">
              <a:buNone/>
            </a:pPr>
            <a:r>
              <a:rPr lang="es-ES" dirty="0" err="1"/>
              <a:t>let</a:t>
            </a:r>
            <a:r>
              <a:rPr lang="es-ES" dirty="0"/>
              <a:t> </a:t>
            </a:r>
            <a:r>
              <a:rPr lang="es-ES" dirty="0" err="1"/>
              <a:t>employee</a:t>
            </a:r>
            <a:r>
              <a:rPr lang="es-ES" dirty="0"/>
              <a:t> = new </a:t>
            </a:r>
            <a:r>
              <a:rPr lang="es-ES" dirty="0" err="1"/>
              <a:t>EmployeeVM</a:t>
            </a:r>
            <a:r>
              <a:rPr lang="es-ES" dirty="0"/>
              <a:t>(); </a:t>
            </a:r>
            <a:r>
              <a:rPr lang="es-ES" dirty="0" err="1"/>
              <a:t>employee.fullName</a:t>
            </a:r>
            <a:r>
              <a:rPr lang="es-ES" dirty="0"/>
              <a:t> = "Bob Smith";</a:t>
            </a:r>
          </a:p>
          <a:p>
            <a:pPr marL="0" indent="0">
              <a:buNone/>
            </a:pPr>
            <a:endParaRPr lang="es-ES" dirty="0"/>
          </a:p>
        </p:txBody>
      </p:sp>
    </p:spTree>
    <p:extLst>
      <p:ext uri="{BB962C8B-B14F-4D97-AF65-F5344CB8AC3E}">
        <p14:creationId xmlns:p14="http://schemas.microsoft.com/office/powerpoint/2010/main" val="37635051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Atributos del selector</a:t>
            </a:r>
          </a:p>
        </p:txBody>
      </p:sp>
      <p:sp>
        <p:nvSpPr>
          <p:cNvPr id="3" name="Marcador de contenido 2"/>
          <p:cNvSpPr>
            <a:spLocks noGrp="1"/>
          </p:cNvSpPr>
          <p:nvPr>
            <p:ph idx="1"/>
          </p:nvPr>
        </p:nvSpPr>
        <p:spPr/>
        <p:txBody>
          <a:bodyPr>
            <a:normAutofit fontScale="62500" lnSpcReduction="20000"/>
          </a:bodyPr>
          <a:lstStyle/>
          <a:p>
            <a:r>
              <a:rPr lang="es-ES" dirty="0"/>
              <a:t>Los atributos del selector del componente se comportan como los atributos de las etiquetas HTML, permitiendo personalizar y enlazar al componente desde las plantillas.</a:t>
            </a:r>
          </a:p>
          <a:p>
            <a:r>
              <a:rPr lang="es-ES" dirty="0"/>
              <a:t>Propiedades de entrada</a:t>
            </a:r>
          </a:p>
          <a:p>
            <a:pPr marL="457200" lvl="1" indent="0">
              <a:buNone/>
            </a:pPr>
            <a:r>
              <a:rPr lang="en-US" dirty="0"/>
              <a:t>@Input() </a:t>
            </a:r>
            <a:r>
              <a:rPr lang="en-US" dirty="0" err="1"/>
              <a:t>init</a:t>
            </a:r>
            <a:r>
              <a:rPr lang="en-US" dirty="0"/>
              <a:t>: string;  </a:t>
            </a:r>
          </a:p>
          <a:p>
            <a:pPr marL="457200" lvl="1" indent="0">
              <a:buNone/>
            </a:pPr>
            <a:r>
              <a:rPr lang="en-US" dirty="0"/>
              <a:t>&lt;my-comp [</a:t>
            </a:r>
            <a:r>
              <a:rPr lang="en-US" dirty="0" err="1"/>
              <a:t>init</a:t>
            </a:r>
            <a:r>
              <a:rPr lang="en-US" dirty="0"/>
              <a:t>]="1234"&gt;&lt;/my-comp&gt;</a:t>
            </a:r>
          </a:p>
          <a:p>
            <a:r>
              <a:rPr lang="es-ES" dirty="0"/>
              <a:t>Eventos de salida</a:t>
            </a:r>
            <a:endParaRPr lang="en-US" dirty="0"/>
          </a:p>
          <a:p>
            <a:pPr marL="400050" lvl="1" indent="0">
              <a:buNone/>
            </a:pPr>
            <a:r>
              <a:rPr lang="en-US" dirty="0"/>
              <a:t>@Output() updated: </a:t>
            </a:r>
            <a:r>
              <a:rPr lang="en-US" dirty="0" err="1"/>
              <a:t>EventEmitter</a:t>
            </a:r>
            <a:r>
              <a:rPr lang="en-US" dirty="0"/>
              <a:t>&lt;any&gt; = new </a:t>
            </a:r>
            <a:r>
              <a:rPr lang="en-US" dirty="0" err="1"/>
              <a:t>EventEmitter</a:t>
            </a:r>
            <a:r>
              <a:rPr lang="en-US" dirty="0"/>
              <a:t>();</a:t>
            </a:r>
          </a:p>
          <a:p>
            <a:pPr marL="400050" lvl="1" indent="0">
              <a:buNone/>
            </a:pPr>
            <a:r>
              <a:rPr lang="en-US" dirty="0" err="1"/>
              <a:t>this.updated.emit</a:t>
            </a:r>
            <a:r>
              <a:rPr lang="en-US" dirty="0"/>
              <a:t>(value);</a:t>
            </a:r>
          </a:p>
          <a:p>
            <a:pPr marL="400050" lvl="1" indent="0">
              <a:buNone/>
            </a:pPr>
            <a:r>
              <a:rPr lang="en-US" dirty="0"/>
              <a:t>&lt;my-comp (updated)="</a:t>
            </a:r>
            <a:r>
              <a:rPr lang="en-US" dirty="0" err="1"/>
              <a:t>onUpdated</a:t>
            </a:r>
            <a:r>
              <a:rPr lang="en-US" dirty="0"/>
              <a:t>($event)"&gt;&lt;/my-comp&gt;</a:t>
            </a:r>
          </a:p>
          <a:p>
            <a:r>
              <a:rPr lang="es-ES" dirty="0"/>
              <a:t>Propiedades bidireccionales: Es la combinación de una propiedad de entrada y un evento de salida con el mismo nombre (el evento obligatoriamente con el sufijo Change):</a:t>
            </a:r>
          </a:p>
          <a:p>
            <a:pPr marL="400050" lvl="1" indent="0">
              <a:buNone/>
            </a:pPr>
            <a:r>
              <a:rPr lang="en-US" dirty="0"/>
              <a:t>@Input()  size: number | string;</a:t>
            </a:r>
          </a:p>
          <a:p>
            <a:pPr marL="400050" lvl="1" indent="0">
              <a:buNone/>
            </a:pPr>
            <a:r>
              <a:rPr lang="en-US" dirty="0"/>
              <a:t>@Output() </a:t>
            </a:r>
            <a:r>
              <a:rPr lang="en-US" dirty="0" err="1"/>
              <a:t>sizeChange</a:t>
            </a:r>
            <a:r>
              <a:rPr lang="en-US" dirty="0"/>
              <a:t> = new </a:t>
            </a:r>
            <a:r>
              <a:rPr lang="en-US" dirty="0" err="1"/>
              <a:t>EventEmitter</a:t>
            </a:r>
            <a:r>
              <a:rPr lang="en-US" dirty="0"/>
              <a:t>&lt;number&gt;();</a:t>
            </a:r>
            <a:endParaRPr lang="es-ES" dirty="0"/>
          </a:p>
        </p:txBody>
      </p:sp>
    </p:spTree>
    <p:extLst>
      <p:ext uri="{BB962C8B-B14F-4D97-AF65-F5344CB8AC3E}">
        <p14:creationId xmlns:p14="http://schemas.microsoft.com/office/powerpoint/2010/main" val="24303676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Atributos del selector</a:t>
            </a:r>
          </a:p>
        </p:txBody>
      </p:sp>
      <p:sp>
        <p:nvSpPr>
          <p:cNvPr id="3" name="Marcador de contenido 2"/>
          <p:cNvSpPr>
            <a:spLocks noGrp="1"/>
          </p:cNvSpPr>
          <p:nvPr>
            <p:ph idx="1"/>
          </p:nvPr>
        </p:nvSpPr>
        <p:spPr>
          <a:xfrm>
            <a:off x="457200" y="1600200"/>
            <a:ext cx="8229600" cy="4781128"/>
          </a:xfrm>
        </p:spPr>
        <p:txBody>
          <a:bodyPr>
            <a:normAutofit fontScale="47500" lnSpcReduction="20000"/>
          </a:bodyPr>
          <a:lstStyle/>
          <a:p>
            <a:pPr marL="0" indent="0">
              <a:buNone/>
            </a:pPr>
            <a:r>
              <a:rPr lang="es-ES" b="1" dirty="0" err="1"/>
              <a:t>import</a:t>
            </a:r>
            <a:r>
              <a:rPr lang="es-ES" b="1" dirty="0"/>
              <a:t> { </a:t>
            </a:r>
            <a:r>
              <a:rPr lang="es-ES" b="1" dirty="0" err="1"/>
              <a:t>Component</a:t>
            </a:r>
            <a:r>
              <a:rPr lang="es-ES" b="1" dirty="0"/>
              <a:t>, </a:t>
            </a:r>
            <a:r>
              <a:rPr lang="es-ES" b="1" dirty="0" err="1"/>
              <a:t>EventEmitter</a:t>
            </a:r>
            <a:r>
              <a:rPr lang="es-ES" b="1" dirty="0"/>
              <a:t>, Input, Output } </a:t>
            </a:r>
            <a:r>
              <a:rPr lang="es-ES" b="1" dirty="0" err="1"/>
              <a:t>from</a:t>
            </a:r>
            <a:r>
              <a:rPr lang="es-ES" b="1" dirty="0"/>
              <a:t> '@angular/</a:t>
            </a:r>
            <a:r>
              <a:rPr lang="es-ES" b="1" dirty="0" err="1"/>
              <a:t>core</a:t>
            </a:r>
            <a:r>
              <a:rPr lang="es-ES" b="1" dirty="0"/>
              <a:t>';</a:t>
            </a:r>
          </a:p>
          <a:p>
            <a:pPr marL="0" indent="0">
              <a:buNone/>
            </a:pPr>
            <a:r>
              <a:rPr lang="es-ES" dirty="0"/>
              <a:t>@</a:t>
            </a:r>
            <a:r>
              <a:rPr lang="es-ES" dirty="0" err="1"/>
              <a:t>Component</a:t>
            </a:r>
            <a:r>
              <a:rPr lang="es-ES" dirty="0"/>
              <a:t>({</a:t>
            </a:r>
          </a:p>
          <a:p>
            <a:pPr marL="0" indent="0">
              <a:buNone/>
            </a:pPr>
            <a:r>
              <a:rPr lang="es-ES" dirty="0"/>
              <a:t>  selector: '</a:t>
            </a:r>
            <a:r>
              <a:rPr lang="es-ES" dirty="0" err="1"/>
              <a:t>my-sizer</a:t>
            </a:r>
            <a:r>
              <a:rPr lang="es-ES" dirty="0"/>
              <a:t>',</a:t>
            </a:r>
          </a:p>
          <a:p>
            <a:pPr marL="0" indent="0">
              <a:buNone/>
            </a:pPr>
            <a:r>
              <a:rPr lang="es-ES" dirty="0"/>
              <a:t>  </a:t>
            </a:r>
            <a:r>
              <a:rPr lang="es-ES" dirty="0" err="1"/>
              <a:t>template</a:t>
            </a:r>
            <a:r>
              <a:rPr lang="es-ES" dirty="0"/>
              <a:t>: `  &lt;div&gt;</a:t>
            </a:r>
          </a:p>
          <a:p>
            <a:pPr marL="0" indent="0">
              <a:buNone/>
            </a:pPr>
            <a:r>
              <a:rPr lang="es-ES" dirty="0"/>
              <a:t>    &lt;</a:t>
            </a:r>
            <a:r>
              <a:rPr lang="es-ES" dirty="0" err="1"/>
              <a:t>button</a:t>
            </a:r>
            <a:r>
              <a:rPr lang="es-ES" dirty="0"/>
              <a:t> (</a:t>
            </a:r>
            <a:r>
              <a:rPr lang="es-ES" dirty="0" err="1"/>
              <a:t>click</a:t>
            </a:r>
            <a:r>
              <a:rPr lang="es-ES" dirty="0"/>
              <a:t>)="</a:t>
            </a:r>
            <a:r>
              <a:rPr lang="es-ES" dirty="0" err="1"/>
              <a:t>dec</a:t>
            </a:r>
            <a:r>
              <a:rPr lang="es-ES" dirty="0"/>
              <a:t>()"&gt;-&lt;/</a:t>
            </a:r>
            <a:r>
              <a:rPr lang="es-ES" dirty="0" err="1"/>
              <a:t>button</a:t>
            </a:r>
            <a:r>
              <a:rPr lang="es-ES" dirty="0"/>
              <a:t>&gt;&lt;</a:t>
            </a:r>
            <a:r>
              <a:rPr lang="es-ES" dirty="0" err="1"/>
              <a:t>button</a:t>
            </a:r>
            <a:r>
              <a:rPr lang="es-ES" dirty="0"/>
              <a:t> (</a:t>
            </a:r>
            <a:r>
              <a:rPr lang="es-ES" dirty="0" err="1"/>
              <a:t>click</a:t>
            </a:r>
            <a:r>
              <a:rPr lang="es-ES" dirty="0"/>
              <a:t>)="</a:t>
            </a:r>
            <a:r>
              <a:rPr lang="es-ES" dirty="0" err="1"/>
              <a:t>inc</a:t>
            </a:r>
            <a:r>
              <a:rPr lang="es-ES" dirty="0"/>
              <a:t>()"&gt;+&lt;/</a:t>
            </a:r>
            <a:r>
              <a:rPr lang="es-ES" dirty="0" err="1"/>
              <a:t>button</a:t>
            </a:r>
            <a:r>
              <a:rPr lang="es-ES" dirty="0"/>
              <a:t>&gt;</a:t>
            </a:r>
          </a:p>
          <a:p>
            <a:pPr marL="0" indent="0">
              <a:buNone/>
            </a:pPr>
            <a:r>
              <a:rPr lang="es-ES" dirty="0"/>
              <a:t>    &lt;</a:t>
            </a:r>
            <a:r>
              <a:rPr lang="es-ES" dirty="0" err="1"/>
              <a:t>label</a:t>
            </a:r>
            <a:r>
              <a:rPr lang="es-ES" dirty="0"/>
              <a:t> [</a:t>
            </a:r>
            <a:r>
              <a:rPr lang="es-ES" dirty="0" err="1"/>
              <a:t>style.font-size.px</a:t>
            </a:r>
            <a:r>
              <a:rPr lang="es-ES" dirty="0"/>
              <a:t>]="</a:t>
            </a:r>
            <a:r>
              <a:rPr lang="es-ES" dirty="0" err="1"/>
              <a:t>size</a:t>
            </a:r>
            <a:r>
              <a:rPr lang="es-ES" dirty="0"/>
              <a:t>"&gt;</a:t>
            </a:r>
            <a:r>
              <a:rPr lang="es-ES" dirty="0" err="1"/>
              <a:t>FontSize</a:t>
            </a:r>
            <a:r>
              <a:rPr lang="es-ES" dirty="0"/>
              <a:t>: {{</a:t>
            </a:r>
            <a:r>
              <a:rPr lang="es-ES" dirty="0" err="1"/>
              <a:t>size</a:t>
            </a:r>
            <a:r>
              <a:rPr lang="es-ES" dirty="0"/>
              <a:t>}}</a:t>
            </a:r>
            <a:r>
              <a:rPr lang="es-ES" dirty="0" err="1"/>
              <a:t>px</a:t>
            </a:r>
            <a:r>
              <a:rPr lang="es-ES" dirty="0"/>
              <a:t>&lt;/</a:t>
            </a:r>
            <a:r>
              <a:rPr lang="es-ES" dirty="0" err="1"/>
              <a:t>label</a:t>
            </a:r>
            <a:r>
              <a:rPr lang="es-ES" dirty="0"/>
              <a:t>&gt;</a:t>
            </a:r>
          </a:p>
          <a:p>
            <a:pPr marL="0" indent="0">
              <a:buNone/>
            </a:pPr>
            <a:r>
              <a:rPr lang="es-ES" dirty="0"/>
              <a:t>  &lt;/div&gt;`</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SizerComponent</a:t>
            </a:r>
            <a:r>
              <a:rPr lang="es-ES" dirty="0"/>
              <a:t> {</a:t>
            </a:r>
          </a:p>
          <a:p>
            <a:pPr marL="0" indent="0">
              <a:buNone/>
            </a:pPr>
            <a:r>
              <a:rPr lang="es-ES" dirty="0"/>
              <a:t>  </a:t>
            </a:r>
            <a:r>
              <a:rPr lang="es-ES" b="1" dirty="0"/>
              <a:t>@Input() </a:t>
            </a:r>
            <a:r>
              <a:rPr lang="es-ES" dirty="0"/>
              <a:t> </a:t>
            </a:r>
            <a:r>
              <a:rPr lang="es-ES" dirty="0" err="1"/>
              <a:t>size</a:t>
            </a:r>
            <a:r>
              <a:rPr lang="es-ES" dirty="0"/>
              <a:t>: </a:t>
            </a:r>
            <a:r>
              <a:rPr lang="es-ES" dirty="0" err="1"/>
              <a:t>number</a:t>
            </a:r>
            <a:r>
              <a:rPr lang="es-ES" dirty="0"/>
              <a:t> | </a:t>
            </a:r>
            <a:r>
              <a:rPr lang="es-ES" dirty="0" err="1"/>
              <a:t>string</a:t>
            </a:r>
            <a:r>
              <a:rPr lang="es-ES" dirty="0"/>
              <a:t>;</a:t>
            </a:r>
          </a:p>
          <a:p>
            <a:pPr marL="0" indent="0">
              <a:buNone/>
            </a:pPr>
            <a:r>
              <a:rPr lang="es-ES" dirty="0"/>
              <a:t>  </a:t>
            </a:r>
            <a:r>
              <a:rPr lang="es-ES" b="1" dirty="0"/>
              <a:t>@Output() </a:t>
            </a:r>
            <a:r>
              <a:rPr lang="es-ES" dirty="0" err="1"/>
              <a:t>sizeChange</a:t>
            </a:r>
            <a:r>
              <a:rPr lang="es-ES" dirty="0"/>
              <a:t> = new </a:t>
            </a:r>
            <a:r>
              <a:rPr lang="es-ES" dirty="0" err="1"/>
              <a:t>EventEmitter</a:t>
            </a:r>
            <a:r>
              <a:rPr lang="es-ES" dirty="0"/>
              <a:t>&lt;</a:t>
            </a:r>
            <a:r>
              <a:rPr lang="es-ES" dirty="0" err="1"/>
              <a:t>number</a:t>
            </a:r>
            <a:r>
              <a:rPr lang="es-ES" dirty="0"/>
              <a:t>&gt;();</a:t>
            </a:r>
          </a:p>
          <a:p>
            <a:pPr marL="0" indent="0">
              <a:buNone/>
            </a:pPr>
            <a:r>
              <a:rPr lang="es-ES" dirty="0"/>
              <a:t>  </a:t>
            </a:r>
            <a:r>
              <a:rPr lang="es-ES" dirty="0" err="1"/>
              <a:t>dec</a:t>
            </a:r>
            <a:r>
              <a:rPr lang="es-ES" dirty="0"/>
              <a:t>() { </a:t>
            </a:r>
            <a:r>
              <a:rPr lang="es-ES" dirty="0" err="1"/>
              <a:t>this.resize</a:t>
            </a:r>
            <a:r>
              <a:rPr lang="es-ES" dirty="0"/>
              <a:t>(-1); }</a:t>
            </a:r>
          </a:p>
          <a:p>
            <a:pPr marL="0" indent="0">
              <a:buNone/>
            </a:pPr>
            <a:r>
              <a:rPr lang="es-ES" dirty="0"/>
              <a:t>  </a:t>
            </a:r>
            <a:r>
              <a:rPr lang="es-ES" dirty="0" err="1"/>
              <a:t>inc</a:t>
            </a:r>
            <a:r>
              <a:rPr lang="es-ES" dirty="0"/>
              <a:t>() { </a:t>
            </a:r>
            <a:r>
              <a:rPr lang="es-ES" dirty="0" err="1"/>
              <a:t>this.resize</a:t>
            </a:r>
            <a:r>
              <a:rPr lang="es-ES" dirty="0"/>
              <a:t>(+1); }</a:t>
            </a:r>
          </a:p>
          <a:p>
            <a:pPr marL="0" indent="0">
              <a:buNone/>
            </a:pPr>
            <a:r>
              <a:rPr lang="es-ES" dirty="0"/>
              <a:t>  </a:t>
            </a:r>
            <a:r>
              <a:rPr lang="es-ES" dirty="0" err="1"/>
              <a:t>resize</a:t>
            </a:r>
            <a:r>
              <a:rPr lang="es-ES" dirty="0"/>
              <a:t>(delta: </a:t>
            </a:r>
            <a:r>
              <a:rPr lang="es-ES" dirty="0" err="1"/>
              <a:t>number</a:t>
            </a:r>
            <a:r>
              <a:rPr lang="es-ES" dirty="0"/>
              <a:t>) {</a:t>
            </a:r>
          </a:p>
          <a:p>
            <a:pPr marL="0" indent="0">
              <a:buNone/>
            </a:pPr>
            <a:r>
              <a:rPr lang="es-ES" dirty="0"/>
              <a:t>    </a:t>
            </a:r>
            <a:r>
              <a:rPr lang="es-ES" dirty="0" err="1"/>
              <a:t>this.size</a:t>
            </a:r>
            <a:r>
              <a:rPr lang="es-ES" dirty="0"/>
              <a:t> = </a:t>
            </a:r>
            <a:r>
              <a:rPr lang="es-ES" dirty="0" err="1"/>
              <a:t>Math.min</a:t>
            </a:r>
            <a:r>
              <a:rPr lang="es-ES" dirty="0"/>
              <a:t>(40, </a:t>
            </a:r>
            <a:r>
              <a:rPr lang="es-ES" dirty="0" err="1"/>
              <a:t>Math.max</a:t>
            </a:r>
            <a:r>
              <a:rPr lang="es-ES" dirty="0"/>
              <a:t>(8, +</a:t>
            </a:r>
            <a:r>
              <a:rPr lang="es-ES" dirty="0" err="1"/>
              <a:t>this.size</a:t>
            </a:r>
            <a:r>
              <a:rPr lang="es-ES" dirty="0"/>
              <a:t> + delta));</a:t>
            </a:r>
          </a:p>
          <a:p>
            <a:pPr marL="0" indent="0">
              <a:buNone/>
            </a:pPr>
            <a:r>
              <a:rPr lang="es-ES" dirty="0"/>
              <a:t>    </a:t>
            </a:r>
            <a:r>
              <a:rPr lang="es-ES" dirty="0" err="1"/>
              <a:t>this.sizeChange.emit</a:t>
            </a:r>
            <a:r>
              <a:rPr lang="es-ES" dirty="0"/>
              <a:t>(</a:t>
            </a:r>
            <a:r>
              <a:rPr lang="es-ES" dirty="0" err="1"/>
              <a:t>this.size</a:t>
            </a:r>
            <a:r>
              <a:rPr lang="es-ES" dirty="0"/>
              <a:t>);</a:t>
            </a:r>
          </a:p>
          <a:p>
            <a:pPr marL="0" indent="0">
              <a:buNone/>
            </a:pPr>
            <a:r>
              <a:rPr lang="es-ES" dirty="0"/>
              <a:t>  }</a:t>
            </a:r>
          </a:p>
          <a:p>
            <a:pPr marL="0" indent="0">
              <a:buNone/>
            </a:pPr>
            <a:r>
              <a:rPr lang="es-ES" dirty="0"/>
              <a:t>}</a:t>
            </a:r>
          </a:p>
          <a:p>
            <a:pPr marL="0" indent="0">
              <a:buNone/>
            </a:pPr>
            <a:r>
              <a:rPr lang="es-ES" dirty="0"/>
              <a:t>&lt;</a:t>
            </a:r>
            <a:r>
              <a:rPr lang="es-ES" dirty="0" err="1"/>
              <a:t>my-sizer</a:t>
            </a:r>
            <a:r>
              <a:rPr lang="es-ES" dirty="0"/>
              <a:t> [(</a:t>
            </a:r>
            <a:r>
              <a:rPr lang="es-ES" dirty="0" err="1"/>
              <a:t>size</a:t>
            </a:r>
            <a:r>
              <a:rPr lang="es-ES" dirty="0"/>
              <a:t>)]="</a:t>
            </a:r>
            <a:r>
              <a:rPr lang="es-ES" dirty="0" err="1"/>
              <a:t>fontSizePx</a:t>
            </a:r>
            <a:r>
              <a:rPr lang="es-ES" dirty="0"/>
              <a:t>"&gt;&lt;/</a:t>
            </a:r>
            <a:r>
              <a:rPr lang="es-ES" dirty="0" err="1"/>
              <a:t>my-sizer</a:t>
            </a:r>
            <a:r>
              <a:rPr lang="es-ES" dirty="0"/>
              <a:t>&gt;</a:t>
            </a:r>
          </a:p>
          <a:p>
            <a:pPr marL="0" indent="0">
              <a:buNone/>
            </a:pPr>
            <a:r>
              <a:rPr lang="en-US" dirty="0"/>
              <a:t>&lt;my-sizer [size]="</a:t>
            </a:r>
            <a:r>
              <a:rPr lang="en-US" dirty="0" err="1"/>
              <a:t>fontSizePx</a:t>
            </a:r>
            <a:r>
              <a:rPr lang="en-US" dirty="0"/>
              <a:t>" (</a:t>
            </a:r>
            <a:r>
              <a:rPr lang="en-US" dirty="0" err="1"/>
              <a:t>sizeChange</a:t>
            </a:r>
            <a:r>
              <a:rPr lang="en-US" dirty="0"/>
              <a:t>)="</a:t>
            </a:r>
            <a:r>
              <a:rPr lang="en-US" dirty="0" err="1"/>
              <a:t>fontSizePx</a:t>
            </a:r>
            <a:r>
              <a:rPr lang="en-US" dirty="0"/>
              <a:t>=$event"&gt;&lt;/my-sizer&gt;</a:t>
            </a:r>
            <a:endParaRPr lang="es-ES" dirty="0"/>
          </a:p>
        </p:txBody>
      </p:sp>
    </p:spTree>
    <p:extLst>
      <p:ext uri="{BB962C8B-B14F-4D97-AF65-F5344CB8AC3E}">
        <p14:creationId xmlns:p14="http://schemas.microsoft.com/office/powerpoint/2010/main" val="23385560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Ciclo de vida</a:t>
            </a:r>
          </a:p>
        </p:txBody>
      </p:sp>
      <p:pic>
        <p:nvPicPr>
          <p:cNvPr id="7" name="Marcador de conteni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1560" y="1662906"/>
            <a:ext cx="3105150" cy="4400550"/>
          </a:xfrm>
        </p:spPr>
      </p:pic>
      <p:sp>
        <p:nvSpPr>
          <p:cNvPr id="6" name="Marcador de contenido 5"/>
          <p:cNvSpPr>
            <a:spLocks noGrp="1"/>
          </p:cNvSpPr>
          <p:nvPr>
            <p:ph sz="half" idx="2"/>
          </p:nvPr>
        </p:nvSpPr>
        <p:spPr>
          <a:xfrm>
            <a:off x="3923928" y="1600200"/>
            <a:ext cx="4762872" cy="4525963"/>
          </a:xfrm>
        </p:spPr>
        <p:txBody>
          <a:bodyPr>
            <a:normAutofit fontScale="85000" lnSpcReduction="10000"/>
          </a:bodyPr>
          <a:lstStyle/>
          <a:p>
            <a:r>
              <a:rPr lang="es-ES" dirty="0"/>
              <a:t>Cada componente tiene un ciclo de vida gestionado por el Angular.</a:t>
            </a:r>
          </a:p>
          <a:p>
            <a:r>
              <a:rPr lang="es-ES" dirty="0"/>
              <a:t>Angular lo crea y pinta, crea y pinta sus hijos, comprueba cuando sus propiedades enlazadas a datos cambian, y lo destruye antes de quitarlo del DOM.</a:t>
            </a:r>
          </a:p>
          <a:p>
            <a:r>
              <a:rPr lang="es-ES" dirty="0"/>
              <a:t>Angular ofrece ganchos al ciclo de vida que proporcionan visibilidad a dichos momentos clave y la capacidad de actuar cuando se producen.</a:t>
            </a:r>
          </a:p>
        </p:txBody>
      </p:sp>
    </p:spTree>
    <p:extLst>
      <p:ext uri="{BB962C8B-B14F-4D97-AF65-F5344CB8AC3E}">
        <p14:creationId xmlns:p14="http://schemas.microsoft.com/office/powerpoint/2010/main" val="3450358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Introducción a </a:t>
            </a:r>
            <a:r>
              <a:rPr lang="es-ES" dirty="0" err="1"/>
              <a:t>AngulaR</a:t>
            </a:r>
            <a:r>
              <a:rPr lang="es-ES" dirty="0"/>
              <a:t> 2+</a:t>
            </a:r>
          </a:p>
        </p:txBody>
      </p:sp>
      <p:sp>
        <p:nvSpPr>
          <p:cNvPr id="2" name="Marcador de texto 1"/>
          <p:cNvSpPr>
            <a:spLocks noGrp="1"/>
          </p:cNvSpPr>
          <p:nvPr>
            <p:ph type="body" idx="1"/>
          </p:nvPr>
        </p:nvSpPr>
        <p:spPr/>
        <p:txBody>
          <a:bodyPr/>
          <a:lstStyle/>
          <a:p>
            <a:endParaRPr lang="es-ES"/>
          </a:p>
        </p:txBody>
      </p:sp>
    </p:spTree>
    <p:extLst>
      <p:ext uri="{BB962C8B-B14F-4D97-AF65-F5344CB8AC3E}">
        <p14:creationId xmlns:p14="http://schemas.microsoft.com/office/powerpoint/2010/main" val="3167337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Ciclo de vida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51654559"/>
              </p:ext>
            </p:extLst>
          </p:nvPr>
        </p:nvGraphicFramePr>
        <p:xfrm>
          <a:off x="457200" y="1600200"/>
          <a:ext cx="8229600" cy="4287520"/>
        </p:xfrm>
        <a:graphic>
          <a:graphicData uri="http://schemas.openxmlformats.org/drawingml/2006/table">
            <a:tbl>
              <a:tblPr firstRow="1" bandRow="1">
                <a:tableStyleId>{5C22544A-7EE6-4342-B048-85BDC9FD1C3A}</a:tableStyleId>
              </a:tblPr>
              <a:tblGrid>
                <a:gridCol w="1954560">
                  <a:extLst>
                    <a:ext uri="{9D8B030D-6E8A-4147-A177-3AD203B41FA5}">
                      <a16:colId xmlns:a16="http://schemas.microsoft.com/office/drawing/2014/main" val="20000"/>
                    </a:ext>
                  </a:extLst>
                </a:gridCol>
                <a:gridCol w="6275040">
                  <a:extLst>
                    <a:ext uri="{9D8B030D-6E8A-4147-A177-3AD203B41FA5}">
                      <a16:colId xmlns:a16="http://schemas.microsoft.com/office/drawing/2014/main" val="20001"/>
                    </a:ext>
                  </a:extLst>
                </a:gridCol>
              </a:tblGrid>
              <a:tr h="370840">
                <a:tc>
                  <a:txBody>
                    <a:bodyPr/>
                    <a:lstStyle/>
                    <a:p>
                      <a:r>
                        <a:rPr lang="es-ES" sz="1400" dirty="0"/>
                        <a:t>Gancho</a:t>
                      </a:r>
                    </a:p>
                  </a:txBody>
                  <a:tcPr/>
                </a:tc>
                <a:tc>
                  <a:txBody>
                    <a:bodyPr/>
                    <a:lstStyle/>
                    <a:p>
                      <a:r>
                        <a:rPr lang="es-ES" sz="1400" dirty="0"/>
                        <a:t>Propósito y temporización</a:t>
                      </a:r>
                    </a:p>
                  </a:txBody>
                  <a:tcPr/>
                </a:tc>
                <a:extLst>
                  <a:ext uri="{0D108BD9-81ED-4DB2-BD59-A6C34878D82A}">
                    <a16:rowId xmlns:a16="http://schemas.microsoft.com/office/drawing/2014/main" val="10000"/>
                  </a:ext>
                </a:extLst>
              </a:tr>
              <a:tr h="370840">
                <a:tc>
                  <a:txBody>
                    <a:bodyPr/>
                    <a:lstStyle/>
                    <a:p>
                      <a:r>
                        <a:rPr lang="es-ES" sz="1400" dirty="0" err="1"/>
                        <a:t>ngOnChanges</a:t>
                      </a:r>
                      <a:endParaRPr lang="es-ES" sz="1400" dirty="0"/>
                    </a:p>
                  </a:txBody>
                  <a:tcPr/>
                </a:tc>
                <a:tc>
                  <a:txBody>
                    <a:bodyPr/>
                    <a:lstStyle/>
                    <a:p>
                      <a:r>
                        <a:rPr lang="es-ES" sz="1400" dirty="0"/>
                        <a:t>Responder </a:t>
                      </a:r>
                      <a:r>
                        <a:rPr lang="es-ES" sz="1400"/>
                        <a:t>cuando Angular (re</a:t>
                      </a:r>
                      <a:r>
                        <a:rPr lang="es-ES" sz="1400" dirty="0"/>
                        <a:t>) establece las propiedades de entrada enlazadas a datos. </a:t>
                      </a:r>
                    </a:p>
                  </a:txBody>
                  <a:tcPr/>
                </a:tc>
                <a:extLst>
                  <a:ext uri="{0D108BD9-81ED-4DB2-BD59-A6C34878D82A}">
                    <a16:rowId xmlns:a16="http://schemas.microsoft.com/office/drawing/2014/main" val="10001"/>
                  </a:ext>
                </a:extLst>
              </a:tr>
              <a:tr h="370840">
                <a:tc>
                  <a:txBody>
                    <a:bodyPr/>
                    <a:lstStyle/>
                    <a:p>
                      <a:r>
                        <a:rPr lang="es-ES" sz="1400" dirty="0" err="1"/>
                        <a:t>ngOnInit</a:t>
                      </a:r>
                      <a:endParaRPr lang="es-ES" sz="1400" dirty="0"/>
                    </a:p>
                  </a:txBody>
                  <a:tcPr/>
                </a:tc>
                <a:tc>
                  <a:txBody>
                    <a:bodyPr/>
                    <a:lstStyle/>
                    <a:p>
                      <a:r>
                        <a:rPr lang="es-ES" sz="1400" dirty="0"/>
                        <a:t>Inicializar el componente después de que Angular muestre las primeras propiedades enlazadas a datos y establece las propiedades de entrada del componente.</a:t>
                      </a:r>
                    </a:p>
                  </a:txBody>
                  <a:tcPr/>
                </a:tc>
                <a:extLst>
                  <a:ext uri="{0D108BD9-81ED-4DB2-BD59-A6C34878D82A}">
                    <a16:rowId xmlns:a16="http://schemas.microsoft.com/office/drawing/2014/main" val="10002"/>
                  </a:ext>
                </a:extLst>
              </a:tr>
              <a:tr h="370840">
                <a:tc>
                  <a:txBody>
                    <a:bodyPr/>
                    <a:lstStyle/>
                    <a:p>
                      <a:r>
                        <a:rPr lang="es-ES" sz="1400" dirty="0" err="1"/>
                        <a:t>ngDoCheck</a:t>
                      </a:r>
                      <a:endParaRPr lang="es-ES" sz="1400" dirty="0"/>
                    </a:p>
                  </a:txBody>
                  <a:tcPr/>
                </a:tc>
                <a:tc>
                  <a:txBody>
                    <a:bodyPr/>
                    <a:lstStyle/>
                    <a:p>
                      <a:r>
                        <a:rPr lang="es-ES" sz="1400" dirty="0"/>
                        <a:t>Llamado cada vez que las propiedades de entrada de un componente o una directiva se comprueban. Lo utilizan para extender la detección de cambios mediante la realización de una comprobación personalizada.</a:t>
                      </a:r>
                    </a:p>
                  </a:txBody>
                  <a:tcPr/>
                </a:tc>
                <a:extLst>
                  <a:ext uri="{0D108BD9-81ED-4DB2-BD59-A6C34878D82A}">
                    <a16:rowId xmlns:a16="http://schemas.microsoft.com/office/drawing/2014/main" val="10003"/>
                  </a:ext>
                </a:extLst>
              </a:tr>
              <a:tr h="370840">
                <a:tc>
                  <a:txBody>
                    <a:bodyPr/>
                    <a:lstStyle/>
                    <a:p>
                      <a:r>
                        <a:rPr lang="es-ES" sz="1400" dirty="0" err="1"/>
                        <a:t>ngAfterContentInit</a:t>
                      </a:r>
                      <a:endParaRPr lang="es-ES" sz="1400" dirty="0"/>
                    </a:p>
                  </a:txBody>
                  <a:tcPr/>
                </a:tc>
                <a:tc>
                  <a:txBody>
                    <a:bodyPr/>
                    <a:lstStyle/>
                    <a:p>
                      <a:r>
                        <a:rPr lang="es-ES" sz="1400" dirty="0"/>
                        <a:t>Responder después de que Angular proyecta el contenido externo en la vista del componente.</a:t>
                      </a:r>
                    </a:p>
                  </a:txBody>
                  <a:tcPr/>
                </a:tc>
                <a:extLst>
                  <a:ext uri="{0D108BD9-81ED-4DB2-BD59-A6C34878D82A}">
                    <a16:rowId xmlns:a16="http://schemas.microsoft.com/office/drawing/2014/main" val="10004"/>
                  </a:ext>
                </a:extLst>
              </a:tr>
              <a:tr h="370840">
                <a:tc>
                  <a:txBody>
                    <a:bodyPr/>
                    <a:lstStyle/>
                    <a:p>
                      <a:r>
                        <a:rPr lang="es-ES" sz="1400" dirty="0" err="1"/>
                        <a:t>ngAfterContentChecked</a:t>
                      </a:r>
                      <a:endParaRPr lang="es-ES" sz="1400" dirty="0"/>
                    </a:p>
                  </a:txBody>
                  <a:tcPr/>
                </a:tc>
                <a:tc>
                  <a:txBody>
                    <a:bodyPr/>
                    <a:lstStyle/>
                    <a:p>
                      <a:r>
                        <a:rPr lang="es-ES" sz="1400" dirty="0"/>
                        <a:t>Responder después de que Angular chequee el contenido proyectado en el componente.</a:t>
                      </a:r>
                    </a:p>
                  </a:txBody>
                  <a:tcPr/>
                </a:tc>
                <a:extLst>
                  <a:ext uri="{0D108BD9-81ED-4DB2-BD59-A6C34878D82A}">
                    <a16:rowId xmlns:a16="http://schemas.microsoft.com/office/drawing/2014/main" val="10005"/>
                  </a:ext>
                </a:extLst>
              </a:tr>
              <a:tr h="370840">
                <a:tc>
                  <a:txBody>
                    <a:bodyPr/>
                    <a:lstStyle/>
                    <a:p>
                      <a:r>
                        <a:rPr lang="es-ES" sz="1400" dirty="0" err="1"/>
                        <a:t>ngAfterViewInit</a:t>
                      </a:r>
                      <a:endParaRPr lang="es-ES" sz="1400" dirty="0"/>
                    </a:p>
                  </a:txBody>
                  <a:tcPr/>
                </a:tc>
                <a:tc>
                  <a:txBody>
                    <a:bodyPr/>
                    <a:lstStyle/>
                    <a:p>
                      <a:r>
                        <a:rPr lang="es-ES" sz="1400" dirty="0"/>
                        <a:t>Responder después de que Angular inicialice las vistas del componente y sus hijos.</a:t>
                      </a:r>
                    </a:p>
                  </a:txBody>
                  <a:tcPr/>
                </a:tc>
                <a:extLst>
                  <a:ext uri="{0D108BD9-81ED-4DB2-BD59-A6C34878D82A}">
                    <a16:rowId xmlns:a16="http://schemas.microsoft.com/office/drawing/2014/main" val="10006"/>
                  </a:ext>
                </a:extLst>
              </a:tr>
              <a:tr h="370840">
                <a:tc>
                  <a:txBody>
                    <a:bodyPr/>
                    <a:lstStyle/>
                    <a:p>
                      <a:r>
                        <a:rPr lang="es-ES" sz="1400" dirty="0" err="1"/>
                        <a:t>ngAfterViewChecked</a:t>
                      </a:r>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Responder después de que Angular chequee las vistas del componente y sus hijos.</a:t>
                      </a:r>
                    </a:p>
                  </a:txBody>
                  <a:tcPr/>
                </a:tc>
                <a:extLst>
                  <a:ext uri="{0D108BD9-81ED-4DB2-BD59-A6C34878D82A}">
                    <a16:rowId xmlns:a16="http://schemas.microsoft.com/office/drawing/2014/main" val="10007"/>
                  </a:ext>
                </a:extLst>
              </a:tr>
              <a:tr h="370840">
                <a:tc>
                  <a:txBody>
                    <a:bodyPr/>
                    <a:lstStyle/>
                    <a:p>
                      <a:r>
                        <a:rPr lang="es-ES" sz="1400" dirty="0" err="1"/>
                        <a:t>ngOnDestroy</a:t>
                      </a:r>
                      <a:endParaRPr lang="es-ES" sz="1400" dirty="0"/>
                    </a:p>
                  </a:txBody>
                  <a:tcPr/>
                </a:tc>
                <a:tc>
                  <a:txBody>
                    <a:bodyPr/>
                    <a:lstStyle/>
                    <a:p>
                      <a:r>
                        <a:rPr lang="es-ES" sz="1400" dirty="0"/>
                        <a:t>Limpiar justo antes de que Angular destruya el componente. </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299614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Estilos</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140128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Introducción</a:t>
            </a:r>
          </a:p>
        </p:txBody>
      </p:sp>
      <p:sp>
        <p:nvSpPr>
          <p:cNvPr id="5" name="Marcador de contenido 4"/>
          <p:cNvSpPr>
            <a:spLocks noGrp="1"/>
          </p:cNvSpPr>
          <p:nvPr>
            <p:ph idx="1"/>
          </p:nvPr>
        </p:nvSpPr>
        <p:spPr>
          <a:xfrm>
            <a:off x="457200" y="1600200"/>
            <a:ext cx="8229600" cy="4781128"/>
          </a:xfrm>
        </p:spPr>
        <p:txBody>
          <a:bodyPr>
            <a:normAutofit fontScale="77500" lnSpcReduction="20000"/>
          </a:bodyPr>
          <a:lstStyle/>
          <a:p>
            <a:pPr fontAlgn="base"/>
            <a:r>
              <a:rPr lang="es-ES" dirty="0"/>
              <a:t>Las aplicaciones Angular utilizan CSS estándar para establecer la estética. Angular puede asociar el estilo al componente, lo que permite un diseño más modular que las hojas de estilo regulares.</a:t>
            </a:r>
          </a:p>
          <a:p>
            <a:pPr fontAlgn="base"/>
            <a:r>
              <a:rPr lang="es-ES" dirty="0"/>
              <a:t>Para cada componente Angular se puede definir no solo una plantilla HTML, sino también los estilos CSS que acompañan a esa plantilla, especificando los selectores, las reglas y las consultas de medios que se necesite.</a:t>
            </a:r>
          </a:p>
          <a:p>
            <a:pPr fontAlgn="base"/>
            <a:r>
              <a:rPr lang="es-ES" dirty="0"/>
              <a:t>Los estilos especificados en los metadatos se aplican solo dentro de la plantilla de ese componente, no son heredados por ningún componente anidado dentro de la plantilla ni por ningún contenido proyectado en el componente.</a:t>
            </a:r>
          </a:p>
        </p:txBody>
      </p:sp>
    </p:spTree>
    <p:extLst>
      <p:ext uri="{BB962C8B-B14F-4D97-AF65-F5344CB8AC3E}">
        <p14:creationId xmlns:p14="http://schemas.microsoft.com/office/powerpoint/2010/main" val="2813370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Modularidad de estilo</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Se pueden usar los nombres y selectores de clases de CSS que tengan más sentido en el contexto de cada componente.</a:t>
            </a:r>
          </a:p>
          <a:p>
            <a:r>
              <a:rPr lang="es-ES" dirty="0"/>
              <a:t>Los nombres de clase y los selectores son locales para el componente y no colisionan con las clases y los selectores utilizados en otras partes de la aplicación.</a:t>
            </a:r>
          </a:p>
          <a:p>
            <a:r>
              <a:rPr lang="es-ES" dirty="0"/>
              <a:t>Los cambios en los estilos de otras partes de la aplicación no afectan los estilos del componente.</a:t>
            </a:r>
          </a:p>
          <a:p>
            <a:endParaRPr lang="es-ES" dirty="0"/>
          </a:p>
          <a:p>
            <a:r>
              <a:rPr lang="es-ES" dirty="0"/>
              <a:t>Se puede ubicar conjuntamente el código CSS de cada componente con el código de TypeScript y HTML del componente, lo que conduce a una estructura de proyecto prolija y ordenada.</a:t>
            </a:r>
          </a:p>
          <a:p>
            <a:r>
              <a:rPr lang="es-ES" dirty="0"/>
              <a:t>Se puede cambiar o eliminar el código CSS del componente sin buscar en toda la aplicación para encontrar dónde se usa el código.</a:t>
            </a:r>
          </a:p>
        </p:txBody>
      </p:sp>
    </p:spTree>
    <p:extLst>
      <p:ext uri="{BB962C8B-B14F-4D97-AF65-F5344CB8AC3E}">
        <p14:creationId xmlns:p14="http://schemas.microsoft.com/office/powerpoint/2010/main" val="23452769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Selectores especiales</a:t>
            </a:r>
          </a:p>
        </p:txBody>
      </p:sp>
      <p:sp>
        <p:nvSpPr>
          <p:cNvPr id="3" name="Marcador de contenido 2"/>
          <p:cNvSpPr>
            <a:spLocks noGrp="1"/>
          </p:cNvSpPr>
          <p:nvPr>
            <p:ph idx="1"/>
          </p:nvPr>
        </p:nvSpPr>
        <p:spPr/>
        <p:txBody>
          <a:bodyPr>
            <a:normAutofit fontScale="70000" lnSpcReduction="20000"/>
          </a:bodyPr>
          <a:lstStyle/>
          <a:p>
            <a:r>
              <a:rPr lang="es-ES" dirty="0"/>
              <a:t>:host selector de </a:t>
            </a:r>
            <a:r>
              <a:rPr lang="es-ES" dirty="0" err="1"/>
              <a:t>pseudoclases</a:t>
            </a:r>
            <a:r>
              <a:rPr lang="es-ES" dirty="0"/>
              <a:t> para el elemento que aloja al componente. No se puede llegar al elemento host desde el interior del componente con otros selectores porque no forma parte de la propia plantilla del componente dado que está en la plantilla de un componente anfitrión.</a:t>
            </a:r>
          </a:p>
          <a:p>
            <a:pPr marL="457200" lvl="1" indent="0">
              <a:buNone/>
            </a:pPr>
            <a:r>
              <a:rPr lang="es-ES" dirty="0"/>
              <a:t>:host { </a:t>
            </a:r>
            <a:r>
              <a:rPr lang="es-ES" dirty="0" err="1"/>
              <a:t>border</a:t>
            </a:r>
            <a:r>
              <a:rPr lang="es-ES" dirty="0"/>
              <a:t>: 1px </a:t>
            </a:r>
            <a:r>
              <a:rPr lang="es-ES" dirty="0" err="1"/>
              <a:t>solid</a:t>
            </a:r>
            <a:r>
              <a:rPr lang="es-ES" dirty="0"/>
              <a:t> </a:t>
            </a:r>
            <a:r>
              <a:rPr lang="es-ES" dirty="0" err="1"/>
              <a:t>black</a:t>
            </a:r>
            <a:r>
              <a:rPr lang="es-ES" dirty="0"/>
              <a:t>; }</a:t>
            </a:r>
          </a:p>
          <a:p>
            <a:pPr marL="457200" lvl="1" indent="0">
              <a:buNone/>
            </a:pPr>
            <a:r>
              <a:rPr lang="es-ES" dirty="0"/>
              <a:t>:host(.active) { </a:t>
            </a:r>
            <a:r>
              <a:rPr lang="es-ES" dirty="0" err="1"/>
              <a:t>border-width</a:t>
            </a:r>
            <a:r>
              <a:rPr lang="es-ES" dirty="0"/>
              <a:t>: 3px; }</a:t>
            </a:r>
          </a:p>
          <a:p>
            <a:r>
              <a:rPr lang="es-ES" dirty="0"/>
              <a:t>:host-</a:t>
            </a:r>
            <a:r>
              <a:rPr lang="es-ES" dirty="0" err="1"/>
              <a:t>context</a:t>
            </a:r>
            <a:r>
              <a:rPr lang="es-ES" dirty="0"/>
              <a:t>() selector que busca una clase CSS en cualquier antecesor del elemento host del componente, hasta la raíz del documento, solo es útil cuando se combina con otro selector para aplicar estilos basados ​​en alguna condición externa al componente (si está contenido dentro de un elemento con determinada clase).</a:t>
            </a:r>
          </a:p>
          <a:p>
            <a:pPr marL="457200" lvl="1" indent="0">
              <a:buNone/>
            </a:pPr>
            <a:r>
              <a:rPr lang="en-US" dirty="0"/>
              <a:t>:host-context(.theme-light) h2 {</a:t>
            </a:r>
          </a:p>
          <a:p>
            <a:pPr marL="457200" lvl="1" indent="0">
              <a:buNone/>
            </a:pPr>
            <a:r>
              <a:rPr lang="en-US" dirty="0"/>
              <a:t>  background-color: #</a:t>
            </a:r>
            <a:r>
              <a:rPr lang="en-US" dirty="0" err="1"/>
              <a:t>eef</a:t>
            </a:r>
            <a:r>
              <a:rPr lang="en-US" dirty="0"/>
              <a:t>;</a:t>
            </a:r>
          </a:p>
          <a:p>
            <a:pPr marL="457200" lvl="1" indent="0">
              <a:buNone/>
            </a:pPr>
            <a:r>
              <a:rPr lang="en-US" dirty="0"/>
              <a:t>}</a:t>
            </a:r>
            <a:endParaRPr lang="es-ES" dirty="0"/>
          </a:p>
        </p:txBody>
      </p:sp>
    </p:spTree>
    <p:extLst>
      <p:ext uri="{BB962C8B-B14F-4D97-AF65-F5344CB8AC3E}">
        <p14:creationId xmlns:p14="http://schemas.microsoft.com/office/powerpoint/2010/main" val="16469176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Agregar estilos a un componente</a:t>
            </a:r>
          </a:p>
        </p:txBody>
      </p:sp>
      <p:sp>
        <p:nvSpPr>
          <p:cNvPr id="3" name="Marcador de contenido 2"/>
          <p:cNvSpPr>
            <a:spLocks noGrp="1"/>
          </p:cNvSpPr>
          <p:nvPr>
            <p:ph idx="1"/>
          </p:nvPr>
        </p:nvSpPr>
        <p:spPr/>
        <p:txBody>
          <a:bodyPr>
            <a:normAutofit fontScale="62500" lnSpcReduction="20000"/>
          </a:bodyPr>
          <a:lstStyle/>
          <a:p>
            <a:r>
              <a:rPr lang="es-ES" dirty="0"/>
              <a:t>Estilos en los metadatos de los componentes</a:t>
            </a:r>
          </a:p>
          <a:p>
            <a:pPr marL="457200" lvl="1" indent="0">
              <a:buNone/>
            </a:pPr>
            <a:r>
              <a:rPr lang="es-ES" dirty="0" err="1"/>
              <a:t>styles</a:t>
            </a:r>
            <a:r>
              <a:rPr lang="es-ES" dirty="0"/>
              <a:t>: ['h1 { </a:t>
            </a:r>
            <a:r>
              <a:rPr lang="es-ES" dirty="0" err="1"/>
              <a:t>font-weight</a:t>
            </a:r>
            <a:r>
              <a:rPr lang="es-ES" dirty="0"/>
              <a:t>: normal; }']</a:t>
            </a:r>
          </a:p>
          <a:p>
            <a:r>
              <a:rPr lang="es-ES" dirty="0"/>
              <a:t>Archivos de estilo en los metadatos de los componentes</a:t>
            </a:r>
          </a:p>
          <a:p>
            <a:pPr marL="457200" lvl="1" indent="0">
              <a:buNone/>
            </a:pPr>
            <a:r>
              <a:rPr lang="es-ES" dirty="0" err="1"/>
              <a:t>styleUrls</a:t>
            </a:r>
            <a:r>
              <a:rPr lang="es-ES" dirty="0"/>
              <a:t>: ['./my.component.css']</a:t>
            </a:r>
          </a:p>
          <a:p>
            <a:r>
              <a:rPr lang="es-ES" dirty="0"/>
              <a:t>Etiqueta &lt;</a:t>
            </a:r>
            <a:r>
              <a:rPr lang="es-ES" dirty="0" err="1"/>
              <a:t>style</a:t>
            </a:r>
            <a:r>
              <a:rPr lang="es-ES" dirty="0"/>
              <a:t>&gt; en la plantilla</a:t>
            </a:r>
          </a:p>
          <a:p>
            <a:pPr marL="457200" lvl="1" indent="0">
              <a:buNone/>
            </a:pPr>
            <a:r>
              <a:rPr lang="es-ES" dirty="0" err="1"/>
              <a:t>template</a:t>
            </a:r>
            <a:r>
              <a:rPr lang="es-ES" dirty="0"/>
              <a:t>: `</a:t>
            </a:r>
          </a:p>
          <a:p>
            <a:pPr marL="457200" lvl="1" indent="0">
              <a:buNone/>
            </a:pPr>
            <a:r>
              <a:rPr lang="es-ES" dirty="0"/>
              <a:t>    &lt;</a:t>
            </a:r>
            <a:r>
              <a:rPr lang="es-ES" dirty="0" err="1"/>
              <a:t>style</a:t>
            </a:r>
            <a:r>
              <a:rPr lang="es-ES" dirty="0"/>
              <a:t>&gt;…&lt;/</a:t>
            </a:r>
            <a:r>
              <a:rPr lang="es-ES" dirty="0" err="1"/>
              <a:t>style</a:t>
            </a:r>
            <a:r>
              <a:rPr lang="es-ES" dirty="0"/>
              <a:t>&gt;</a:t>
            </a:r>
          </a:p>
          <a:p>
            <a:pPr marL="457200" lvl="1" indent="0">
              <a:buNone/>
            </a:pPr>
            <a:r>
              <a:rPr lang="es-ES" dirty="0"/>
              <a:t>`</a:t>
            </a:r>
          </a:p>
          <a:p>
            <a:r>
              <a:rPr lang="es-ES" dirty="0"/>
              <a:t>Etiqueta &lt;link&gt; en la plantilla (el enlace debe ser relativo a la raíz de la aplicación)</a:t>
            </a:r>
          </a:p>
          <a:p>
            <a:pPr marL="457200" lvl="1" indent="0">
              <a:buNone/>
            </a:pPr>
            <a:r>
              <a:rPr lang="es-ES" dirty="0" err="1"/>
              <a:t>template</a:t>
            </a:r>
            <a:r>
              <a:rPr lang="es-ES" dirty="0"/>
              <a:t>: `</a:t>
            </a:r>
          </a:p>
          <a:p>
            <a:pPr marL="457200" lvl="1" indent="0">
              <a:buNone/>
            </a:pPr>
            <a:r>
              <a:rPr lang="es-ES" dirty="0"/>
              <a:t>    &lt;link </a:t>
            </a:r>
            <a:r>
              <a:rPr lang="es-ES" dirty="0" err="1"/>
              <a:t>rel</a:t>
            </a:r>
            <a:r>
              <a:rPr lang="es-ES" dirty="0"/>
              <a:t>="</a:t>
            </a:r>
            <a:r>
              <a:rPr lang="es-ES" dirty="0" err="1"/>
              <a:t>stylesheet</a:t>
            </a:r>
            <a:r>
              <a:rPr lang="es-ES" dirty="0"/>
              <a:t>" </a:t>
            </a:r>
            <a:r>
              <a:rPr lang="es-ES" dirty="0" err="1"/>
              <a:t>href</a:t>
            </a:r>
            <a:r>
              <a:rPr lang="es-ES" dirty="0"/>
              <a:t>="../</a:t>
            </a:r>
            <a:r>
              <a:rPr lang="es-ES" dirty="0" err="1"/>
              <a:t>assets</a:t>
            </a:r>
            <a:r>
              <a:rPr lang="es-ES" dirty="0"/>
              <a:t>/my.component.css"&gt;</a:t>
            </a:r>
          </a:p>
          <a:p>
            <a:pPr marL="457200" lvl="1" indent="0">
              <a:buNone/>
            </a:pPr>
            <a:r>
              <a:rPr lang="es-ES" dirty="0"/>
              <a:t>`</a:t>
            </a:r>
          </a:p>
          <a:p>
            <a:r>
              <a:rPr lang="es-ES" dirty="0"/>
              <a:t>También puede importar archivos CSS en los archivos CSS usando la regla @</a:t>
            </a:r>
            <a:r>
              <a:rPr lang="es-ES" dirty="0" err="1"/>
              <a:t>import</a:t>
            </a:r>
            <a:r>
              <a:rPr lang="es-ES" dirty="0"/>
              <a:t> del CSS estándar (la URL es relativa al archivo CSS en el que está importando).</a:t>
            </a:r>
          </a:p>
        </p:txBody>
      </p:sp>
    </p:spTree>
    <p:extLst>
      <p:ext uri="{BB962C8B-B14F-4D97-AF65-F5344CB8AC3E}">
        <p14:creationId xmlns:p14="http://schemas.microsoft.com/office/powerpoint/2010/main" val="5168350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Encapsulación</a:t>
            </a:r>
          </a:p>
        </p:txBody>
      </p:sp>
      <p:sp>
        <p:nvSpPr>
          <p:cNvPr id="3" name="Marcador de contenido 2"/>
          <p:cNvSpPr>
            <a:spLocks noGrp="1"/>
          </p:cNvSpPr>
          <p:nvPr>
            <p:ph idx="1"/>
          </p:nvPr>
        </p:nvSpPr>
        <p:spPr/>
        <p:txBody>
          <a:bodyPr>
            <a:normAutofit fontScale="55000" lnSpcReduction="20000"/>
          </a:bodyPr>
          <a:lstStyle/>
          <a:p>
            <a:r>
              <a:rPr lang="es-ES" dirty="0"/>
              <a:t>Los estilos CSS de los componentes se encapsulan en la vista del componente y no afectan el resto de la aplicación.</a:t>
            </a:r>
          </a:p>
          <a:p>
            <a:r>
              <a:rPr lang="es-ES" dirty="0"/>
              <a:t>Para controlar cómo ocurre esta encapsulación por componente se puede establecer el modo de encapsulación en los metadatos del componente:</a:t>
            </a:r>
          </a:p>
          <a:p>
            <a:pPr marL="457200" lvl="1" indent="0">
              <a:buNone/>
            </a:pPr>
            <a:r>
              <a:rPr lang="es-ES" dirty="0"/>
              <a:t>@</a:t>
            </a:r>
            <a:r>
              <a:rPr lang="es-ES" dirty="0" err="1"/>
              <a:t>Component</a:t>
            </a:r>
            <a:r>
              <a:rPr lang="es-ES" dirty="0"/>
              <a:t>({</a:t>
            </a:r>
          </a:p>
          <a:p>
            <a:pPr marL="457200" lvl="1" indent="0">
              <a:buNone/>
            </a:pPr>
            <a:r>
              <a:rPr lang="es-ES" dirty="0"/>
              <a:t>  </a:t>
            </a:r>
            <a:r>
              <a:rPr lang="es-ES" dirty="0" err="1"/>
              <a:t>styleUrls</a:t>
            </a:r>
            <a:r>
              <a:rPr lang="es-ES" dirty="0"/>
              <a:t>: ['./</a:t>
            </a:r>
            <a:r>
              <a:rPr lang="es-ES" dirty="0" err="1"/>
              <a:t>app.component.less</a:t>
            </a:r>
            <a:r>
              <a:rPr lang="es-ES" dirty="0"/>
              <a:t>'],</a:t>
            </a:r>
          </a:p>
          <a:p>
            <a:pPr marL="457200" lvl="1" indent="0">
              <a:buNone/>
            </a:pPr>
            <a:r>
              <a:rPr lang="es-ES" dirty="0"/>
              <a:t>  </a:t>
            </a:r>
            <a:r>
              <a:rPr lang="es-ES" dirty="0" err="1"/>
              <a:t>encapsulation</a:t>
            </a:r>
            <a:r>
              <a:rPr lang="es-ES" dirty="0"/>
              <a:t>: </a:t>
            </a:r>
            <a:r>
              <a:rPr lang="es-ES" dirty="0" err="1"/>
              <a:t>ViewEncapsulation.Native</a:t>
            </a:r>
            <a:endParaRPr lang="es-ES" dirty="0"/>
          </a:p>
          <a:p>
            <a:pPr marL="457200" lvl="1" indent="0">
              <a:buNone/>
            </a:pPr>
            <a:r>
              <a:rPr lang="es-ES" dirty="0"/>
              <a:t>})</a:t>
            </a:r>
          </a:p>
          <a:p>
            <a:r>
              <a:rPr lang="es-ES" b="1" dirty="0" err="1"/>
              <a:t>Native</a:t>
            </a:r>
            <a:r>
              <a:rPr lang="es-ES" dirty="0"/>
              <a:t>: la encapsulación de vista utiliza la implementación DOM nativa del sombreado del navegador (Shadow DOM) para adjuntar un DOM sombreado al elemento host del componente, y luego coloca la vista de componente dentro de esa sombra DOM. Los estilos del componente se incluyen dentro del DOM sombreado. (Requiere soporte nativo de los navegadores.)</a:t>
            </a:r>
          </a:p>
          <a:p>
            <a:r>
              <a:rPr lang="es-ES" b="1" dirty="0" err="1"/>
              <a:t>Emulated</a:t>
            </a:r>
            <a:r>
              <a:rPr lang="es-ES" dirty="0"/>
              <a:t> (por defecto): la encapsulación de vista emula el comportamiento del DOM sombreado mediante el </a:t>
            </a:r>
            <a:r>
              <a:rPr lang="es-ES" dirty="0" err="1"/>
              <a:t>preprocesamiento</a:t>
            </a:r>
            <a:r>
              <a:rPr lang="es-ES" dirty="0"/>
              <a:t> (y cambio de nombre) del código CSS para aplicar efectivamente el CSS a la vista del componente.</a:t>
            </a:r>
          </a:p>
          <a:p>
            <a:r>
              <a:rPr lang="es-ES" b="1" dirty="0" err="1"/>
              <a:t>None</a:t>
            </a:r>
            <a:r>
              <a:rPr lang="es-ES" dirty="0"/>
              <a:t>: no se encapsula la vista. Angular agrega el CSS a los estilos globales. Las reglas, aislamientos y protecciones no se aplican. Esto es esencialmente lo mismo que pegar los estilos del componente en el HTML.</a:t>
            </a:r>
          </a:p>
        </p:txBody>
      </p:sp>
    </p:spTree>
    <p:extLst>
      <p:ext uri="{BB962C8B-B14F-4D97-AF65-F5344CB8AC3E}">
        <p14:creationId xmlns:p14="http://schemas.microsoft.com/office/powerpoint/2010/main" val="19098949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Integración con preprocesadores CSS</a:t>
            </a:r>
          </a:p>
        </p:txBody>
      </p:sp>
      <p:sp>
        <p:nvSpPr>
          <p:cNvPr id="3" name="Marcador de contenido 2"/>
          <p:cNvSpPr>
            <a:spLocks noGrp="1"/>
          </p:cNvSpPr>
          <p:nvPr>
            <p:ph idx="1"/>
          </p:nvPr>
        </p:nvSpPr>
        <p:spPr/>
        <p:txBody>
          <a:bodyPr>
            <a:normAutofit fontScale="77500" lnSpcReduction="20000"/>
          </a:bodyPr>
          <a:lstStyle/>
          <a:p>
            <a:r>
              <a:rPr lang="es-ES" dirty="0"/>
              <a:t>Si se está utilizando </a:t>
            </a:r>
            <a:r>
              <a:rPr lang="es-ES" dirty="0" err="1"/>
              <a:t>AngularCLI</a:t>
            </a:r>
            <a:r>
              <a:rPr lang="es-ES" dirty="0"/>
              <a:t>, se pueden escribir archivos de estilo en </a:t>
            </a:r>
            <a:r>
              <a:rPr lang="es-ES" dirty="0" err="1"/>
              <a:t>Sass</a:t>
            </a:r>
            <a:r>
              <a:rPr lang="es-ES" dirty="0"/>
              <a:t>, </a:t>
            </a:r>
            <a:r>
              <a:rPr lang="es-ES" dirty="0" err="1"/>
              <a:t>Less</a:t>
            </a:r>
            <a:r>
              <a:rPr lang="es-ES" dirty="0"/>
              <a:t> o </a:t>
            </a:r>
            <a:r>
              <a:rPr lang="es-ES" dirty="0" err="1"/>
              <a:t>Stylus</a:t>
            </a:r>
            <a:r>
              <a:rPr lang="es-ES" dirty="0"/>
              <a:t> y especificar los archivos en @</a:t>
            </a:r>
            <a:r>
              <a:rPr lang="es-ES" dirty="0" err="1"/>
              <a:t>Component.styleUrls</a:t>
            </a:r>
            <a:r>
              <a:rPr lang="es-ES" dirty="0"/>
              <a:t> con las extensiones adecuadas (.</a:t>
            </a:r>
            <a:r>
              <a:rPr lang="es-ES" dirty="0" err="1"/>
              <a:t>scss</a:t>
            </a:r>
            <a:r>
              <a:rPr lang="es-ES" dirty="0"/>
              <a:t>, .</a:t>
            </a:r>
            <a:r>
              <a:rPr lang="es-ES" dirty="0" err="1"/>
              <a:t>less</a:t>
            </a:r>
            <a:r>
              <a:rPr lang="es-ES" dirty="0"/>
              <a:t>, .</a:t>
            </a:r>
            <a:r>
              <a:rPr lang="es-ES" dirty="0" err="1"/>
              <a:t>styl</a:t>
            </a:r>
            <a:r>
              <a:rPr lang="es-ES" dirty="0"/>
              <a:t>):</a:t>
            </a:r>
          </a:p>
          <a:p>
            <a:pPr marL="457200" lvl="1" indent="0">
              <a:buNone/>
            </a:pPr>
            <a:r>
              <a:rPr lang="es-ES" dirty="0"/>
              <a:t>@</a:t>
            </a:r>
            <a:r>
              <a:rPr lang="es-ES" dirty="0" err="1"/>
              <a:t>Component</a:t>
            </a:r>
            <a:r>
              <a:rPr lang="es-ES" dirty="0"/>
              <a:t>({</a:t>
            </a:r>
          </a:p>
          <a:p>
            <a:pPr marL="457200" lvl="1" indent="0">
              <a:buNone/>
            </a:pPr>
            <a:r>
              <a:rPr lang="es-ES" dirty="0"/>
              <a:t>  selector: 'app-</a:t>
            </a:r>
            <a:r>
              <a:rPr lang="es-ES" dirty="0" err="1"/>
              <a:t>root</a:t>
            </a:r>
            <a:r>
              <a:rPr lang="es-ES" dirty="0"/>
              <a:t>',</a:t>
            </a:r>
          </a:p>
          <a:p>
            <a:pPr marL="457200" lvl="1" indent="0">
              <a:buNone/>
            </a:pPr>
            <a:r>
              <a:rPr lang="es-ES" dirty="0"/>
              <a:t>  </a:t>
            </a:r>
            <a:r>
              <a:rPr lang="es-ES" dirty="0" err="1"/>
              <a:t>templateUrl</a:t>
            </a:r>
            <a:r>
              <a:rPr lang="es-ES" dirty="0"/>
              <a:t>: './app.component.html',</a:t>
            </a:r>
          </a:p>
          <a:p>
            <a:pPr marL="457200" lvl="1" indent="0">
              <a:buNone/>
            </a:pPr>
            <a:r>
              <a:rPr lang="es-ES" dirty="0"/>
              <a:t>  </a:t>
            </a:r>
            <a:r>
              <a:rPr lang="es-ES" dirty="0" err="1"/>
              <a:t>styleUrls</a:t>
            </a:r>
            <a:r>
              <a:rPr lang="es-ES" dirty="0"/>
              <a:t>: ['./</a:t>
            </a:r>
            <a:r>
              <a:rPr lang="es-ES" dirty="0" err="1"/>
              <a:t>app.component.less</a:t>
            </a:r>
            <a:r>
              <a:rPr lang="es-ES" dirty="0"/>
              <a:t>']</a:t>
            </a:r>
          </a:p>
          <a:p>
            <a:pPr marL="457200" lvl="1" indent="0">
              <a:buNone/>
            </a:pPr>
            <a:r>
              <a:rPr lang="es-ES" dirty="0"/>
              <a:t>})</a:t>
            </a:r>
          </a:p>
          <a:p>
            <a:pPr marL="457200" lvl="1" indent="0">
              <a:buNone/>
            </a:pPr>
            <a:r>
              <a:rPr lang="es-ES" dirty="0"/>
              <a:t>...</a:t>
            </a:r>
          </a:p>
          <a:p>
            <a:r>
              <a:rPr lang="es-ES" dirty="0"/>
              <a:t>El proceso de compilación del CLI ejecutará el preprocesador de CSS pertinente. Esto no es posible con los estilos en línea.</a:t>
            </a:r>
          </a:p>
        </p:txBody>
      </p:sp>
    </p:spTree>
    <p:extLst>
      <p:ext uri="{BB962C8B-B14F-4D97-AF65-F5344CB8AC3E}">
        <p14:creationId xmlns:p14="http://schemas.microsoft.com/office/powerpoint/2010/main" val="13669267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Configuración</a:t>
            </a:r>
          </a:p>
        </p:txBody>
      </p:sp>
      <p:sp>
        <p:nvSpPr>
          <p:cNvPr id="3" name="Marcador de contenido 2"/>
          <p:cNvSpPr>
            <a:spLocks noGrp="1"/>
          </p:cNvSpPr>
          <p:nvPr>
            <p:ph idx="1"/>
          </p:nvPr>
        </p:nvSpPr>
        <p:spPr/>
        <p:txBody>
          <a:bodyPr>
            <a:normAutofit fontScale="70000" lnSpcReduction="20000"/>
          </a:bodyPr>
          <a:lstStyle/>
          <a:p>
            <a:r>
              <a:rPr lang="es-ES" dirty="0"/>
              <a:t>Se puede establecer como se generan por defecto los componentes:</a:t>
            </a:r>
          </a:p>
          <a:p>
            <a:pPr marL="400050" lvl="1" indent="0">
              <a:buNone/>
            </a:pPr>
            <a:r>
              <a:rPr lang="en-US" dirty="0"/>
              <a:t> "schematics": {</a:t>
            </a:r>
          </a:p>
          <a:p>
            <a:pPr marL="400050" lvl="1" indent="0">
              <a:buNone/>
            </a:pPr>
            <a:r>
              <a:rPr lang="en-US" dirty="0"/>
              <a:t>        "@schematics/</a:t>
            </a:r>
            <a:r>
              <a:rPr lang="en-US" dirty="0" err="1"/>
              <a:t>angular:component</a:t>
            </a:r>
            <a:r>
              <a:rPr lang="en-US" dirty="0"/>
              <a:t>": {</a:t>
            </a:r>
          </a:p>
          <a:p>
            <a:pPr marL="400050" lvl="1" indent="0">
              <a:buNone/>
            </a:pPr>
            <a:r>
              <a:rPr lang="en-US" dirty="0"/>
              <a:t>          "</a:t>
            </a:r>
            <a:r>
              <a:rPr lang="en-US" dirty="0" err="1"/>
              <a:t>inlineTemplate</a:t>
            </a:r>
            <a:r>
              <a:rPr lang="en-US" dirty="0"/>
              <a:t>": true,</a:t>
            </a:r>
          </a:p>
          <a:p>
            <a:pPr marL="400050" lvl="1" indent="0">
              <a:buNone/>
            </a:pPr>
            <a:r>
              <a:rPr lang="en-US" dirty="0"/>
              <a:t>          </a:t>
            </a:r>
            <a:r>
              <a:rPr lang="es-ES" dirty="0"/>
              <a:t>"</a:t>
            </a:r>
            <a:r>
              <a:rPr lang="es-ES" dirty="0" err="1"/>
              <a:t>viewEncapsulation</a:t>
            </a:r>
            <a:r>
              <a:rPr lang="es-ES" dirty="0"/>
              <a:t>": "</a:t>
            </a:r>
            <a:r>
              <a:rPr lang="es-ES" dirty="0" err="1"/>
              <a:t>Emulated</a:t>
            </a:r>
            <a:r>
              <a:rPr lang="es-ES" dirty="0"/>
              <a:t> |</a:t>
            </a:r>
            <a:r>
              <a:rPr lang="es-ES" dirty="0" err="1"/>
              <a:t>Native</a:t>
            </a:r>
            <a:r>
              <a:rPr lang="es-ES" dirty="0"/>
              <a:t> | </a:t>
            </a:r>
            <a:r>
              <a:rPr lang="es-ES" dirty="0" err="1"/>
              <a:t>None</a:t>
            </a:r>
            <a:r>
              <a:rPr lang="es-ES" dirty="0"/>
              <a:t>"</a:t>
            </a:r>
            <a:endParaRPr lang="en-US" dirty="0"/>
          </a:p>
          <a:p>
            <a:pPr marL="400050" lvl="1" indent="0">
              <a:buNone/>
            </a:pPr>
            <a:r>
              <a:rPr lang="en-US" dirty="0"/>
              <a:t>          "</a:t>
            </a:r>
            <a:r>
              <a:rPr lang="en-US" dirty="0" err="1"/>
              <a:t>styleext</a:t>
            </a:r>
            <a:r>
              <a:rPr lang="en-US" dirty="0"/>
              <a:t>": "</a:t>
            </a:r>
            <a:r>
              <a:rPr lang="en-US" dirty="0" err="1"/>
              <a:t>css</a:t>
            </a:r>
            <a:r>
              <a:rPr lang="en-US" dirty="0"/>
              <a:t> | less | </a:t>
            </a:r>
            <a:r>
              <a:rPr lang="es-ES" dirty="0" err="1"/>
              <a:t>scss</a:t>
            </a:r>
            <a:r>
              <a:rPr lang="es-ES" dirty="0"/>
              <a:t> | </a:t>
            </a:r>
            <a:r>
              <a:rPr lang="es-ES" dirty="0" err="1"/>
              <a:t>styl</a:t>
            </a:r>
            <a:r>
              <a:rPr lang="es-ES" dirty="0"/>
              <a:t> </a:t>
            </a:r>
            <a:r>
              <a:rPr lang="en-US" dirty="0"/>
              <a:t>"</a:t>
            </a:r>
          </a:p>
          <a:p>
            <a:pPr marL="400050" lvl="1" indent="0">
              <a:buNone/>
            </a:pPr>
            <a:r>
              <a:rPr lang="en-US" dirty="0"/>
              <a:t>        }</a:t>
            </a:r>
          </a:p>
          <a:p>
            <a:pPr marL="400050" lvl="1" indent="0">
              <a:buNone/>
            </a:pPr>
            <a:r>
              <a:rPr lang="en-US" dirty="0"/>
              <a:t>      },</a:t>
            </a:r>
          </a:p>
          <a:p>
            <a:pPr marL="400050" lvl="1" indent="0">
              <a:buNone/>
            </a:pPr>
            <a:r>
              <a:rPr lang="en-US" dirty="0"/>
              <a:t>…</a:t>
            </a:r>
          </a:p>
          <a:p>
            <a:pPr marL="400050" lvl="1" indent="0">
              <a:buNone/>
            </a:pPr>
            <a:r>
              <a:rPr lang="es-ES" dirty="0"/>
              <a:t> "</a:t>
            </a:r>
            <a:r>
              <a:rPr lang="es-ES" dirty="0" err="1"/>
              <a:t>options</a:t>
            </a:r>
            <a:r>
              <a:rPr lang="es-ES" dirty="0"/>
              <a:t>": {</a:t>
            </a:r>
          </a:p>
          <a:p>
            <a:pPr marL="400050" lvl="1" indent="0">
              <a:buNone/>
            </a:pPr>
            <a:r>
              <a:rPr lang="es-ES" dirty="0"/>
              <a:t>            "</a:t>
            </a:r>
            <a:r>
              <a:rPr lang="es-ES" dirty="0" err="1"/>
              <a:t>styles</a:t>
            </a:r>
            <a:r>
              <a:rPr lang="es-ES" dirty="0"/>
              <a:t>": [</a:t>
            </a:r>
          </a:p>
          <a:p>
            <a:pPr marL="400050" lvl="1" indent="0">
              <a:buNone/>
            </a:pPr>
            <a:r>
              <a:rPr lang="es-ES" dirty="0"/>
              <a:t>              "</a:t>
            </a:r>
            <a:r>
              <a:rPr lang="es-ES" dirty="0" err="1"/>
              <a:t>src</a:t>
            </a:r>
            <a:r>
              <a:rPr lang="es-ES" dirty="0"/>
              <a:t>/</a:t>
            </a:r>
            <a:r>
              <a:rPr lang="es-ES" dirty="0" err="1"/>
              <a:t>styles.less</a:t>
            </a:r>
            <a:r>
              <a:rPr lang="es-ES" dirty="0"/>
              <a:t>"</a:t>
            </a:r>
          </a:p>
          <a:p>
            <a:pPr marL="400050" lvl="1" indent="0">
              <a:buNone/>
            </a:pPr>
            <a:r>
              <a:rPr lang="es-ES" dirty="0"/>
              <a:t>            ],</a:t>
            </a:r>
          </a:p>
        </p:txBody>
      </p:sp>
    </p:spTree>
    <p:extLst>
      <p:ext uri="{BB962C8B-B14F-4D97-AF65-F5344CB8AC3E}">
        <p14:creationId xmlns:p14="http://schemas.microsoft.com/office/powerpoint/2010/main" val="657984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Plantillas</a:t>
            </a:r>
          </a:p>
        </p:txBody>
      </p:sp>
      <p:sp>
        <p:nvSpPr>
          <p:cNvPr id="3" name="2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400508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Arquitectura Web</a:t>
            </a:r>
          </a:p>
        </p:txBody>
      </p:sp>
      <p:sp>
        <p:nvSpPr>
          <p:cNvPr id="3" name="Marcador de contenido 2"/>
          <p:cNvSpPr>
            <a:spLocks noGrp="1"/>
          </p:cNvSpPr>
          <p:nvPr>
            <p:ph idx="1"/>
          </p:nvPr>
        </p:nvSpPr>
        <p:spPr>
          <a:xfrm>
            <a:off x="457200" y="1600201"/>
            <a:ext cx="8229600" cy="1756791"/>
          </a:xfrm>
        </p:spPr>
        <p:txBody>
          <a:bodyPr>
            <a:normAutofit fontScale="85000" lnSpcReduction="20000"/>
          </a:bodyPr>
          <a:lstStyle/>
          <a:p>
            <a:r>
              <a:rPr lang="es-ES" dirty="0"/>
              <a:t>Una aplicación Web típica recogerá datos </a:t>
            </a:r>
            <a:r>
              <a:rPr lang="es-ES"/>
              <a:t>del usuario (primer </a:t>
            </a:r>
            <a:r>
              <a:rPr lang="es-ES" dirty="0"/>
              <a:t>nivel), los enviará al servidor, que ejecutará </a:t>
            </a:r>
            <a:r>
              <a:rPr lang="es-ES"/>
              <a:t>un programa (segundo </a:t>
            </a:r>
            <a:r>
              <a:rPr lang="es-ES" dirty="0"/>
              <a:t>y tercer nivel) y cuyo resultado será formateado y presentado al usuario en </a:t>
            </a:r>
            <a:r>
              <a:rPr lang="es-ES"/>
              <a:t>el navegador (primer </a:t>
            </a:r>
            <a:r>
              <a:rPr lang="es-ES" dirty="0"/>
              <a:t>nivel otra vez).</a:t>
            </a:r>
          </a:p>
          <a:p>
            <a:endParaRPr lang="es-ES" dirty="0"/>
          </a:p>
        </p:txBody>
      </p:sp>
      <p:pic>
        <p:nvPicPr>
          <p:cNvPr id="1026" name="Picture 2" descr="https://lh5.googleusercontent.com/rKeipB-FDN5Vi_We-HXJnDBfr81HOiTsioPl2FNhtVlwQjWV69uebcUKEwqMWm4Uso7aOBKXKFaK79L1Ef9BaOiiRFH_va-LK2cJ_SqZhoNIhpL-VaZW1ZJBOtCcVKMU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68818"/>
            <a:ext cx="5256584" cy="289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097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Plantillas</a:t>
            </a:r>
          </a:p>
        </p:txBody>
      </p:sp>
      <p:sp>
        <p:nvSpPr>
          <p:cNvPr id="3" name="2 Marcador de contenido"/>
          <p:cNvSpPr>
            <a:spLocks noGrp="1"/>
          </p:cNvSpPr>
          <p:nvPr>
            <p:ph idx="1"/>
          </p:nvPr>
        </p:nvSpPr>
        <p:spPr/>
        <p:txBody>
          <a:bodyPr>
            <a:normAutofit fontScale="77500" lnSpcReduction="20000"/>
          </a:bodyPr>
          <a:lstStyle/>
          <a:p>
            <a:r>
              <a:rPr lang="es-ES" dirty="0"/>
              <a:t>En Angular, las plantillas se escriben en HTML añadiéndole elementos y atributos específicos Angular. </a:t>
            </a:r>
          </a:p>
          <a:p>
            <a:r>
              <a:rPr lang="es-ES" dirty="0"/>
              <a:t>Angular combina la plantilla con la información y funcionalidad de la clase del componente para crear la vista dinámica que el usuario visualiza en el navegador.</a:t>
            </a:r>
          </a:p>
          <a:p>
            <a:r>
              <a:rPr lang="es-ES" dirty="0"/>
              <a:t>Casi toda las etiquetas del </a:t>
            </a:r>
            <a:r>
              <a:rPr lang="es-ES" dirty="0" err="1"/>
              <a:t>body</a:t>
            </a:r>
            <a:r>
              <a:rPr lang="es-ES" dirty="0"/>
              <a:t> HTML son válidas en las plantillas. La excepción principal es &lt;script&gt; que está prohibida para evitar el riesgo de ataques de inyección de secuencia de comandos. </a:t>
            </a:r>
          </a:p>
          <a:p>
            <a:r>
              <a:rPr lang="es-ES" dirty="0"/>
              <a:t>El vocabulario HTML se amplia en las plantillas con componentes y directivas que aparecen con la notación de las etiquetas y los atributos.</a:t>
            </a:r>
          </a:p>
          <a:p>
            <a:r>
              <a:rPr lang="es-ES" dirty="0"/>
              <a:t>La interpolación permite introducir marcadores y pipes.</a:t>
            </a:r>
          </a:p>
        </p:txBody>
      </p:sp>
    </p:spTree>
    <p:extLst>
      <p:ext uri="{BB962C8B-B14F-4D97-AF65-F5344CB8AC3E}">
        <p14:creationId xmlns:p14="http://schemas.microsoft.com/office/powerpoint/2010/main" val="35153324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Interpolación</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Los marcadores Angular son expresiones similares a las de JavaScript que se colocan entre llaves dobles. Aceptan valores vinculados e invocación de funciones.</a:t>
            </a:r>
          </a:p>
          <a:p>
            <a:pPr marL="457200" lvl="1" indent="0">
              <a:buNone/>
            </a:pPr>
            <a:r>
              <a:rPr lang="es-ES" dirty="0"/>
              <a:t> {{expresión}}</a:t>
            </a:r>
          </a:p>
          <a:p>
            <a:r>
              <a:rPr lang="es-ES" dirty="0"/>
              <a:t>Una expresión de plantilla produce un valor. Angular ejecuta la expresión y asigna el resultado a una propiedad de un objetivo vinculado; el objetivo podría ser un elemento HTML, un componente o una directiva.</a:t>
            </a:r>
          </a:p>
          <a:p>
            <a:r>
              <a:rPr lang="es-ES" dirty="0"/>
              <a:t>Las expresiones Angular son similares a las de JavaScript con las siguientes diferencias:</a:t>
            </a:r>
          </a:p>
          <a:p>
            <a:pPr lvl="1"/>
            <a:r>
              <a:rPr lang="es-ES" dirty="0"/>
              <a:t>El contexto en Angular es la instancia del componente y la propia plantilla.</a:t>
            </a:r>
          </a:p>
          <a:p>
            <a:pPr lvl="1"/>
            <a:r>
              <a:rPr lang="es-ES" dirty="0"/>
              <a:t>Están prohibidas las expresiones que tienen o promueven efectos secundarios, incluyendo: asignaciones (=, +=, -=, ...), new, operadores de incremento y decremento ( ++ y --), y el encadenamiento expresiones con ; o ,</a:t>
            </a:r>
          </a:p>
          <a:p>
            <a:pPr lvl="1"/>
            <a:r>
              <a:rPr lang="es-ES" dirty="0"/>
              <a:t>No hay soporte para los operadores binarios | y &amp;</a:t>
            </a:r>
          </a:p>
          <a:p>
            <a:pPr lvl="1"/>
            <a:r>
              <a:rPr lang="es-ES" dirty="0"/>
              <a:t>| y ?. son operadores de expresión con significado propio en Angular. </a:t>
            </a:r>
          </a:p>
          <a:p>
            <a:r>
              <a:rPr lang="es-ES" dirty="0"/>
              <a:t>Estas limitaciones se pueden salvar creando un método (función) en el componente que obtenga el resultado para ser llamado desde la expresión.</a:t>
            </a:r>
          </a:p>
          <a:p>
            <a:r>
              <a:rPr lang="es-ES" dirty="0"/>
              <a:t>Se puede utilizar Pipes en las expresiones para dar formato a los datos o transformarlos antes de mostrar el resultado.</a:t>
            </a:r>
          </a:p>
        </p:txBody>
      </p:sp>
    </p:spTree>
    <p:extLst>
      <p:ext uri="{BB962C8B-B14F-4D97-AF65-F5344CB8AC3E}">
        <p14:creationId xmlns:p14="http://schemas.microsoft.com/office/powerpoint/2010/main" val="40643799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Directrices de las expresiones</a:t>
            </a:r>
          </a:p>
        </p:txBody>
      </p:sp>
      <p:sp>
        <p:nvSpPr>
          <p:cNvPr id="3" name="Marcador de contenido 2"/>
          <p:cNvSpPr>
            <a:spLocks noGrp="1"/>
          </p:cNvSpPr>
          <p:nvPr>
            <p:ph idx="1"/>
          </p:nvPr>
        </p:nvSpPr>
        <p:spPr/>
        <p:txBody>
          <a:bodyPr>
            <a:normAutofit fontScale="62500" lnSpcReduction="20000"/>
          </a:bodyPr>
          <a:lstStyle/>
          <a:p>
            <a:r>
              <a:rPr lang="es-ES" b="1" dirty="0"/>
              <a:t>Sin efectos secundarios visibles</a:t>
            </a:r>
            <a:r>
              <a:rPr lang="es-ES" dirty="0"/>
              <a:t>: Una expresión de plantilla no debe cambiar ningún estado de aplicación que no sea el valor de la propiedad de destino.</a:t>
            </a:r>
          </a:p>
          <a:p>
            <a:r>
              <a:rPr lang="es-ES" b="1" dirty="0"/>
              <a:t>Ejecución rápida</a:t>
            </a:r>
            <a:r>
              <a:rPr lang="es-ES" dirty="0"/>
              <a:t>: Angular ejecuta expresiones de plantilla después de cada ciclo de detección de cambios. Las expresiones deben finalizar rápidamente o la experiencia del usuario se puede deteriorar, especialmente en los dispositivos más lentos. Se deben cachear los cálculos mas costosos.</a:t>
            </a:r>
          </a:p>
          <a:p>
            <a:r>
              <a:rPr lang="es-ES" b="1" dirty="0"/>
              <a:t>Simplicidad</a:t>
            </a:r>
            <a:r>
              <a:rPr lang="es-ES" dirty="0"/>
              <a:t>: Aunque es posible escribir expresiones bastante complejas, se deben evitar. Por norma deberían ser el nombre de una propiedad o una llamada a un método, para no invadir las responsabilidades de la capa de negocio.</a:t>
            </a:r>
          </a:p>
          <a:p>
            <a:r>
              <a:rPr lang="es-ES" b="1" dirty="0" err="1"/>
              <a:t>Idempotencia</a:t>
            </a:r>
            <a:r>
              <a:rPr lang="es-ES" dirty="0"/>
              <a:t>: Una expresión </a:t>
            </a:r>
            <a:r>
              <a:rPr lang="es-ES" dirty="0" err="1"/>
              <a:t>idempotente</a:t>
            </a:r>
            <a:r>
              <a:rPr lang="es-ES" dirty="0"/>
              <a:t> siempre devuelve exactamente el mismo resultado hasta que cambia uno de sus valores dependientes: están libres de efectos secundarios y mejoran el rendimiento de detección de cambios de Angular.</a:t>
            </a:r>
          </a:p>
        </p:txBody>
      </p:sp>
    </p:spTree>
    <p:extLst>
      <p:ext uri="{BB962C8B-B14F-4D97-AF65-F5344CB8AC3E}">
        <p14:creationId xmlns:p14="http://schemas.microsoft.com/office/powerpoint/2010/main" val="15668446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Enlace de datos</a:t>
            </a:r>
          </a:p>
        </p:txBody>
      </p:sp>
      <p:sp>
        <p:nvSpPr>
          <p:cNvPr id="3" name="Marcador de contenido 2"/>
          <p:cNvSpPr>
            <a:spLocks noGrp="1"/>
          </p:cNvSpPr>
          <p:nvPr>
            <p:ph sz="half" idx="1"/>
          </p:nvPr>
        </p:nvSpPr>
        <p:spPr>
          <a:xfrm>
            <a:off x="457200" y="1600201"/>
            <a:ext cx="8229600" cy="1396752"/>
          </a:xfrm>
        </p:spPr>
        <p:txBody>
          <a:bodyPr>
            <a:normAutofit fontScale="70000" lnSpcReduction="20000"/>
          </a:bodyPr>
          <a:lstStyle/>
          <a:p>
            <a:r>
              <a:rPr lang="es-ES" dirty="0"/>
              <a:t>El enlace de datos automatiza, de una forma declarativa, la comunicación entre las etiquetas HTML de la plantilla y las propiedades y métodos del código del componente.</a:t>
            </a:r>
          </a:p>
          <a:p>
            <a:r>
              <a:rPr lang="es-ES" dirty="0"/>
              <a:t>La dirección y tipo del enlazado se puede expresar mediante </a:t>
            </a:r>
            <a:r>
              <a:rPr lang="es-ES"/>
              <a:t>símbolos envolventes (recomendado</a:t>
            </a:r>
            <a:r>
              <a:rPr lang="es-ES" dirty="0"/>
              <a:t>) o mediante prefijos.</a:t>
            </a:r>
          </a:p>
        </p:txBody>
      </p:sp>
      <p:graphicFrame>
        <p:nvGraphicFramePr>
          <p:cNvPr id="5" name="Marcador de contenido 4"/>
          <p:cNvGraphicFramePr>
            <a:graphicFrameLocks noGrp="1"/>
          </p:cNvGraphicFramePr>
          <p:nvPr>
            <p:ph sz="half" idx="2"/>
            <p:extLst>
              <p:ext uri="{D42A27DB-BD31-4B8C-83A1-F6EECF244321}">
                <p14:modId xmlns:p14="http://schemas.microsoft.com/office/powerpoint/2010/main" val="4264059836"/>
              </p:ext>
            </p:extLst>
          </p:nvPr>
        </p:nvGraphicFramePr>
        <p:xfrm>
          <a:off x="457200" y="2996952"/>
          <a:ext cx="8229600" cy="3108960"/>
        </p:xfrm>
        <a:graphic>
          <a:graphicData uri="http://schemas.openxmlformats.org/drawingml/2006/table">
            <a:tbl>
              <a:tblPr firstRow="1" bandRow="1">
                <a:tableStyleId>{5C22544A-7EE6-4342-B048-85BDC9FD1C3A}</a:tableStyleId>
              </a:tblPr>
              <a:tblGrid>
                <a:gridCol w="3250704">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1738536">
                  <a:extLst>
                    <a:ext uri="{9D8B030D-6E8A-4147-A177-3AD203B41FA5}">
                      <a16:colId xmlns:a16="http://schemas.microsoft.com/office/drawing/2014/main" val="20002"/>
                    </a:ext>
                  </a:extLst>
                </a:gridCol>
              </a:tblGrid>
              <a:tr h="243854">
                <a:tc>
                  <a:txBody>
                    <a:bodyPr/>
                    <a:lstStyle/>
                    <a:p>
                      <a:pPr algn="l"/>
                      <a:r>
                        <a:rPr lang="es-ES" dirty="0">
                          <a:effectLst/>
                        </a:rPr>
                        <a:t>Dirección de los datos</a:t>
                      </a:r>
                      <a:endParaRPr lang="es-ES" b="1" dirty="0">
                        <a:effectLst/>
                      </a:endParaRPr>
                    </a:p>
                  </a:txBody>
                  <a:tcPr anchor="ctr"/>
                </a:tc>
                <a:tc>
                  <a:txBody>
                    <a:bodyPr/>
                    <a:lstStyle/>
                    <a:p>
                      <a:pPr algn="l"/>
                      <a:r>
                        <a:rPr lang="es-ES">
                          <a:effectLst/>
                        </a:rPr>
                        <a:t>Sintaxis</a:t>
                      </a:r>
                      <a:endParaRPr lang="es-ES" b="1">
                        <a:effectLst/>
                      </a:endParaRPr>
                    </a:p>
                  </a:txBody>
                  <a:tcPr anchor="ctr"/>
                </a:tc>
                <a:tc>
                  <a:txBody>
                    <a:bodyPr/>
                    <a:lstStyle/>
                    <a:p>
                      <a:pPr algn="l"/>
                      <a:r>
                        <a:rPr lang="es-ES" dirty="0">
                          <a:effectLst/>
                        </a:rPr>
                        <a:t>Tipo de enlace</a:t>
                      </a:r>
                      <a:endParaRPr lang="es-ES" b="1" dirty="0">
                        <a:effectLst/>
                      </a:endParaRPr>
                    </a:p>
                  </a:txBody>
                  <a:tcPr anchor="ctr"/>
                </a:tc>
                <a:extLst>
                  <a:ext uri="{0D108BD9-81ED-4DB2-BD59-A6C34878D82A}">
                    <a16:rowId xmlns:a16="http://schemas.microsoft.com/office/drawing/2014/main" val="10000"/>
                  </a:ext>
                </a:extLst>
              </a:tr>
              <a:tr h="975418">
                <a:tc>
                  <a:txBody>
                    <a:bodyPr/>
                    <a:lstStyle/>
                    <a:p>
                      <a:pPr algn="l"/>
                      <a:r>
                        <a:rPr lang="es-ES" dirty="0">
                          <a:effectLst/>
                        </a:rPr>
                        <a:t>Unidireccional desde la fuente de datos hacia la plantilla</a:t>
                      </a:r>
                      <a:endParaRPr lang="es-ES" b="0" dirty="0">
                        <a:effectLst/>
                      </a:endParaRPr>
                    </a:p>
                  </a:txBody>
                  <a:tcPr anchor="ctr"/>
                </a:tc>
                <a:tc>
                  <a:txBody>
                    <a:bodyPr/>
                    <a:lstStyle/>
                    <a:p>
                      <a:pPr algn="l"/>
                      <a:r>
                        <a:rPr lang="fr-FR" dirty="0">
                          <a:effectLst/>
                        </a:rPr>
                        <a:t>{{expression}}</a:t>
                      </a:r>
                    </a:p>
                    <a:p>
                      <a:pPr algn="l"/>
                      <a:r>
                        <a:rPr lang="fr-FR" dirty="0">
                          <a:effectLst/>
                        </a:rPr>
                        <a:t>[</a:t>
                      </a:r>
                      <a:r>
                        <a:rPr lang="fr-FR" dirty="0" err="1">
                          <a:effectLst/>
                        </a:rPr>
                        <a:t>target</a:t>
                      </a:r>
                      <a:r>
                        <a:rPr lang="fr-FR" dirty="0">
                          <a:effectLst/>
                        </a:rPr>
                        <a:t>] = "expression"</a:t>
                      </a:r>
                    </a:p>
                    <a:p>
                      <a:pPr algn="l"/>
                      <a:r>
                        <a:rPr lang="fr-FR" b="1" dirty="0" err="1">
                          <a:effectLst/>
                        </a:rPr>
                        <a:t>bind-</a:t>
                      </a:r>
                      <a:r>
                        <a:rPr lang="fr-FR" dirty="0" err="1">
                          <a:effectLst/>
                        </a:rPr>
                        <a:t>target</a:t>
                      </a:r>
                      <a:r>
                        <a:rPr lang="fr-FR" dirty="0">
                          <a:effectLst/>
                        </a:rPr>
                        <a:t> = "expression"</a:t>
                      </a:r>
                      <a:endParaRPr lang="fr-FR" b="0" dirty="0">
                        <a:effectLst/>
                      </a:endParaRPr>
                    </a:p>
                  </a:txBody>
                  <a:tcPr anchor="ctr"/>
                </a:tc>
                <a:tc>
                  <a:txBody>
                    <a:bodyPr/>
                    <a:lstStyle/>
                    <a:p>
                      <a:pPr algn="l"/>
                      <a:r>
                        <a:rPr lang="es-ES" dirty="0">
                          <a:effectLst/>
                        </a:rPr>
                        <a:t>Interpolación </a:t>
                      </a:r>
                      <a:br>
                        <a:rPr lang="es-ES" dirty="0">
                          <a:effectLst/>
                        </a:rPr>
                      </a:br>
                      <a:r>
                        <a:rPr lang="es-ES" dirty="0">
                          <a:effectLst/>
                        </a:rPr>
                        <a:t>Propiedad </a:t>
                      </a:r>
                      <a:br>
                        <a:rPr lang="es-ES" dirty="0">
                          <a:effectLst/>
                        </a:rPr>
                      </a:br>
                      <a:r>
                        <a:rPr lang="es-ES" dirty="0">
                          <a:effectLst/>
                        </a:rPr>
                        <a:t>Atributo </a:t>
                      </a:r>
                      <a:br>
                        <a:rPr lang="es-ES" dirty="0">
                          <a:effectLst/>
                        </a:rPr>
                      </a:br>
                      <a:r>
                        <a:rPr lang="es-ES" dirty="0" err="1">
                          <a:effectLst/>
                        </a:rPr>
                        <a:t>Class</a:t>
                      </a:r>
                      <a:endParaRPr lang="es-ES" dirty="0">
                        <a:effectLst/>
                      </a:endParaRPr>
                    </a:p>
                    <a:p>
                      <a:pPr algn="l"/>
                      <a:r>
                        <a:rPr lang="es-ES" dirty="0">
                          <a:effectLst/>
                        </a:rPr>
                        <a:t>Style</a:t>
                      </a:r>
                      <a:endParaRPr lang="es-ES" b="0" dirty="0">
                        <a:effectLst/>
                      </a:endParaRPr>
                    </a:p>
                  </a:txBody>
                  <a:tcPr anchor="ctr"/>
                </a:tc>
                <a:extLst>
                  <a:ext uri="{0D108BD9-81ED-4DB2-BD59-A6C34878D82A}">
                    <a16:rowId xmlns:a16="http://schemas.microsoft.com/office/drawing/2014/main" val="10001"/>
                  </a:ext>
                </a:extLst>
              </a:tr>
              <a:tr h="609636">
                <a:tc>
                  <a:txBody>
                    <a:bodyPr/>
                    <a:lstStyle/>
                    <a:p>
                      <a:pPr algn="l"/>
                      <a:r>
                        <a:rPr lang="es-ES" dirty="0">
                          <a:effectLst/>
                        </a:rPr>
                        <a:t>Unidireccional de la plantilla a la fuente de datos</a:t>
                      </a:r>
                      <a:endParaRPr lang="es-ES" b="0" dirty="0">
                        <a:effectLst/>
                      </a:endParaRPr>
                    </a:p>
                  </a:txBody>
                  <a:tcPr anchor="ctr"/>
                </a:tc>
                <a:tc>
                  <a:txBody>
                    <a:bodyPr/>
                    <a:lstStyle/>
                    <a:p>
                      <a:pPr algn="l"/>
                      <a:r>
                        <a:rPr lang="es-ES" dirty="0">
                          <a:effectLst/>
                        </a:rPr>
                        <a:t>(target) = "</a:t>
                      </a:r>
                      <a:r>
                        <a:rPr lang="es-ES" dirty="0" err="1">
                          <a:effectLst/>
                        </a:rPr>
                        <a:t>statement</a:t>
                      </a:r>
                      <a:r>
                        <a:rPr lang="es-ES" dirty="0">
                          <a:effectLst/>
                        </a:rPr>
                        <a:t>"</a:t>
                      </a:r>
                    </a:p>
                    <a:p>
                      <a:pPr algn="l"/>
                      <a:r>
                        <a:rPr lang="es-ES" b="1" dirty="0" err="1">
                          <a:effectLst/>
                        </a:rPr>
                        <a:t>on</a:t>
                      </a:r>
                      <a:r>
                        <a:rPr lang="es-ES" b="1" dirty="0">
                          <a:effectLst/>
                        </a:rPr>
                        <a:t>-</a:t>
                      </a:r>
                      <a:r>
                        <a:rPr lang="es-ES" dirty="0">
                          <a:effectLst/>
                        </a:rPr>
                        <a:t>target = "</a:t>
                      </a:r>
                      <a:r>
                        <a:rPr lang="es-ES" dirty="0" err="1">
                          <a:effectLst/>
                        </a:rPr>
                        <a:t>statement</a:t>
                      </a:r>
                      <a:r>
                        <a:rPr lang="es-ES" dirty="0">
                          <a:effectLst/>
                        </a:rPr>
                        <a:t>"</a:t>
                      </a:r>
                      <a:endParaRPr lang="es-ES" b="0" dirty="0">
                        <a:effectLst/>
                      </a:endParaRPr>
                    </a:p>
                  </a:txBody>
                  <a:tcPr anchor="ctr"/>
                </a:tc>
                <a:tc>
                  <a:txBody>
                    <a:bodyPr/>
                    <a:lstStyle/>
                    <a:p>
                      <a:pPr algn="l"/>
                      <a:r>
                        <a:rPr lang="es-ES">
                          <a:effectLst/>
                        </a:rPr>
                        <a:t>Evento</a:t>
                      </a:r>
                      <a:endParaRPr lang="es-ES" b="0">
                        <a:effectLst/>
                      </a:endParaRPr>
                    </a:p>
                  </a:txBody>
                  <a:tcPr anchor="ctr"/>
                </a:tc>
                <a:extLst>
                  <a:ext uri="{0D108BD9-81ED-4DB2-BD59-A6C34878D82A}">
                    <a16:rowId xmlns:a16="http://schemas.microsoft.com/office/drawing/2014/main" val="10002"/>
                  </a:ext>
                </a:extLst>
              </a:tr>
              <a:tr h="609636">
                <a:tc>
                  <a:txBody>
                    <a:bodyPr/>
                    <a:lstStyle/>
                    <a:p>
                      <a:pPr algn="l"/>
                      <a:r>
                        <a:rPr lang="es-ES" dirty="0">
                          <a:effectLst/>
                        </a:rPr>
                        <a:t>En ambos sentidos</a:t>
                      </a:r>
                      <a:endParaRPr lang="es-ES" b="0" dirty="0">
                        <a:effectLst/>
                      </a:endParaRPr>
                    </a:p>
                  </a:txBody>
                  <a:tcPr anchor="ctr"/>
                </a:tc>
                <a:tc>
                  <a:txBody>
                    <a:bodyPr/>
                    <a:lstStyle/>
                    <a:p>
                      <a:pPr algn="l"/>
                      <a:r>
                        <a:rPr lang="es-ES" dirty="0">
                          <a:effectLst/>
                        </a:rPr>
                        <a:t>[(target)] = "</a:t>
                      </a:r>
                      <a:r>
                        <a:rPr lang="es-ES" dirty="0" err="1">
                          <a:effectLst/>
                        </a:rPr>
                        <a:t>expression</a:t>
                      </a:r>
                      <a:r>
                        <a:rPr lang="es-ES" dirty="0">
                          <a:effectLst/>
                        </a:rPr>
                        <a:t>"</a:t>
                      </a:r>
                    </a:p>
                    <a:p>
                      <a:pPr algn="l"/>
                      <a:r>
                        <a:rPr lang="es-ES" b="1" dirty="0" err="1">
                          <a:effectLst/>
                        </a:rPr>
                        <a:t>bindon</a:t>
                      </a:r>
                      <a:r>
                        <a:rPr lang="es-ES" b="1" dirty="0">
                          <a:effectLst/>
                        </a:rPr>
                        <a:t>-</a:t>
                      </a:r>
                      <a:r>
                        <a:rPr lang="es-ES" dirty="0">
                          <a:effectLst/>
                        </a:rPr>
                        <a:t>target = "</a:t>
                      </a:r>
                      <a:r>
                        <a:rPr lang="es-ES" dirty="0" err="1">
                          <a:effectLst/>
                        </a:rPr>
                        <a:t>expression</a:t>
                      </a:r>
                      <a:r>
                        <a:rPr lang="es-ES" dirty="0">
                          <a:effectLst/>
                        </a:rPr>
                        <a:t>"</a:t>
                      </a:r>
                    </a:p>
                  </a:txBody>
                  <a:tcPr anchor="ctr"/>
                </a:tc>
                <a:tc>
                  <a:txBody>
                    <a:bodyPr/>
                    <a:lstStyle/>
                    <a:p>
                      <a:pPr algn="l"/>
                      <a:r>
                        <a:rPr lang="es-ES" dirty="0"/>
                        <a:t>Bidireccional</a:t>
                      </a:r>
                      <a:endParaRPr lang="es-ES" b="0" dirty="0">
                        <a:effectLs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122067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Atributo HTML vs Propiedad DOM</a:t>
            </a:r>
          </a:p>
        </p:txBody>
      </p:sp>
      <p:sp>
        <p:nvSpPr>
          <p:cNvPr id="3" name="Marcador de contenido 2"/>
          <p:cNvSpPr>
            <a:spLocks noGrp="1"/>
          </p:cNvSpPr>
          <p:nvPr>
            <p:ph idx="1"/>
          </p:nvPr>
        </p:nvSpPr>
        <p:spPr/>
        <p:txBody>
          <a:bodyPr>
            <a:normAutofit fontScale="62500" lnSpcReduction="20000"/>
          </a:bodyPr>
          <a:lstStyle/>
          <a:p>
            <a:r>
              <a:rPr lang="es-ES" dirty="0"/>
              <a:t>Los atributos están definidos por el HTML y las propiedades se definen mediante el DOM (</a:t>
            </a:r>
            <a:r>
              <a:rPr lang="es-ES" dirty="0" err="1"/>
              <a:t>Document</a:t>
            </a:r>
            <a:r>
              <a:rPr lang="es-ES" dirty="0"/>
              <a:t> </a:t>
            </a:r>
            <a:r>
              <a:rPr lang="es-ES" dirty="0" err="1"/>
              <a:t>Object</a:t>
            </a:r>
            <a:r>
              <a:rPr lang="es-ES" dirty="0"/>
              <a:t> </a:t>
            </a:r>
            <a:r>
              <a:rPr lang="es-ES" dirty="0" err="1"/>
              <a:t>Model</a:t>
            </a:r>
            <a:r>
              <a:rPr lang="es-ES" dirty="0"/>
              <a:t>):</a:t>
            </a:r>
          </a:p>
          <a:p>
            <a:pPr lvl="1"/>
            <a:r>
              <a:rPr lang="es-ES" dirty="0"/>
              <a:t>Hay atributos que tienen una correspondencia 1: 1 con propiedades (Ej.: id).</a:t>
            </a:r>
          </a:p>
          <a:p>
            <a:pPr lvl="1"/>
            <a:r>
              <a:rPr lang="es-ES" dirty="0"/>
              <a:t>Algunos atributos no tienen una propiedad correspondiente (Ej.: </a:t>
            </a:r>
            <a:r>
              <a:rPr lang="es-ES" dirty="0" err="1"/>
              <a:t>colspan</a:t>
            </a:r>
            <a:r>
              <a:rPr lang="es-ES" dirty="0"/>
              <a:t>).</a:t>
            </a:r>
          </a:p>
          <a:p>
            <a:pPr lvl="1"/>
            <a:r>
              <a:rPr lang="es-ES" dirty="0"/>
              <a:t>Algunas propiedades no tienen un atributo correspondiente (Ej.: </a:t>
            </a:r>
            <a:r>
              <a:rPr lang="es-ES" dirty="0" err="1"/>
              <a:t>textContent</a:t>
            </a:r>
            <a:r>
              <a:rPr lang="es-ES" dirty="0"/>
              <a:t>).</a:t>
            </a:r>
          </a:p>
          <a:p>
            <a:pPr lvl="1"/>
            <a:r>
              <a:rPr lang="es-ES" dirty="0"/>
              <a:t>Muchos atributos HTML parecen correlacionarse con propiedades ... pero no en la forma en que podríamos pensar!</a:t>
            </a:r>
          </a:p>
          <a:p>
            <a:r>
              <a:rPr lang="es-ES" dirty="0"/>
              <a:t>El atributo HTML y la propiedad DOM nunca son lo mismo, incluso cuando tienen el mismo nombre.</a:t>
            </a:r>
          </a:p>
          <a:p>
            <a:r>
              <a:rPr lang="es-ES" dirty="0"/>
              <a:t>Los valores de una propiedad pueden cambiar, mientras que el valor del atributo no puede cambiar una vez expresado.</a:t>
            </a:r>
          </a:p>
          <a:p>
            <a:r>
              <a:rPr lang="es-ES" dirty="0"/>
              <a:t>Los atributos pueden inicializar propiedades, siendo las propiedades las que luego cambian.</a:t>
            </a:r>
          </a:p>
          <a:p>
            <a:r>
              <a:rPr lang="es-ES" dirty="0"/>
              <a:t>La distinción entre ambos es fundamental para entender cómo funcionan los enlaces en Angular: La vinculación se realiza sobre propiedades y eventos del DOM, no sobre atributos (solo son </a:t>
            </a:r>
            <a:r>
              <a:rPr lang="es-ES" dirty="0" err="1"/>
              <a:t>interpolables</a:t>
            </a:r>
            <a:r>
              <a:rPr lang="es-ES" dirty="0"/>
              <a:t>).</a:t>
            </a:r>
          </a:p>
          <a:p>
            <a:endParaRPr lang="es-ES" dirty="0"/>
          </a:p>
        </p:txBody>
      </p:sp>
    </p:spTree>
    <p:extLst>
      <p:ext uri="{BB962C8B-B14F-4D97-AF65-F5344CB8AC3E}">
        <p14:creationId xmlns:p14="http://schemas.microsoft.com/office/powerpoint/2010/main" val="11209188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Objetivo de un enlace de datos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064247652"/>
              </p:ext>
            </p:extLst>
          </p:nvPr>
        </p:nvGraphicFramePr>
        <p:xfrm>
          <a:off x="457200" y="1600200"/>
          <a:ext cx="8229600" cy="4450080"/>
        </p:xfrm>
        <a:graphic>
          <a:graphicData uri="http://schemas.openxmlformats.org/drawingml/2006/table">
            <a:tbl>
              <a:tblPr firstRow="1" bandRow="1">
                <a:tableStyleId>{5C22544A-7EE6-4342-B048-85BDC9FD1C3A}</a:tableStyleId>
              </a:tblPr>
              <a:tblGrid>
                <a:gridCol w="152251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5050904">
                  <a:extLst>
                    <a:ext uri="{9D8B030D-6E8A-4147-A177-3AD203B41FA5}">
                      <a16:colId xmlns:a16="http://schemas.microsoft.com/office/drawing/2014/main" val="20002"/>
                    </a:ext>
                  </a:extLst>
                </a:gridCol>
              </a:tblGrid>
              <a:tr h="370840">
                <a:tc>
                  <a:txBody>
                    <a:bodyPr/>
                    <a:lstStyle/>
                    <a:p>
                      <a:r>
                        <a:rPr lang="es-ES" dirty="0"/>
                        <a:t>Tipo</a:t>
                      </a:r>
                    </a:p>
                  </a:txBody>
                  <a:tcPr/>
                </a:tc>
                <a:tc>
                  <a:txBody>
                    <a:bodyPr/>
                    <a:lstStyle/>
                    <a:p>
                      <a:r>
                        <a:rPr lang="es-ES" dirty="0"/>
                        <a:t>Objetivo</a:t>
                      </a:r>
                    </a:p>
                  </a:txBody>
                  <a:tcPr/>
                </a:tc>
                <a:tc>
                  <a:txBody>
                    <a:bodyPr/>
                    <a:lstStyle/>
                    <a:p>
                      <a:r>
                        <a:rPr lang="es-ES" dirty="0"/>
                        <a:t>Ejemplos</a:t>
                      </a:r>
                    </a:p>
                  </a:txBody>
                  <a:tcPr/>
                </a:tc>
                <a:extLst>
                  <a:ext uri="{0D108BD9-81ED-4DB2-BD59-A6C34878D82A}">
                    <a16:rowId xmlns:a16="http://schemas.microsoft.com/office/drawing/2014/main" val="10000"/>
                  </a:ext>
                </a:extLst>
              </a:tr>
              <a:tr h="370840">
                <a:tc rowSpan="3">
                  <a:txBody>
                    <a:bodyPr/>
                    <a:lstStyle/>
                    <a:p>
                      <a:r>
                        <a:rPr lang="es-ES" dirty="0"/>
                        <a:t>Propiedad</a:t>
                      </a:r>
                    </a:p>
                  </a:txBody>
                  <a:tcPr/>
                </a:tc>
                <a:tc>
                  <a:txBody>
                    <a:bodyPr/>
                    <a:lstStyle/>
                    <a:p>
                      <a:r>
                        <a:rPr lang="es-ES" dirty="0"/>
                        <a:t>Elemento</a:t>
                      </a:r>
                    </a:p>
                  </a:txBody>
                  <a:tcPr/>
                </a:tc>
                <a:tc>
                  <a:txBody>
                    <a:bodyPr/>
                    <a:lstStyle/>
                    <a:p>
                      <a:r>
                        <a:rPr lang="es-ES" dirty="0"/>
                        <a:t>&lt;</a:t>
                      </a:r>
                      <a:r>
                        <a:rPr lang="es-ES" dirty="0" err="1"/>
                        <a:t>img</a:t>
                      </a:r>
                      <a:r>
                        <a:rPr lang="es-ES" dirty="0"/>
                        <a:t> [</a:t>
                      </a:r>
                      <a:r>
                        <a:rPr lang="es-ES" dirty="0" err="1"/>
                        <a:t>src</a:t>
                      </a:r>
                      <a:r>
                        <a:rPr lang="es-ES" dirty="0"/>
                        <a:t>] = "</a:t>
                      </a:r>
                      <a:r>
                        <a:rPr lang="es-ES" dirty="0" err="1"/>
                        <a:t>heroImageUrl</a:t>
                      </a:r>
                      <a:r>
                        <a:rPr lang="es-ES" dirty="0"/>
                        <a:t>"&gt;</a:t>
                      </a:r>
                    </a:p>
                  </a:txBody>
                  <a:tcPr/>
                </a:tc>
                <a:extLst>
                  <a:ext uri="{0D108BD9-81ED-4DB2-BD59-A6C34878D82A}">
                    <a16:rowId xmlns:a16="http://schemas.microsoft.com/office/drawing/2014/main" val="10001"/>
                  </a:ext>
                </a:extLst>
              </a:tr>
              <a:tr h="370840">
                <a:tc vMerge="1">
                  <a:txBody>
                    <a:bodyPr/>
                    <a:lstStyle/>
                    <a:p>
                      <a:endParaRPr lang="es-ES"/>
                    </a:p>
                  </a:txBody>
                  <a:tcPr/>
                </a:tc>
                <a:tc>
                  <a:txBody>
                    <a:bodyPr/>
                    <a:lstStyle/>
                    <a:p>
                      <a:r>
                        <a:rPr lang="es-ES" dirty="0"/>
                        <a:t>Componentes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&lt;</a:t>
                      </a:r>
                      <a:r>
                        <a:rPr lang="es-ES" dirty="0" err="1"/>
                        <a:t>hero-detail</a:t>
                      </a:r>
                      <a:r>
                        <a:rPr lang="es-ES" dirty="0"/>
                        <a:t> [</a:t>
                      </a:r>
                      <a:r>
                        <a:rPr lang="es-ES" dirty="0" err="1"/>
                        <a:t>hero</a:t>
                      </a:r>
                      <a:r>
                        <a:rPr lang="es-ES" dirty="0"/>
                        <a:t>]="</a:t>
                      </a:r>
                      <a:r>
                        <a:rPr lang="es-ES" dirty="0" err="1"/>
                        <a:t>currentHero</a:t>
                      </a:r>
                      <a:r>
                        <a:rPr lang="es-ES" dirty="0"/>
                        <a:t>"&gt;&lt;/</a:t>
                      </a:r>
                      <a:r>
                        <a:rPr lang="es-ES" dirty="0" err="1"/>
                        <a:t>hero-detail</a:t>
                      </a:r>
                      <a:r>
                        <a:rPr lang="es-ES" dirty="0"/>
                        <a:t>&gt;</a:t>
                      </a:r>
                    </a:p>
                  </a:txBody>
                  <a:tcPr/>
                </a:tc>
                <a:extLst>
                  <a:ext uri="{0D108BD9-81ED-4DB2-BD59-A6C34878D82A}">
                    <a16:rowId xmlns:a16="http://schemas.microsoft.com/office/drawing/2014/main" val="10002"/>
                  </a:ext>
                </a:extLst>
              </a:tr>
              <a:tr h="370840">
                <a:tc vMerge="1">
                  <a:txBody>
                    <a:bodyPr/>
                    <a:lstStyle/>
                    <a:p>
                      <a:endParaRPr lang="es-ES" dirty="0"/>
                    </a:p>
                  </a:txBody>
                  <a:tcPr/>
                </a:tc>
                <a:tc>
                  <a:txBody>
                    <a:bodyPr/>
                    <a:lstStyle/>
                    <a:p>
                      <a:r>
                        <a:rPr lang="es-ES" dirty="0"/>
                        <a:t>Directiva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&lt;div [</a:t>
                      </a:r>
                      <a:r>
                        <a:rPr lang="es-ES" dirty="0" err="1"/>
                        <a:t>ngClass</a:t>
                      </a:r>
                      <a:r>
                        <a:rPr lang="es-ES" dirty="0"/>
                        <a:t>] = "{</a:t>
                      </a:r>
                      <a:r>
                        <a:rPr lang="es-ES" dirty="0" err="1"/>
                        <a:t>selected</a:t>
                      </a:r>
                      <a:r>
                        <a:rPr lang="es-ES" dirty="0"/>
                        <a:t>: </a:t>
                      </a:r>
                      <a:r>
                        <a:rPr lang="es-ES" dirty="0" err="1"/>
                        <a:t>isSelected</a:t>
                      </a:r>
                      <a:r>
                        <a:rPr lang="es-ES" dirty="0"/>
                        <a:t>}"&gt;&lt;/div&gt;</a:t>
                      </a:r>
                    </a:p>
                  </a:txBody>
                  <a:tcPr/>
                </a:tc>
                <a:extLst>
                  <a:ext uri="{0D108BD9-81ED-4DB2-BD59-A6C34878D82A}">
                    <a16:rowId xmlns:a16="http://schemas.microsoft.com/office/drawing/2014/main" val="10003"/>
                  </a:ext>
                </a:extLst>
              </a:tr>
              <a:tr h="370840">
                <a:tc rowSpan="3">
                  <a:txBody>
                    <a:bodyPr/>
                    <a:lstStyle/>
                    <a:p>
                      <a:r>
                        <a:rPr lang="es-ES" dirty="0"/>
                        <a:t>Evento</a:t>
                      </a:r>
                    </a:p>
                  </a:txBody>
                  <a:tcPr/>
                </a:tc>
                <a:tc>
                  <a:txBody>
                    <a:bodyPr/>
                    <a:lstStyle/>
                    <a:p>
                      <a:r>
                        <a:rPr lang="es-ES" dirty="0"/>
                        <a:t>Elemento</a:t>
                      </a:r>
                    </a:p>
                  </a:txBody>
                  <a:tcPr/>
                </a:tc>
                <a:tc>
                  <a:txBody>
                    <a:bodyPr/>
                    <a:lstStyle/>
                    <a:p>
                      <a:r>
                        <a:rPr lang="es-ES"/>
                        <a:t>&lt;button (click</a:t>
                      </a:r>
                      <a:r>
                        <a:rPr lang="es-ES" dirty="0"/>
                        <a:t>) = "</a:t>
                      </a:r>
                      <a:r>
                        <a:rPr lang="es-ES" dirty="0" err="1"/>
                        <a:t>onSave</a:t>
                      </a:r>
                      <a:r>
                        <a:rPr lang="es-ES" dirty="0"/>
                        <a:t>()"&gt;</a:t>
                      </a:r>
                      <a:r>
                        <a:rPr lang="es-ES" dirty="0" err="1"/>
                        <a:t>Save</a:t>
                      </a:r>
                      <a:r>
                        <a:rPr lang="es-ES" dirty="0"/>
                        <a:t>&lt;/</a:t>
                      </a:r>
                      <a:r>
                        <a:rPr lang="es-ES" dirty="0" err="1"/>
                        <a:t>button</a:t>
                      </a:r>
                      <a:r>
                        <a:rPr lang="es-ES" dirty="0"/>
                        <a:t>&gt;</a:t>
                      </a:r>
                    </a:p>
                  </a:txBody>
                  <a:tcPr/>
                </a:tc>
                <a:extLst>
                  <a:ext uri="{0D108BD9-81ED-4DB2-BD59-A6C34878D82A}">
                    <a16:rowId xmlns:a16="http://schemas.microsoft.com/office/drawing/2014/main" val="10004"/>
                  </a:ext>
                </a:extLst>
              </a:tr>
              <a:tr h="370840">
                <a:tc vMerge="1">
                  <a:txBody>
                    <a:bodyPr/>
                    <a:lstStyle/>
                    <a:p>
                      <a:endParaRPr lang="es-ES" dirty="0"/>
                    </a:p>
                  </a:txBody>
                  <a:tcPr/>
                </a:tc>
                <a:tc>
                  <a:txBody>
                    <a:bodyPr/>
                    <a:lstStyle/>
                    <a:p>
                      <a:r>
                        <a:rPr lang="es-ES" dirty="0"/>
                        <a:t>Componentes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&lt;hero-detail (delete</a:t>
                      </a:r>
                      <a:r>
                        <a:rPr lang="es-ES" dirty="0"/>
                        <a:t>)="</a:t>
                      </a:r>
                      <a:r>
                        <a:rPr lang="es-ES" dirty="0" err="1"/>
                        <a:t>deleteHero</a:t>
                      </a:r>
                      <a:r>
                        <a:rPr lang="es-ES" dirty="0"/>
                        <a:t>()"&gt;&lt;/</a:t>
                      </a:r>
                      <a:r>
                        <a:rPr lang="es-ES" dirty="0" err="1"/>
                        <a:t>hero-detail</a:t>
                      </a:r>
                      <a:r>
                        <a:rPr lang="es-ES" dirty="0"/>
                        <a:t>&gt;</a:t>
                      </a:r>
                    </a:p>
                  </a:txBody>
                  <a:tcPr/>
                </a:tc>
                <a:extLst>
                  <a:ext uri="{0D108BD9-81ED-4DB2-BD59-A6C34878D82A}">
                    <a16:rowId xmlns:a16="http://schemas.microsoft.com/office/drawing/2014/main" val="10005"/>
                  </a:ext>
                </a:extLst>
              </a:tr>
              <a:tr h="370840">
                <a:tc vMerge="1">
                  <a:txBody>
                    <a:bodyPr/>
                    <a:lstStyle/>
                    <a:p>
                      <a:endParaRPr lang="es-ES" dirty="0"/>
                    </a:p>
                  </a:txBody>
                  <a:tcPr/>
                </a:tc>
                <a:tc>
                  <a:txBody>
                    <a:bodyPr/>
                    <a:lstStyle/>
                    <a:p>
                      <a:r>
                        <a:rPr lang="es-ES" dirty="0"/>
                        <a:t>Directiva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&lt;div (myClick</a:t>
                      </a:r>
                      <a:r>
                        <a:rPr lang="es-ES" dirty="0"/>
                        <a:t>)="</a:t>
                      </a:r>
                      <a:r>
                        <a:rPr lang="es-ES" dirty="0" err="1"/>
                        <a:t>clicked</a:t>
                      </a:r>
                      <a:r>
                        <a:rPr lang="es-ES" dirty="0"/>
                        <a:t>=$</a:t>
                      </a:r>
                      <a:r>
                        <a:rPr lang="es-ES" dirty="0" err="1"/>
                        <a:t>event</a:t>
                      </a:r>
                      <a:r>
                        <a:rPr lang="es-ES" dirty="0"/>
                        <a:t>"&gt;</a:t>
                      </a:r>
                      <a:r>
                        <a:rPr lang="es-ES" dirty="0" err="1"/>
                        <a:t>click</a:t>
                      </a:r>
                      <a:r>
                        <a:rPr lang="es-ES" dirty="0"/>
                        <a:t> me&lt;/div&gt;</a:t>
                      </a:r>
                    </a:p>
                  </a:txBody>
                  <a:tcPr/>
                </a:tc>
                <a:extLst>
                  <a:ext uri="{0D108BD9-81ED-4DB2-BD59-A6C34878D82A}">
                    <a16:rowId xmlns:a16="http://schemas.microsoft.com/office/drawing/2014/main" val="10006"/>
                  </a:ext>
                </a:extLst>
              </a:tr>
              <a:tr h="370840">
                <a:tc>
                  <a:txBody>
                    <a:bodyPr/>
                    <a:lstStyle/>
                    <a:p>
                      <a:r>
                        <a:rPr lang="es-ES" dirty="0"/>
                        <a:t>Bidireccional</a:t>
                      </a:r>
                    </a:p>
                  </a:txBody>
                  <a:tcPr/>
                </a:tc>
                <a:tc>
                  <a:txBody>
                    <a:bodyPr/>
                    <a:lstStyle/>
                    <a:p>
                      <a:endParaRPr lang="es-ES" dirty="0"/>
                    </a:p>
                  </a:txBody>
                  <a:tcPr/>
                </a:tc>
                <a:tc>
                  <a:txBody>
                    <a:bodyPr/>
                    <a:lstStyle/>
                    <a:p>
                      <a:r>
                        <a:rPr lang="es-ES" dirty="0"/>
                        <a:t>&lt;input [(</a:t>
                      </a:r>
                      <a:r>
                        <a:rPr lang="es-ES" dirty="0" err="1"/>
                        <a:t>ngModel</a:t>
                      </a:r>
                      <a:r>
                        <a:rPr lang="es-ES" dirty="0"/>
                        <a:t>)]="</a:t>
                      </a:r>
                      <a:r>
                        <a:rPr lang="es-ES" dirty="0" err="1"/>
                        <a:t>heroName</a:t>
                      </a:r>
                      <a:r>
                        <a:rPr lang="es-ES" dirty="0"/>
                        <a:t>"&gt;</a:t>
                      </a:r>
                    </a:p>
                  </a:txBody>
                  <a:tcPr/>
                </a:tc>
                <a:extLst>
                  <a:ext uri="{0D108BD9-81ED-4DB2-BD59-A6C34878D82A}">
                    <a16:rowId xmlns:a16="http://schemas.microsoft.com/office/drawing/2014/main" val="10007"/>
                  </a:ext>
                </a:extLst>
              </a:tr>
              <a:tr h="370840">
                <a:tc>
                  <a:txBody>
                    <a:bodyPr/>
                    <a:lstStyle/>
                    <a:p>
                      <a:r>
                        <a:rPr lang="es-ES" dirty="0"/>
                        <a:t>Atributo</a:t>
                      </a:r>
                    </a:p>
                  </a:txBody>
                  <a:tcPr/>
                </a:tc>
                <a:tc>
                  <a:txBody>
                    <a:bodyPr/>
                    <a:lstStyle/>
                    <a:p>
                      <a:r>
                        <a:rPr lang="es-ES" dirty="0"/>
                        <a:t>Interpolación</a:t>
                      </a:r>
                    </a:p>
                  </a:txBody>
                  <a:tcPr/>
                </a:tc>
                <a:tc>
                  <a:txBody>
                    <a:bodyPr/>
                    <a:lstStyle/>
                    <a:p>
                      <a:r>
                        <a:rPr lang="es-ES" dirty="0"/>
                        <a:t>&lt;</a:t>
                      </a:r>
                      <a:r>
                        <a:rPr lang="es-ES" dirty="0" err="1"/>
                        <a:t>img</a:t>
                      </a:r>
                      <a:r>
                        <a:rPr lang="es-ES" dirty="0"/>
                        <a:t> </a:t>
                      </a:r>
                      <a:r>
                        <a:rPr lang="es-ES" dirty="0" err="1"/>
                        <a:t>src</a:t>
                      </a:r>
                      <a:r>
                        <a:rPr lang="es-ES" baseline="0" dirty="0"/>
                        <a:t> </a:t>
                      </a:r>
                      <a:r>
                        <a:rPr lang="es-ES" dirty="0"/>
                        <a:t>= "{{</a:t>
                      </a:r>
                      <a:r>
                        <a:rPr lang="es-ES" dirty="0" err="1"/>
                        <a:t>heroImageUrl</a:t>
                      </a:r>
                      <a:r>
                        <a:rPr lang="es-ES" dirty="0"/>
                        <a:t>}}"&gt;</a:t>
                      </a:r>
                    </a:p>
                  </a:txBody>
                  <a:tcPr/>
                </a:tc>
                <a:extLst>
                  <a:ext uri="{0D108BD9-81ED-4DB2-BD59-A6C34878D82A}">
                    <a16:rowId xmlns:a16="http://schemas.microsoft.com/office/drawing/2014/main" val="10008"/>
                  </a:ext>
                </a:extLst>
              </a:tr>
              <a:tr h="370840">
                <a:tc>
                  <a:txBody>
                    <a:bodyPr/>
                    <a:lstStyle/>
                    <a:p>
                      <a:r>
                        <a:rPr lang="es-ES" dirty="0"/>
                        <a:t>Atributo</a:t>
                      </a:r>
                    </a:p>
                  </a:txBody>
                  <a:tcPr/>
                </a:tc>
                <a:tc>
                  <a:txBody>
                    <a:bodyPr/>
                    <a:lstStyle/>
                    <a:p>
                      <a:r>
                        <a:rPr lang="es-ES" sz="1800" kern="1200" dirty="0" err="1">
                          <a:effectLst/>
                        </a:rPr>
                        <a:t>attr</a:t>
                      </a:r>
                      <a:endParaRPr lang="es-ES" dirty="0"/>
                    </a:p>
                  </a:txBody>
                  <a:tcPr/>
                </a:tc>
                <a:tc>
                  <a:txBody>
                    <a:bodyPr/>
                    <a:lstStyle/>
                    <a:p>
                      <a:r>
                        <a:rPr lang="en-US" dirty="0"/>
                        <a:t>&lt;button [</a:t>
                      </a:r>
                      <a:r>
                        <a:rPr lang="en-US" dirty="0" err="1"/>
                        <a:t>attr.aria</a:t>
                      </a:r>
                      <a:r>
                        <a:rPr lang="en-US" dirty="0"/>
                        <a:t>-label]="help"&gt;help&lt;/button&gt;</a:t>
                      </a:r>
                    </a:p>
                  </a:txBody>
                  <a:tcPr/>
                </a:tc>
                <a:extLst>
                  <a:ext uri="{0D108BD9-81ED-4DB2-BD59-A6C34878D82A}">
                    <a16:rowId xmlns:a16="http://schemas.microsoft.com/office/drawing/2014/main" val="10009"/>
                  </a:ext>
                </a:extLst>
              </a:tr>
              <a:tr h="370840">
                <a:tc>
                  <a:txBody>
                    <a:bodyPr/>
                    <a:lstStyle/>
                    <a:p>
                      <a:r>
                        <a:rPr lang="es-ES" dirty="0"/>
                        <a:t>Estilo</a:t>
                      </a:r>
                    </a:p>
                  </a:txBody>
                  <a:tcPr/>
                </a:tc>
                <a:tc>
                  <a:txBody>
                    <a:bodyPr/>
                    <a:lstStyle/>
                    <a:p>
                      <a:r>
                        <a:rPr lang="es-ES" dirty="0" err="1"/>
                        <a:t>class</a:t>
                      </a:r>
                      <a:r>
                        <a:rPr lang="es-ES" dirty="0"/>
                        <a:t> </a:t>
                      </a:r>
                    </a:p>
                  </a:txBody>
                  <a:tcPr/>
                </a:tc>
                <a:tc>
                  <a:txBody>
                    <a:bodyPr/>
                    <a:lstStyle/>
                    <a:p>
                      <a:r>
                        <a:rPr lang="es-ES" dirty="0"/>
                        <a:t>&lt;div [</a:t>
                      </a:r>
                      <a:r>
                        <a:rPr lang="es-ES" dirty="0" err="1"/>
                        <a:t>class.special</a:t>
                      </a:r>
                      <a:r>
                        <a:rPr lang="es-ES" dirty="0"/>
                        <a:t>]="</a:t>
                      </a:r>
                      <a:r>
                        <a:rPr lang="es-ES" dirty="0" err="1"/>
                        <a:t>isSpecial</a:t>
                      </a:r>
                      <a:r>
                        <a:rPr lang="es-ES" dirty="0"/>
                        <a:t>"&gt;</a:t>
                      </a:r>
                      <a:r>
                        <a:rPr lang="es-ES" dirty="0" err="1"/>
                        <a:t>Special</a:t>
                      </a:r>
                      <a:r>
                        <a:rPr lang="es-ES" dirty="0"/>
                        <a:t>&lt;/div&gt;</a:t>
                      </a:r>
                    </a:p>
                  </a:txBody>
                  <a:tcPr/>
                </a:tc>
                <a:extLst>
                  <a:ext uri="{0D108BD9-81ED-4DB2-BD59-A6C34878D82A}">
                    <a16:rowId xmlns:a16="http://schemas.microsoft.com/office/drawing/2014/main" val="10010"/>
                  </a:ext>
                </a:extLst>
              </a:tr>
              <a:tr h="370840">
                <a:tc>
                  <a:txBody>
                    <a:bodyPr/>
                    <a:lstStyle/>
                    <a:p>
                      <a:r>
                        <a:rPr lang="es-ES" dirty="0"/>
                        <a:t>Estilo</a:t>
                      </a:r>
                    </a:p>
                  </a:txBody>
                  <a:tcPr/>
                </a:tc>
                <a:tc>
                  <a:txBody>
                    <a:bodyPr/>
                    <a:lstStyle/>
                    <a:p>
                      <a:r>
                        <a:rPr lang="es-ES" dirty="0" err="1"/>
                        <a:t>style</a:t>
                      </a:r>
                      <a:r>
                        <a:rPr lang="es-ES" dirty="0"/>
                        <a:t> </a:t>
                      </a:r>
                    </a:p>
                  </a:txBody>
                  <a:tcPr/>
                </a:tc>
                <a:tc>
                  <a:txBody>
                    <a:bodyPr/>
                    <a:lstStyle/>
                    <a:p>
                      <a:r>
                        <a:rPr lang="en-US" dirty="0"/>
                        <a:t>&lt;button [</a:t>
                      </a:r>
                      <a:r>
                        <a:rPr lang="en-US" dirty="0" err="1"/>
                        <a:t>style.color</a:t>
                      </a:r>
                      <a:r>
                        <a:rPr lang="en-US" dirty="0"/>
                        <a:t>] = "</a:t>
                      </a:r>
                      <a:r>
                        <a:rPr lang="en-US" dirty="0" err="1"/>
                        <a:t>isSpecial</a:t>
                      </a:r>
                      <a:r>
                        <a:rPr lang="en-US" dirty="0"/>
                        <a:t> ? 'red' : 'green'"&gt;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87266782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Vinculación</a:t>
            </a:r>
          </a:p>
        </p:txBody>
      </p:sp>
      <p:sp>
        <p:nvSpPr>
          <p:cNvPr id="3" name="Marcador de contenido 2"/>
          <p:cNvSpPr>
            <a:spLocks noGrp="1"/>
          </p:cNvSpPr>
          <p:nvPr>
            <p:ph idx="1"/>
          </p:nvPr>
        </p:nvSpPr>
        <p:spPr/>
        <p:txBody>
          <a:bodyPr>
            <a:normAutofit fontScale="77500" lnSpcReduction="20000"/>
          </a:bodyPr>
          <a:lstStyle/>
          <a:p>
            <a:r>
              <a:rPr lang="es-ES" dirty="0"/>
              <a:t>Para permitir que un elemento de la página se haga visible o invisible en función de un valor del modelo.</a:t>
            </a:r>
          </a:p>
          <a:p>
            <a:pPr marL="457200" lvl="1" indent="0">
              <a:buNone/>
            </a:pPr>
            <a:r>
              <a:rPr lang="es-ES" dirty="0"/>
              <a:t>&lt;input </a:t>
            </a:r>
            <a:r>
              <a:rPr lang="es-ES" dirty="0" err="1"/>
              <a:t>name</a:t>
            </a:r>
            <a:r>
              <a:rPr lang="es-ES" dirty="0"/>
              <a:t>="nombre" </a:t>
            </a:r>
            <a:r>
              <a:rPr lang="es-ES" dirty="0" err="1"/>
              <a:t>type</a:t>
            </a:r>
            <a:r>
              <a:rPr lang="es-ES" dirty="0"/>
              <a:t>="</a:t>
            </a:r>
            <a:r>
              <a:rPr lang="es-ES" dirty="0" err="1"/>
              <a:t>text</a:t>
            </a:r>
            <a:r>
              <a:rPr lang="es-ES" dirty="0"/>
              <a:t>" [</a:t>
            </a:r>
            <a:r>
              <a:rPr lang="es-ES" dirty="0" err="1"/>
              <a:t>hidden</a:t>
            </a:r>
            <a:r>
              <a:rPr lang="es-ES" dirty="0"/>
              <a:t>]="</a:t>
            </a:r>
            <a:r>
              <a:rPr lang="es-ES" dirty="0" err="1"/>
              <a:t>tieneNombre</a:t>
            </a:r>
            <a:r>
              <a:rPr lang="es-ES" dirty="0"/>
              <a:t> ===false"/&gt;</a:t>
            </a:r>
          </a:p>
          <a:p>
            <a:r>
              <a:rPr lang="es-ES" dirty="0"/>
              <a:t>Para habilitar o deshabilitar un elemento de entrada de datos como un &lt;input&gt;, un &lt;</a:t>
            </a:r>
            <a:r>
              <a:rPr lang="es-ES" dirty="0" err="1"/>
              <a:t>select</a:t>
            </a:r>
            <a:r>
              <a:rPr lang="es-ES" dirty="0"/>
              <a:t>&gt; o un &lt;</a:t>
            </a:r>
            <a:r>
              <a:rPr lang="es-ES" dirty="0" err="1"/>
              <a:t>button</a:t>
            </a:r>
            <a:r>
              <a:rPr lang="es-ES" dirty="0"/>
              <a:t>&gt; en función de una condición. </a:t>
            </a:r>
          </a:p>
          <a:p>
            <a:pPr marL="400050" lvl="1" indent="0">
              <a:buNone/>
            </a:pPr>
            <a:r>
              <a:rPr lang="es-ES" dirty="0"/>
              <a:t>&lt;input </a:t>
            </a:r>
            <a:r>
              <a:rPr lang="es-ES" dirty="0" err="1"/>
              <a:t>type</a:t>
            </a:r>
            <a:r>
              <a:rPr lang="es-ES" dirty="0"/>
              <a:t>="</a:t>
            </a:r>
            <a:r>
              <a:rPr lang="es-ES" dirty="0" err="1"/>
              <a:t>button</a:t>
            </a:r>
            <a:r>
              <a:rPr lang="es-ES" dirty="0"/>
              <a:t>" </a:t>
            </a:r>
            <a:r>
              <a:rPr lang="es-ES" dirty="0" err="1"/>
              <a:t>value</a:t>
            </a:r>
            <a:r>
              <a:rPr lang="es-ES" dirty="0"/>
              <a:t>="</a:t>
            </a:r>
            <a:r>
              <a:rPr lang="es-ES" dirty="0" err="1"/>
              <a:t>Send</a:t>
            </a:r>
            <a:r>
              <a:rPr lang="es-ES" dirty="0"/>
              <a:t>" [</a:t>
            </a:r>
            <a:r>
              <a:rPr lang="es-ES" dirty="0" err="1"/>
              <a:t>disabled</a:t>
            </a:r>
            <a:r>
              <a:rPr lang="es-ES" dirty="0"/>
              <a:t>]="!</a:t>
            </a:r>
            <a:r>
              <a:rPr lang="es-ES" dirty="0" err="1"/>
              <a:t>isValid</a:t>
            </a:r>
            <a:r>
              <a:rPr lang="es-ES" dirty="0"/>
              <a:t>"/&gt;</a:t>
            </a:r>
          </a:p>
          <a:p>
            <a:r>
              <a:rPr lang="es-ES" dirty="0"/>
              <a:t>Para vincular el contenido de la etiqueta en modo textual.</a:t>
            </a:r>
          </a:p>
          <a:p>
            <a:pPr marL="457200" lvl="1" indent="0">
              <a:buNone/>
            </a:pPr>
            <a:r>
              <a:rPr lang="es-ES" dirty="0"/>
              <a:t>&lt;div&gt;{{mensaje}}&lt;/div&gt;</a:t>
            </a:r>
          </a:p>
          <a:p>
            <a:pPr marL="457200" lvl="1" indent="0">
              <a:buNone/>
            </a:pPr>
            <a:r>
              <a:rPr lang="es-ES" dirty="0"/>
              <a:t>&lt;div [</a:t>
            </a:r>
            <a:r>
              <a:rPr lang="es-ES" dirty="0" err="1"/>
              <a:t>textContent</a:t>
            </a:r>
            <a:r>
              <a:rPr lang="es-ES" dirty="0"/>
              <a:t>]="mensaje"&gt;&lt;/div&gt;</a:t>
            </a:r>
          </a:p>
          <a:p>
            <a:r>
              <a:rPr lang="es-ES" dirty="0"/>
              <a:t>Para vincular el contenido de la etiqueta en modo HTML.</a:t>
            </a:r>
          </a:p>
          <a:p>
            <a:pPr marL="457200" lvl="1" indent="0">
              <a:buNone/>
            </a:pPr>
            <a:r>
              <a:rPr lang="es-ES" dirty="0"/>
              <a:t>&lt;div [</a:t>
            </a:r>
            <a:r>
              <a:rPr lang="es-ES" dirty="0" err="1"/>
              <a:t>innerHTML</a:t>
            </a:r>
            <a:r>
              <a:rPr lang="es-ES" dirty="0"/>
              <a:t>]="mensaje"&gt;&lt;/div&gt;</a:t>
            </a:r>
          </a:p>
          <a:p>
            <a:pPr marL="0" indent="0">
              <a:buNone/>
            </a:pPr>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1729234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Eventos</a:t>
            </a:r>
          </a:p>
        </p:txBody>
      </p:sp>
      <p:sp>
        <p:nvSpPr>
          <p:cNvPr id="3" name="Marcador de contenido 2"/>
          <p:cNvSpPr>
            <a:spLocks noGrp="1"/>
          </p:cNvSpPr>
          <p:nvPr>
            <p:ph idx="1"/>
          </p:nvPr>
        </p:nvSpPr>
        <p:spPr>
          <a:xfrm>
            <a:off x="457200" y="1600200"/>
            <a:ext cx="8229600" cy="4709120"/>
          </a:xfrm>
        </p:spPr>
        <p:txBody>
          <a:bodyPr>
            <a:normAutofit fontScale="70000" lnSpcReduction="20000"/>
          </a:bodyPr>
          <a:lstStyle/>
          <a:p>
            <a:r>
              <a:rPr lang="es-ES" dirty="0"/>
              <a:t>Invocación de un comando:</a:t>
            </a:r>
          </a:p>
          <a:p>
            <a:pPr marL="457200" lvl="1" indent="0">
              <a:buNone/>
            </a:pPr>
            <a:r>
              <a:rPr lang="en-US" dirty="0"/>
              <a:t>&lt;button (click)="</a:t>
            </a:r>
            <a:r>
              <a:rPr lang="en-US" dirty="0" err="1"/>
              <a:t>onClickMe</a:t>
            </a:r>
            <a:r>
              <a:rPr lang="en-US" dirty="0"/>
              <a:t>()"&gt;Click me!&lt;/button&gt;</a:t>
            </a:r>
          </a:p>
          <a:p>
            <a:r>
              <a:rPr lang="es-ES" dirty="0"/>
              <a:t>Invocación de un comando con parámetros:</a:t>
            </a:r>
          </a:p>
          <a:p>
            <a:pPr marL="457200" lvl="1" indent="0">
              <a:buNone/>
            </a:pPr>
            <a:r>
              <a:rPr lang="en-US" dirty="0"/>
              <a:t>&lt;button (click)="</a:t>
            </a:r>
            <a:r>
              <a:rPr lang="en-US" dirty="0" err="1"/>
              <a:t>onClickMe</a:t>
            </a:r>
            <a:r>
              <a:rPr lang="en-US" dirty="0"/>
              <a:t>(1,2)"&gt;Click me!&lt;/button&gt;</a:t>
            </a:r>
            <a:endParaRPr lang="es-ES" dirty="0"/>
          </a:p>
          <a:p>
            <a:r>
              <a:rPr lang="es-ES" dirty="0"/>
              <a:t>Invocación de una expresión (no recomendable):</a:t>
            </a:r>
          </a:p>
          <a:p>
            <a:pPr marL="457200" lvl="1" indent="0">
              <a:buNone/>
            </a:pPr>
            <a:r>
              <a:rPr lang="en-US" dirty="0"/>
              <a:t>&lt;button (click)="</a:t>
            </a:r>
            <a:r>
              <a:rPr lang="en-US" dirty="0" err="1"/>
              <a:t>numero</a:t>
            </a:r>
            <a:r>
              <a:rPr lang="en-US" dirty="0"/>
              <a:t>=2; </a:t>
            </a:r>
            <a:r>
              <a:rPr lang="en-US" dirty="0" err="1"/>
              <a:t>otra</a:t>
            </a:r>
            <a:r>
              <a:rPr lang="en-US" dirty="0"/>
              <a:t>=</a:t>
            </a:r>
            <a:r>
              <a:rPr lang="en-US" dirty="0" err="1"/>
              <a:t>dato</a:t>
            </a:r>
            <a:r>
              <a:rPr lang="en-US" dirty="0"/>
              <a:t>;"&gt;Click me!&lt;/button&gt;</a:t>
            </a:r>
          </a:p>
          <a:p>
            <a:r>
              <a:rPr lang="es-ES" dirty="0"/>
              <a:t>El objeto $</a:t>
            </a:r>
            <a:r>
              <a:rPr lang="es-ES" dirty="0" err="1"/>
              <a:t>event</a:t>
            </a:r>
            <a:r>
              <a:rPr lang="es-ES" dirty="0"/>
              <a:t> encapsula la información relativa al evento:</a:t>
            </a:r>
          </a:p>
          <a:p>
            <a:pPr lvl="1"/>
            <a:r>
              <a:rPr lang="es-ES" dirty="0"/>
              <a:t>Si se ha disparado con el método </a:t>
            </a:r>
            <a:r>
              <a:rPr lang="es-ES" dirty="0" err="1"/>
              <a:t>emit</a:t>
            </a:r>
            <a:r>
              <a:rPr lang="es-ES" dirty="0"/>
              <a:t> del </a:t>
            </a:r>
            <a:r>
              <a:rPr lang="es-ES" dirty="0" err="1"/>
              <a:t>EventEmitter</a:t>
            </a:r>
            <a:r>
              <a:rPr lang="es-ES" dirty="0"/>
              <a:t>, tendrá el tipo definido en el genérico.</a:t>
            </a:r>
          </a:p>
          <a:p>
            <a:pPr lvl="1"/>
            <a:r>
              <a:rPr lang="es-ES" dirty="0"/>
              <a:t>Si es un evento del DOM, es un objeto de evento estándar del DOM.</a:t>
            </a:r>
          </a:p>
          <a:p>
            <a:r>
              <a:rPr lang="es-ES" dirty="0"/>
              <a:t>Invocación de un controlador de eventos:</a:t>
            </a:r>
          </a:p>
          <a:p>
            <a:pPr marL="457200" lvl="1" indent="0">
              <a:buNone/>
            </a:pPr>
            <a:r>
              <a:rPr lang="es-ES" dirty="0"/>
              <a:t>&lt;input (</a:t>
            </a:r>
            <a:r>
              <a:rPr lang="es-ES" dirty="0" err="1"/>
              <a:t>keyup</a:t>
            </a:r>
            <a:r>
              <a:rPr lang="es-ES" dirty="0"/>
              <a:t>)="</a:t>
            </a:r>
            <a:r>
              <a:rPr lang="es-ES" dirty="0" err="1"/>
              <a:t>onKey</a:t>
            </a:r>
            <a:r>
              <a:rPr lang="es-ES" dirty="0"/>
              <a:t>($</a:t>
            </a:r>
            <a:r>
              <a:rPr lang="es-ES" dirty="0" err="1"/>
              <a:t>event</a:t>
            </a:r>
            <a:r>
              <a:rPr lang="es-ES" dirty="0"/>
              <a:t>)"&gt;</a:t>
            </a:r>
          </a:p>
          <a:p>
            <a:pPr marL="457200" lvl="1" indent="0">
              <a:buNone/>
            </a:pPr>
            <a:r>
              <a:rPr lang="es-ES" dirty="0"/>
              <a:t> </a:t>
            </a:r>
            <a:r>
              <a:rPr lang="es-ES" dirty="0" err="1"/>
              <a:t>onKey</a:t>
            </a:r>
            <a:r>
              <a:rPr lang="es-ES" dirty="0"/>
              <a:t>(</a:t>
            </a:r>
            <a:r>
              <a:rPr lang="es-ES" dirty="0" err="1"/>
              <a:t>event:any</a:t>
            </a:r>
            <a:r>
              <a:rPr lang="es-ES" dirty="0"/>
              <a:t>) {</a:t>
            </a:r>
          </a:p>
          <a:p>
            <a:pPr marL="457200" lvl="1" indent="0">
              <a:buNone/>
            </a:pPr>
            <a:r>
              <a:rPr lang="es-ES" dirty="0"/>
              <a:t>    </a:t>
            </a:r>
            <a:r>
              <a:rPr lang="es-ES" dirty="0" err="1"/>
              <a:t>this.values</a:t>
            </a:r>
            <a:r>
              <a:rPr lang="es-ES" dirty="0"/>
              <a:t> += </a:t>
            </a:r>
            <a:r>
              <a:rPr lang="es-ES" dirty="0" err="1"/>
              <a:t>event.target.value</a:t>
            </a:r>
            <a:r>
              <a:rPr lang="es-ES" dirty="0"/>
              <a:t> + ' | ';</a:t>
            </a:r>
          </a:p>
          <a:p>
            <a:pPr marL="457200" lvl="1" indent="0">
              <a:buNone/>
            </a:pPr>
            <a:r>
              <a:rPr lang="es-ES" dirty="0"/>
              <a:t>  }</a:t>
            </a:r>
          </a:p>
          <a:p>
            <a:pPr marL="457200" lvl="1" indent="0">
              <a:buNone/>
            </a:pPr>
            <a:endParaRPr lang="es-ES" dirty="0"/>
          </a:p>
        </p:txBody>
      </p:sp>
    </p:spTree>
    <p:extLst>
      <p:ext uri="{BB962C8B-B14F-4D97-AF65-F5344CB8AC3E}">
        <p14:creationId xmlns:p14="http://schemas.microsoft.com/office/powerpoint/2010/main" val="213515078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Directivas</a:t>
            </a:r>
          </a:p>
        </p:txBody>
      </p:sp>
      <p:sp>
        <p:nvSpPr>
          <p:cNvPr id="5" name="Marcador de contenido 4"/>
          <p:cNvSpPr>
            <a:spLocks noGrp="1"/>
          </p:cNvSpPr>
          <p:nvPr>
            <p:ph idx="1"/>
          </p:nvPr>
        </p:nvSpPr>
        <p:spPr/>
        <p:txBody>
          <a:bodyPr>
            <a:normAutofit fontScale="70000" lnSpcReduction="20000"/>
          </a:bodyPr>
          <a:lstStyle/>
          <a:p>
            <a:pPr fontAlgn="base"/>
            <a:r>
              <a:rPr lang="es-ES" dirty="0"/>
              <a:t>Las directivas son marcas en los elementos de las plantilla que indican al Angular que debe asignar cierto comportamiento a dichos elementos o transformarlos según corresponda.</a:t>
            </a:r>
          </a:p>
          <a:p>
            <a:pPr fontAlgn="base"/>
            <a:r>
              <a:rPr lang="es-ES" dirty="0"/>
              <a:t>Permiten añadir comportamiento dinámico al árbol DOM. </a:t>
            </a:r>
          </a:p>
          <a:p>
            <a:pPr fontAlgn="base"/>
            <a:r>
              <a:rPr lang="es-ES" dirty="0"/>
              <a:t>La recomendación es que debe ser en las directivas el único sitio donde se manipular el árbol DOM, para que entre dentro del ciclo de vida de compilación, </a:t>
            </a:r>
            <a:r>
              <a:rPr lang="es-ES" dirty="0" err="1"/>
              <a:t>binding</a:t>
            </a:r>
            <a:r>
              <a:rPr lang="es-ES" dirty="0"/>
              <a:t> y </a:t>
            </a:r>
            <a:r>
              <a:rPr lang="es-ES" dirty="0" err="1"/>
              <a:t>renderización</a:t>
            </a:r>
            <a:r>
              <a:rPr lang="es-ES" dirty="0"/>
              <a:t> del HTML.</a:t>
            </a:r>
          </a:p>
          <a:p>
            <a:pPr fontAlgn="base"/>
            <a:r>
              <a:rPr lang="es-ES" dirty="0"/>
              <a:t>Los componentes y el nuevo sistema de enlazado han reducido enormemente la necesidad de directivas de versiones anteriores.</a:t>
            </a:r>
          </a:p>
          <a:p>
            <a:pPr fontAlgn="base"/>
            <a:r>
              <a:rPr lang="es-ES" dirty="0"/>
              <a:t>Se clasifican en dos tipos:</a:t>
            </a:r>
          </a:p>
          <a:p>
            <a:pPr lvl="1" fontAlgn="base"/>
            <a:r>
              <a:rPr lang="es-ES" dirty="0"/>
              <a:t>directivas atributos que alteran la apariencia o el comportamiento de un elemento existente.</a:t>
            </a:r>
          </a:p>
          <a:p>
            <a:pPr lvl="1" fontAlgn="base"/>
            <a:r>
              <a:rPr lang="es-ES" dirty="0"/>
              <a:t>directivas estructurales que alteran el diseño mediante la adición, eliminación y sustitución </a:t>
            </a:r>
            <a:r>
              <a:rPr lang="es-ES"/>
              <a:t>de elementos (nodos</a:t>
            </a:r>
            <a:r>
              <a:rPr lang="es-ES" dirty="0"/>
              <a:t>) del DOM.</a:t>
            </a:r>
          </a:p>
          <a:p>
            <a:endParaRPr lang="es-ES" dirty="0"/>
          </a:p>
        </p:txBody>
      </p:sp>
    </p:spTree>
    <p:extLst>
      <p:ext uri="{BB962C8B-B14F-4D97-AF65-F5344CB8AC3E}">
        <p14:creationId xmlns:p14="http://schemas.microsoft.com/office/powerpoint/2010/main" val="26954239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Estilos: ngStyle</a:t>
            </a:r>
            <a:endParaRPr lang="es-ES" dirty="0"/>
          </a:p>
        </p:txBody>
      </p:sp>
      <p:sp>
        <p:nvSpPr>
          <p:cNvPr id="3" name="Marcador de contenido 2"/>
          <p:cNvSpPr>
            <a:spLocks noGrp="1"/>
          </p:cNvSpPr>
          <p:nvPr>
            <p:ph idx="1"/>
          </p:nvPr>
        </p:nvSpPr>
        <p:spPr>
          <a:xfrm>
            <a:off x="457200" y="1600200"/>
            <a:ext cx="8229600" cy="4925144"/>
          </a:xfrm>
        </p:spPr>
        <p:txBody>
          <a:bodyPr>
            <a:normAutofit fontScale="85000" lnSpcReduction="10000"/>
          </a:bodyPr>
          <a:lstStyle/>
          <a:p>
            <a:r>
              <a:rPr lang="en-US" dirty="0"/>
              <a:t>Mediante </a:t>
            </a:r>
            <a:r>
              <a:rPr lang="es-ES" dirty="0"/>
              <a:t>enlazado</a:t>
            </a:r>
            <a:r>
              <a:rPr lang="en-US" dirty="0"/>
              <a:t>:</a:t>
            </a:r>
          </a:p>
          <a:p>
            <a:pPr marL="457200" lvl="1" indent="0">
              <a:buNone/>
            </a:pPr>
            <a:r>
              <a:rPr lang="en-US" dirty="0"/>
              <a:t>&lt;div [</a:t>
            </a:r>
            <a:r>
              <a:rPr lang="en-US" dirty="0" err="1"/>
              <a:t>style.background</a:t>
            </a:r>
            <a:r>
              <a:rPr lang="en-US" dirty="0"/>
              <a:t>-color]="</a:t>
            </a:r>
            <a:r>
              <a:rPr lang="en-US" dirty="0" err="1"/>
              <a:t>canSave</a:t>
            </a:r>
            <a:r>
              <a:rPr lang="en-US" dirty="0"/>
              <a:t> ? 'cyan': 'grey'"&gt;</a:t>
            </a:r>
          </a:p>
          <a:p>
            <a:pPr marL="457200" lvl="1" indent="0">
              <a:buNone/>
            </a:pPr>
            <a:r>
              <a:rPr lang="en-US" dirty="0"/>
              <a:t>&lt;div [</a:t>
            </a:r>
            <a:r>
              <a:rPr lang="en-US" dirty="0" err="1"/>
              <a:t>style.font-size.em</a:t>
            </a:r>
            <a:r>
              <a:rPr lang="en-US" dirty="0"/>
              <a:t>]="</a:t>
            </a:r>
            <a:r>
              <a:rPr lang="en-US" dirty="0" err="1"/>
              <a:t>myFontSize</a:t>
            </a:r>
            <a:r>
              <a:rPr lang="en-US" dirty="0"/>
              <a:t>"&gt;</a:t>
            </a:r>
          </a:p>
          <a:p>
            <a:r>
              <a:rPr lang="es-ES" dirty="0" err="1"/>
              <a:t>ngStyle</a:t>
            </a:r>
            <a:r>
              <a:rPr lang="es-ES" dirty="0"/>
              <a:t> permite gestionar el estilo dinámicamente:</a:t>
            </a:r>
          </a:p>
          <a:p>
            <a:pPr marL="457200" lvl="1" indent="0">
              <a:buNone/>
            </a:pPr>
            <a:r>
              <a:rPr lang="es-ES" sz="2000" dirty="0" err="1">
                <a:latin typeface="Consolas" panose="020B0609020204030204" pitchFamily="49" charset="0"/>
              </a:rPr>
              <a:t>setStyles</a:t>
            </a:r>
            <a:r>
              <a:rPr lang="es-ES" sz="2000" dirty="0">
                <a:latin typeface="Consolas" panose="020B0609020204030204" pitchFamily="49" charset="0"/>
              </a:rPr>
              <a:t>() {</a:t>
            </a:r>
          </a:p>
          <a:p>
            <a:pPr marL="457200" lvl="1" indent="0">
              <a:buNone/>
            </a:pPr>
            <a:r>
              <a:rPr lang="es-ES" sz="2000" dirty="0">
                <a:latin typeface="Consolas" panose="020B0609020204030204" pitchFamily="49" charset="0"/>
              </a:rPr>
              <a:t>  </a:t>
            </a:r>
            <a:r>
              <a:rPr lang="es-ES" sz="2000" dirty="0" err="1">
                <a:latin typeface="Consolas" panose="020B0609020204030204" pitchFamily="49" charset="0"/>
              </a:rPr>
              <a:t>let</a:t>
            </a:r>
            <a:r>
              <a:rPr lang="es-ES" sz="2000" dirty="0">
                <a:latin typeface="Consolas" panose="020B0609020204030204" pitchFamily="49" charset="0"/>
              </a:rPr>
              <a:t> </a:t>
            </a:r>
            <a:r>
              <a:rPr lang="es-ES" sz="2000" dirty="0" err="1">
                <a:latin typeface="Consolas" panose="020B0609020204030204" pitchFamily="49" charset="0"/>
              </a:rPr>
              <a:t>styles</a:t>
            </a:r>
            <a:r>
              <a:rPr lang="es-ES" sz="2000" dirty="0">
                <a:latin typeface="Consolas" panose="020B0609020204030204" pitchFamily="49" charset="0"/>
              </a:rPr>
              <a:t> = {</a:t>
            </a:r>
          </a:p>
          <a:p>
            <a:pPr marL="457200" lvl="1" indent="0">
              <a:buNone/>
            </a:pPr>
            <a:r>
              <a:rPr lang="es-ES" sz="2000" dirty="0">
                <a:latin typeface="Consolas" panose="020B0609020204030204" pitchFamily="49" charset="0"/>
              </a:rPr>
              <a:t>    // CSS </a:t>
            </a:r>
            <a:r>
              <a:rPr lang="es-ES" sz="2000" dirty="0" err="1">
                <a:latin typeface="Consolas" panose="020B0609020204030204" pitchFamily="49" charset="0"/>
              </a:rPr>
              <a:t>property</a:t>
            </a:r>
            <a:r>
              <a:rPr lang="es-ES" sz="2000" dirty="0">
                <a:latin typeface="Consolas" panose="020B0609020204030204" pitchFamily="49" charset="0"/>
              </a:rPr>
              <a:t> </a:t>
            </a:r>
            <a:r>
              <a:rPr lang="es-ES" sz="2000" dirty="0" err="1">
                <a:latin typeface="Consolas" panose="020B0609020204030204" pitchFamily="49" charset="0"/>
              </a:rPr>
              <a:t>names</a:t>
            </a:r>
            <a:endParaRPr lang="es-ES" sz="2000" dirty="0">
              <a:latin typeface="Consolas" panose="020B0609020204030204" pitchFamily="49" charset="0"/>
            </a:endParaRPr>
          </a:p>
          <a:p>
            <a:pPr marL="457200" lvl="1" indent="0">
              <a:buNone/>
            </a:pPr>
            <a:r>
              <a:rPr lang="es-ES" sz="2000" dirty="0">
                <a:latin typeface="Consolas" panose="020B0609020204030204" pitchFamily="49" charset="0"/>
              </a:rPr>
              <a:t>    '</a:t>
            </a:r>
            <a:r>
              <a:rPr lang="es-ES" sz="2000" dirty="0" err="1">
                <a:latin typeface="Consolas" panose="020B0609020204030204" pitchFamily="49" charset="0"/>
              </a:rPr>
              <a:t>font-style</a:t>
            </a:r>
            <a:r>
              <a:rPr lang="es-ES" sz="2000" dirty="0">
                <a:latin typeface="Consolas" panose="020B0609020204030204" pitchFamily="49" charset="0"/>
              </a:rPr>
              <a:t>':  </a:t>
            </a:r>
            <a:r>
              <a:rPr lang="es-ES" sz="2000" dirty="0" err="1">
                <a:latin typeface="Consolas" panose="020B0609020204030204" pitchFamily="49" charset="0"/>
              </a:rPr>
              <a:t>this.canSave</a:t>
            </a:r>
            <a:r>
              <a:rPr lang="es-ES" sz="2000" dirty="0">
                <a:latin typeface="Consolas" panose="020B0609020204030204" pitchFamily="49" charset="0"/>
              </a:rPr>
              <a:t>      ? '</a:t>
            </a:r>
            <a:r>
              <a:rPr lang="es-ES" sz="2000" dirty="0" err="1">
                <a:latin typeface="Consolas" panose="020B0609020204030204" pitchFamily="49" charset="0"/>
              </a:rPr>
              <a:t>italic</a:t>
            </a:r>
            <a:r>
              <a:rPr lang="es-ES" sz="2000" dirty="0">
                <a:latin typeface="Consolas" panose="020B0609020204030204" pitchFamily="49" charset="0"/>
              </a:rPr>
              <a:t>' : 'normal',  </a:t>
            </a:r>
          </a:p>
          <a:p>
            <a:pPr marL="457200" lvl="1" indent="0">
              <a:buNone/>
            </a:pPr>
            <a:r>
              <a:rPr lang="es-ES" sz="2000" dirty="0">
                <a:latin typeface="Consolas" panose="020B0609020204030204" pitchFamily="49" charset="0"/>
              </a:rPr>
              <a:t>    '</a:t>
            </a:r>
            <a:r>
              <a:rPr lang="es-ES" sz="2000" dirty="0" err="1">
                <a:latin typeface="Consolas" panose="020B0609020204030204" pitchFamily="49" charset="0"/>
              </a:rPr>
              <a:t>font-weight</a:t>
            </a:r>
            <a:r>
              <a:rPr lang="es-ES" sz="2000" dirty="0">
                <a:latin typeface="Consolas" panose="020B0609020204030204" pitchFamily="49" charset="0"/>
              </a:rPr>
              <a:t>': !</a:t>
            </a:r>
            <a:r>
              <a:rPr lang="es-ES" sz="2000" dirty="0" err="1">
                <a:latin typeface="Consolas" panose="020B0609020204030204" pitchFamily="49" charset="0"/>
              </a:rPr>
              <a:t>this.isUnchanged</a:t>
            </a:r>
            <a:r>
              <a:rPr lang="es-ES" sz="2000" dirty="0">
                <a:latin typeface="Consolas" panose="020B0609020204030204" pitchFamily="49" charset="0"/>
              </a:rPr>
              <a:t> ? '</a:t>
            </a:r>
            <a:r>
              <a:rPr lang="es-ES" sz="2000" dirty="0" err="1">
                <a:latin typeface="Consolas" panose="020B0609020204030204" pitchFamily="49" charset="0"/>
              </a:rPr>
              <a:t>bold</a:t>
            </a:r>
            <a:r>
              <a:rPr lang="es-ES" sz="2000" dirty="0">
                <a:latin typeface="Consolas" panose="020B0609020204030204" pitchFamily="49" charset="0"/>
              </a:rPr>
              <a:t>'   : 'normal',  </a:t>
            </a:r>
          </a:p>
          <a:p>
            <a:pPr marL="457200" lvl="1" indent="0">
              <a:buNone/>
            </a:pPr>
            <a:r>
              <a:rPr lang="es-ES" sz="2000" dirty="0">
                <a:latin typeface="Consolas" panose="020B0609020204030204" pitchFamily="49" charset="0"/>
              </a:rPr>
              <a:t>    '</a:t>
            </a:r>
            <a:r>
              <a:rPr lang="es-ES" sz="2000" dirty="0" err="1">
                <a:latin typeface="Consolas" panose="020B0609020204030204" pitchFamily="49" charset="0"/>
              </a:rPr>
              <a:t>font-size</a:t>
            </a:r>
            <a:r>
              <a:rPr lang="es-ES" sz="2000" dirty="0">
                <a:latin typeface="Consolas" panose="020B0609020204030204" pitchFamily="49" charset="0"/>
              </a:rPr>
              <a:t>':   </a:t>
            </a:r>
            <a:r>
              <a:rPr lang="es-ES" sz="2000" dirty="0" err="1">
                <a:latin typeface="Consolas" panose="020B0609020204030204" pitchFamily="49" charset="0"/>
              </a:rPr>
              <a:t>this.isSpecial</a:t>
            </a:r>
            <a:r>
              <a:rPr lang="es-ES" sz="2000" dirty="0">
                <a:latin typeface="Consolas" panose="020B0609020204030204" pitchFamily="49" charset="0"/>
              </a:rPr>
              <a:t>    ? '24px'   : '8px'    </a:t>
            </a:r>
          </a:p>
          <a:p>
            <a:pPr marL="457200" lvl="1" indent="0">
              <a:buNone/>
            </a:pPr>
            <a:r>
              <a:rPr lang="es-ES" sz="2000" dirty="0">
                <a:latin typeface="Consolas" panose="020B0609020204030204" pitchFamily="49" charset="0"/>
              </a:rPr>
              <a:t>  };</a:t>
            </a:r>
          </a:p>
          <a:p>
            <a:pPr marL="457200" lvl="1" indent="0">
              <a:buNone/>
            </a:pPr>
            <a:r>
              <a:rPr lang="es-ES" sz="2000" dirty="0">
                <a:latin typeface="Consolas" panose="020B0609020204030204" pitchFamily="49" charset="0"/>
              </a:rPr>
              <a:t>  </a:t>
            </a:r>
            <a:r>
              <a:rPr lang="es-ES" sz="2000" dirty="0" err="1">
                <a:latin typeface="Consolas" panose="020B0609020204030204" pitchFamily="49" charset="0"/>
              </a:rPr>
              <a:t>return</a:t>
            </a:r>
            <a:r>
              <a:rPr lang="es-ES" sz="2000" dirty="0">
                <a:latin typeface="Consolas" panose="020B0609020204030204" pitchFamily="49" charset="0"/>
              </a:rPr>
              <a:t> </a:t>
            </a:r>
            <a:r>
              <a:rPr lang="es-ES" sz="2000" dirty="0" err="1">
                <a:latin typeface="Consolas" panose="020B0609020204030204" pitchFamily="49" charset="0"/>
              </a:rPr>
              <a:t>styles</a:t>
            </a:r>
            <a:r>
              <a:rPr lang="es-ES" sz="2000" dirty="0">
                <a:latin typeface="Consolas" panose="020B0609020204030204" pitchFamily="49" charset="0"/>
              </a:rPr>
              <a:t>;</a:t>
            </a:r>
          </a:p>
          <a:p>
            <a:pPr marL="457200" lvl="1" indent="0">
              <a:buNone/>
            </a:pPr>
            <a:r>
              <a:rPr lang="es-ES" sz="2000" dirty="0">
                <a:latin typeface="Consolas" panose="020B0609020204030204" pitchFamily="49" charset="0"/>
              </a:rPr>
              <a:t>}</a:t>
            </a:r>
          </a:p>
          <a:p>
            <a:pPr marL="457200" lvl="1" indent="0">
              <a:buNone/>
            </a:pPr>
            <a:r>
              <a:rPr lang="es-ES" sz="2000" dirty="0">
                <a:latin typeface="Consolas" panose="020B0609020204030204" pitchFamily="49" charset="0"/>
              </a:rPr>
              <a:t>&lt;div [</a:t>
            </a:r>
            <a:r>
              <a:rPr lang="es-ES" sz="2000" dirty="0" err="1">
                <a:latin typeface="Consolas" panose="020B0609020204030204" pitchFamily="49" charset="0"/>
              </a:rPr>
              <a:t>ngStyle</a:t>
            </a:r>
            <a:r>
              <a:rPr lang="es-ES" sz="2000" dirty="0">
                <a:latin typeface="Consolas" panose="020B0609020204030204" pitchFamily="49" charset="0"/>
              </a:rPr>
              <a:t>]="</a:t>
            </a:r>
            <a:r>
              <a:rPr lang="es-ES" sz="2000" dirty="0" err="1">
                <a:latin typeface="Consolas" panose="020B0609020204030204" pitchFamily="49" charset="0"/>
              </a:rPr>
              <a:t>setStyles</a:t>
            </a:r>
            <a:r>
              <a:rPr lang="es-ES" sz="2000" dirty="0">
                <a:latin typeface="Consolas" panose="020B0609020204030204" pitchFamily="49" charset="0"/>
              </a:rPr>
              <a:t>()"&gt;</a:t>
            </a:r>
          </a:p>
        </p:txBody>
      </p:sp>
    </p:spTree>
    <p:extLst>
      <p:ext uri="{BB962C8B-B14F-4D97-AF65-F5344CB8AC3E}">
        <p14:creationId xmlns:p14="http://schemas.microsoft.com/office/powerpoint/2010/main" val="19651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Single-page application (SPA</a:t>
            </a:r>
            <a:r>
              <a:rPr lang="es-ES" dirty="0"/>
              <a:t>)</a:t>
            </a:r>
          </a:p>
        </p:txBody>
      </p:sp>
      <p:sp>
        <p:nvSpPr>
          <p:cNvPr id="8" name="Marcador de contenido 7"/>
          <p:cNvSpPr>
            <a:spLocks noGrp="1"/>
          </p:cNvSpPr>
          <p:nvPr>
            <p:ph idx="1"/>
          </p:nvPr>
        </p:nvSpPr>
        <p:spPr/>
        <p:txBody>
          <a:bodyPr>
            <a:normAutofit fontScale="70000" lnSpcReduction="20000"/>
          </a:bodyPr>
          <a:lstStyle/>
          <a:p>
            <a:r>
              <a:rPr lang="es-ES" dirty="0"/>
              <a:t>Un </a:t>
            </a:r>
            <a:r>
              <a:rPr lang="es-ES"/>
              <a:t>single-page application (SPA</a:t>
            </a:r>
            <a:r>
              <a:rPr lang="es-ES" dirty="0"/>
              <a:t>), o aplicación de página única es una aplicación web o es un sitio web que utiliza una sola página con el propósito de dar una experiencia más fluida a los usuarios como una aplicación de escritorio. </a:t>
            </a:r>
          </a:p>
          <a:p>
            <a:r>
              <a:rPr lang="es-ES" dirty="0"/>
              <a:t>En un SPA todo el códigos de HTML, JavaScript y CSS se carga de una sola vez o los recursos necesarios se cargan dinámicamente cuando lo requiera la página y se van agregando, normalmente como respuesta de los acciones del usuario. </a:t>
            </a:r>
          </a:p>
          <a:p>
            <a:r>
              <a:rPr lang="es-ES" dirty="0"/>
              <a:t>La página no se tiene que cargar otra vez en ningún punto del proceso, tampoco se transfiere a otra página, aunque las </a:t>
            </a:r>
            <a:r>
              <a:rPr lang="es-ES"/>
              <a:t>tecnologías modernas (como </a:t>
            </a:r>
            <a:r>
              <a:rPr lang="es-ES" dirty="0"/>
              <a:t>el </a:t>
            </a:r>
            <a:r>
              <a:rPr lang="es-ES" dirty="0" err="1"/>
              <a:t>pushState</a:t>
            </a:r>
            <a:r>
              <a:rPr lang="es-ES" dirty="0"/>
              <a:t>() API del HTML5) pueden permitir la navegabilidad en páginas lógicas dentro de la aplicación.</a:t>
            </a:r>
          </a:p>
          <a:p>
            <a:r>
              <a:rPr lang="es-ES" dirty="0"/>
              <a:t>La interacción con las aplicaciones de página única pueden involucrar comunicaciones dinámicas con el servidor web que está por detrás, habitualmente utilizando AJAX </a:t>
            </a:r>
            <a:r>
              <a:rPr lang="es-ES"/>
              <a:t>o WebSocket (HTML5</a:t>
            </a:r>
            <a:r>
              <a:rPr lang="es-ES" dirty="0"/>
              <a:t>).</a:t>
            </a:r>
          </a:p>
        </p:txBody>
      </p:sp>
    </p:spTree>
    <p:extLst>
      <p:ext uri="{BB962C8B-B14F-4D97-AF65-F5344CB8AC3E}">
        <p14:creationId xmlns:p14="http://schemas.microsoft.com/office/powerpoint/2010/main" val="24353556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Estilos: </a:t>
            </a:r>
            <a:r>
              <a:rPr lang="es-ES" dirty="0" err="1"/>
              <a:t>ngClass</a:t>
            </a:r>
            <a:endParaRPr lang="es-ES" dirty="0"/>
          </a:p>
        </p:txBody>
      </p:sp>
      <p:sp>
        <p:nvSpPr>
          <p:cNvPr id="3" name="Marcador de contenido 2"/>
          <p:cNvSpPr>
            <a:spLocks noGrp="1"/>
          </p:cNvSpPr>
          <p:nvPr>
            <p:ph idx="1"/>
          </p:nvPr>
        </p:nvSpPr>
        <p:spPr/>
        <p:txBody>
          <a:bodyPr>
            <a:normAutofit fontScale="77500" lnSpcReduction="20000"/>
          </a:bodyPr>
          <a:lstStyle/>
          <a:p>
            <a:r>
              <a:rPr lang="en-US" dirty="0"/>
              <a:t>Mediante </a:t>
            </a:r>
            <a:r>
              <a:rPr lang="es-ES" dirty="0"/>
              <a:t>enlazado</a:t>
            </a:r>
            <a:r>
              <a:rPr lang="en-US" dirty="0"/>
              <a:t>:</a:t>
            </a:r>
          </a:p>
          <a:p>
            <a:pPr marL="400050" lvl="1" indent="0">
              <a:buNone/>
            </a:pPr>
            <a:r>
              <a:rPr lang="en-US" dirty="0"/>
              <a:t>&lt;div  [class]="</a:t>
            </a:r>
            <a:r>
              <a:rPr lang="en-US" dirty="0" err="1"/>
              <a:t>strClasesCss</a:t>
            </a:r>
            <a:r>
              <a:rPr lang="en-US" dirty="0"/>
              <a:t>"&gt;</a:t>
            </a:r>
          </a:p>
          <a:p>
            <a:pPr marL="400050" lvl="1" indent="0">
              <a:buNone/>
            </a:pPr>
            <a:r>
              <a:rPr lang="es-ES" dirty="0"/>
              <a:t>&lt;div [</a:t>
            </a:r>
            <a:r>
              <a:rPr lang="es-ES" dirty="0" err="1"/>
              <a:t>class.remarcado</a:t>
            </a:r>
            <a:r>
              <a:rPr lang="es-ES" dirty="0"/>
              <a:t>]="</a:t>
            </a:r>
            <a:r>
              <a:rPr lang="es-ES" dirty="0" err="1"/>
              <a:t>isSpecial</a:t>
            </a:r>
            <a:r>
              <a:rPr lang="es-ES" dirty="0"/>
              <a:t>"&gt;</a:t>
            </a:r>
          </a:p>
          <a:p>
            <a:r>
              <a:rPr lang="es-ES" dirty="0" err="1"/>
              <a:t>ngClass</a:t>
            </a:r>
            <a:r>
              <a:rPr lang="es-ES" dirty="0"/>
              <a:t> simplifica el proceso cuando se manejan múltiples clases que aparecen y desaparecen:</a:t>
            </a:r>
          </a:p>
          <a:p>
            <a:pPr lvl="1"/>
            <a:r>
              <a:rPr lang="es-ES" dirty="0"/>
              <a:t>CSS</a:t>
            </a:r>
          </a:p>
          <a:p>
            <a:pPr marL="800100" lvl="2" indent="0">
              <a:buNone/>
            </a:pPr>
            <a:r>
              <a:rPr lang="es-ES" sz="2500" dirty="0">
                <a:latin typeface="Consolas" panose="020B0609020204030204" pitchFamily="49" charset="0"/>
                <a:cs typeface="Consolas" panose="020B0609020204030204" pitchFamily="49" charset="0"/>
              </a:rPr>
              <a:t>.error { </a:t>
            </a:r>
            <a:r>
              <a:rPr lang="es-ES" sz="2500" dirty="0" err="1">
                <a:latin typeface="Consolas" panose="020B0609020204030204" pitchFamily="49" charset="0"/>
                <a:cs typeface="Consolas" panose="020B0609020204030204" pitchFamily="49" charset="0"/>
              </a:rPr>
              <a:t>color:red</a:t>
            </a:r>
            <a:r>
              <a:rPr lang="es-ES" sz="2500" dirty="0">
                <a:latin typeface="Consolas" panose="020B0609020204030204" pitchFamily="49" charset="0"/>
                <a:cs typeface="Consolas" panose="020B0609020204030204" pitchFamily="49" charset="0"/>
              </a:rPr>
              <a:t>; }</a:t>
            </a:r>
          </a:p>
          <a:p>
            <a:pPr marL="800100" lvl="2" indent="0">
              <a:buNone/>
            </a:pPr>
            <a:r>
              <a:rPr lang="es-ES" sz="2500" dirty="0">
                <a:latin typeface="Consolas" panose="020B0609020204030204" pitchFamily="49" charset="0"/>
                <a:cs typeface="Consolas" panose="020B0609020204030204" pitchFamily="49" charset="0"/>
              </a:rPr>
              <a:t>.urgente { </a:t>
            </a:r>
            <a:r>
              <a:rPr lang="es-ES" sz="2500" dirty="0" err="1">
                <a:latin typeface="Consolas" panose="020B0609020204030204" pitchFamily="49" charset="0"/>
                <a:cs typeface="Consolas" panose="020B0609020204030204" pitchFamily="49" charset="0"/>
              </a:rPr>
              <a:t>text-decoration</a:t>
            </a:r>
            <a:r>
              <a:rPr lang="es-ES" sz="2500" dirty="0">
                <a:latin typeface="Consolas" panose="020B0609020204030204" pitchFamily="49" charset="0"/>
                <a:cs typeface="Consolas" panose="020B0609020204030204" pitchFamily="49" charset="0"/>
              </a:rPr>
              <a:t>: line-</a:t>
            </a:r>
            <a:r>
              <a:rPr lang="es-ES" sz="2500" dirty="0" err="1">
                <a:latin typeface="Consolas" panose="020B0609020204030204" pitchFamily="49" charset="0"/>
                <a:cs typeface="Consolas" panose="020B0609020204030204" pitchFamily="49" charset="0"/>
              </a:rPr>
              <a:t>through</a:t>
            </a:r>
            <a:r>
              <a:rPr lang="es-ES" sz="2500" dirty="0">
                <a:latin typeface="Consolas" panose="020B0609020204030204" pitchFamily="49" charset="0"/>
                <a:cs typeface="Consolas" panose="020B0609020204030204" pitchFamily="49" charset="0"/>
              </a:rPr>
              <a:t>; }</a:t>
            </a:r>
          </a:p>
          <a:p>
            <a:pPr marL="800100" lvl="2" indent="0">
              <a:buNone/>
            </a:pPr>
            <a:r>
              <a:rPr lang="es-ES" sz="2500" dirty="0">
                <a:latin typeface="Consolas" panose="020B0609020204030204" pitchFamily="49" charset="0"/>
                <a:cs typeface="Consolas" panose="020B0609020204030204" pitchFamily="49" charset="0"/>
              </a:rPr>
              <a:t>.importante { </a:t>
            </a:r>
            <a:r>
              <a:rPr lang="es-ES" sz="2500" dirty="0" err="1">
                <a:latin typeface="Consolas" panose="020B0609020204030204" pitchFamily="49" charset="0"/>
                <a:cs typeface="Consolas" panose="020B0609020204030204" pitchFamily="49" charset="0"/>
              </a:rPr>
              <a:t>font-weight</a:t>
            </a:r>
            <a:r>
              <a:rPr lang="es-ES" sz="2500" dirty="0">
                <a:latin typeface="Consolas" panose="020B0609020204030204" pitchFamily="49" charset="0"/>
                <a:cs typeface="Consolas" panose="020B0609020204030204" pitchFamily="49" charset="0"/>
              </a:rPr>
              <a:t>: </a:t>
            </a:r>
            <a:r>
              <a:rPr lang="es-ES" sz="2500" dirty="0" err="1">
                <a:latin typeface="Consolas" panose="020B0609020204030204" pitchFamily="49" charset="0"/>
                <a:cs typeface="Consolas" panose="020B0609020204030204" pitchFamily="49" charset="0"/>
              </a:rPr>
              <a:t>bold</a:t>
            </a:r>
            <a:r>
              <a:rPr lang="es-ES" sz="2500" dirty="0">
                <a:latin typeface="Consolas" panose="020B0609020204030204" pitchFamily="49" charset="0"/>
                <a:cs typeface="Consolas" panose="020B0609020204030204" pitchFamily="49" charset="0"/>
              </a:rPr>
              <a:t>; }</a:t>
            </a:r>
          </a:p>
          <a:p>
            <a:pPr lvl="1"/>
            <a:r>
              <a:rPr lang="es-ES" dirty="0"/>
              <a:t>TS</a:t>
            </a:r>
          </a:p>
          <a:p>
            <a:pPr marL="800100" lvl="2" indent="0">
              <a:buNone/>
            </a:pPr>
            <a:r>
              <a:rPr lang="es-ES" sz="2500" dirty="0" err="1">
                <a:latin typeface="Consolas" panose="020B0609020204030204" pitchFamily="49" charset="0"/>
                <a:cs typeface="Consolas" panose="020B0609020204030204" pitchFamily="49" charset="0"/>
              </a:rPr>
              <a:t>this.clasesCss</a:t>
            </a:r>
            <a:r>
              <a:rPr lang="es-ES" sz="2500" dirty="0">
                <a:latin typeface="Consolas" panose="020B0609020204030204" pitchFamily="49" charset="0"/>
                <a:cs typeface="Consolas" panose="020B0609020204030204" pitchFamily="49" charset="0"/>
              </a:rPr>
              <a:t>={error:!</a:t>
            </a:r>
            <a:r>
              <a:rPr lang="es-ES" sz="2500" dirty="0" err="1">
                <a:latin typeface="Consolas" panose="020B0609020204030204" pitchFamily="49" charset="0"/>
                <a:cs typeface="Consolas" panose="020B0609020204030204" pitchFamily="49" charset="0"/>
              </a:rPr>
              <a:t>this.isValid</a:t>
            </a:r>
            <a:r>
              <a:rPr lang="es-ES" sz="2500" dirty="0">
                <a:latin typeface="Consolas" panose="020B0609020204030204" pitchFamily="49" charset="0"/>
                <a:cs typeface="Consolas" panose="020B0609020204030204" pitchFamily="49" charset="0"/>
              </a:rPr>
              <a:t>, </a:t>
            </a:r>
            <a:r>
              <a:rPr lang="es-ES" sz="2500" dirty="0" err="1">
                <a:latin typeface="Consolas" panose="020B0609020204030204" pitchFamily="49" charset="0"/>
                <a:cs typeface="Consolas" panose="020B0609020204030204" pitchFamily="49" charset="0"/>
              </a:rPr>
              <a:t>urgente:this.isSpecial</a:t>
            </a:r>
            <a:r>
              <a:rPr lang="es-ES" sz="2500" dirty="0">
                <a:latin typeface="Consolas" panose="020B0609020204030204" pitchFamily="49" charset="0"/>
                <a:cs typeface="Consolas" panose="020B0609020204030204" pitchFamily="49" charset="0"/>
              </a:rPr>
              <a:t>, </a:t>
            </a:r>
            <a:r>
              <a:rPr lang="es-ES" sz="2500" dirty="0" err="1">
                <a:latin typeface="Consolas" panose="020B0609020204030204" pitchFamily="49" charset="0"/>
                <a:cs typeface="Consolas" panose="020B0609020204030204" pitchFamily="49" charset="0"/>
              </a:rPr>
              <a:t>importante:true</a:t>
            </a:r>
            <a:r>
              <a:rPr lang="es-ES" sz="2500" dirty="0">
                <a:latin typeface="Consolas" panose="020B0609020204030204" pitchFamily="49" charset="0"/>
                <a:cs typeface="Consolas" panose="020B0609020204030204" pitchFamily="49" charset="0"/>
              </a:rPr>
              <a:t> }</a:t>
            </a:r>
          </a:p>
          <a:p>
            <a:pPr lvl="1"/>
            <a:r>
              <a:rPr lang="es-ES" dirty="0"/>
              <a:t>HTML</a:t>
            </a:r>
          </a:p>
          <a:p>
            <a:pPr marL="800100" lvl="2" indent="0">
              <a:buNone/>
            </a:pPr>
            <a:r>
              <a:rPr lang="es-ES" sz="2500" dirty="0">
                <a:latin typeface="Consolas" panose="020B0609020204030204" pitchFamily="49" charset="0"/>
                <a:cs typeface="Consolas" panose="020B0609020204030204" pitchFamily="49" charset="0"/>
              </a:rPr>
              <a:t>&lt;div [</a:t>
            </a:r>
            <a:r>
              <a:rPr lang="es-ES" sz="2500" dirty="0" err="1">
                <a:latin typeface="Consolas" panose="020B0609020204030204" pitchFamily="49" charset="0"/>
                <a:cs typeface="Consolas" panose="020B0609020204030204" pitchFamily="49" charset="0"/>
              </a:rPr>
              <a:t>ngClass</a:t>
            </a:r>
            <a:r>
              <a:rPr lang="es-ES" sz="2500" dirty="0">
                <a:latin typeface="Consolas" panose="020B0609020204030204" pitchFamily="49" charset="0"/>
                <a:cs typeface="Consolas" panose="020B0609020204030204" pitchFamily="49" charset="0"/>
              </a:rPr>
              <a:t>]="</a:t>
            </a:r>
            <a:r>
              <a:rPr lang="es-ES" sz="2500" dirty="0" err="1">
                <a:latin typeface="Consolas" panose="020B0609020204030204" pitchFamily="49" charset="0"/>
                <a:cs typeface="Consolas" panose="020B0609020204030204" pitchFamily="49" charset="0"/>
              </a:rPr>
              <a:t>clasesCss</a:t>
            </a:r>
            <a:r>
              <a:rPr lang="es-ES" sz="2500" dirty="0">
                <a:latin typeface="Consolas" panose="020B0609020204030204" pitchFamily="49" charset="0"/>
                <a:cs typeface="Consolas" panose="020B0609020204030204" pitchFamily="49" charset="0"/>
              </a:rPr>
              <a:t>"&gt;texto&lt;/div&gt;</a:t>
            </a:r>
          </a:p>
          <a:p>
            <a:endParaRPr lang="es-ES" dirty="0"/>
          </a:p>
        </p:txBody>
      </p:sp>
    </p:spTree>
    <p:extLst>
      <p:ext uri="{BB962C8B-B14F-4D97-AF65-F5344CB8AC3E}">
        <p14:creationId xmlns:p14="http://schemas.microsoft.com/office/powerpoint/2010/main" val="24715684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Enlace bidireccional: </a:t>
            </a:r>
            <a:r>
              <a:rPr lang="es-ES" dirty="0" err="1"/>
              <a:t>ngModel</a:t>
            </a:r>
            <a:r>
              <a:rPr lang="es-ES" dirty="0"/>
              <a:t> </a:t>
            </a:r>
          </a:p>
        </p:txBody>
      </p:sp>
      <p:sp>
        <p:nvSpPr>
          <p:cNvPr id="3" name="Marcador de contenido 2"/>
          <p:cNvSpPr>
            <a:spLocks noGrp="1"/>
          </p:cNvSpPr>
          <p:nvPr>
            <p:ph idx="1"/>
          </p:nvPr>
        </p:nvSpPr>
        <p:spPr/>
        <p:txBody>
          <a:bodyPr>
            <a:normAutofit fontScale="77500" lnSpcReduction="20000"/>
          </a:bodyPr>
          <a:lstStyle/>
          <a:p>
            <a:r>
              <a:rPr lang="es-ES" dirty="0"/>
              <a:t>Permite el enlace de datos bidireccional con los controles de formulario: input, </a:t>
            </a:r>
            <a:r>
              <a:rPr lang="es-ES" dirty="0" err="1"/>
              <a:t>textarea</a:t>
            </a:r>
            <a:r>
              <a:rPr lang="es-ES" dirty="0"/>
              <a:t> y </a:t>
            </a:r>
            <a:r>
              <a:rPr lang="es-ES" dirty="0" err="1"/>
              <a:t>select</a:t>
            </a:r>
            <a:r>
              <a:rPr lang="es-ES" dirty="0"/>
              <a:t>.</a:t>
            </a:r>
          </a:p>
          <a:p>
            <a:r>
              <a:rPr lang="es-ES" dirty="0"/>
              <a:t>Homogeniza los diferentes mecanismos para representar el valor en los diferentes controles: </a:t>
            </a:r>
            <a:r>
              <a:rPr lang="es-ES" dirty="0" err="1"/>
              <a:t>value</a:t>
            </a:r>
            <a:r>
              <a:rPr lang="es-ES" dirty="0"/>
              <a:t>, </a:t>
            </a:r>
            <a:r>
              <a:rPr lang="es-ES" dirty="0" err="1"/>
              <a:t>textcontent</a:t>
            </a:r>
            <a:r>
              <a:rPr lang="es-ES" dirty="0"/>
              <a:t>, </a:t>
            </a:r>
            <a:r>
              <a:rPr lang="es-ES" dirty="0" err="1"/>
              <a:t>checked</a:t>
            </a:r>
            <a:r>
              <a:rPr lang="es-ES" dirty="0"/>
              <a:t>, </a:t>
            </a:r>
            <a:r>
              <a:rPr lang="es-ES" dirty="0" err="1"/>
              <a:t>selected</a:t>
            </a:r>
            <a:r>
              <a:rPr lang="es-ES" dirty="0"/>
              <a:t>, …</a:t>
            </a:r>
          </a:p>
          <a:p>
            <a:r>
              <a:rPr lang="es-ES" dirty="0"/>
              <a:t>La expresión de vinculación debe ser un atributo publico o una propiedad de la clase.</a:t>
            </a:r>
          </a:p>
          <a:p>
            <a:pPr marL="457200" lvl="1" indent="0">
              <a:buNone/>
            </a:pPr>
            <a:r>
              <a:rPr lang="es-ES" dirty="0"/>
              <a:t>&lt;input [(</a:t>
            </a:r>
            <a:r>
              <a:rPr lang="es-ES" dirty="0" err="1"/>
              <a:t>ngModel</a:t>
            </a:r>
            <a:r>
              <a:rPr lang="es-ES" dirty="0"/>
              <a:t>)]="</a:t>
            </a:r>
            <a:r>
              <a:rPr lang="es-ES" dirty="0" err="1"/>
              <a:t>vm.nombre</a:t>
            </a:r>
            <a:r>
              <a:rPr lang="es-ES" dirty="0"/>
              <a:t>"&gt;</a:t>
            </a:r>
          </a:p>
          <a:p>
            <a:r>
              <a:rPr lang="es-ES" dirty="0"/>
              <a:t>Antes de utilizar la directiva </a:t>
            </a:r>
            <a:r>
              <a:rPr lang="es-ES" dirty="0" err="1"/>
              <a:t>ngModel</a:t>
            </a:r>
            <a:r>
              <a:rPr lang="es-ES" dirty="0"/>
              <a:t> se debe importar </a:t>
            </a:r>
            <a:r>
              <a:rPr lang="es-ES" dirty="0" err="1"/>
              <a:t>FormsModule</a:t>
            </a:r>
            <a:r>
              <a:rPr lang="es-ES" dirty="0"/>
              <a:t> en el módulo principal:</a:t>
            </a:r>
          </a:p>
          <a:p>
            <a:pPr marL="457200" lvl="1" indent="0">
              <a:buNone/>
            </a:pPr>
            <a:r>
              <a:rPr lang="es-ES" dirty="0" err="1"/>
              <a:t>import</a:t>
            </a:r>
            <a:r>
              <a:rPr lang="es-ES" dirty="0"/>
              <a:t> { </a:t>
            </a:r>
            <a:r>
              <a:rPr lang="es-ES" dirty="0" err="1"/>
              <a:t>FormsModule</a:t>
            </a:r>
            <a:r>
              <a:rPr lang="es-ES" dirty="0"/>
              <a:t> } </a:t>
            </a:r>
            <a:r>
              <a:rPr lang="es-ES" dirty="0" err="1"/>
              <a:t>from</a:t>
            </a:r>
            <a:r>
              <a:rPr lang="es-ES" dirty="0"/>
              <a:t> '@angular/</a:t>
            </a:r>
            <a:r>
              <a:rPr lang="es-ES" dirty="0" err="1"/>
              <a:t>forms</a:t>
            </a:r>
            <a:r>
              <a:rPr lang="es-ES" dirty="0"/>
              <a:t>';</a:t>
            </a:r>
          </a:p>
          <a:p>
            <a:pPr marL="457200" lvl="1" indent="0">
              <a:buNone/>
            </a:pPr>
            <a:r>
              <a:rPr lang="es-ES" dirty="0"/>
              <a:t>@</a:t>
            </a:r>
            <a:r>
              <a:rPr lang="es-ES" dirty="0" err="1"/>
              <a:t>NgModule</a:t>
            </a:r>
            <a:r>
              <a:rPr lang="es-ES" dirty="0"/>
              <a:t>({</a:t>
            </a:r>
          </a:p>
          <a:p>
            <a:pPr marL="457200" lvl="1" indent="0">
              <a:buNone/>
            </a:pPr>
            <a:r>
              <a:rPr lang="es-ES" dirty="0"/>
              <a:t>  </a:t>
            </a:r>
            <a:r>
              <a:rPr lang="es-ES" dirty="0" err="1"/>
              <a:t>imports</a:t>
            </a:r>
            <a:r>
              <a:rPr lang="es-ES" dirty="0"/>
              <a:t>: [ </a:t>
            </a:r>
            <a:r>
              <a:rPr lang="es-ES" dirty="0" err="1"/>
              <a:t>BrowserModule</a:t>
            </a:r>
            <a:r>
              <a:rPr lang="es-ES" dirty="0"/>
              <a:t>,  </a:t>
            </a:r>
            <a:r>
              <a:rPr lang="es-ES" dirty="0" err="1"/>
              <a:t>FormsModule</a:t>
            </a:r>
            <a:r>
              <a:rPr lang="es-ES" dirty="0"/>
              <a:t>, // …</a:t>
            </a:r>
          </a:p>
        </p:txBody>
      </p:sp>
    </p:spTree>
    <p:extLst>
      <p:ext uri="{BB962C8B-B14F-4D97-AF65-F5344CB8AC3E}">
        <p14:creationId xmlns:p14="http://schemas.microsoft.com/office/powerpoint/2010/main" val="1976490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ngModelOptions</a:t>
            </a:r>
            <a:endParaRPr lang="es-ES" dirty="0"/>
          </a:p>
        </p:txBody>
      </p:sp>
      <p:sp>
        <p:nvSpPr>
          <p:cNvPr id="3" name="Marcador de contenido 2"/>
          <p:cNvSpPr>
            <a:spLocks noGrp="1"/>
          </p:cNvSpPr>
          <p:nvPr>
            <p:ph idx="1"/>
          </p:nvPr>
        </p:nvSpPr>
        <p:spPr/>
        <p:txBody>
          <a:bodyPr>
            <a:normAutofit fontScale="70000" lnSpcReduction="20000"/>
          </a:bodyPr>
          <a:lstStyle/>
          <a:p>
            <a:pPr marL="400050" lvl="1" indent="0">
              <a:buNone/>
            </a:pPr>
            <a:r>
              <a:rPr lang="en-US" dirty="0"/>
              <a:t>options: {</a:t>
            </a:r>
          </a:p>
          <a:p>
            <a:pPr marL="400050" lvl="1" indent="0">
              <a:buNone/>
            </a:pPr>
            <a:r>
              <a:rPr lang="en-US" dirty="0"/>
              <a:t>    name?: string;</a:t>
            </a:r>
          </a:p>
          <a:p>
            <a:pPr marL="400050" lvl="1" indent="0">
              <a:buNone/>
            </a:pPr>
            <a:r>
              <a:rPr lang="en-US" dirty="0"/>
              <a:t>    standalone?: </a:t>
            </a:r>
            <a:r>
              <a:rPr lang="en-US" dirty="0" err="1"/>
              <a:t>boolean</a:t>
            </a:r>
            <a:r>
              <a:rPr lang="en-US" dirty="0"/>
              <a:t>;</a:t>
            </a:r>
          </a:p>
          <a:p>
            <a:pPr marL="400050" lvl="1" indent="0">
              <a:buNone/>
            </a:pPr>
            <a:r>
              <a:rPr lang="en-US" dirty="0"/>
              <a:t>    </a:t>
            </a:r>
            <a:r>
              <a:rPr lang="en-US" dirty="0" err="1"/>
              <a:t>updateOn</a:t>
            </a:r>
            <a:r>
              <a:rPr lang="en-US" dirty="0"/>
              <a:t>?: </a:t>
            </a:r>
            <a:r>
              <a:rPr lang="en-US" dirty="0" err="1"/>
              <a:t>FormHooks</a:t>
            </a:r>
            <a:r>
              <a:rPr lang="en-US" dirty="0"/>
              <a:t>;</a:t>
            </a:r>
          </a:p>
          <a:p>
            <a:pPr marL="400050" lvl="1" indent="0">
              <a:buNone/>
            </a:pPr>
            <a:r>
              <a:rPr lang="en-US" dirty="0"/>
              <a:t>}</a:t>
            </a:r>
            <a:endParaRPr lang="es-ES" dirty="0"/>
          </a:p>
          <a:p>
            <a:r>
              <a:rPr lang="es-ES" dirty="0" err="1"/>
              <a:t>name</a:t>
            </a:r>
            <a:r>
              <a:rPr lang="es-ES" dirty="0"/>
              <a:t>: una alternativa a establecer el atributo de nombre en el elemento de control de formulario mediante una cadena.</a:t>
            </a:r>
          </a:p>
          <a:p>
            <a:r>
              <a:rPr lang="en-US" dirty="0"/>
              <a:t>standalone: a true </a:t>
            </a:r>
            <a:r>
              <a:rPr lang="es-ES" dirty="0"/>
              <a:t>no se registrará con su formulario principal y actuará como si no estuviera en el formulario para añadir </a:t>
            </a:r>
            <a:r>
              <a:rPr lang="es-ES" dirty="0" err="1"/>
              <a:t>metacontroles</a:t>
            </a:r>
            <a:r>
              <a:rPr lang="es-ES" dirty="0"/>
              <a:t> al formulario.</a:t>
            </a:r>
          </a:p>
          <a:p>
            <a:pPr marL="457200" lvl="1" indent="0">
              <a:buNone/>
            </a:pPr>
            <a:r>
              <a:rPr lang="es-ES" dirty="0"/>
              <a:t>&lt;input </a:t>
            </a:r>
            <a:r>
              <a:rPr lang="es-ES" dirty="0" err="1"/>
              <a:t>type</a:t>
            </a:r>
            <a:r>
              <a:rPr lang="es-ES" dirty="0"/>
              <a:t>="</a:t>
            </a:r>
            <a:r>
              <a:rPr lang="es-ES" dirty="0" err="1"/>
              <a:t>checkbox</a:t>
            </a:r>
            <a:r>
              <a:rPr lang="es-ES" dirty="0"/>
              <a:t>" [</a:t>
            </a:r>
            <a:r>
              <a:rPr lang="es-ES" dirty="0" err="1"/>
              <a:t>ngModel</a:t>
            </a:r>
            <a:r>
              <a:rPr lang="es-ES" dirty="0"/>
              <a:t>]="opciones" [</a:t>
            </a:r>
            <a:r>
              <a:rPr lang="es-ES" dirty="0" err="1"/>
              <a:t>ngModelOptions</a:t>
            </a:r>
            <a:r>
              <a:rPr lang="es-ES" dirty="0"/>
              <a:t>]="{</a:t>
            </a:r>
            <a:r>
              <a:rPr lang="es-ES" dirty="0" err="1"/>
              <a:t>standalone</a:t>
            </a:r>
            <a:r>
              <a:rPr lang="es-ES" dirty="0"/>
              <a:t>: true}"&gt; ¿Ver mas opciones?</a:t>
            </a:r>
          </a:p>
          <a:p>
            <a:r>
              <a:rPr lang="es-ES" dirty="0" err="1"/>
              <a:t>updateOn</a:t>
            </a:r>
            <a:r>
              <a:rPr lang="es-ES" dirty="0"/>
              <a:t> : Define el evento en el que se validará el control y actualizará el valor del modelo. Por defecto '</a:t>
            </a:r>
            <a:r>
              <a:rPr lang="es-ES" dirty="0" err="1"/>
              <a:t>change</a:t>
            </a:r>
            <a:r>
              <a:rPr lang="es-ES" dirty="0"/>
              <a:t>' pero también acepta '</a:t>
            </a:r>
            <a:r>
              <a:rPr lang="es-ES" dirty="0" err="1"/>
              <a:t>blur</a:t>
            </a:r>
            <a:r>
              <a:rPr lang="es-ES" dirty="0"/>
              <a:t>' y '</a:t>
            </a:r>
            <a:r>
              <a:rPr lang="es-ES" dirty="0" err="1"/>
              <a:t>submit</a:t>
            </a:r>
            <a:r>
              <a:rPr lang="es-ES" dirty="0"/>
              <a:t>'. </a:t>
            </a:r>
          </a:p>
        </p:txBody>
      </p:sp>
    </p:spTree>
    <p:extLst>
      <p:ext uri="{BB962C8B-B14F-4D97-AF65-F5344CB8AC3E}">
        <p14:creationId xmlns:p14="http://schemas.microsoft.com/office/powerpoint/2010/main" val="35930181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 condicionales</a:t>
            </a:r>
          </a:p>
        </p:txBody>
      </p:sp>
      <p:sp>
        <p:nvSpPr>
          <p:cNvPr id="3" name="Marcador de contenido 2"/>
          <p:cNvSpPr>
            <a:spLocks noGrp="1"/>
          </p:cNvSpPr>
          <p:nvPr>
            <p:ph idx="1"/>
          </p:nvPr>
        </p:nvSpPr>
        <p:spPr/>
        <p:txBody>
          <a:bodyPr>
            <a:normAutofit fontScale="70000" lnSpcReduction="20000"/>
          </a:bodyPr>
          <a:lstStyle/>
          <a:p>
            <a:r>
              <a:rPr lang="es-ES" b="1" dirty="0"/>
              <a:t>*</a:t>
            </a:r>
            <a:r>
              <a:rPr lang="es-ES" b="1" dirty="0" err="1"/>
              <a:t>ngIf</a:t>
            </a:r>
            <a:r>
              <a:rPr lang="es-ES" dirty="0"/>
              <a:t>: determina que exista o no una etiqueta dependiendo de una condición. </a:t>
            </a:r>
          </a:p>
          <a:p>
            <a:pPr marL="457200" lvl="1" indent="0">
              <a:buNone/>
            </a:pPr>
            <a:r>
              <a:rPr lang="es-ES" dirty="0">
                <a:latin typeface="Consolas" panose="020B0609020204030204" pitchFamily="49" charset="0"/>
                <a:cs typeface="Consolas" panose="020B0609020204030204" pitchFamily="49" charset="0"/>
              </a:rPr>
              <a:t>&lt;div *</a:t>
            </a:r>
            <a:r>
              <a:rPr lang="es-ES" dirty="0" err="1">
                <a:latin typeface="Consolas" panose="020B0609020204030204" pitchFamily="49" charset="0"/>
                <a:cs typeface="Consolas" panose="020B0609020204030204" pitchFamily="49" charset="0"/>
              </a:rPr>
              <a:t>ngIf</a:t>
            </a:r>
            <a:r>
              <a:rPr lang="es-ES" dirty="0">
                <a:latin typeface="Consolas" panose="020B0609020204030204" pitchFamily="49" charset="0"/>
                <a:cs typeface="Consolas" panose="020B0609020204030204" pitchFamily="49" charset="0"/>
              </a:rPr>
              <a:t>="condición"&gt;</a:t>
            </a:r>
          </a:p>
          <a:p>
            <a:r>
              <a:rPr lang="es-ES" b="1" dirty="0" err="1"/>
              <a:t>ngSwitch</a:t>
            </a:r>
            <a:r>
              <a:rPr lang="es-ES" dirty="0"/>
              <a:t>: determina cual es la etiqueta que va a existir dependiendo de un valor. Esta directiva se complementa con las siguientes:</a:t>
            </a:r>
          </a:p>
          <a:p>
            <a:pPr lvl="1"/>
            <a:r>
              <a:rPr lang="es-ES" b="1" dirty="0"/>
              <a:t>*</a:t>
            </a:r>
            <a:r>
              <a:rPr lang="es-ES" b="1" dirty="0" err="1"/>
              <a:t>ngSwitchCase</a:t>
            </a:r>
            <a:r>
              <a:rPr lang="es-ES" dirty="0"/>
              <a:t>: Su valor es un literal o propiedad que se compara con el de la expresión del </a:t>
            </a:r>
            <a:r>
              <a:rPr lang="es-ES" dirty="0" err="1"/>
              <a:t>ngSwitch</a:t>
            </a:r>
            <a:r>
              <a:rPr lang="es-ES" dirty="0"/>
              <a:t>, si coinciden la etiqueta existirá.</a:t>
            </a:r>
          </a:p>
          <a:p>
            <a:pPr lvl="1"/>
            <a:r>
              <a:rPr lang="es-ES" b="1" dirty="0"/>
              <a:t>*</a:t>
            </a:r>
            <a:r>
              <a:rPr lang="es-ES" b="1" dirty="0" err="1"/>
              <a:t>ngSwitchDefault</a:t>
            </a:r>
            <a:r>
              <a:rPr lang="es-ES" dirty="0"/>
              <a:t>: Si no se cumple ninguna condición de los *</a:t>
            </a:r>
            <a:r>
              <a:rPr lang="es-ES" dirty="0" err="1"/>
              <a:t>ngSwitchCase</a:t>
            </a:r>
            <a:r>
              <a:rPr lang="es-ES" dirty="0"/>
              <a:t> se muestra lo que tenga la directiva *</a:t>
            </a:r>
            <a:r>
              <a:rPr lang="es-ES" dirty="0" err="1"/>
              <a:t>ngSwitchDefault</a:t>
            </a:r>
            <a:r>
              <a:rPr lang="es-ES" dirty="0"/>
              <a:t>.</a:t>
            </a:r>
          </a:p>
          <a:p>
            <a:pPr marL="457200" lvl="1" indent="0">
              <a:buNone/>
            </a:pPr>
            <a:r>
              <a:rPr lang="es-ES" dirty="0">
                <a:latin typeface="Consolas" panose="020B0609020204030204" pitchFamily="49" charset="0"/>
                <a:cs typeface="Consolas" panose="020B0609020204030204" pitchFamily="49" charset="0"/>
              </a:rPr>
              <a:t>&lt;div [</a:t>
            </a:r>
            <a:r>
              <a:rPr lang="es-ES" dirty="0" err="1">
                <a:latin typeface="Consolas" panose="020B0609020204030204" pitchFamily="49" charset="0"/>
                <a:cs typeface="Consolas" panose="020B0609020204030204" pitchFamily="49" charset="0"/>
              </a:rPr>
              <a:t>ngSwitch</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expresion</a:t>
            </a:r>
            <a:r>
              <a:rPr lang="es-ES" dirty="0">
                <a:latin typeface="Consolas" panose="020B0609020204030204" pitchFamily="49" charset="0"/>
                <a:cs typeface="Consolas" panose="020B0609020204030204" pitchFamily="49" charset="0"/>
              </a:rPr>
              <a:t>"&gt;</a:t>
            </a:r>
          </a:p>
          <a:p>
            <a:pPr marL="457200" lvl="1" indent="0">
              <a:buNone/>
            </a:pPr>
            <a:r>
              <a:rPr lang="es-ES" dirty="0">
                <a:latin typeface="Consolas" panose="020B0609020204030204" pitchFamily="49" charset="0"/>
                <a:cs typeface="Consolas" panose="020B0609020204030204" pitchFamily="49" charset="0"/>
              </a:rPr>
              <a:t>    &lt;div *</a:t>
            </a:r>
            <a:r>
              <a:rPr lang="es-ES" dirty="0" err="1">
                <a:latin typeface="Consolas" panose="020B0609020204030204" pitchFamily="49" charset="0"/>
                <a:cs typeface="Consolas" panose="020B0609020204030204" pitchFamily="49" charset="0"/>
              </a:rPr>
              <a:t>ngSwitchCase</a:t>
            </a:r>
            <a:r>
              <a:rPr lang="es-ES" dirty="0">
                <a:latin typeface="Consolas" panose="020B0609020204030204" pitchFamily="49" charset="0"/>
                <a:cs typeface="Consolas" panose="020B0609020204030204" pitchFamily="49" charset="0"/>
              </a:rPr>
              <a:t>="'A'"&gt;En valor hay una A&lt;/div&gt;</a:t>
            </a:r>
          </a:p>
          <a:p>
            <a:pPr marL="457200" lvl="1" indent="0">
              <a:buNone/>
            </a:pPr>
            <a:r>
              <a:rPr lang="es-ES" dirty="0">
                <a:latin typeface="Consolas" panose="020B0609020204030204" pitchFamily="49" charset="0"/>
                <a:cs typeface="Consolas" panose="020B0609020204030204" pitchFamily="49" charset="0"/>
              </a:rPr>
              <a:t>    &lt;div *</a:t>
            </a:r>
            <a:r>
              <a:rPr lang="es-ES" dirty="0" err="1">
                <a:latin typeface="Consolas" panose="020B0609020204030204" pitchFamily="49" charset="0"/>
                <a:cs typeface="Consolas" panose="020B0609020204030204" pitchFamily="49" charset="0"/>
              </a:rPr>
              <a:t>ngSwitchCase</a:t>
            </a:r>
            <a:r>
              <a:rPr lang="es-ES" dirty="0">
                <a:latin typeface="Consolas" panose="020B0609020204030204" pitchFamily="49" charset="0"/>
                <a:cs typeface="Consolas" panose="020B0609020204030204" pitchFamily="49" charset="0"/>
              </a:rPr>
              <a:t>="'B'"&gt;En valor hay una B&lt;/div&gt;</a:t>
            </a:r>
          </a:p>
          <a:p>
            <a:pPr marL="457200" lvl="1" indent="0">
              <a:buNone/>
            </a:pPr>
            <a:r>
              <a:rPr lang="es-ES" dirty="0">
                <a:latin typeface="Consolas" panose="020B0609020204030204" pitchFamily="49" charset="0"/>
                <a:cs typeface="Consolas" panose="020B0609020204030204" pitchFamily="49" charset="0"/>
              </a:rPr>
              <a:t>    &lt;div *</a:t>
            </a:r>
            <a:r>
              <a:rPr lang="es-ES" dirty="0" err="1">
                <a:latin typeface="Consolas" panose="020B0609020204030204" pitchFamily="49" charset="0"/>
                <a:cs typeface="Consolas" panose="020B0609020204030204" pitchFamily="49" charset="0"/>
              </a:rPr>
              <a:t>ngSwitchDefault</a:t>
            </a:r>
            <a:r>
              <a:rPr lang="es-ES" dirty="0">
                <a:latin typeface="Consolas" panose="020B0609020204030204" pitchFamily="49" charset="0"/>
                <a:cs typeface="Consolas" panose="020B0609020204030204" pitchFamily="49" charset="0"/>
              </a:rPr>
              <a:t>&gt;Ni una A ni una B&lt;/div&gt;</a:t>
            </a:r>
          </a:p>
          <a:p>
            <a:pPr marL="457200" lvl="1" indent="0">
              <a:buNone/>
            </a:pPr>
            <a:r>
              <a:rPr lang="es-ES" dirty="0">
                <a:latin typeface="Consolas" panose="020B0609020204030204" pitchFamily="49" charset="0"/>
                <a:cs typeface="Consolas" panose="020B0609020204030204" pitchFamily="49" charset="0"/>
              </a:rPr>
              <a:t>&lt;/div&gt;</a:t>
            </a:r>
          </a:p>
        </p:txBody>
      </p:sp>
    </p:spTree>
    <p:extLst>
      <p:ext uri="{BB962C8B-B14F-4D97-AF65-F5344CB8AC3E}">
        <p14:creationId xmlns:p14="http://schemas.microsoft.com/office/powerpoint/2010/main" val="10310647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a:t>Sintaxis if…else (v.4</a:t>
            </a:r>
            <a:r>
              <a:rPr lang="es-ES" dirty="0"/>
              <a:t>)</a:t>
            </a:r>
          </a:p>
        </p:txBody>
      </p:sp>
      <p:sp>
        <p:nvSpPr>
          <p:cNvPr id="3" name="Marcador de contenido 2"/>
          <p:cNvSpPr>
            <a:spLocks noGrp="1"/>
          </p:cNvSpPr>
          <p:nvPr>
            <p:ph idx="1"/>
          </p:nvPr>
        </p:nvSpPr>
        <p:spPr/>
        <p:txBody>
          <a:bodyPr>
            <a:normAutofit fontScale="70000" lnSpcReduction="20000"/>
          </a:bodyPr>
          <a:lstStyle/>
          <a:p>
            <a:pPr marL="0" indent="0">
              <a:buNone/>
            </a:pPr>
            <a:r>
              <a:rPr lang="en-US" dirty="0"/>
              <a:t>&lt;!-- if/else syntax example --&gt;</a:t>
            </a:r>
          </a:p>
          <a:p>
            <a:pPr marL="0" indent="0">
              <a:buNone/>
            </a:pPr>
            <a:r>
              <a:rPr lang="en-US" dirty="0"/>
              <a:t>&lt;ng-template #forbidden&gt;</a:t>
            </a:r>
          </a:p>
          <a:p>
            <a:pPr marL="0" indent="0">
              <a:buNone/>
            </a:pPr>
            <a:r>
              <a:rPr lang="en-US" dirty="0"/>
              <a:t>  &lt;p&gt;Sorry, you are not allowed to read this content&lt;/p&gt;</a:t>
            </a:r>
          </a:p>
          <a:p>
            <a:pPr marL="0" indent="0">
              <a:buNone/>
            </a:pPr>
            <a:r>
              <a:rPr lang="en-US" dirty="0"/>
              <a:t>&lt;/ng-template&gt;</a:t>
            </a:r>
          </a:p>
          <a:p>
            <a:pPr marL="0" indent="0">
              <a:buNone/>
            </a:pPr>
            <a:r>
              <a:rPr lang="en-US" dirty="0"/>
              <a:t>&lt;p *</a:t>
            </a:r>
            <a:r>
              <a:rPr lang="en-US" dirty="0" err="1"/>
              <a:t>ngIf</a:t>
            </a:r>
            <a:r>
              <a:rPr lang="en-US" dirty="0"/>
              <a:t>="</a:t>
            </a:r>
            <a:r>
              <a:rPr lang="en-US" dirty="0" err="1"/>
              <a:t>isAuth</a:t>
            </a:r>
            <a:r>
              <a:rPr lang="en-US" dirty="0"/>
              <a:t>; </a:t>
            </a:r>
            <a:r>
              <a:rPr lang="en-US" b="1" dirty="0"/>
              <a:t>else</a:t>
            </a:r>
            <a:r>
              <a:rPr lang="en-US" dirty="0"/>
              <a:t> forbidden;"&gt;</a:t>
            </a:r>
          </a:p>
          <a:p>
            <a:pPr marL="0" indent="0">
              <a:buNone/>
            </a:pPr>
            <a:r>
              <a:rPr lang="en-US" dirty="0"/>
              <a:t>  &lt;p&gt;Some secret content&lt;/p&gt;</a:t>
            </a:r>
          </a:p>
          <a:p>
            <a:pPr marL="0" indent="0">
              <a:buNone/>
            </a:pPr>
            <a:r>
              <a:rPr lang="en-US" dirty="0"/>
              <a:t>&lt;/p&gt;</a:t>
            </a:r>
          </a:p>
          <a:p>
            <a:pPr marL="0" indent="0">
              <a:buNone/>
            </a:pPr>
            <a:endParaRPr lang="en-US" dirty="0"/>
          </a:p>
          <a:p>
            <a:pPr marL="0" indent="0">
              <a:buNone/>
            </a:pPr>
            <a:r>
              <a:rPr lang="en-US" dirty="0"/>
              <a:t>&lt;!-- Other if/else syntax example --&gt;</a:t>
            </a:r>
          </a:p>
          <a:p>
            <a:pPr marL="0" indent="0">
              <a:buNone/>
            </a:pPr>
            <a:r>
              <a:rPr lang="en-US" dirty="0"/>
              <a:t>&lt;div *</a:t>
            </a:r>
            <a:r>
              <a:rPr lang="en-US" dirty="0" err="1"/>
              <a:t>ngIf</a:t>
            </a:r>
            <a:r>
              <a:rPr lang="en-US" dirty="0"/>
              <a:t>="</a:t>
            </a:r>
            <a:r>
              <a:rPr lang="en-US" dirty="0" err="1"/>
              <a:t>isAuth</a:t>
            </a:r>
            <a:r>
              <a:rPr lang="en-US" dirty="0"/>
              <a:t>; </a:t>
            </a:r>
            <a:r>
              <a:rPr lang="en-US" b="1" dirty="0"/>
              <a:t>then</a:t>
            </a:r>
            <a:r>
              <a:rPr lang="en-US" dirty="0"/>
              <a:t> authenticated; </a:t>
            </a:r>
            <a:r>
              <a:rPr lang="en-US" b="1" dirty="0"/>
              <a:t>else</a:t>
            </a:r>
            <a:r>
              <a:rPr lang="en-US" dirty="0"/>
              <a:t> forbidden;"&gt;&lt;/div&gt;</a:t>
            </a:r>
          </a:p>
          <a:p>
            <a:pPr marL="0" indent="0">
              <a:buNone/>
            </a:pPr>
            <a:r>
              <a:rPr lang="en-US" dirty="0"/>
              <a:t>&lt;ng-template #authenticated&gt;</a:t>
            </a:r>
          </a:p>
          <a:p>
            <a:pPr marL="0" indent="0">
              <a:buNone/>
            </a:pPr>
            <a:r>
              <a:rPr lang="en-US" dirty="0"/>
              <a:t>  &lt;p&gt;Some secret content&lt;/p&gt;</a:t>
            </a:r>
          </a:p>
          <a:p>
            <a:pPr marL="0" indent="0">
              <a:buNone/>
            </a:pPr>
            <a:r>
              <a:rPr lang="en-US" dirty="0"/>
              <a:t>&lt;/ng-template&gt;</a:t>
            </a:r>
          </a:p>
          <a:p>
            <a:pPr marL="0" indent="0">
              <a:buNone/>
            </a:pPr>
            <a:endParaRPr lang="es-ES" dirty="0"/>
          </a:p>
        </p:txBody>
      </p:sp>
    </p:spTree>
    <p:extLst>
      <p:ext uri="{BB962C8B-B14F-4D97-AF65-F5344CB8AC3E}">
        <p14:creationId xmlns:p14="http://schemas.microsoft.com/office/powerpoint/2010/main" val="14648401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 iterativa: *</a:t>
            </a:r>
            <a:r>
              <a:rPr lang="es-ES" dirty="0" err="1"/>
              <a:t>ngForOf</a:t>
            </a:r>
            <a:endParaRPr lang="es-ES" dirty="0"/>
          </a:p>
        </p:txBody>
      </p:sp>
      <p:sp>
        <p:nvSpPr>
          <p:cNvPr id="3" name="Marcador de contenido 2"/>
          <p:cNvSpPr>
            <a:spLocks noGrp="1"/>
          </p:cNvSpPr>
          <p:nvPr>
            <p:ph idx="1"/>
          </p:nvPr>
        </p:nvSpPr>
        <p:spPr/>
        <p:txBody>
          <a:bodyPr>
            <a:normAutofit fontScale="55000" lnSpcReduction="20000"/>
          </a:bodyPr>
          <a:lstStyle/>
          <a:p>
            <a:r>
              <a:rPr lang="es-ES" sz="3400" dirty="0"/>
              <a:t>Recorre una colección generando la etiqueta para cada uno de sus elementos. </a:t>
            </a:r>
          </a:p>
          <a:p>
            <a:r>
              <a:rPr lang="es-ES" sz="3400" dirty="0"/>
              <a:t>La cadena asignada a no es una expresión de plantilla. Es una </a:t>
            </a:r>
            <a:r>
              <a:rPr lang="es-ES" sz="3400" dirty="0" err="1"/>
              <a:t>microsintaxis</a:t>
            </a:r>
            <a:r>
              <a:rPr lang="es-ES" sz="3400" dirty="0"/>
              <a:t>, un pequeño lenguaje propio que Angular interpreta. Utiliza la sintaxis del </a:t>
            </a:r>
            <a:r>
              <a:rPr lang="es-ES" sz="3400" dirty="0" err="1"/>
              <a:t>foreach</a:t>
            </a:r>
            <a:r>
              <a:rPr lang="es-ES" sz="3400" dirty="0"/>
              <a:t>: "</a:t>
            </a:r>
            <a:r>
              <a:rPr lang="es-ES" sz="3400" dirty="0" err="1"/>
              <a:t>let</a:t>
            </a:r>
            <a:r>
              <a:rPr lang="es-ES" sz="3400" dirty="0"/>
              <a:t> </a:t>
            </a:r>
            <a:r>
              <a:rPr lang="es-ES" sz="3400" dirty="0" err="1"/>
              <a:t>item</a:t>
            </a:r>
            <a:r>
              <a:rPr lang="es-ES" sz="3400" dirty="0"/>
              <a:t> of </a:t>
            </a:r>
            <a:r>
              <a:rPr lang="es-ES" sz="3400" dirty="0" err="1"/>
              <a:t>coleccion</a:t>
            </a:r>
            <a:r>
              <a:rPr lang="es-ES" sz="3400" dirty="0"/>
              <a:t>".</a:t>
            </a:r>
          </a:p>
          <a:p>
            <a:r>
              <a:rPr lang="es-ES" sz="3400" dirty="0"/>
              <a:t>La palabra clave </a:t>
            </a:r>
            <a:r>
              <a:rPr lang="es-ES" sz="3400" dirty="0" err="1"/>
              <a:t>let</a:t>
            </a:r>
            <a:r>
              <a:rPr lang="es-ES" sz="3400" dirty="0"/>
              <a:t> permite crea una variable de entrada de plantilla.</a:t>
            </a:r>
          </a:p>
          <a:p>
            <a:r>
              <a:rPr lang="es-ES" sz="3400" dirty="0"/>
              <a:t>Otros posibles valores para las variables de entrada de plantilla son:</a:t>
            </a:r>
          </a:p>
          <a:p>
            <a:pPr lvl="1"/>
            <a:r>
              <a:rPr lang="es-ES" sz="3200" dirty="0" err="1"/>
              <a:t>index</a:t>
            </a:r>
            <a:r>
              <a:rPr lang="es-ES" sz="3200" dirty="0"/>
              <a:t>: Un número que indica el nº de elementos(de 0 a n-1).</a:t>
            </a:r>
          </a:p>
          <a:p>
            <a:pPr lvl="1"/>
            <a:r>
              <a:rPr lang="es-ES" sz="3200" dirty="0" err="1"/>
              <a:t>first</a:t>
            </a:r>
            <a:r>
              <a:rPr lang="es-ES" sz="3200" dirty="0"/>
              <a:t> / </a:t>
            </a:r>
            <a:r>
              <a:rPr lang="es-ES" sz="3200" dirty="0" err="1"/>
              <a:t>last</a:t>
            </a:r>
            <a:r>
              <a:rPr lang="es-ES" sz="3200" dirty="0"/>
              <a:t>: Vale true si es el primer o el último elemento del bucle.</a:t>
            </a:r>
          </a:p>
          <a:p>
            <a:pPr lvl="1"/>
            <a:r>
              <a:rPr lang="es-ES" sz="3200" dirty="0" err="1"/>
              <a:t>even</a:t>
            </a:r>
            <a:r>
              <a:rPr lang="es-ES" sz="3200" dirty="0"/>
              <a:t> / </a:t>
            </a:r>
            <a:r>
              <a:rPr lang="es-ES" sz="3200" dirty="0" err="1"/>
              <a:t>odd</a:t>
            </a:r>
            <a:r>
              <a:rPr lang="es-ES" sz="3200" dirty="0"/>
              <a:t> : Vale true si es un elemento con $</a:t>
            </a:r>
            <a:r>
              <a:rPr lang="es-ES" sz="3200" dirty="0" err="1"/>
              <a:t>index</a:t>
            </a:r>
            <a:r>
              <a:rPr lang="es-ES" sz="3200" dirty="0"/>
              <a:t> par o impar (0 es par).</a:t>
            </a:r>
          </a:p>
          <a:p>
            <a:pPr lvl="1"/>
            <a:endParaRPr lang="es-ES" sz="3200" dirty="0"/>
          </a:p>
          <a:p>
            <a:pPr marL="901700" lvl="1" indent="-501650">
              <a:buNone/>
            </a:pPr>
            <a:r>
              <a:rPr lang="es-ES" dirty="0">
                <a:latin typeface="Consolas" panose="020B0609020204030204" pitchFamily="49" charset="0"/>
                <a:cs typeface="Consolas" panose="020B0609020204030204" pitchFamily="49" charset="0"/>
              </a:rPr>
              <a:t> &lt;</a:t>
            </a:r>
            <a:r>
              <a:rPr lang="es-ES" dirty="0" err="1">
                <a:latin typeface="Consolas" panose="020B0609020204030204" pitchFamily="49" charset="0"/>
                <a:cs typeface="Consolas" panose="020B0609020204030204" pitchFamily="49" charset="0"/>
              </a:rPr>
              <a:t>tr</a:t>
            </a:r>
            <a:r>
              <a:rPr lang="es-ES"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ngFor</a:t>
            </a:r>
            <a:r>
              <a:rPr lang="en-US" dirty="0">
                <a:latin typeface="Consolas" panose="020B0609020204030204" pitchFamily="49" charset="0"/>
                <a:cs typeface="Consolas" panose="020B0609020204030204" pitchFamily="49" charset="0"/>
              </a:rPr>
              <a:t>="let p </a:t>
            </a:r>
            <a:r>
              <a:rPr lang="en-US" b="1" dirty="0">
                <a:latin typeface="Consolas" panose="020B0609020204030204" pitchFamily="49" charset="0"/>
                <a:cs typeface="Consolas" panose="020B0609020204030204" pitchFamily="49" charset="0"/>
              </a:rPr>
              <a:t>of</a:t>
            </a:r>
            <a:r>
              <a:rPr lang="en-US" dirty="0">
                <a:latin typeface="Consolas" panose="020B0609020204030204" pitchFamily="49" charset="0"/>
                <a:cs typeface="Consolas" panose="020B0609020204030204" pitchFamily="49" charset="0"/>
              </a:rPr>
              <a:t> </a:t>
            </a:r>
            <a:r>
              <a:rPr lang="es-ES" dirty="0">
                <a:latin typeface="Consolas" panose="020B0609020204030204" pitchFamily="49" charset="0"/>
                <a:cs typeface="Consolas" panose="020B0609020204030204" pitchFamily="49" charset="0"/>
              </a:rPr>
              <a:t>provincias</a:t>
            </a:r>
            <a:r>
              <a:rPr lang="en-US" dirty="0">
                <a:latin typeface="Consolas" panose="020B0609020204030204" pitchFamily="49" charset="0"/>
                <a:cs typeface="Consolas" panose="020B0609020204030204" pitchFamily="49" charset="0"/>
              </a:rPr>
              <a:t>; let </a:t>
            </a:r>
            <a:r>
              <a:rPr lang="en-US" dirty="0" err="1">
                <a:latin typeface="Consolas" panose="020B0609020204030204" pitchFamily="49" charset="0"/>
                <a:cs typeface="Consolas" panose="020B0609020204030204" pitchFamily="49" charset="0"/>
              </a:rPr>
              <a:t>ind</a:t>
            </a:r>
            <a:r>
              <a:rPr lang="en-US" dirty="0">
                <a:latin typeface="Consolas" panose="020B0609020204030204" pitchFamily="49" charset="0"/>
                <a:cs typeface="Consolas" panose="020B0609020204030204" pitchFamily="49" charset="0"/>
              </a:rPr>
              <a:t>=index; let </a:t>
            </a:r>
            <a:r>
              <a:rPr lang="en-US" dirty="0" err="1">
                <a:latin typeface="Consolas" panose="020B0609020204030204" pitchFamily="49" charset="0"/>
                <a:cs typeface="Consolas" panose="020B0609020204030204" pitchFamily="49" charset="0"/>
              </a:rPr>
              <a:t>fondo</a:t>
            </a:r>
            <a:r>
              <a:rPr lang="en-US" dirty="0">
                <a:latin typeface="Consolas" panose="020B0609020204030204" pitchFamily="49" charset="0"/>
                <a:cs typeface="Consolas" panose="020B0609020204030204" pitchFamily="49" charset="0"/>
              </a:rPr>
              <a:t>=odd;" [</a:t>
            </a:r>
            <a:r>
              <a:rPr lang="en-US" dirty="0" err="1">
                <a:latin typeface="Consolas" panose="020B0609020204030204" pitchFamily="49" charset="0"/>
                <a:cs typeface="Consolas" panose="020B0609020204030204" pitchFamily="49" charset="0"/>
              </a:rPr>
              <a:t>style.background</a:t>
            </a:r>
            <a:r>
              <a:rPr lang="en-US" dirty="0">
                <a:latin typeface="Consolas" panose="020B0609020204030204" pitchFamily="49" charset="0"/>
                <a:cs typeface="Consolas" panose="020B0609020204030204" pitchFamily="49" charset="0"/>
              </a:rPr>
              <a:t>-color]="</a:t>
            </a:r>
            <a:r>
              <a:rPr lang="en-US" dirty="0" err="1">
                <a:latin typeface="Consolas" panose="020B0609020204030204" pitchFamily="49" charset="0"/>
                <a:cs typeface="Consolas" panose="020B0609020204030204" pitchFamily="49" charset="0"/>
              </a:rPr>
              <a:t>fondo</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LightBlue</a:t>
            </a:r>
            <a:r>
              <a:rPr lang="en-US" dirty="0">
                <a:latin typeface="Consolas" panose="020B0609020204030204" pitchFamily="49" charset="0"/>
                <a:cs typeface="Consolas" panose="020B0609020204030204" pitchFamily="49" charset="0"/>
              </a:rPr>
              <a:t>' : 'Lavender'"</a:t>
            </a:r>
            <a:r>
              <a:rPr lang="es-ES" dirty="0">
                <a:latin typeface="Consolas" panose="020B0609020204030204" pitchFamily="49" charset="0"/>
                <a:cs typeface="Consolas" panose="020B0609020204030204" pitchFamily="49" charset="0"/>
              </a:rPr>
              <a:t>&gt;</a:t>
            </a:r>
          </a:p>
          <a:p>
            <a:pPr marL="400050" lvl="1" indent="0">
              <a:buNone/>
            </a:pPr>
            <a:r>
              <a:rPr lang="es-ES" dirty="0">
                <a:latin typeface="Consolas" panose="020B0609020204030204" pitchFamily="49" charset="0"/>
                <a:cs typeface="Consolas" panose="020B0609020204030204" pitchFamily="49" charset="0"/>
              </a:rPr>
              <a:t>      &lt;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a:t>
            </a:r>
            <a:r>
              <a:rPr lang="es-ES" dirty="0" err="1">
                <a:latin typeface="Consolas" panose="020B0609020204030204" pitchFamily="49" charset="0"/>
                <a:cs typeface="Consolas" panose="020B0609020204030204" pitchFamily="49" charset="0"/>
              </a:rPr>
              <a:t>ind</a:t>
            </a:r>
            <a:r>
              <a:rPr lang="es-ES" dirty="0">
                <a:latin typeface="Consolas" panose="020B0609020204030204" pitchFamily="49" charset="0"/>
                <a:cs typeface="Consolas" panose="020B0609020204030204" pitchFamily="49" charset="0"/>
              </a:rPr>
              <a:t>}}&lt;/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a:t>
            </a:r>
          </a:p>
          <a:p>
            <a:pPr marL="400050" lvl="1" indent="0">
              <a:buNone/>
            </a:pPr>
            <a:r>
              <a:rPr lang="es-ES" dirty="0">
                <a:latin typeface="Consolas" panose="020B0609020204030204" pitchFamily="49" charset="0"/>
                <a:cs typeface="Consolas" panose="020B0609020204030204" pitchFamily="49" charset="0"/>
              </a:rPr>
              <a:t>      &lt;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&gt;{{p.id}}&lt;/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a:t>
            </a:r>
          </a:p>
          <a:p>
            <a:pPr marL="400050" lvl="1" indent="0">
              <a:buNone/>
            </a:pPr>
            <a:r>
              <a:rPr lang="es-ES" dirty="0">
                <a:latin typeface="Consolas" panose="020B0609020204030204" pitchFamily="49" charset="0"/>
                <a:cs typeface="Consolas" panose="020B0609020204030204" pitchFamily="49" charset="0"/>
              </a:rPr>
              <a:t>      &lt;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a:t>
            </a:r>
            <a:r>
              <a:rPr lang="es-ES" dirty="0" err="1">
                <a:latin typeface="Consolas" panose="020B0609020204030204" pitchFamily="49" charset="0"/>
                <a:cs typeface="Consolas" panose="020B0609020204030204" pitchFamily="49" charset="0"/>
              </a:rPr>
              <a:t>p.nombre</a:t>
            </a:r>
            <a:r>
              <a:rPr lang="es-ES" dirty="0">
                <a:latin typeface="Consolas" panose="020B0609020204030204" pitchFamily="49" charset="0"/>
                <a:cs typeface="Consolas" panose="020B0609020204030204" pitchFamily="49" charset="0"/>
              </a:rPr>
              <a:t>}}&lt;/</a:t>
            </a:r>
            <a:r>
              <a:rPr lang="es-ES" dirty="0" err="1">
                <a:latin typeface="Consolas" panose="020B0609020204030204" pitchFamily="49" charset="0"/>
                <a:cs typeface="Consolas" panose="020B0609020204030204" pitchFamily="49" charset="0"/>
              </a:rPr>
              <a:t>td</a:t>
            </a:r>
            <a:r>
              <a:rPr lang="es-ES" dirty="0">
                <a:latin typeface="Consolas" panose="020B0609020204030204" pitchFamily="49" charset="0"/>
                <a:cs typeface="Consolas" panose="020B0609020204030204" pitchFamily="49" charset="0"/>
              </a:rPr>
              <a:t>&gt;</a:t>
            </a:r>
          </a:p>
          <a:p>
            <a:pPr marL="400050" lvl="1" indent="0">
              <a:buNone/>
            </a:pPr>
            <a:r>
              <a:rPr lang="es-ES" dirty="0">
                <a:latin typeface="Consolas" panose="020B0609020204030204" pitchFamily="49" charset="0"/>
                <a:cs typeface="Consolas" panose="020B0609020204030204" pitchFamily="49" charset="0"/>
              </a:rPr>
              <a:t> &lt;/</a:t>
            </a:r>
            <a:r>
              <a:rPr lang="es-ES" dirty="0" err="1">
                <a:latin typeface="Consolas" panose="020B0609020204030204" pitchFamily="49" charset="0"/>
                <a:cs typeface="Consolas" panose="020B0609020204030204" pitchFamily="49" charset="0"/>
              </a:rPr>
              <a:t>tr</a:t>
            </a:r>
            <a:r>
              <a:rPr lang="es-ES" dirty="0">
                <a:latin typeface="Consolas" panose="020B0609020204030204" pitchFamily="49" charset="0"/>
                <a:cs typeface="Consolas" panose="020B0609020204030204" pitchFamily="49" charset="0"/>
              </a:rPr>
              <a:t>&gt;</a:t>
            </a:r>
          </a:p>
          <a:p>
            <a:endParaRPr lang="es-ES" dirty="0"/>
          </a:p>
        </p:txBody>
      </p:sp>
    </p:spTree>
    <p:extLst>
      <p:ext uri="{BB962C8B-B14F-4D97-AF65-F5344CB8AC3E}">
        <p14:creationId xmlns:p14="http://schemas.microsoft.com/office/powerpoint/2010/main" val="15316712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 iterativa: *</a:t>
            </a:r>
            <a:r>
              <a:rPr lang="es-ES" dirty="0" err="1"/>
              <a:t>ngForOf</a:t>
            </a:r>
            <a:endParaRPr lang="es-ES" dirty="0"/>
          </a:p>
        </p:txBody>
      </p:sp>
      <p:sp>
        <p:nvSpPr>
          <p:cNvPr id="3" name="Marcador de contenido 2"/>
          <p:cNvSpPr>
            <a:spLocks noGrp="1"/>
          </p:cNvSpPr>
          <p:nvPr>
            <p:ph idx="1"/>
          </p:nvPr>
        </p:nvSpPr>
        <p:spPr/>
        <p:txBody>
          <a:bodyPr>
            <a:normAutofit fontScale="62500" lnSpcReduction="20000"/>
          </a:bodyPr>
          <a:lstStyle/>
          <a:p>
            <a:r>
              <a:rPr lang="es-ES" sz="3400" dirty="0" err="1"/>
              <a:t>ngFor</a:t>
            </a:r>
            <a:r>
              <a:rPr lang="es-ES" sz="3400" dirty="0"/>
              <a:t> por defecto controla los elementos de la lista usando la identidad del objeto. </a:t>
            </a:r>
          </a:p>
          <a:p>
            <a:r>
              <a:rPr lang="es-ES" sz="3400" dirty="0"/>
              <a:t>Si cambian las identidades de los datos, Angular automáticamente borrará todos los nodos DOM y los volverá a crear con los nuevos datos. </a:t>
            </a:r>
          </a:p>
          <a:p>
            <a:r>
              <a:rPr lang="es-ES" sz="3400" dirty="0"/>
              <a:t>Esto puede ser poco eficiente, un pequeño cambio en un elemento, un elemento eliminado o agregado puede desencadenar una cascada de manipulaciones de DOM.</a:t>
            </a:r>
          </a:p>
          <a:p>
            <a:r>
              <a:rPr lang="es-ES" sz="3400" dirty="0"/>
              <a:t>El seguimiento por identidad de objeto es una buena estrategia predeterminada porque Angular no tiene información sobre el objeto, por lo que no puede decir qué propiedad debe usar para el seguimiento.</a:t>
            </a:r>
          </a:p>
          <a:p>
            <a:r>
              <a:rPr lang="es-ES" sz="3400" dirty="0"/>
              <a:t>Se puede solucionar con una función que recibe el índice y el elemento, devolviendo la nueva identidad. </a:t>
            </a:r>
          </a:p>
          <a:p>
            <a:pPr marL="400050" lvl="1" indent="0">
              <a:buNone/>
            </a:pPr>
            <a:r>
              <a:rPr lang="en-US" sz="2700" dirty="0">
                <a:latin typeface="Consolas" panose="020B0609020204030204" pitchFamily="49" charset="0"/>
                <a:cs typeface="Consolas" panose="020B0609020204030204" pitchFamily="49" charset="0"/>
              </a:rPr>
              <a:t>*</a:t>
            </a:r>
            <a:r>
              <a:rPr lang="en-US" sz="2700" dirty="0" err="1">
                <a:latin typeface="Consolas" panose="020B0609020204030204" pitchFamily="49" charset="0"/>
                <a:cs typeface="Consolas" panose="020B0609020204030204" pitchFamily="49" charset="0"/>
              </a:rPr>
              <a:t>ngFor</a:t>
            </a:r>
            <a:r>
              <a:rPr lang="en-US" sz="2700" dirty="0">
                <a:latin typeface="Consolas" panose="020B0609020204030204" pitchFamily="49" charset="0"/>
                <a:cs typeface="Consolas" panose="020B0609020204030204" pitchFamily="49" charset="0"/>
              </a:rPr>
              <a:t>="let p of </a:t>
            </a:r>
            <a:r>
              <a:rPr lang="en-US" sz="2700" dirty="0" err="1">
                <a:latin typeface="Consolas" panose="020B0609020204030204" pitchFamily="49" charset="0"/>
                <a:cs typeface="Consolas" panose="020B0609020204030204" pitchFamily="49" charset="0"/>
              </a:rPr>
              <a:t>provincias</a:t>
            </a:r>
            <a:r>
              <a:rPr lang="en-US" sz="2700" dirty="0">
                <a:latin typeface="Consolas" panose="020B0609020204030204" pitchFamily="49" charset="0"/>
                <a:cs typeface="Consolas" panose="020B0609020204030204" pitchFamily="49" charset="0"/>
              </a:rPr>
              <a:t>; let </a:t>
            </a:r>
            <a:r>
              <a:rPr lang="en-US" sz="2700" dirty="0" err="1">
                <a:latin typeface="Consolas" panose="020B0609020204030204" pitchFamily="49" charset="0"/>
                <a:cs typeface="Consolas" panose="020B0609020204030204" pitchFamily="49" charset="0"/>
              </a:rPr>
              <a:t>ind</a:t>
            </a:r>
            <a:r>
              <a:rPr lang="en-US" sz="2700" dirty="0">
                <a:latin typeface="Consolas" panose="020B0609020204030204" pitchFamily="49" charset="0"/>
                <a:cs typeface="Consolas" panose="020B0609020204030204" pitchFamily="49" charset="0"/>
              </a:rPr>
              <a:t>=index; </a:t>
            </a:r>
            <a:r>
              <a:rPr lang="en-US" sz="2700" dirty="0" err="1">
                <a:latin typeface="Consolas" panose="020B0609020204030204" pitchFamily="49" charset="0"/>
                <a:cs typeface="Consolas" panose="020B0609020204030204" pitchFamily="49" charset="0"/>
              </a:rPr>
              <a:t>trackBy</a:t>
            </a:r>
            <a:r>
              <a:rPr lang="en-US" sz="2700" dirty="0">
                <a:latin typeface="Consolas" panose="020B0609020204030204" pitchFamily="49" charset="0"/>
                <a:cs typeface="Consolas" panose="020B0609020204030204" pitchFamily="49" charset="0"/>
              </a:rPr>
              <a:t>: </a:t>
            </a:r>
            <a:r>
              <a:rPr lang="en-US" sz="2700" dirty="0" err="1">
                <a:latin typeface="Consolas" panose="020B0609020204030204" pitchFamily="49" charset="0"/>
                <a:cs typeface="Consolas" panose="020B0609020204030204" pitchFamily="49" charset="0"/>
              </a:rPr>
              <a:t>trackByFn</a:t>
            </a:r>
            <a:r>
              <a:rPr lang="en-US" sz="2700" dirty="0">
                <a:latin typeface="Consolas" panose="020B0609020204030204" pitchFamily="49" charset="0"/>
                <a:cs typeface="Consolas" panose="020B0609020204030204" pitchFamily="49" charset="0"/>
              </a:rPr>
              <a:t>"</a:t>
            </a:r>
          </a:p>
          <a:p>
            <a:pPr marL="400050" lvl="1" indent="0">
              <a:buNone/>
            </a:pPr>
            <a:r>
              <a:rPr lang="es-ES" sz="2700" dirty="0" err="1">
                <a:latin typeface="Consolas" panose="020B0609020204030204" pitchFamily="49" charset="0"/>
                <a:cs typeface="Consolas" panose="020B0609020204030204" pitchFamily="49" charset="0"/>
              </a:rPr>
              <a:t>trackByFn</a:t>
            </a:r>
            <a:r>
              <a:rPr lang="es-ES" sz="2700" dirty="0">
                <a:latin typeface="Consolas" panose="020B0609020204030204" pitchFamily="49" charset="0"/>
                <a:cs typeface="Consolas" panose="020B0609020204030204" pitchFamily="49" charset="0"/>
              </a:rPr>
              <a:t>(</a:t>
            </a:r>
            <a:r>
              <a:rPr lang="es-ES" sz="2700" dirty="0" err="1">
                <a:latin typeface="Consolas" panose="020B0609020204030204" pitchFamily="49" charset="0"/>
                <a:cs typeface="Consolas" panose="020B0609020204030204" pitchFamily="49" charset="0"/>
              </a:rPr>
              <a:t>index</a:t>
            </a:r>
            <a:r>
              <a:rPr lang="es-ES" sz="2700" dirty="0">
                <a:latin typeface="Consolas" panose="020B0609020204030204" pitchFamily="49" charset="0"/>
                <a:cs typeface="Consolas" panose="020B0609020204030204" pitchFamily="49" charset="0"/>
              </a:rPr>
              <a:t>, </a:t>
            </a:r>
            <a:r>
              <a:rPr lang="es-ES" sz="2700" dirty="0" err="1">
                <a:latin typeface="Consolas" panose="020B0609020204030204" pitchFamily="49" charset="0"/>
                <a:cs typeface="Consolas" panose="020B0609020204030204" pitchFamily="49" charset="0"/>
              </a:rPr>
              <a:t>item</a:t>
            </a:r>
            <a:r>
              <a:rPr lang="es-ES" sz="2700" dirty="0">
                <a:latin typeface="Consolas" panose="020B0609020204030204" pitchFamily="49" charset="0"/>
                <a:cs typeface="Consolas" panose="020B0609020204030204" pitchFamily="49" charset="0"/>
              </a:rPr>
              <a:t>) { </a:t>
            </a:r>
            <a:r>
              <a:rPr lang="es-ES" sz="2700" dirty="0" err="1">
                <a:latin typeface="Consolas" panose="020B0609020204030204" pitchFamily="49" charset="0"/>
                <a:cs typeface="Consolas" panose="020B0609020204030204" pitchFamily="49" charset="0"/>
              </a:rPr>
              <a:t>return</a:t>
            </a:r>
            <a:r>
              <a:rPr lang="es-ES" sz="2700" dirty="0">
                <a:latin typeface="Consolas" panose="020B0609020204030204" pitchFamily="49" charset="0"/>
                <a:cs typeface="Consolas" panose="020B0609020204030204" pitchFamily="49" charset="0"/>
              </a:rPr>
              <a:t> </a:t>
            </a:r>
            <a:r>
              <a:rPr lang="es-ES" sz="2700" dirty="0" err="1">
                <a:latin typeface="Consolas" panose="020B0609020204030204" pitchFamily="49" charset="0"/>
                <a:cs typeface="Consolas" panose="020B0609020204030204" pitchFamily="49" charset="0"/>
              </a:rPr>
              <a:t>item</a:t>
            </a:r>
            <a:r>
              <a:rPr lang="es-ES" sz="2700" dirty="0">
                <a:latin typeface="Consolas" panose="020B0609020204030204" pitchFamily="49" charset="0"/>
                <a:cs typeface="Consolas" panose="020B0609020204030204" pitchFamily="49" charset="0"/>
              </a:rPr>
              <a:t> ? item.id : </a:t>
            </a:r>
            <a:r>
              <a:rPr lang="es-ES" sz="2700" dirty="0" err="1">
                <a:latin typeface="Consolas" panose="020B0609020204030204" pitchFamily="49" charset="0"/>
                <a:cs typeface="Consolas" panose="020B0609020204030204" pitchFamily="49" charset="0"/>
              </a:rPr>
              <a:t>undefined</a:t>
            </a:r>
            <a:r>
              <a:rPr lang="es-ES" sz="27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332160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 iterativa: *</a:t>
            </a:r>
            <a:r>
              <a:rPr lang="es-ES" dirty="0" err="1"/>
              <a:t>ngForOf</a:t>
            </a:r>
            <a:endParaRPr lang="es-ES" dirty="0"/>
          </a:p>
        </p:txBody>
      </p:sp>
      <p:sp>
        <p:nvSpPr>
          <p:cNvPr id="3" name="Marcador de contenido 2"/>
          <p:cNvSpPr>
            <a:spLocks noGrp="1"/>
          </p:cNvSpPr>
          <p:nvPr>
            <p:ph idx="1"/>
          </p:nvPr>
        </p:nvSpPr>
        <p:spPr>
          <a:xfrm>
            <a:off x="457200" y="1600200"/>
            <a:ext cx="8229600" cy="4709120"/>
          </a:xfrm>
        </p:spPr>
        <p:txBody>
          <a:bodyPr>
            <a:normAutofit fontScale="70000" lnSpcReduction="20000"/>
          </a:bodyPr>
          <a:lstStyle/>
          <a:p>
            <a:r>
              <a:rPr lang="es-ES" dirty="0"/>
              <a:t>Para rellenar un </a:t>
            </a:r>
            <a:r>
              <a:rPr lang="es-ES" dirty="0" err="1"/>
              <a:t>select</a:t>
            </a:r>
            <a:r>
              <a:rPr lang="es-ES" dirty="0"/>
              <a:t> (anteriormente </a:t>
            </a:r>
            <a:r>
              <a:rPr lang="es-ES" dirty="0" err="1"/>
              <a:t>ng-options</a:t>
            </a:r>
            <a:r>
              <a:rPr lang="es-ES" dirty="0"/>
              <a:t>):</a:t>
            </a:r>
          </a:p>
          <a:p>
            <a:pPr marL="400050" lvl="1" indent="0">
              <a:buNone/>
            </a:pPr>
            <a:r>
              <a:rPr lang="es-ES" dirty="0"/>
              <a:t>&lt;</a:t>
            </a:r>
            <a:r>
              <a:rPr lang="es-ES" dirty="0" err="1"/>
              <a:t>select</a:t>
            </a:r>
            <a:r>
              <a:rPr lang="es-ES" dirty="0"/>
              <a:t> </a:t>
            </a:r>
            <a:r>
              <a:rPr lang="en-US" dirty="0"/>
              <a:t>[(</a:t>
            </a:r>
            <a:r>
              <a:rPr lang="en-US" dirty="0" err="1"/>
              <a:t>ngModel</a:t>
            </a:r>
            <a:r>
              <a:rPr lang="en-US" dirty="0"/>
              <a:t>)]</a:t>
            </a:r>
            <a:r>
              <a:rPr lang="es-ES" dirty="0"/>
              <a:t>="</a:t>
            </a:r>
            <a:r>
              <a:rPr lang="es-ES" dirty="0" err="1"/>
              <a:t>idProvincia</a:t>
            </a:r>
            <a:r>
              <a:rPr lang="es-ES" dirty="0"/>
              <a:t>" &gt;</a:t>
            </a:r>
          </a:p>
          <a:p>
            <a:pPr marL="400050" lvl="1" indent="0">
              <a:buNone/>
            </a:pPr>
            <a:r>
              <a:rPr lang="es-ES" dirty="0"/>
              <a:t>  &lt;</a:t>
            </a:r>
            <a:r>
              <a:rPr lang="es-ES" dirty="0" err="1"/>
              <a:t>option</a:t>
            </a:r>
            <a:r>
              <a:rPr lang="es-ES" dirty="0"/>
              <a:t> </a:t>
            </a:r>
            <a:r>
              <a:rPr lang="es-ES" dirty="0" err="1"/>
              <a:t>value</a:t>
            </a:r>
            <a:r>
              <a:rPr lang="es-ES" dirty="0"/>
              <a:t>=""&gt;--Elige opción--&lt;/</a:t>
            </a:r>
            <a:r>
              <a:rPr lang="es-ES" dirty="0" err="1"/>
              <a:t>option</a:t>
            </a:r>
            <a:r>
              <a:rPr lang="es-ES" dirty="0"/>
              <a:t>&gt;</a:t>
            </a:r>
          </a:p>
          <a:p>
            <a:pPr marL="1079500" lvl="1" indent="-679450">
              <a:buNone/>
            </a:pPr>
            <a:r>
              <a:rPr lang="es-ES" dirty="0"/>
              <a:t>  &lt;</a:t>
            </a:r>
            <a:r>
              <a:rPr lang="es-ES" dirty="0" err="1"/>
              <a:t>option</a:t>
            </a:r>
            <a:r>
              <a:rPr lang="es-ES" dirty="0"/>
              <a:t> </a:t>
            </a:r>
            <a:r>
              <a:rPr lang="en-US" dirty="0"/>
              <a:t>*</a:t>
            </a:r>
            <a:r>
              <a:rPr lang="en-US" dirty="0" err="1"/>
              <a:t>ngFor</a:t>
            </a:r>
            <a:r>
              <a:rPr lang="en-US" dirty="0"/>
              <a:t>="let p of </a:t>
            </a:r>
            <a:r>
              <a:rPr lang="en-US" dirty="0" err="1"/>
              <a:t>provincias</a:t>
            </a:r>
            <a:r>
              <a:rPr lang="es-ES" dirty="0"/>
              <a:t>" [</a:t>
            </a:r>
            <a:r>
              <a:rPr lang="es-ES" dirty="0" err="1"/>
              <a:t>value</a:t>
            </a:r>
            <a:r>
              <a:rPr lang="es-ES" dirty="0"/>
              <a:t>]="p.id"&gt;{{</a:t>
            </a:r>
            <a:r>
              <a:rPr lang="es-ES" dirty="0" err="1"/>
              <a:t>p.nombre</a:t>
            </a:r>
            <a:r>
              <a:rPr lang="es-ES" dirty="0"/>
              <a:t>}}&lt;/</a:t>
            </a:r>
            <a:r>
              <a:rPr lang="es-ES" dirty="0" err="1"/>
              <a:t>option</a:t>
            </a:r>
            <a:r>
              <a:rPr lang="es-ES" dirty="0"/>
              <a:t>&gt;</a:t>
            </a:r>
          </a:p>
          <a:p>
            <a:pPr marL="400050" lvl="1" indent="0">
              <a:buNone/>
            </a:pPr>
            <a:r>
              <a:rPr lang="es-ES" dirty="0"/>
              <a:t>&lt;/</a:t>
            </a:r>
            <a:r>
              <a:rPr lang="es-ES" dirty="0" err="1"/>
              <a:t>select</a:t>
            </a:r>
            <a:r>
              <a:rPr lang="es-ES" dirty="0"/>
              <a:t>&gt;</a:t>
            </a:r>
          </a:p>
          <a:p>
            <a:r>
              <a:rPr lang="es-ES" dirty="0"/>
              <a:t>Las directivas *</a:t>
            </a:r>
            <a:r>
              <a:rPr lang="es-ES" dirty="0" err="1"/>
              <a:t>ngFor</a:t>
            </a:r>
            <a:r>
              <a:rPr lang="es-ES" dirty="0"/>
              <a:t>, *</a:t>
            </a:r>
            <a:r>
              <a:rPr lang="es-ES" dirty="0" err="1"/>
              <a:t>ngIf</a:t>
            </a:r>
            <a:r>
              <a:rPr lang="es-ES" dirty="0"/>
              <a:t>, y </a:t>
            </a:r>
            <a:r>
              <a:rPr lang="es-ES" dirty="0" err="1"/>
              <a:t>ngSwitch</a:t>
            </a:r>
            <a:r>
              <a:rPr lang="es-ES" dirty="0"/>
              <a:t>, a nivel interno, se  envuelven en una directiva &lt;</a:t>
            </a:r>
            <a:r>
              <a:rPr lang="es-ES" dirty="0" err="1"/>
              <a:t>ng-template</a:t>
            </a:r>
            <a:r>
              <a:rPr lang="es-ES" dirty="0"/>
              <a:t>&gt;.</a:t>
            </a:r>
          </a:p>
          <a:p>
            <a:r>
              <a:rPr lang="es-ES" dirty="0"/>
              <a:t>Se pueden implementar directamente sin el *:</a:t>
            </a:r>
          </a:p>
          <a:p>
            <a:pPr marL="400050" lvl="1" indent="0">
              <a:buNone/>
            </a:pPr>
            <a:r>
              <a:rPr lang="es-ES" dirty="0"/>
              <a:t>&lt;p&gt;</a:t>
            </a:r>
          </a:p>
          <a:p>
            <a:pPr marL="1435100" lvl="1" indent="-622300">
              <a:buNone/>
            </a:pPr>
            <a:r>
              <a:rPr lang="es-ES" dirty="0"/>
              <a:t>&lt;</a:t>
            </a:r>
            <a:r>
              <a:rPr lang="es-ES" dirty="0" err="1"/>
              <a:t>ng-template</a:t>
            </a:r>
            <a:r>
              <a:rPr lang="es-ES" dirty="0"/>
              <a:t> </a:t>
            </a:r>
            <a:r>
              <a:rPr lang="es-ES" dirty="0" err="1"/>
              <a:t>ngFor</a:t>
            </a:r>
            <a:r>
              <a:rPr lang="es-ES" dirty="0"/>
              <a:t> </a:t>
            </a:r>
            <a:r>
              <a:rPr lang="es-ES" dirty="0" err="1"/>
              <a:t>let</a:t>
            </a:r>
            <a:r>
              <a:rPr lang="es-ES" dirty="0"/>
              <a:t>-provincia [</a:t>
            </a:r>
            <a:r>
              <a:rPr lang="es-ES" dirty="0" err="1"/>
              <a:t>ngForOf</a:t>
            </a:r>
            <a:r>
              <a:rPr lang="es-ES" dirty="0"/>
              <a:t>]="provincias" [</a:t>
            </a:r>
            <a:r>
              <a:rPr lang="es-ES" dirty="0" err="1"/>
              <a:t>ngForTrackBy</a:t>
            </a:r>
            <a:r>
              <a:rPr lang="es-ES" dirty="0"/>
              <a:t>]="</a:t>
            </a:r>
            <a:r>
              <a:rPr lang="es-ES" dirty="0" err="1"/>
              <a:t>trackByProvincias</a:t>
            </a:r>
            <a:r>
              <a:rPr lang="es-ES" dirty="0"/>
              <a:t>"&gt;</a:t>
            </a:r>
          </a:p>
          <a:p>
            <a:pPr marL="812800" lvl="1" indent="0">
              <a:buNone/>
            </a:pPr>
            <a:r>
              <a:rPr lang="es-ES" dirty="0"/>
              <a:t>  {{</a:t>
            </a:r>
            <a:r>
              <a:rPr lang="es-ES" dirty="0" err="1"/>
              <a:t>provincia.nombre</a:t>
            </a:r>
            <a:r>
              <a:rPr lang="es-ES" dirty="0"/>
              <a:t>}}&lt;</a:t>
            </a:r>
            <a:r>
              <a:rPr lang="es-ES" dirty="0" err="1"/>
              <a:t>br</a:t>
            </a:r>
            <a:r>
              <a:rPr lang="es-ES" dirty="0"/>
              <a:t>&gt;</a:t>
            </a:r>
          </a:p>
          <a:p>
            <a:pPr marL="812800" lvl="1" indent="0">
              <a:buNone/>
            </a:pPr>
            <a:r>
              <a:rPr lang="es-ES" dirty="0"/>
              <a:t>&lt;/</a:t>
            </a:r>
            <a:r>
              <a:rPr lang="es-ES" dirty="0" err="1"/>
              <a:t>ng-template</a:t>
            </a:r>
            <a:r>
              <a:rPr lang="es-ES" dirty="0"/>
              <a:t>&gt;</a:t>
            </a:r>
          </a:p>
          <a:p>
            <a:pPr marL="400050" lvl="1" indent="0">
              <a:buNone/>
            </a:pPr>
            <a:r>
              <a:rPr lang="es-ES" dirty="0"/>
              <a:t>&lt;/p&gt;</a:t>
            </a:r>
          </a:p>
        </p:txBody>
      </p:sp>
    </p:spTree>
    <p:extLst>
      <p:ext uri="{BB962C8B-B14F-4D97-AF65-F5344CB8AC3E}">
        <p14:creationId xmlns:p14="http://schemas.microsoft.com/office/powerpoint/2010/main" val="7454375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ng-container (v.4</a:t>
            </a:r>
            <a:r>
              <a:rPr lang="es-ES" dirty="0"/>
              <a:t>)</a:t>
            </a:r>
          </a:p>
        </p:txBody>
      </p:sp>
      <p:sp>
        <p:nvSpPr>
          <p:cNvPr id="3" name="Marcador de contenido 2"/>
          <p:cNvSpPr>
            <a:spLocks noGrp="1"/>
          </p:cNvSpPr>
          <p:nvPr>
            <p:ph idx="1"/>
          </p:nvPr>
        </p:nvSpPr>
        <p:spPr/>
        <p:txBody>
          <a:bodyPr>
            <a:normAutofit fontScale="70000" lnSpcReduction="20000"/>
          </a:bodyPr>
          <a:lstStyle/>
          <a:p>
            <a:r>
              <a:rPr lang="es-ES" dirty="0"/>
              <a:t>La directiva &lt;</a:t>
            </a:r>
            <a:r>
              <a:rPr lang="es-ES" dirty="0" err="1"/>
              <a:t>ng-container</a:t>
            </a:r>
            <a:r>
              <a:rPr lang="es-ES" dirty="0"/>
              <a:t>&gt; es un elemento de agrupación que proporciona un punto donde aplicar las directivas sin interferir con los estilos o el diseño porque Angular no la refleja en el DOM.</a:t>
            </a:r>
          </a:p>
          <a:p>
            <a:r>
              <a:rPr lang="es-ES" dirty="0"/>
              <a:t>Una parte del párrafo es condicional:</a:t>
            </a:r>
          </a:p>
          <a:p>
            <a:pPr marL="457200" lvl="1" indent="0">
              <a:buNone/>
            </a:pPr>
            <a:r>
              <a:rPr lang="en-US" dirty="0"/>
              <a:t>&lt;p&gt;I turned the corner</a:t>
            </a:r>
          </a:p>
          <a:p>
            <a:pPr marL="457200" lvl="1" indent="0">
              <a:buNone/>
            </a:pPr>
            <a:r>
              <a:rPr lang="en-US" dirty="0"/>
              <a:t>  &lt;ng-container *</a:t>
            </a:r>
            <a:r>
              <a:rPr lang="en-US" dirty="0" err="1"/>
              <a:t>ngIf</a:t>
            </a:r>
            <a:r>
              <a:rPr lang="en-US" dirty="0"/>
              <a:t>="hero"&gt; and saw {{hero.name}}. I waved&lt;/ng-container&gt;</a:t>
            </a:r>
          </a:p>
          <a:p>
            <a:pPr marL="457200" lvl="1" indent="0">
              <a:buNone/>
            </a:pPr>
            <a:r>
              <a:rPr lang="en-US" dirty="0"/>
              <a:t>  and continued on my way.&lt;/p&gt;</a:t>
            </a:r>
            <a:endParaRPr lang="es-ES" dirty="0"/>
          </a:p>
          <a:p>
            <a:r>
              <a:rPr lang="es-ES" dirty="0"/>
              <a:t>No se desea mostrar todos los elemento como opciones:</a:t>
            </a:r>
          </a:p>
          <a:p>
            <a:pPr marL="457200" lvl="1" indent="0">
              <a:buNone/>
            </a:pPr>
            <a:r>
              <a:rPr lang="es-ES" dirty="0"/>
              <a:t>&lt;</a:t>
            </a:r>
            <a:r>
              <a:rPr lang="es-ES" dirty="0" err="1"/>
              <a:t>select</a:t>
            </a:r>
            <a:r>
              <a:rPr lang="es-ES" dirty="0"/>
              <a:t> [(</a:t>
            </a:r>
            <a:r>
              <a:rPr lang="es-ES" dirty="0" err="1"/>
              <a:t>ngModel</a:t>
            </a:r>
            <a:r>
              <a:rPr lang="es-ES" dirty="0"/>
              <a:t>)]="</a:t>
            </a:r>
            <a:r>
              <a:rPr lang="es-ES" dirty="0" err="1"/>
              <a:t>hero</a:t>
            </a:r>
            <a:r>
              <a:rPr lang="es-ES" dirty="0"/>
              <a:t>"&gt;</a:t>
            </a:r>
          </a:p>
          <a:p>
            <a:pPr marL="457200" lvl="1" indent="0">
              <a:buNone/>
            </a:pPr>
            <a:r>
              <a:rPr lang="es-ES" dirty="0"/>
              <a:t>  &lt;</a:t>
            </a:r>
            <a:r>
              <a:rPr lang="es-ES" dirty="0" err="1"/>
              <a:t>ng-container</a:t>
            </a:r>
            <a:r>
              <a:rPr lang="es-ES" dirty="0"/>
              <a:t> *</a:t>
            </a:r>
            <a:r>
              <a:rPr lang="es-ES" dirty="0" err="1"/>
              <a:t>ngFor</a:t>
            </a:r>
            <a:r>
              <a:rPr lang="es-ES" dirty="0"/>
              <a:t>="</a:t>
            </a:r>
            <a:r>
              <a:rPr lang="es-ES" dirty="0" err="1"/>
              <a:t>let</a:t>
            </a:r>
            <a:r>
              <a:rPr lang="es-ES" dirty="0"/>
              <a:t> h of </a:t>
            </a:r>
            <a:r>
              <a:rPr lang="es-ES" dirty="0" err="1"/>
              <a:t>heroes</a:t>
            </a:r>
            <a:r>
              <a:rPr lang="es-ES" dirty="0"/>
              <a:t>"&gt;</a:t>
            </a:r>
          </a:p>
          <a:p>
            <a:pPr marL="1346200" lvl="1" indent="-889000">
              <a:buNone/>
            </a:pPr>
            <a:r>
              <a:rPr lang="es-ES" dirty="0"/>
              <a:t>    &lt;</a:t>
            </a:r>
            <a:r>
              <a:rPr lang="es-ES" dirty="0" err="1"/>
              <a:t>option</a:t>
            </a:r>
            <a:r>
              <a:rPr lang="es-ES" dirty="0"/>
              <a:t> *</a:t>
            </a:r>
            <a:r>
              <a:rPr lang="es-ES" dirty="0" err="1"/>
              <a:t>ngIf</a:t>
            </a:r>
            <a:r>
              <a:rPr lang="es-ES" dirty="0"/>
              <a:t>="</a:t>
            </a:r>
            <a:r>
              <a:rPr lang="es-ES" dirty="0" err="1"/>
              <a:t>showSad</a:t>
            </a:r>
            <a:r>
              <a:rPr lang="es-ES" dirty="0"/>
              <a:t> || </a:t>
            </a:r>
            <a:r>
              <a:rPr lang="es-ES" dirty="0" err="1"/>
              <a:t>h.emotion</a:t>
            </a:r>
            <a:r>
              <a:rPr lang="es-ES" dirty="0"/>
              <a:t> !== '</a:t>
            </a:r>
            <a:r>
              <a:rPr lang="es-ES" dirty="0" err="1"/>
              <a:t>sad</a:t>
            </a:r>
            <a:r>
              <a:rPr lang="es-ES" dirty="0"/>
              <a:t>'" [</a:t>
            </a:r>
            <a:r>
              <a:rPr lang="es-ES" dirty="0" err="1"/>
              <a:t>ngValue</a:t>
            </a:r>
            <a:r>
              <a:rPr lang="es-ES" dirty="0"/>
              <a:t>]="h"&gt;{{h.name}} ({{</a:t>
            </a:r>
            <a:r>
              <a:rPr lang="es-ES" dirty="0" err="1"/>
              <a:t>h.emotion</a:t>
            </a:r>
            <a:r>
              <a:rPr lang="es-ES" dirty="0"/>
              <a:t>}})&lt;/</a:t>
            </a:r>
            <a:r>
              <a:rPr lang="es-ES" dirty="0" err="1"/>
              <a:t>option</a:t>
            </a:r>
            <a:r>
              <a:rPr lang="es-ES" dirty="0"/>
              <a:t>&gt;</a:t>
            </a:r>
          </a:p>
          <a:p>
            <a:pPr marL="457200" lvl="1" indent="0">
              <a:buNone/>
            </a:pPr>
            <a:r>
              <a:rPr lang="es-ES" dirty="0"/>
              <a:t>  &lt;/</a:t>
            </a:r>
            <a:r>
              <a:rPr lang="es-ES" dirty="0" err="1"/>
              <a:t>ng-container</a:t>
            </a:r>
            <a:r>
              <a:rPr lang="es-ES" dirty="0"/>
              <a:t>&gt;</a:t>
            </a:r>
          </a:p>
          <a:p>
            <a:pPr marL="457200" lvl="1" indent="0">
              <a:buNone/>
            </a:pPr>
            <a:r>
              <a:rPr lang="es-ES" dirty="0"/>
              <a:t>&lt;/</a:t>
            </a:r>
            <a:r>
              <a:rPr lang="es-ES" dirty="0" err="1"/>
              <a:t>select</a:t>
            </a:r>
            <a:r>
              <a:rPr lang="es-ES" dirty="0"/>
              <a:t>&gt;</a:t>
            </a:r>
          </a:p>
        </p:txBody>
      </p:sp>
    </p:spTree>
    <p:extLst>
      <p:ext uri="{BB962C8B-B14F-4D97-AF65-F5344CB8AC3E}">
        <p14:creationId xmlns:p14="http://schemas.microsoft.com/office/powerpoint/2010/main" val="40436819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t>
            </a:r>
            <a:r>
              <a:rPr lang="es-ES" dirty="0" err="1"/>
              <a:t>ngComponentOutlet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Permite instanciar e insertar un componente en la vista actual, proporcionando un enfoque declarativo a la creación de componentes dinámicos.</a:t>
            </a:r>
          </a:p>
          <a:p>
            <a:pPr marL="400050" lvl="1" indent="0">
              <a:buNone/>
            </a:pPr>
            <a:r>
              <a:rPr lang="es-ES" dirty="0"/>
              <a:t>&lt;</a:t>
            </a:r>
            <a:r>
              <a:rPr lang="es-ES" dirty="0" err="1"/>
              <a:t>ng-container</a:t>
            </a:r>
            <a:r>
              <a:rPr lang="es-ES" dirty="0"/>
              <a:t> *</a:t>
            </a:r>
            <a:r>
              <a:rPr lang="es-ES" dirty="0" err="1"/>
              <a:t>ngComponentOutlet</a:t>
            </a:r>
            <a:r>
              <a:rPr lang="es-ES" dirty="0"/>
              <a:t>="</a:t>
            </a:r>
            <a:r>
              <a:rPr lang="es-ES" dirty="0" err="1"/>
              <a:t>componentTypeExpression</a:t>
            </a:r>
            <a:r>
              <a:rPr lang="es-ES" i="1" dirty="0"/>
              <a:t>;</a:t>
            </a:r>
          </a:p>
          <a:p>
            <a:pPr marL="400050" lvl="1" indent="0">
              <a:buNone/>
            </a:pPr>
            <a:r>
              <a:rPr lang="es-ES" i="1" dirty="0"/>
              <a:t> </a:t>
            </a:r>
            <a:r>
              <a:rPr lang="es-ES" i="1" dirty="0" err="1"/>
              <a:t>injector</a:t>
            </a:r>
            <a:r>
              <a:rPr lang="es-ES" i="1" dirty="0"/>
              <a:t>: </a:t>
            </a:r>
            <a:r>
              <a:rPr lang="es-ES" i="1" dirty="0" err="1"/>
              <a:t>injectorExpression</a:t>
            </a:r>
            <a:r>
              <a:rPr lang="es-ES" i="1" dirty="0"/>
              <a:t>; </a:t>
            </a:r>
            <a:r>
              <a:rPr lang="es-ES" i="1" dirty="0" err="1"/>
              <a:t>content</a:t>
            </a:r>
            <a:r>
              <a:rPr lang="es-ES" i="1" dirty="0"/>
              <a:t>: </a:t>
            </a:r>
            <a:r>
              <a:rPr lang="es-ES" i="1" dirty="0" err="1"/>
              <a:t>contentNodesExpression</a:t>
            </a:r>
            <a:r>
              <a:rPr lang="es-ES" i="1" dirty="0"/>
              <a:t>; </a:t>
            </a:r>
            <a:r>
              <a:rPr lang="es-ES" i="1" dirty="0" err="1"/>
              <a:t>ngModuleFactory</a:t>
            </a:r>
            <a:r>
              <a:rPr lang="es-ES" i="1" dirty="0"/>
              <a:t>: </a:t>
            </a:r>
            <a:r>
              <a:rPr lang="es-ES" i="1" dirty="0" err="1"/>
              <a:t>moduleFactory</a:t>
            </a:r>
            <a:r>
              <a:rPr lang="es-ES" i="1" dirty="0"/>
              <a:t>;</a:t>
            </a:r>
            <a:r>
              <a:rPr lang="es-ES" dirty="0"/>
              <a:t>"&gt;&lt;/</a:t>
            </a:r>
            <a:r>
              <a:rPr lang="es-ES" dirty="0" err="1"/>
              <a:t>ng-container</a:t>
            </a:r>
            <a:r>
              <a:rPr lang="es-ES" dirty="0"/>
              <a:t>&gt;</a:t>
            </a:r>
          </a:p>
          <a:p>
            <a:pPr lvl="1"/>
            <a:r>
              <a:rPr lang="es-ES" dirty="0"/>
              <a:t>Se puede controlar el proceso de creación de componentes mediante los atributos opcionales:</a:t>
            </a:r>
          </a:p>
          <a:p>
            <a:pPr lvl="2"/>
            <a:r>
              <a:rPr lang="es-ES" dirty="0" err="1"/>
              <a:t>injector</a:t>
            </a:r>
            <a:r>
              <a:rPr lang="es-ES" dirty="0"/>
              <a:t>: inyector personalizado que sustituye al del contenedor componente actual.</a:t>
            </a:r>
          </a:p>
          <a:p>
            <a:pPr lvl="2"/>
            <a:r>
              <a:rPr lang="es-ES" dirty="0" err="1"/>
              <a:t>content</a:t>
            </a:r>
            <a:r>
              <a:rPr lang="es-ES" dirty="0"/>
              <a:t>: Contenido para </a:t>
            </a:r>
            <a:r>
              <a:rPr lang="es-ES" dirty="0" err="1"/>
              <a:t>transcluir</a:t>
            </a:r>
            <a:r>
              <a:rPr lang="es-ES" dirty="0"/>
              <a:t> dentro de componente dinámico.</a:t>
            </a:r>
          </a:p>
          <a:p>
            <a:pPr lvl="2"/>
            <a:r>
              <a:rPr lang="es-ES" dirty="0" err="1"/>
              <a:t>moduleFactory</a:t>
            </a:r>
            <a:r>
              <a:rPr lang="es-ES" dirty="0"/>
              <a:t>: permite la carga dinámica de otro módulo y, a continuación, cargar un componente de ese módulo.</a:t>
            </a:r>
          </a:p>
          <a:p>
            <a:r>
              <a:rPr lang="es-ES" dirty="0"/>
              <a:t>El </a:t>
            </a:r>
            <a:r>
              <a:rPr lang="es-ES" dirty="0" err="1"/>
              <a:t>componentTypeExpression</a:t>
            </a:r>
            <a:r>
              <a:rPr lang="es-ES" dirty="0"/>
              <a:t> es la clase del componente que debe ser expuesta desde el contexto:</a:t>
            </a:r>
          </a:p>
          <a:p>
            <a:pPr marL="457200" lvl="1" indent="0">
              <a:buNone/>
            </a:pPr>
            <a:r>
              <a:rPr lang="es-ES" dirty="0"/>
              <a:t>&lt;</a:t>
            </a:r>
            <a:r>
              <a:rPr lang="es-ES" dirty="0" err="1"/>
              <a:t>ng-container</a:t>
            </a:r>
            <a:r>
              <a:rPr lang="es-ES" dirty="0"/>
              <a:t> *</a:t>
            </a:r>
            <a:r>
              <a:rPr lang="es-ES" dirty="0" err="1"/>
              <a:t>ngComponentOutlet</a:t>
            </a:r>
            <a:r>
              <a:rPr lang="es-ES" dirty="0"/>
              <a:t>="componente"&gt;&lt;/</a:t>
            </a:r>
            <a:r>
              <a:rPr lang="es-ES" dirty="0" err="1"/>
              <a:t>ng-container</a:t>
            </a:r>
            <a:r>
              <a:rPr lang="es-ES" dirty="0"/>
              <a:t>&gt;</a:t>
            </a:r>
          </a:p>
          <a:p>
            <a:pPr marL="457200" lvl="1" indent="0">
              <a:buNone/>
            </a:pPr>
            <a:r>
              <a:rPr lang="es-ES" dirty="0"/>
              <a:t>@</a:t>
            </a:r>
            <a:r>
              <a:rPr lang="es-ES" dirty="0" err="1"/>
              <a:t>Component</a:t>
            </a:r>
            <a:r>
              <a:rPr lang="es-ES" dirty="0"/>
              <a:t>({</a:t>
            </a:r>
            <a:r>
              <a:rPr lang="es-ES" dirty="0" err="1"/>
              <a:t>entryComponents</a:t>
            </a:r>
            <a:r>
              <a:rPr lang="es-ES" dirty="0"/>
              <a:t>: [</a:t>
            </a:r>
            <a:r>
              <a:rPr lang="es-ES" dirty="0" err="1"/>
              <a:t>MyComponent</a:t>
            </a:r>
            <a:r>
              <a:rPr lang="es-ES" dirty="0"/>
              <a:t> //…</a:t>
            </a:r>
          </a:p>
          <a:p>
            <a:pPr marL="457200" lvl="1" indent="0">
              <a:buNone/>
            </a:pPr>
            <a:r>
              <a:rPr lang="es-ES" dirty="0" err="1"/>
              <a:t>public</a:t>
            </a:r>
            <a:r>
              <a:rPr lang="es-ES" dirty="0"/>
              <a:t> componente: </a:t>
            </a:r>
            <a:r>
              <a:rPr lang="es-ES" dirty="0" err="1"/>
              <a:t>any</a:t>
            </a:r>
            <a:r>
              <a:rPr lang="es-ES" dirty="0"/>
              <a:t> = </a:t>
            </a:r>
            <a:r>
              <a:rPr lang="es-ES" dirty="0" err="1"/>
              <a:t>MyComponent</a:t>
            </a:r>
            <a:r>
              <a:rPr lang="es-ES" dirty="0"/>
              <a:t>;</a:t>
            </a:r>
          </a:p>
          <a:p>
            <a:pPr marL="0" indent="0">
              <a:buNone/>
            </a:pPr>
            <a:endParaRPr lang="es-ES" dirty="0"/>
          </a:p>
        </p:txBody>
      </p:sp>
    </p:spTree>
    <p:extLst>
      <p:ext uri="{BB962C8B-B14F-4D97-AF65-F5344CB8AC3E}">
        <p14:creationId xmlns:p14="http://schemas.microsoft.com/office/powerpoint/2010/main" val="326869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55000" lnSpcReduction="20000"/>
          </a:bodyPr>
          <a:lstStyle/>
          <a:p>
            <a:r>
              <a:rPr lang="es-ES" dirty="0"/>
              <a:t>Angular (comúnmente llamado "Angular 2+" o "Angular 2") es un </a:t>
            </a:r>
            <a:r>
              <a:rPr lang="es-ES" dirty="0" err="1"/>
              <a:t>framework</a:t>
            </a:r>
            <a:r>
              <a:rPr lang="es-ES" dirty="0"/>
              <a:t> estructural para aplicaciones web de una sola página (SPA) siguiendo el patrón MVVM y orientación a componentes. </a:t>
            </a:r>
          </a:p>
          <a:p>
            <a:r>
              <a:rPr lang="es-ES" dirty="0"/>
              <a:t>Permite utilizar el HTML como lenguaje de plantillas y extender la sintaxis del HTML para expresar los componentes de la aplicación de forma declarativa, clara y sucinta. </a:t>
            </a:r>
          </a:p>
          <a:p>
            <a:r>
              <a:rPr lang="es-ES" dirty="0"/>
              <a:t>El enlazado de datos y la inyección de dependencias eliminan gran parte del código que de otra forma se tendría que escribir. Y todo sucede dentro del navegador, lo que lo convierte en un buen socio para cualquier tecnología de servidor.</a:t>
            </a:r>
          </a:p>
          <a:p>
            <a:r>
              <a:rPr lang="es-ES" dirty="0"/>
              <a:t>Angular es un </a:t>
            </a:r>
            <a:r>
              <a:rPr lang="es-ES" dirty="0" err="1"/>
              <a:t>framework</a:t>
            </a:r>
            <a:r>
              <a:rPr lang="es-ES" dirty="0"/>
              <a:t> que pretende definir la arquitectura de la aplicación.</a:t>
            </a:r>
          </a:p>
          <a:p>
            <a:r>
              <a:rPr lang="es-ES" dirty="0"/>
              <a:t>Define claramente la separación entre el modelo de datos, el código, la presentación y la estética. </a:t>
            </a:r>
          </a:p>
          <a:p>
            <a:r>
              <a:rPr lang="es-ES" dirty="0"/>
              <a:t>Estás obligado por Angular a seguir esa estructura. Ya no haces el JavaScript como tu quieres sino como Angular te manda. Y eso realmente da mucha potencia a la aplicación ya que, al seguir una arquitectura definida, Angular puede ayudarte en la aplicación y a tener todo mucho mas estructurado. </a:t>
            </a:r>
          </a:p>
          <a:p>
            <a:r>
              <a:rPr lang="es-ES" dirty="0"/>
              <a:t>Angular es la evolución de </a:t>
            </a:r>
            <a:r>
              <a:rPr lang="es-ES" dirty="0" err="1"/>
              <a:t>AngularJS</a:t>
            </a:r>
            <a:r>
              <a:rPr lang="es-ES" dirty="0"/>
              <a:t> aunque incompatible con su predecesor.</a:t>
            </a:r>
          </a:p>
          <a:p>
            <a:endParaRPr lang="es-ES" dirty="0"/>
          </a:p>
        </p:txBody>
      </p:sp>
    </p:spTree>
    <p:extLst>
      <p:ext uri="{BB962C8B-B14F-4D97-AF65-F5344CB8AC3E}">
        <p14:creationId xmlns:p14="http://schemas.microsoft.com/office/powerpoint/2010/main" val="17524321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
            </a:r>
            <a:r>
              <a:rPr lang="es-ES" dirty="0" err="1"/>
              <a:t>ngTemplateOutlet</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Inserta una vista incrustada desde un </a:t>
            </a:r>
            <a:r>
              <a:rPr lang="es-ES" dirty="0" err="1"/>
              <a:t>TemplateRef</a:t>
            </a:r>
            <a:r>
              <a:rPr lang="es-ES" dirty="0"/>
              <a:t> preparado</a:t>
            </a:r>
          </a:p>
          <a:p>
            <a:pPr marL="400050" lvl="1" indent="0">
              <a:buNone/>
            </a:pPr>
            <a:r>
              <a:rPr lang="es-ES" dirty="0"/>
              <a:t>@</a:t>
            </a:r>
            <a:r>
              <a:rPr lang="es-ES" dirty="0" err="1"/>
              <a:t>Component</a:t>
            </a:r>
            <a:r>
              <a:rPr lang="es-ES" dirty="0"/>
              <a:t>({</a:t>
            </a:r>
          </a:p>
          <a:p>
            <a:pPr marL="400050" lvl="1" indent="0">
              <a:buNone/>
            </a:pPr>
            <a:r>
              <a:rPr lang="es-ES" dirty="0"/>
              <a:t>  selector: '</a:t>
            </a:r>
            <a:r>
              <a:rPr lang="es-ES" dirty="0" err="1"/>
              <a:t>ng-template-outlet-example</a:t>
            </a:r>
            <a:r>
              <a:rPr lang="es-ES" dirty="0"/>
              <a:t>',</a:t>
            </a:r>
          </a:p>
          <a:p>
            <a:pPr marL="400050" lvl="1" indent="0">
              <a:buNone/>
            </a:pPr>
            <a:r>
              <a:rPr lang="es-ES" dirty="0"/>
              <a:t>  </a:t>
            </a:r>
            <a:r>
              <a:rPr lang="es-ES" dirty="0" err="1"/>
              <a:t>template</a:t>
            </a:r>
            <a:r>
              <a:rPr lang="es-ES" dirty="0"/>
              <a:t>: `</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greet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eng</a:t>
            </a:r>
            <a:r>
              <a:rPr lang="es-ES" dirty="0"/>
              <a:t>; </a:t>
            </a:r>
            <a:r>
              <a:rPr lang="es-ES" dirty="0" err="1"/>
              <a:t>context</a:t>
            </a:r>
            <a:r>
              <a:rPr lang="es-ES" dirty="0"/>
              <a:t>: </a:t>
            </a:r>
            <a:r>
              <a:rPr lang="es-ES" dirty="0" err="1"/>
              <a:t>myContext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svk</a:t>
            </a:r>
            <a:r>
              <a:rPr lang="es-ES" dirty="0"/>
              <a:t>; </a:t>
            </a:r>
            <a:r>
              <a:rPr lang="es-ES" dirty="0" err="1"/>
              <a:t>context</a:t>
            </a:r>
            <a:r>
              <a:rPr lang="es-ES" dirty="0"/>
              <a:t>: </a:t>
            </a:r>
            <a:r>
              <a:rPr lang="es-ES" dirty="0" err="1"/>
              <a:t>myContext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a:t>
            </a:r>
          </a:p>
          <a:p>
            <a:pPr marL="400050" lvl="1" indent="0">
              <a:buNone/>
            </a:pPr>
            <a:r>
              <a:rPr lang="es-ES" dirty="0"/>
              <a:t>    &lt;</a:t>
            </a:r>
            <a:r>
              <a:rPr lang="es-ES" dirty="0" err="1"/>
              <a:t>ng-template</a:t>
            </a:r>
            <a:r>
              <a:rPr lang="es-ES" dirty="0"/>
              <a:t> #</a:t>
            </a:r>
            <a:r>
              <a:rPr lang="es-ES" dirty="0" err="1"/>
              <a:t>greet</a:t>
            </a:r>
            <a:r>
              <a:rPr lang="es-ES" dirty="0"/>
              <a:t>&gt;&lt;</a:t>
            </a:r>
            <a:r>
              <a:rPr lang="es-ES" dirty="0" err="1"/>
              <a:t>span</a:t>
            </a:r>
            <a:r>
              <a:rPr lang="es-ES" dirty="0"/>
              <a:t>&gt;</a:t>
            </a:r>
            <a:r>
              <a:rPr lang="es-ES" dirty="0" err="1"/>
              <a:t>Hello</a:t>
            </a:r>
            <a:r>
              <a:rPr lang="es-ES" dirty="0"/>
              <a:t>&lt;/</a:t>
            </a:r>
            <a:r>
              <a:rPr lang="es-ES" dirty="0" err="1"/>
              <a:t>span</a:t>
            </a:r>
            <a:r>
              <a:rPr lang="es-ES" dirty="0"/>
              <a:t>&gt;&lt;/</a:t>
            </a:r>
            <a:r>
              <a:rPr lang="es-ES" dirty="0" err="1"/>
              <a:t>ng-template</a:t>
            </a:r>
            <a:r>
              <a:rPr lang="es-ES" dirty="0"/>
              <a:t>&gt;</a:t>
            </a:r>
          </a:p>
          <a:p>
            <a:pPr marL="400050" lvl="1" indent="0">
              <a:buNone/>
            </a:pPr>
            <a:r>
              <a:rPr lang="es-ES" dirty="0"/>
              <a:t>    &lt;</a:t>
            </a:r>
            <a:r>
              <a:rPr lang="es-ES" dirty="0" err="1"/>
              <a:t>ng-template</a:t>
            </a:r>
            <a:r>
              <a:rPr lang="es-ES" dirty="0"/>
              <a:t> #</a:t>
            </a:r>
            <a:r>
              <a:rPr lang="es-ES" dirty="0" err="1"/>
              <a:t>eng</a:t>
            </a:r>
            <a:r>
              <a:rPr lang="es-ES" dirty="0"/>
              <a:t> </a:t>
            </a:r>
            <a:r>
              <a:rPr lang="es-ES" dirty="0" err="1"/>
              <a:t>let-name</a:t>
            </a:r>
            <a:r>
              <a:rPr lang="es-ES" dirty="0"/>
              <a:t>&gt;&lt;</a:t>
            </a:r>
            <a:r>
              <a:rPr lang="es-ES" dirty="0" err="1"/>
              <a:t>span</a:t>
            </a:r>
            <a:r>
              <a:rPr lang="es-ES" dirty="0"/>
              <a:t>&gt;</a:t>
            </a:r>
            <a:r>
              <a:rPr lang="es-ES" dirty="0" err="1"/>
              <a:t>Hello</a:t>
            </a:r>
            <a:r>
              <a:rPr lang="es-ES" dirty="0"/>
              <a:t> {{</a:t>
            </a:r>
            <a:r>
              <a:rPr lang="es-ES" dirty="0" err="1"/>
              <a:t>name</a:t>
            </a:r>
            <a:r>
              <a:rPr lang="es-ES" dirty="0"/>
              <a:t>}}!&lt;/</a:t>
            </a:r>
            <a:r>
              <a:rPr lang="es-ES" dirty="0" err="1"/>
              <a:t>span</a:t>
            </a:r>
            <a:r>
              <a:rPr lang="es-ES" dirty="0"/>
              <a:t>&gt;&lt;/</a:t>
            </a:r>
            <a:r>
              <a:rPr lang="es-ES" dirty="0" err="1"/>
              <a:t>ng-template</a:t>
            </a:r>
            <a:r>
              <a:rPr lang="es-ES" dirty="0"/>
              <a:t>&gt;</a:t>
            </a:r>
          </a:p>
          <a:p>
            <a:pPr marL="400050" lvl="1" indent="0">
              <a:buNone/>
            </a:pPr>
            <a:r>
              <a:rPr lang="es-ES" dirty="0"/>
              <a:t>    &lt;</a:t>
            </a:r>
            <a:r>
              <a:rPr lang="es-ES" dirty="0" err="1"/>
              <a:t>ng-template</a:t>
            </a:r>
            <a:r>
              <a:rPr lang="es-ES" dirty="0"/>
              <a:t> #</a:t>
            </a:r>
            <a:r>
              <a:rPr lang="es-ES" dirty="0" err="1"/>
              <a:t>svk</a:t>
            </a:r>
            <a:r>
              <a:rPr lang="es-ES" dirty="0"/>
              <a:t> </a:t>
            </a:r>
            <a:r>
              <a:rPr lang="es-ES" dirty="0" err="1"/>
              <a:t>let-person</a:t>
            </a:r>
            <a:r>
              <a:rPr lang="es-ES" dirty="0"/>
              <a:t>="</a:t>
            </a:r>
            <a:r>
              <a:rPr lang="es-ES" dirty="0" err="1"/>
              <a:t>localSk</a:t>
            </a:r>
            <a:r>
              <a:rPr lang="es-ES" dirty="0"/>
              <a:t>"&gt;&lt;</a:t>
            </a:r>
            <a:r>
              <a:rPr lang="es-ES" dirty="0" err="1"/>
              <a:t>span</a:t>
            </a:r>
            <a:r>
              <a:rPr lang="es-ES" dirty="0"/>
              <a:t>&gt;</a:t>
            </a:r>
            <a:r>
              <a:rPr lang="es-ES" dirty="0" err="1"/>
              <a:t>Ahoj</a:t>
            </a:r>
            <a:r>
              <a:rPr lang="es-ES" dirty="0"/>
              <a:t> {{</a:t>
            </a:r>
            <a:r>
              <a:rPr lang="es-ES" dirty="0" err="1"/>
              <a:t>person</a:t>
            </a:r>
            <a:r>
              <a:rPr lang="es-ES" dirty="0"/>
              <a:t>}}!&lt;/</a:t>
            </a:r>
            <a:r>
              <a:rPr lang="es-ES" dirty="0" err="1"/>
              <a:t>span</a:t>
            </a:r>
            <a:r>
              <a:rPr lang="es-ES" dirty="0"/>
              <a:t>&gt;&lt;/</a:t>
            </a:r>
            <a:r>
              <a:rPr lang="es-ES" dirty="0" err="1"/>
              <a:t>ng-template</a:t>
            </a:r>
            <a:r>
              <a:rPr lang="es-ES" dirty="0"/>
              <a:t>&gt;</a:t>
            </a:r>
          </a:p>
          <a:p>
            <a:pPr marL="400050" lvl="1" indent="0">
              <a:buNone/>
            </a:pPr>
            <a:r>
              <a:rPr lang="es-ES" dirty="0"/>
              <a:t>`</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NgTemplateOutletExample</a:t>
            </a:r>
            <a:r>
              <a:rPr lang="es-ES" dirty="0"/>
              <a:t> {</a:t>
            </a:r>
          </a:p>
          <a:p>
            <a:pPr marL="400050" lvl="1" indent="0">
              <a:buNone/>
            </a:pPr>
            <a:r>
              <a:rPr lang="es-ES" dirty="0"/>
              <a:t>  </a:t>
            </a:r>
            <a:r>
              <a:rPr lang="es-ES" dirty="0" err="1"/>
              <a:t>myContext</a:t>
            </a:r>
            <a:r>
              <a:rPr lang="es-ES" dirty="0"/>
              <a:t> = {$</a:t>
            </a:r>
            <a:r>
              <a:rPr lang="es-ES" dirty="0" err="1"/>
              <a:t>implicit</a:t>
            </a:r>
            <a:r>
              <a:rPr lang="es-ES" dirty="0"/>
              <a:t>: '</a:t>
            </a:r>
            <a:r>
              <a:rPr lang="es-ES" dirty="0" err="1"/>
              <a:t>World</a:t>
            </a:r>
            <a:r>
              <a:rPr lang="es-ES" dirty="0"/>
              <a:t>', </a:t>
            </a:r>
            <a:r>
              <a:rPr lang="es-ES" dirty="0" err="1"/>
              <a:t>localSk</a:t>
            </a:r>
            <a:r>
              <a:rPr lang="es-ES" dirty="0"/>
              <a:t>: '</a:t>
            </a:r>
            <a:r>
              <a:rPr lang="es-ES" dirty="0" err="1"/>
              <a:t>Svet</a:t>
            </a:r>
            <a:r>
              <a:rPr lang="es-ES" dirty="0"/>
              <a:t>'};</a:t>
            </a:r>
          </a:p>
          <a:p>
            <a:pPr marL="400050" lvl="1" indent="0">
              <a:buNone/>
            </a:pPr>
            <a:r>
              <a:rPr lang="es-ES" dirty="0"/>
              <a:t>}</a:t>
            </a:r>
          </a:p>
          <a:p>
            <a:pPr marL="0" indent="0">
              <a:buNone/>
            </a:pPr>
            <a:endParaRPr lang="es-ES" dirty="0"/>
          </a:p>
        </p:txBody>
      </p:sp>
    </p:spTree>
    <p:extLst>
      <p:ext uri="{BB962C8B-B14F-4D97-AF65-F5344CB8AC3E}">
        <p14:creationId xmlns:p14="http://schemas.microsoft.com/office/powerpoint/2010/main" val="37678236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ngTemplateOutletContext</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Enlaza una vista incrustada </a:t>
            </a:r>
            <a:r>
              <a:rPr lang="es-ES" dirty="0" err="1"/>
              <a:t>ngTemplateOutlet</a:t>
            </a:r>
            <a:r>
              <a:rPr lang="es-ES" dirty="0"/>
              <a:t> con un contexto de datos</a:t>
            </a:r>
          </a:p>
          <a:p>
            <a:pPr marL="400050" lvl="1" indent="0">
              <a:buNone/>
            </a:pPr>
            <a:r>
              <a:rPr lang="es-ES" dirty="0"/>
              <a:t>@</a:t>
            </a:r>
            <a:r>
              <a:rPr lang="es-ES" dirty="0" err="1"/>
              <a:t>Component</a:t>
            </a:r>
            <a:r>
              <a:rPr lang="es-ES" dirty="0"/>
              <a:t>({</a:t>
            </a:r>
          </a:p>
          <a:p>
            <a:pPr marL="400050" lvl="1" indent="0">
              <a:buNone/>
            </a:pPr>
            <a:r>
              <a:rPr lang="es-ES" dirty="0"/>
              <a:t>  selector: 'demo-</a:t>
            </a:r>
            <a:r>
              <a:rPr lang="es-ES" dirty="0" err="1"/>
              <a:t>template</a:t>
            </a:r>
            <a:r>
              <a:rPr lang="es-ES" dirty="0"/>
              <a:t>',</a:t>
            </a:r>
          </a:p>
          <a:p>
            <a:pPr marL="400050" lvl="1" indent="0">
              <a:buNone/>
            </a:pPr>
            <a:r>
              <a:rPr lang="es-ES" dirty="0"/>
              <a:t>  </a:t>
            </a:r>
            <a:r>
              <a:rPr lang="es-ES" dirty="0" err="1"/>
              <a:t>template</a:t>
            </a:r>
            <a:r>
              <a:rPr lang="es-ES" dirty="0"/>
              <a:t>: `</a:t>
            </a:r>
          </a:p>
          <a:p>
            <a:pPr marL="400050" lvl="1" indent="0">
              <a:buNone/>
            </a:pPr>
            <a:r>
              <a:rPr lang="es-ES" dirty="0"/>
              <a:t>    &lt;</a:t>
            </a:r>
            <a:r>
              <a:rPr lang="es-ES" dirty="0" err="1"/>
              <a:t>ng-template</a:t>
            </a:r>
            <a:r>
              <a:rPr lang="es-ES" dirty="0"/>
              <a:t> #</a:t>
            </a:r>
            <a:r>
              <a:rPr lang="es-ES" dirty="0" err="1"/>
              <a:t>templateRef</a:t>
            </a:r>
            <a:r>
              <a:rPr lang="es-ES" dirty="0"/>
              <a:t> </a:t>
            </a:r>
            <a:r>
              <a:rPr lang="es-ES" dirty="0" err="1"/>
              <a:t>let-label</a:t>
            </a:r>
            <a:r>
              <a:rPr lang="es-ES" dirty="0"/>
              <a:t>="</a:t>
            </a:r>
            <a:r>
              <a:rPr lang="es-ES" dirty="0" err="1"/>
              <a:t>label</a:t>
            </a:r>
            <a:r>
              <a:rPr lang="es-ES" dirty="0"/>
              <a:t>" </a:t>
            </a:r>
            <a:r>
              <a:rPr lang="es-ES" dirty="0" err="1"/>
              <a:t>let-url</a:t>
            </a:r>
            <a:r>
              <a:rPr lang="es-ES" dirty="0"/>
              <a:t>="</a:t>
            </a:r>
            <a:r>
              <a:rPr lang="es-ES" dirty="0" err="1"/>
              <a:t>url</a:t>
            </a:r>
            <a:r>
              <a:rPr lang="es-ES" dirty="0"/>
              <a:t>"&gt;</a:t>
            </a:r>
          </a:p>
          <a:p>
            <a:pPr marL="400050" lvl="1" indent="0">
              <a:buNone/>
            </a:pPr>
            <a:r>
              <a:rPr lang="es-ES" dirty="0"/>
              <a:t>      &lt;div&gt;&lt;a </a:t>
            </a:r>
            <a:r>
              <a:rPr lang="es-ES" dirty="0" err="1"/>
              <a:t>href</a:t>
            </a:r>
            <a:r>
              <a:rPr lang="es-ES" dirty="0"/>
              <a:t>="{{</a:t>
            </a:r>
            <a:r>
              <a:rPr lang="es-ES" dirty="0" err="1"/>
              <a:t>url</a:t>
            </a:r>
            <a:r>
              <a:rPr lang="es-ES" dirty="0"/>
              <a:t>}}"&gt;{{</a:t>
            </a:r>
            <a:r>
              <a:rPr lang="es-ES" dirty="0" err="1"/>
              <a:t>label</a:t>
            </a:r>
            <a:r>
              <a:rPr lang="es-ES" dirty="0"/>
              <a:t>}} *&lt;/a&gt;&lt;/div&gt;</a:t>
            </a:r>
          </a:p>
          <a:p>
            <a:pPr marL="400050" lvl="1" indent="0">
              <a:buNone/>
            </a:pPr>
            <a:r>
              <a:rPr lang="es-ES" dirty="0"/>
              <a:t>    &lt;/</a:t>
            </a:r>
            <a:r>
              <a:rPr lang="es-ES" dirty="0" err="1"/>
              <a:t>ng-template</a:t>
            </a:r>
            <a:r>
              <a:rPr lang="es-ES" dirty="0"/>
              <a:t>&gt;</a:t>
            </a:r>
          </a:p>
          <a:p>
            <a:pPr marL="400050" lvl="1" indent="0">
              <a:buNone/>
            </a:pPr>
            <a:r>
              <a:rPr lang="es-ES" dirty="0"/>
              <a:t>    &lt;h1&gt;</a:t>
            </a:r>
            <a:r>
              <a:rPr lang="es-ES" dirty="0" err="1"/>
              <a:t>Menu</a:t>
            </a:r>
            <a:r>
              <a:rPr lang="es-ES" dirty="0"/>
              <a:t>&lt;/h1&gt;</a:t>
            </a:r>
          </a:p>
          <a:p>
            <a:pPr marL="400050" lvl="1" indent="0">
              <a:buNone/>
            </a:pPr>
            <a:r>
              <a:rPr lang="es-ES" dirty="0"/>
              <a:t>    &lt;div [</a:t>
            </a:r>
            <a:r>
              <a:rPr lang="es-ES" dirty="0" err="1"/>
              <a:t>ngTemplateOutlet</a:t>
            </a:r>
            <a:r>
              <a:rPr lang="es-ES" dirty="0"/>
              <a:t>]="</a:t>
            </a:r>
            <a:r>
              <a:rPr lang="es-ES" dirty="0" err="1"/>
              <a:t>templateRef</a:t>
            </a:r>
            <a:r>
              <a:rPr lang="es-ES" dirty="0"/>
              <a:t>" [</a:t>
            </a:r>
            <a:r>
              <a:rPr lang="es-ES" dirty="0" err="1"/>
              <a:t>ngTemplateOutletContext</a:t>
            </a:r>
            <a:r>
              <a:rPr lang="es-ES" dirty="0"/>
              <a:t>]="</a:t>
            </a:r>
            <a:r>
              <a:rPr lang="es-ES" dirty="0" err="1"/>
              <a:t>menu</a:t>
            </a:r>
            <a:r>
              <a:rPr lang="es-ES" dirty="0"/>
              <a:t>[0]"&gt;&lt;/div&gt;</a:t>
            </a:r>
          </a:p>
          <a:p>
            <a:pPr marL="400050" lvl="1" indent="0">
              <a:buNone/>
            </a:pPr>
            <a:r>
              <a:rPr lang="es-ES" dirty="0"/>
              <a:t>    &lt;div [</a:t>
            </a:r>
            <a:r>
              <a:rPr lang="es-ES" dirty="0" err="1"/>
              <a:t>ngTemplateOutlet</a:t>
            </a:r>
            <a:r>
              <a:rPr lang="es-ES" dirty="0"/>
              <a:t>]="</a:t>
            </a:r>
            <a:r>
              <a:rPr lang="es-ES" dirty="0" err="1"/>
              <a:t>templateRef</a:t>
            </a:r>
            <a:r>
              <a:rPr lang="es-ES" dirty="0"/>
              <a:t>" [</a:t>
            </a:r>
            <a:r>
              <a:rPr lang="es-ES" dirty="0" err="1"/>
              <a:t>ngTemplateOutletContext</a:t>
            </a:r>
            <a:r>
              <a:rPr lang="es-ES" dirty="0"/>
              <a:t>]="</a:t>
            </a:r>
            <a:r>
              <a:rPr lang="es-ES" dirty="0" err="1"/>
              <a:t>menu</a:t>
            </a:r>
            <a:r>
              <a:rPr lang="es-ES" dirty="0"/>
              <a:t>[1]"&gt;&lt;/div&gt;</a:t>
            </a:r>
          </a:p>
          <a:p>
            <a:pPr marL="400050" lvl="1" indent="0">
              <a:buNone/>
            </a:pPr>
            <a:r>
              <a:rPr lang="es-ES" dirty="0"/>
              <a:t>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DemoTemplateComponent</a:t>
            </a:r>
            <a:r>
              <a:rPr lang="es-ES" dirty="0"/>
              <a:t> {</a:t>
            </a:r>
          </a:p>
          <a:p>
            <a:pPr marL="400050" lvl="1" indent="0">
              <a:buNone/>
            </a:pPr>
            <a:r>
              <a:rPr lang="es-ES" dirty="0"/>
              <a:t>  </a:t>
            </a:r>
            <a:r>
              <a:rPr lang="es-ES" dirty="0" err="1"/>
              <a:t>menu:any</a:t>
            </a:r>
            <a:r>
              <a:rPr lang="es-ES" dirty="0"/>
              <a:t> = [</a:t>
            </a:r>
          </a:p>
          <a:p>
            <a:pPr marL="400050" lvl="1" indent="0">
              <a:buNone/>
            </a:pPr>
            <a:r>
              <a:rPr lang="es-ES" dirty="0"/>
              <a:t>    { "id": 1, "</a:t>
            </a:r>
            <a:r>
              <a:rPr lang="es-ES" dirty="0" err="1"/>
              <a:t>label</a:t>
            </a:r>
            <a:r>
              <a:rPr lang="es-ES" dirty="0"/>
              <a:t>": "</a:t>
            </a:r>
            <a:r>
              <a:rPr lang="es-ES" dirty="0" err="1"/>
              <a:t>AngularJS</a:t>
            </a:r>
            <a:r>
              <a:rPr lang="es-ES" dirty="0"/>
              <a:t>", "</a:t>
            </a:r>
            <a:r>
              <a:rPr lang="es-ES" dirty="0" err="1"/>
              <a:t>url</a:t>
            </a:r>
            <a:r>
              <a:rPr lang="es-ES" dirty="0"/>
              <a:t>": "http:\/\/angularjs.org" }, </a:t>
            </a:r>
          </a:p>
          <a:p>
            <a:pPr marL="400050" lvl="1" indent="0">
              <a:buNone/>
            </a:pPr>
            <a:r>
              <a:rPr lang="es-ES" dirty="0"/>
              <a:t>    { "id": 2, "</a:t>
            </a:r>
            <a:r>
              <a:rPr lang="es-ES" dirty="0" err="1"/>
              <a:t>label</a:t>
            </a:r>
            <a:r>
              <a:rPr lang="es-ES" dirty="0"/>
              <a:t>": "Angular", "</a:t>
            </a:r>
            <a:r>
              <a:rPr lang="es-ES" dirty="0" err="1"/>
              <a:t>url</a:t>
            </a:r>
            <a:r>
              <a:rPr lang="es-ES" dirty="0"/>
              <a:t>": "http:\/\/angular.io" }</a:t>
            </a:r>
          </a:p>
          <a:p>
            <a:pPr marL="400050" lvl="1" indent="0">
              <a:buNone/>
            </a:pPr>
            <a:r>
              <a:rPr lang="es-ES" dirty="0"/>
              <a:t>    ];  </a:t>
            </a:r>
          </a:p>
          <a:p>
            <a:pPr marL="400050" lvl="1" indent="0">
              <a:buNone/>
            </a:pPr>
            <a:r>
              <a:rPr lang="es-ES" dirty="0"/>
              <a:t>}</a:t>
            </a:r>
          </a:p>
          <a:p>
            <a:pPr marL="0" indent="0">
              <a:buNone/>
            </a:pPr>
            <a:endParaRPr lang="es-ES" dirty="0"/>
          </a:p>
        </p:txBody>
      </p:sp>
    </p:spTree>
    <p:extLst>
      <p:ext uri="{BB962C8B-B14F-4D97-AF65-F5344CB8AC3E}">
        <p14:creationId xmlns:p14="http://schemas.microsoft.com/office/powerpoint/2010/main" val="11893565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ng-content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directiva &lt;</a:t>
            </a:r>
            <a:r>
              <a:rPr lang="es-ES" dirty="0" err="1"/>
              <a:t>ng-content</a:t>
            </a:r>
            <a:r>
              <a:rPr lang="es-ES" dirty="0"/>
              <a:t>&gt; es un elemento </a:t>
            </a:r>
            <a:r>
              <a:rPr lang="es-ES"/>
              <a:t>de transclusión (trasladar </a:t>
            </a:r>
            <a:r>
              <a:rPr lang="es-ES" dirty="0"/>
              <a:t>e incluir) del contenido de la etiqueta del componente a la plantilla.</a:t>
            </a:r>
          </a:p>
          <a:p>
            <a:pPr marL="0" indent="0">
              <a:buNone/>
            </a:pPr>
            <a:endParaRPr lang="en-US" dirty="0"/>
          </a:p>
          <a:p>
            <a:pPr marL="719138" lvl="1" indent="-319088">
              <a:buNone/>
            </a:pPr>
            <a:r>
              <a:rPr lang="en-US" dirty="0"/>
              <a:t>&lt;card [header</a:t>
            </a:r>
            <a:r>
              <a:rPr lang="es-ES" dirty="0"/>
              <a:t>]="'Hola mundo'"&gt;Este es el contenido a </a:t>
            </a:r>
            <a:r>
              <a:rPr lang="es-ES" dirty="0" err="1"/>
              <a:t>transcluir</a:t>
            </a:r>
            <a:r>
              <a:rPr lang="es-ES" dirty="0"/>
              <a:t> que puede contener otras etiquetas y componentes</a:t>
            </a:r>
            <a:r>
              <a:rPr lang="en-US" dirty="0"/>
              <a:t>&lt;/card&gt;</a:t>
            </a:r>
            <a:endParaRPr lang="es-ES" dirty="0"/>
          </a:p>
          <a:p>
            <a:pPr marL="400050" lvl="1" indent="0">
              <a:buNone/>
            </a:pPr>
            <a:endParaRPr lang="en-US" dirty="0"/>
          </a:p>
          <a:p>
            <a:pPr marL="400050" lvl="1" indent="0">
              <a:buNone/>
            </a:pPr>
            <a:r>
              <a:rPr lang="en-US" dirty="0"/>
              <a:t>@Component({</a:t>
            </a:r>
          </a:p>
          <a:p>
            <a:pPr marL="400050" lvl="1" indent="0">
              <a:buNone/>
            </a:pPr>
            <a:r>
              <a:rPr lang="en-US" dirty="0"/>
              <a:t>  selector: 'card',</a:t>
            </a:r>
          </a:p>
          <a:p>
            <a:pPr marL="400050" lvl="1" indent="0">
              <a:buNone/>
            </a:pPr>
            <a:r>
              <a:rPr lang="en-US" dirty="0"/>
              <a:t>  template: `</a:t>
            </a:r>
          </a:p>
          <a:p>
            <a:pPr marL="400050" lvl="1" indent="0">
              <a:buNone/>
            </a:pPr>
            <a:r>
              <a:rPr lang="en-US" dirty="0"/>
              <a:t>&lt;div class="card"&gt;</a:t>
            </a:r>
          </a:p>
          <a:p>
            <a:pPr marL="400050" lvl="1" indent="0">
              <a:buNone/>
            </a:pPr>
            <a:r>
              <a:rPr lang="en-US" dirty="0"/>
              <a:t>    &lt;H1&gt;{{ header }}&lt;/H1&gt;</a:t>
            </a:r>
          </a:p>
          <a:p>
            <a:pPr marL="400050" lvl="1" indent="0">
              <a:buNone/>
            </a:pPr>
            <a:r>
              <a:rPr lang="en-US" dirty="0"/>
              <a:t>    &lt;ng-content&gt;&lt;/ng-content&gt;</a:t>
            </a:r>
          </a:p>
          <a:p>
            <a:pPr marL="400050" lvl="1" indent="0">
              <a:buNone/>
            </a:pPr>
            <a:r>
              <a:rPr lang="en-US" dirty="0"/>
              <a:t>&lt;/div&gt;`,</a:t>
            </a:r>
          </a:p>
          <a:p>
            <a:pPr marL="400050" lvl="1" indent="0">
              <a:buNone/>
            </a:pPr>
            <a:r>
              <a:rPr lang="en-US" dirty="0"/>
              <a:t>})</a:t>
            </a:r>
          </a:p>
          <a:p>
            <a:pPr marL="400050" lvl="1" indent="0">
              <a:buNone/>
            </a:pPr>
            <a:r>
              <a:rPr lang="en-US" dirty="0"/>
              <a:t>export class </a:t>
            </a:r>
            <a:r>
              <a:rPr lang="en-US" dirty="0" err="1"/>
              <a:t>CardComponent</a:t>
            </a:r>
            <a:r>
              <a:rPr lang="en-US" dirty="0"/>
              <a:t> {</a:t>
            </a:r>
          </a:p>
          <a:p>
            <a:pPr marL="400050" lvl="1" indent="0">
              <a:buNone/>
            </a:pPr>
            <a:r>
              <a:rPr lang="en-US" dirty="0"/>
              <a:t>    @Input() header: string = 'this is header'; </a:t>
            </a:r>
            <a:endParaRPr lang="es-ES" dirty="0"/>
          </a:p>
        </p:txBody>
      </p:sp>
    </p:spTree>
    <p:extLst>
      <p:ext uri="{BB962C8B-B14F-4D97-AF65-F5344CB8AC3E}">
        <p14:creationId xmlns:p14="http://schemas.microsoft.com/office/powerpoint/2010/main" val="4050617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ng-content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&lt;</a:t>
            </a:r>
            <a:r>
              <a:rPr lang="es-ES" dirty="0" err="1"/>
              <a:t>ng-content</a:t>
            </a:r>
            <a:r>
              <a:rPr lang="es-ES" dirty="0"/>
              <a:t>&gt; acepta un atributo </a:t>
            </a:r>
            <a:r>
              <a:rPr lang="es-ES" dirty="0" err="1"/>
              <a:t>select</a:t>
            </a:r>
            <a:r>
              <a:rPr lang="es-ES" dirty="0"/>
              <a:t> que permite definir un selector CSS que indica el contenido que se muestra en la directiva.</a:t>
            </a:r>
          </a:p>
          <a:p>
            <a:r>
              <a:rPr lang="es-ES" dirty="0"/>
              <a:t>Con el uso del atributo </a:t>
            </a:r>
            <a:r>
              <a:rPr lang="es-ES" dirty="0" err="1"/>
              <a:t>select</a:t>
            </a:r>
            <a:r>
              <a:rPr lang="es-ES" dirty="0"/>
              <a:t> se puedan definir varios </a:t>
            </a:r>
            <a:r>
              <a:rPr lang="es-ES" dirty="0" err="1"/>
              <a:t>ng-content</a:t>
            </a:r>
            <a:r>
              <a:rPr lang="es-ES" dirty="0"/>
              <a:t>, uno por cada tipo de contenido.</a:t>
            </a:r>
          </a:p>
          <a:p>
            <a:r>
              <a:rPr lang="es-ES" dirty="0"/>
              <a:t>Selector asociado a un atributo de HTML:</a:t>
            </a:r>
          </a:p>
          <a:p>
            <a:pPr marL="400050" lvl="1" indent="0">
              <a:buNone/>
            </a:pPr>
            <a:r>
              <a:rPr lang="es-ES" dirty="0"/>
              <a:t>&lt;</a:t>
            </a:r>
            <a:r>
              <a:rPr lang="es-ES" dirty="0" err="1"/>
              <a:t>ng-content</a:t>
            </a:r>
            <a:r>
              <a:rPr lang="es-ES" dirty="0"/>
              <a:t> </a:t>
            </a:r>
            <a:r>
              <a:rPr lang="es-ES" dirty="0" err="1"/>
              <a:t>select</a:t>
            </a:r>
            <a:r>
              <a:rPr lang="es-ES" dirty="0"/>
              <a:t>="[titulo]"&gt;&lt;/</a:t>
            </a:r>
            <a:r>
              <a:rPr lang="es-ES" dirty="0" err="1"/>
              <a:t>ng-content</a:t>
            </a:r>
            <a:r>
              <a:rPr lang="es-ES" dirty="0"/>
              <a:t>&gt;</a:t>
            </a:r>
          </a:p>
          <a:p>
            <a:r>
              <a:rPr lang="es-ES" dirty="0"/>
              <a:t>Selector asociado a un </a:t>
            </a:r>
            <a:r>
              <a:rPr lang="es-ES" dirty="0" err="1"/>
              <a:t>class</a:t>
            </a:r>
            <a:r>
              <a:rPr lang="es-ES" dirty="0"/>
              <a:t> de CSS:</a:t>
            </a:r>
          </a:p>
          <a:p>
            <a:pPr marL="400050" lvl="1" indent="0">
              <a:buNone/>
            </a:pPr>
            <a:r>
              <a:rPr lang="es-ES" dirty="0"/>
              <a:t>&lt;</a:t>
            </a:r>
            <a:r>
              <a:rPr lang="es-ES" dirty="0" err="1"/>
              <a:t>ng-content</a:t>
            </a:r>
            <a:r>
              <a:rPr lang="es-ES" dirty="0"/>
              <a:t> </a:t>
            </a:r>
            <a:r>
              <a:rPr lang="es-ES" dirty="0" err="1"/>
              <a:t>select</a:t>
            </a:r>
            <a:r>
              <a:rPr lang="es-ES" dirty="0"/>
              <a:t>=".cuerpo"&gt;&lt;/</a:t>
            </a:r>
            <a:r>
              <a:rPr lang="es-ES" dirty="0" err="1"/>
              <a:t>ng-content</a:t>
            </a:r>
            <a:r>
              <a:rPr lang="es-ES" dirty="0"/>
              <a:t>&gt;</a:t>
            </a:r>
          </a:p>
          <a:p>
            <a:r>
              <a:rPr lang="es-ES" dirty="0"/>
              <a:t>Contenido:</a:t>
            </a:r>
          </a:p>
          <a:p>
            <a:pPr marL="400050" lvl="1" indent="0">
              <a:buNone/>
            </a:pPr>
            <a:r>
              <a:rPr lang="es-ES" dirty="0"/>
              <a:t>&lt;</a:t>
            </a:r>
            <a:r>
              <a:rPr lang="es-ES" dirty="0" err="1"/>
              <a:t>card</a:t>
            </a:r>
            <a:r>
              <a:rPr lang="es-ES" dirty="0"/>
              <a:t> [</a:t>
            </a:r>
            <a:r>
              <a:rPr lang="es-ES" dirty="0" err="1"/>
              <a:t>header</a:t>
            </a:r>
            <a:r>
              <a:rPr lang="es-ES" dirty="0"/>
              <a:t>]="'Hola mundo'"&gt;</a:t>
            </a:r>
          </a:p>
          <a:p>
            <a:pPr marL="990600" lvl="1" indent="-319088">
              <a:buNone/>
            </a:pPr>
            <a:r>
              <a:rPr lang="es-ES" dirty="0"/>
              <a:t>&lt;div </a:t>
            </a:r>
            <a:r>
              <a:rPr lang="es-ES" b="1" dirty="0"/>
              <a:t>titulo</a:t>
            </a:r>
            <a:r>
              <a:rPr lang="es-ES" dirty="0"/>
              <a:t>&gt;Ejemplo&lt;/div&gt;</a:t>
            </a:r>
          </a:p>
          <a:p>
            <a:pPr marL="990600" lvl="1" indent="-319088">
              <a:buNone/>
            </a:pPr>
            <a:r>
              <a:rPr lang="es-ES" dirty="0"/>
              <a:t>&lt;div </a:t>
            </a:r>
            <a:r>
              <a:rPr lang="es-ES" b="1" dirty="0" err="1"/>
              <a:t>class</a:t>
            </a:r>
            <a:r>
              <a:rPr lang="es-ES" b="1" dirty="0"/>
              <a:t>="cuerpo"</a:t>
            </a:r>
            <a:r>
              <a:rPr lang="es-ES" dirty="0"/>
              <a:t>&gt;Este es el contenido a </a:t>
            </a:r>
            <a:r>
              <a:rPr lang="es-ES" dirty="0" err="1"/>
              <a:t>transcluir</a:t>
            </a:r>
            <a:r>
              <a:rPr lang="es-ES" dirty="0"/>
              <a:t> que puede contener otras etiquetas y componentes&lt;/div&gt;</a:t>
            </a:r>
          </a:p>
          <a:p>
            <a:pPr marL="400050" lvl="1" indent="0">
              <a:buNone/>
            </a:pPr>
            <a:r>
              <a:rPr lang="es-ES" dirty="0"/>
              <a:t>&lt;/</a:t>
            </a:r>
            <a:r>
              <a:rPr lang="es-ES" dirty="0" err="1"/>
              <a:t>card</a:t>
            </a:r>
            <a:r>
              <a:rPr lang="es-ES" dirty="0"/>
              <a:t>&gt;</a:t>
            </a:r>
          </a:p>
          <a:p>
            <a:endParaRPr lang="es-ES" dirty="0"/>
          </a:p>
        </p:txBody>
      </p:sp>
    </p:spTree>
    <p:extLst>
      <p:ext uri="{BB962C8B-B14F-4D97-AF65-F5344CB8AC3E}">
        <p14:creationId xmlns:p14="http://schemas.microsoft.com/office/powerpoint/2010/main" val="5341107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Variables referencia de plantilla</a:t>
            </a:r>
          </a:p>
        </p:txBody>
      </p:sp>
      <p:sp>
        <p:nvSpPr>
          <p:cNvPr id="3" name="Marcador de contenido 2"/>
          <p:cNvSpPr>
            <a:spLocks noGrp="1"/>
          </p:cNvSpPr>
          <p:nvPr>
            <p:ph idx="1"/>
          </p:nvPr>
        </p:nvSpPr>
        <p:spPr/>
        <p:txBody>
          <a:bodyPr>
            <a:normAutofit fontScale="62500" lnSpcReduction="20000"/>
          </a:bodyPr>
          <a:lstStyle/>
          <a:p>
            <a:r>
              <a:rPr lang="es-ES" dirty="0"/>
              <a:t>Una variable referencia de plantilla es una referencia a un elemento DOM o directiva dentro de una plantilla, similar al atributo ID de HTML pero sin las implicaciones funcionales del mismo.</a:t>
            </a:r>
          </a:p>
          <a:p>
            <a:r>
              <a:rPr lang="es-ES" dirty="0"/>
              <a:t>Pueden identificar tanto a elementos DOM nativos como a componentes Angular.</a:t>
            </a:r>
          </a:p>
          <a:p>
            <a:r>
              <a:rPr lang="es-ES" dirty="0"/>
              <a:t>Pueden ser utilizadas a lo largo de toda la plantilla por lo que no deben estar duplicadas.</a:t>
            </a:r>
          </a:p>
          <a:p>
            <a:r>
              <a:rPr lang="es-ES" dirty="0"/>
              <a:t>Los nombre se definen con el prefijo # o </a:t>
            </a:r>
            <a:r>
              <a:rPr lang="es-ES" dirty="0" err="1"/>
              <a:t>ref</a:t>
            </a:r>
            <a:r>
              <a:rPr lang="es-ES" dirty="0"/>
              <a:t>-, y se utilizan sin prefijo:</a:t>
            </a:r>
          </a:p>
          <a:p>
            <a:pPr marL="457200" lvl="1" indent="0">
              <a:buNone/>
            </a:pPr>
            <a:r>
              <a:rPr lang="es-ES" dirty="0"/>
              <a:t>&lt;input </a:t>
            </a:r>
            <a:r>
              <a:rPr lang="es-ES" b="1" dirty="0"/>
              <a:t>#</a:t>
            </a:r>
            <a:r>
              <a:rPr lang="es-ES" b="1" dirty="0" err="1"/>
              <a:t>phone</a:t>
            </a:r>
            <a:r>
              <a:rPr lang="es-ES" b="1" dirty="0"/>
              <a:t> </a:t>
            </a:r>
            <a:r>
              <a:rPr lang="es-ES" dirty="0" err="1"/>
              <a:t>placeholder</a:t>
            </a:r>
            <a:r>
              <a:rPr lang="es-ES" dirty="0"/>
              <a:t>="</a:t>
            </a:r>
            <a:r>
              <a:rPr lang="es-ES" dirty="0" err="1"/>
              <a:t>phone</a:t>
            </a:r>
            <a:r>
              <a:rPr lang="es-ES" dirty="0"/>
              <a:t> </a:t>
            </a:r>
            <a:r>
              <a:rPr lang="es-ES" dirty="0" err="1"/>
              <a:t>number</a:t>
            </a:r>
            <a:r>
              <a:rPr lang="es-ES" dirty="0"/>
              <a:t>"&gt;</a:t>
            </a:r>
          </a:p>
          <a:p>
            <a:pPr marL="457200" lvl="1" indent="0">
              <a:buNone/>
            </a:pPr>
            <a:r>
              <a:rPr lang="es-ES"/>
              <a:t>&lt;button (click</a:t>
            </a:r>
            <a:r>
              <a:rPr lang="es-ES" dirty="0"/>
              <a:t>)="</a:t>
            </a:r>
            <a:r>
              <a:rPr lang="es-ES" dirty="0" err="1"/>
              <a:t>callPhone</a:t>
            </a:r>
            <a:r>
              <a:rPr lang="es-ES" dirty="0"/>
              <a:t>(</a:t>
            </a:r>
            <a:r>
              <a:rPr lang="es-ES" b="1" dirty="0" err="1"/>
              <a:t>phone</a:t>
            </a:r>
            <a:r>
              <a:rPr lang="es-ES" dirty="0" err="1"/>
              <a:t>.value</a:t>
            </a:r>
            <a:r>
              <a:rPr lang="es-ES" dirty="0"/>
              <a:t>)"&gt;</a:t>
            </a:r>
            <a:r>
              <a:rPr lang="es-ES" dirty="0" err="1"/>
              <a:t>Call</a:t>
            </a:r>
            <a:r>
              <a:rPr lang="es-ES" dirty="0"/>
              <a:t>&lt;/</a:t>
            </a:r>
            <a:r>
              <a:rPr lang="es-ES" dirty="0" err="1"/>
              <a:t>button</a:t>
            </a:r>
            <a:r>
              <a:rPr lang="es-ES" dirty="0"/>
              <a:t>&gt;</a:t>
            </a:r>
          </a:p>
          <a:p>
            <a:pPr marL="457200" lvl="1" indent="0">
              <a:buNone/>
            </a:pPr>
            <a:r>
              <a:rPr lang="es-ES" dirty="0"/>
              <a:t>&lt;input </a:t>
            </a:r>
            <a:r>
              <a:rPr lang="es-ES" b="1" dirty="0" err="1"/>
              <a:t>ref</a:t>
            </a:r>
            <a:r>
              <a:rPr lang="es-ES" b="1" dirty="0"/>
              <a:t>-fax</a:t>
            </a:r>
            <a:r>
              <a:rPr lang="es-ES" dirty="0"/>
              <a:t> </a:t>
            </a:r>
            <a:r>
              <a:rPr lang="es-ES" dirty="0" err="1"/>
              <a:t>placeholder</a:t>
            </a:r>
            <a:r>
              <a:rPr lang="es-ES" dirty="0"/>
              <a:t>="fax </a:t>
            </a:r>
            <a:r>
              <a:rPr lang="es-ES" dirty="0" err="1"/>
              <a:t>number</a:t>
            </a:r>
            <a:r>
              <a:rPr lang="es-ES" dirty="0"/>
              <a:t>"&gt;</a:t>
            </a:r>
          </a:p>
          <a:p>
            <a:pPr marL="457200" lvl="1" indent="0">
              <a:buNone/>
            </a:pPr>
            <a:r>
              <a:rPr lang="es-ES"/>
              <a:t>&lt;button (click</a:t>
            </a:r>
            <a:r>
              <a:rPr lang="es-ES" dirty="0"/>
              <a:t>)="</a:t>
            </a:r>
            <a:r>
              <a:rPr lang="es-ES" dirty="0" err="1"/>
              <a:t>callFax</a:t>
            </a:r>
            <a:r>
              <a:rPr lang="es-ES" dirty="0"/>
              <a:t>(</a:t>
            </a:r>
            <a:r>
              <a:rPr lang="es-ES" b="1" dirty="0" err="1"/>
              <a:t>fax</a:t>
            </a:r>
            <a:r>
              <a:rPr lang="es-ES" dirty="0" err="1"/>
              <a:t>.value</a:t>
            </a:r>
            <a:r>
              <a:rPr lang="es-ES" dirty="0"/>
              <a:t>)"&gt;Fax&lt;/</a:t>
            </a:r>
            <a:r>
              <a:rPr lang="es-ES" dirty="0" err="1"/>
              <a:t>button</a:t>
            </a:r>
            <a:r>
              <a:rPr lang="es-ES" dirty="0"/>
              <a:t>&gt;</a:t>
            </a:r>
          </a:p>
          <a:p>
            <a:r>
              <a:rPr lang="es-ES" dirty="0"/>
              <a:t>Pueden tomar el valor de determinadas directivas:</a:t>
            </a:r>
          </a:p>
          <a:p>
            <a:pPr marL="457200" lvl="1" indent="0">
              <a:buNone/>
            </a:pPr>
            <a:r>
              <a:rPr lang="en-US" dirty="0"/>
              <a:t>&lt;form </a:t>
            </a:r>
            <a:r>
              <a:rPr lang="en-US" b="1" dirty="0"/>
              <a:t>#</a:t>
            </a:r>
            <a:r>
              <a:rPr lang="en-US" b="1" dirty="0" err="1"/>
              <a:t>theForm</a:t>
            </a:r>
            <a:r>
              <a:rPr lang="en-US" b="1" dirty="0"/>
              <a:t>="</a:t>
            </a:r>
            <a:r>
              <a:rPr lang="en-US" b="1" err="1"/>
              <a:t>ngForm</a:t>
            </a:r>
            <a:r>
              <a:rPr lang="en-US" b="1"/>
              <a:t>" </a:t>
            </a:r>
            <a:r>
              <a:rPr lang="en-US"/>
              <a:t>(ngSubmit</a:t>
            </a:r>
            <a:r>
              <a:rPr lang="en-US" dirty="0"/>
              <a:t>)="</a:t>
            </a:r>
            <a:r>
              <a:rPr lang="en-US" dirty="0" err="1"/>
              <a:t>onSubmit</a:t>
            </a:r>
            <a:r>
              <a:rPr lang="en-US" dirty="0"/>
              <a:t>(</a:t>
            </a:r>
            <a:r>
              <a:rPr lang="en-US" b="1" dirty="0" err="1"/>
              <a:t>theForm</a:t>
            </a:r>
            <a:r>
              <a:rPr lang="en-US" dirty="0"/>
              <a:t>)"&gt;</a:t>
            </a:r>
          </a:p>
          <a:p>
            <a:pPr marL="812800" lvl="1" indent="0">
              <a:buNone/>
            </a:pPr>
            <a:r>
              <a:rPr lang="en-US" dirty="0"/>
              <a:t>&lt;button type="submit" [disabled]="!</a:t>
            </a:r>
            <a:r>
              <a:rPr lang="en-US" dirty="0" err="1"/>
              <a:t>theForm.form.valid</a:t>
            </a:r>
            <a:r>
              <a:rPr lang="en-US" dirty="0"/>
              <a:t>"&gt;Submit&lt;/button&gt;</a:t>
            </a:r>
          </a:p>
          <a:p>
            <a:pPr marL="457200" lvl="1" indent="0">
              <a:buNone/>
            </a:pPr>
            <a:r>
              <a:rPr lang="en-US" dirty="0"/>
              <a:t>&lt;input [(</a:t>
            </a:r>
            <a:r>
              <a:rPr lang="en-US" dirty="0" err="1"/>
              <a:t>ngModel</a:t>
            </a:r>
            <a:r>
              <a:rPr lang="en-US" dirty="0"/>
              <a:t>)]="</a:t>
            </a:r>
            <a:r>
              <a:rPr lang="en-US" dirty="0" err="1"/>
              <a:t>currentHero.firstName</a:t>
            </a:r>
            <a:r>
              <a:rPr lang="en-US" dirty="0"/>
              <a:t>" </a:t>
            </a:r>
            <a:r>
              <a:rPr lang="en-US" b="1" dirty="0"/>
              <a:t>#</a:t>
            </a:r>
            <a:r>
              <a:rPr lang="en-US" b="1" dirty="0" err="1"/>
              <a:t>firstName</a:t>
            </a:r>
            <a:r>
              <a:rPr lang="en-US" b="1" dirty="0"/>
              <a:t>="</a:t>
            </a:r>
            <a:r>
              <a:rPr lang="en-US" b="1" dirty="0" err="1"/>
              <a:t>ngModel</a:t>
            </a:r>
            <a:r>
              <a:rPr lang="en-US" b="1" dirty="0"/>
              <a:t>"</a:t>
            </a:r>
            <a:r>
              <a:rPr lang="en-US" dirty="0"/>
              <a:t>&gt;</a:t>
            </a:r>
          </a:p>
          <a:p>
            <a:pPr lvl="1"/>
            <a:endParaRPr lang="es-ES" dirty="0"/>
          </a:p>
        </p:txBody>
      </p:sp>
    </p:spTree>
    <p:extLst>
      <p:ext uri="{BB962C8B-B14F-4D97-AF65-F5344CB8AC3E}">
        <p14:creationId xmlns:p14="http://schemas.microsoft.com/office/powerpoint/2010/main" val="27349217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Operador de navegación segura ?.</a:t>
            </a:r>
          </a:p>
        </p:txBody>
      </p:sp>
      <p:sp>
        <p:nvSpPr>
          <p:cNvPr id="3" name="Marcador de contenido 2"/>
          <p:cNvSpPr>
            <a:spLocks noGrp="1"/>
          </p:cNvSpPr>
          <p:nvPr>
            <p:ph idx="1"/>
          </p:nvPr>
        </p:nvSpPr>
        <p:spPr/>
        <p:txBody>
          <a:bodyPr>
            <a:normAutofit fontScale="70000" lnSpcReduction="20000"/>
          </a:bodyPr>
          <a:lstStyle/>
          <a:p>
            <a:r>
              <a:rPr lang="es-ES" dirty="0"/>
              <a:t>El operador de navegación segura ?. es una forma fluida y conveniente para protegerse de los valores nulos o no definidos en las rutas de invocación de las propiedades. </a:t>
            </a:r>
          </a:p>
          <a:p>
            <a:r>
              <a:rPr lang="es-ES" dirty="0"/>
              <a:t>Si se invoca una propiedad de un objeto cuya referencia es nula JavaScript lanza un error de referencia nula y lo mismo ocurre Angular.</a:t>
            </a:r>
          </a:p>
          <a:p>
            <a:r>
              <a:rPr lang="es-ES" dirty="0"/>
              <a:t>Si </a:t>
            </a:r>
            <a:r>
              <a:rPr lang="es-ES" dirty="0" err="1"/>
              <a:t>title</a:t>
            </a:r>
            <a:r>
              <a:rPr lang="es-ES" dirty="0"/>
              <a:t> es </a:t>
            </a:r>
            <a:r>
              <a:rPr lang="es-ES" dirty="0" err="1"/>
              <a:t>null</a:t>
            </a:r>
            <a:r>
              <a:rPr lang="es-ES" dirty="0"/>
              <a:t> o </a:t>
            </a:r>
            <a:r>
              <a:rPr lang="es-ES" dirty="0" err="1"/>
              <a:t>undefined</a:t>
            </a:r>
            <a:r>
              <a:rPr lang="es-ES" dirty="0"/>
              <a:t> la siguiente interpolación</a:t>
            </a:r>
          </a:p>
          <a:p>
            <a:pPr marL="0" indent="0">
              <a:buNone/>
            </a:pPr>
            <a:r>
              <a:rPr lang="es-ES" dirty="0"/>
              <a:t>	</a:t>
            </a:r>
            <a:r>
              <a:rPr lang="es-ES" dirty="0" err="1"/>
              <a:t>The</a:t>
            </a:r>
            <a:r>
              <a:rPr lang="es-ES" dirty="0"/>
              <a:t> </a:t>
            </a:r>
            <a:r>
              <a:rPr lang="es-ES" dirty="0" err="1"/>
              <a:t>title</a:t>
            </a:r>
            <a:r>
              <a:rPr lang="es-ES" dirty="0"/>
              <a:t> </a:t>
            </a:r>
            <a:r>
              <a:rPr lang="es-ES" dirty="0" err="1"/>
              <a:t>is</a:t>
            </a:r>
            <a:r>
              <a:rPr lang="es-ES" dirty="0"/>
              <a:t> {{</a:t>
            </a:r>
            <a:r>
              <a:rPr lang="es-ES" dirty="0" err="1"/>
              <a:t>title</a:t>
            </a:r>
            <a:r>
              <a:rPr lang="es-ES" dirty="0"/>
              <a:t>}}</a:t>
            </a:r>
          </a:p>
          <a:p>
            <a:pPr marL="355600" indent="0">
              <a:buNone/>
            </a:pPr>
            <a:r>
              <a:rPr lang="es-ES" dirty="0"/>
              <a:t>sustituye el marcador por una cadena vacía sin dar error.</a:t>
            </a:r>
          </a:p>
          <a:p>
            <a:r>
              <a:rPr lang="es-ES" dirty="0"/>
              <a:t>Si </a:t>
            </a:r>
            <a:r>
              <a:rPr lang="es-ES" dirty="0" err="1"/>
              <a:t>obj</a:t>
            </a:r>
            <a:r>
              <a:rPr lang="es-ES" dirty="0"/>
              <a:t> es </a:t>
            </a:r>
            <a:r>
              <a:rPr lang="es-ES" dirty="0" err="1"/>
              <a:t>null</a:t>
            </a:r>
            <a:r>
              <a:rPr lang="es-ES" dirty="0"/>
              <a:t> o </a:t>
            </a:r>
            <a:r>
              <a:rPr lang="es-ES" dirty="0" err="1"/>
              <a:t>undefined</a:t>
            </a:r>
            <a:r>
              <a:rPr lang="es-ES" dirty="0"/>
              <a:t> la siguiente interpolación</a:t>
            </a:r>
          </a:p>
          <a:p>
            <a:pPr marL="0" indent="0">
              <a:buNone/>
            </a:pPr>
            <a:r>
              <a:rPr lang="es-ES" dirty="0"/>
              <a:t>	</a:t>
            </a:r>
            <a:r>
              <a:rPr lang="es-ES" dirty="0" err="1"/>
              <a:t>The</a:t>
            </a:r>
            <a:r>
              <a:rPr lang="es-ES" dirty="0"/>
              <a:t> </a:t>
            </a:r>
            <a:r>
              <a:rPr lang="es-ES" dirty="0" err="1"/>
              <a:t>title</a:t>
            </a:r>
            <a:r>
              <a:rPr lang="es-ES" dirty="0"/>
              <a:t> </a:t>
            </a:r>
            <a:r>
              <a:rPr lang="es-ES" dirty="0" err="1"/>
              <a:t>is</a:t>
            </a:r>
            <a:r>
              <a:rPr lang="es-ES" dirty="0"/>
              <a:t> {{</a:t>
            </a:r>
            <a:r>
              <a:rPr lang="es-ES" dirty="0" err="1"/>
              <a:t>obj.title</a:t>
            </a:r>
            <a:r>
              <a:rPr lang="es-ES" dirty="0"/>
              <a:t>}}</a:t>
            </a:r>
          </a:p>
          <a:p>
            <a:pPr marL="355600" indent="0">
              <a:buNone/>
            </a:pPr>
            <a:r>
              <a:rPr lang="es-ES" dirty="0"/>
              <a:t>lanza un error de referencia nula.</a:t>
            </a:r>
          </a:p>
          <a:p>
            <a:r>
              <a:rPr lang="es-ES" dirty="0"/>
              <a:t>Para evitar el error sustituyendo el marcador por una cadena vacía:</a:t>
            </a:r>
          </a:p>
          <a:p>
            <a:pPr marL="0" indent="0">
              <a:buNone/>
            </a:pPr>
            <a:r>
              <a:rPr lang="es-ES" dirty="0"/>
              <a:t>	</a:t>
            </a:r>
            <a:r>
              <a:rPr lang="es-ES" dirty="0" err="1"/>
              <a:t>The</a:t>
            </a:r>
            <a:r>
              <a:rPr lang="es-ES" dirty="0"/>
              <a:t> </a:t>
            </a:r>
            <a:r>
              <a:rPr lang="es-ES" dirty="0" err="1"/>
              <a:t>title</a:t>
            </a:r>
            <a:r>
              <a:rPr lang="es-ES" dirty="0"/>
              <a:t> </a:t>
            </a:r>
            <a:r>
              <a:rPr lang="es-ES" dirty="0" err="1"/>
              <a:t>is</a:t>
            </a:r>
            <a:r>
              <a:rPr lang="es-ES" dirty="0"/>
              <a:t> {{</a:t>
            </a:r>
            <a:r>
              <a:rPr lang="es-ES" dirty="0" err="1"/>
              <a:t>obj</a:t>
            </a:r>
            <a:r>
              <a:rPr lang="es-ES" dirty="0"/>
              <a:t>?.</a:t>
            </a:r>
            <a:r>
              <a:rPr lang="es-ES" dirty="0" err="1"/>
              <a:t>title</a:t>
            </a:r>
            <a:r>
              <a:rPr lang="es-ES" dirty="0"/>
              <a:t>}}</a:t>
            </a:r>
          </a:p>
          <a:p>
            <a:endParaRPr lang="es-ES" dirty="0"/>
          </a:p>
        </p:txBody>
      </p:sp>
    </p:spTree>
    <p:extLst>
      <p:ext uri="{BB962C8B-B14F-4D97-AF65-F5344CB8AC3E}">
        <p14:creationId xmlns:p14="http://schemas.microsoft.com/office/powerpoint/2010/main" val="26705459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Operador de aserción no nula !.</a:t>
            </a:r>
          </a:p>
        </p:txBody>
      </p:sp>
      <p:sp>
        <p:nvSpPr>
          <p:cNvPr id="3" name="Marcador de contenido 2"/>
          <p:cNvSpPr>
            <a:spLocks noGrp="1"/>
          </p:cNvSpPr>
          <p:nvPr>
            <p:ph idx="1"/>
          </p:nvPr>
        </p:nvSpPr>
        <p:spPr>
          <a:xfrm>
            <a:off x="457200" y="1600200"/>
            <a:ext cx="8229600" cy="4565104"/>
          </a:xfrm>
        </p:spPr>
        <p:txBody>
          <a:bodyPr>
            <a:normAutofit fontScale="62500" lnSpcReduction="20000"/>
          </a:bodyPr>
          <a:lstStyle/>
          <a:p>
            <a:r>
              <a:rPr lang="es-ES" dirty="0"/>
              <a:t>A partir de </a:t>
            </a:r>
            <a:r>
              <a:rPr lang="es-ES" dirty="0" err="1"/>
              <a:t>Typescript</a:t>
            </a:r>
            <a:r>
              <a:rPr lang="es-ES" dirty="0"/>
              <a:t> 2.0, con --</a:t>
            </a:r>
            <a:r>
              <a:rPr lang="es-ES" dirty="0" err="1"/>
              <a:t>strictNullChecks</a:t>
            </a:r>
            <a:r>
              <a:rPr lang="es-ES" dirty="0"/>
              <a:t> puede aplicar la verificación estricta de nulos, que asegura que ninguna variable sea involuntariamente nula o indefinida al dejarla sin asignar o si se intenta asignar valores nulos o indefinidos si el tipo no lo permite valores nulos ni indefinidos. También da un error si no puede determinar si una variable será nula o indefinida en el tiempo de ejecución. </a:t>
            </a:r>
          </a:p>
          <a:p>
            <a:r>
              <a:rPr lang="es-ES" dirty="0"/>
              <a:t>Cuando el compilador de Angular convierte la plantilla en código TypeScript, el operador de aserción no nulo le dice al verificador de tipo de TypeScript que suspenda la verificación estricta de nulos para el marcador.</a:t>
            </a:r>
          </a:p>
          <a:p>
            <a:pPr marL="719138" lvl="1" indent="0">
              <a:buNone/>
            </a:pPr>
            <a:r>
              <a:rPr lang="es-ES" dirty="0" err="1"/>
              <a:t>The</a:t>
            </a:r>
            <a:r>
              <a:rPr lang="es-ES" dirty="0"/>
              <a:t> </a:t>
            </a:r>
            <a:r>
              <a:rPr lang="es-ES" dirty="0" err="1"/>
              <a:t>title</a:t>
            </a:r>
            <a:r>
              <a:rPr lang="es-ES" dirty="0"/>
              <a:t> </a:t>
            </a:r>
            <a:r>
              <a:rPr lang="es-ES" dirty="0" err="1"/>
              <a:t>is</a:t>
            </a:r>
            <a:r>
              <a:rPr lang="es-ES" dirty="0"/>
              <a:t> {{</a:t>
            </a:r>
            <a:r>
              <a:rPr lang="es-ES" dirty="0" err="1"/>
              <a:t>obj</a:t>
            </a:r>
            <a:r>
              <a:rPr lang="es-ES" dirty="0"/>
              <a:t>!.</a:t>
            </a:r>
            <a:r>
              <a:rPr lang="es-ES" dirty="0" err="1"/>
              <a:t>title</a:t>
            </a:r>
            <a:r>
              <a:rPr lang="es-ES" dirty="0"/>
              <a:t>}}</a:t>
            </a:r>
          </a:p>
          <a:p>
            <a:r>
              <a:rPr lang="es-ES" dirty="0"/>
              <a:t>El operador de aserción no nula no protege contra nulo o indefinido, si </a:t>
            </a:r>
            <a:r>
              <a:rPr lang="es-ES" dirty="0" err="1"/>
              <a:t>title</a:t>
            </a:r>
            <a:r>
              <a:rPr lang="es-ES" dirty="0"/>
              <a:t> es </a:t>
            </a:r>
            <a:r>
              <a:rPr lang="es-ES" dirty="0" err="1"/>
              <a:t>null</a:t>
            </a:r>
            <a:r>
              <a:rPr lang="es-ES" dirty="0"/>
              <a:t> o </a:t>
            </a:r>
            <a:r>
              <a:rPr lang="es-ES" dirty="0" err="1"/>
              <a:t>undefined</a:t>
            </a:r>
            <a:r>
              <a:rPr lang="es-ES" dirty="0"/>
              <a:t> se produce un error.</a:t>
            </a:r>
          </a:p>
          <a:p>
            <a:r>
              <a:rPr lang="es-ES" dirty="0"/>
              <a:t>A veces, un marcador generará un error de tipo y no es posible o difícil especificar completamente el tipo. Para silenciar el error, se puede utilizar la función $</a:t>
            </a:r>
            <a:r>
              <a:rPr lang="es-ES" dirty="0" err="1"/>
              <a:t>any</a:t>
            </a:r>
            <a:r>
              <a:rPr lang="es-ES" dirty="0"/>
              <a:t> de conversión:</a:t>
            </a:r>
          </a:p>
          <a:p>
            <a:pPr marL="719138" lvl="2" indent="0">
              <a:buNone/>
            </a:pPr>
            <a:r>
              <a:rPr lang="en-US" sz="2900" dirty="0"/>
              <a:t>The title is {{$any(</a:t>
            </a:r>
            <a:r>
              <a:rPr lang="en-US" sz="2900" dirty="0" err="1"/>
              <a:t>obj</a:t>
            </a:r>
            <a:r>
              <a:rPr lang="en-US" sz="2900" dirty="0"/>
              <a:t>).title}}</a:t>
            </a:r>
          </a:p>
          <a:p>
            <a:pPr marL="0" lvl="1" indent="0">
              <a:buNone/>
            </a:pPr>
            <a:endParaRPr lang="es-ES" sz="3300" dirty="0"/>
          </a:p>
        </p:txBody>
      </p:sp>
    </p:spTree>
    <p:extLst>
      <p:ext uri="{BB962C8B-B14F-4D97-AF65-F5344CB8AC3E}">
        <p14:creationId xmlns:p14="http://schemas.microsoft.com/office/powerpoint/2010/main" val="20051665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Operador </a:t>
            </a:r>
            <a:r>
              <a:rPr lang="es-ES"/>
              <a:t>de canalización (|)</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El resultado de una expresión puede requerir alguna transformación antes de estar listo para mostrarla en pantalla: mostrar un número como moneda, que el texto pase a mayúsculas o filtrar una lista y ordenarla.</a:t>
            </a:r>
          </a:p>
          <a:p>
            <a:r>
              <a:rPr lang="es-ES" dirty="0"/>
              <a:t>Los Pipes de Angular, anteriormente denominados filtros, son simples funciones que aceptan un valor de entrada y devuelven un valor transformado. Son fáciles de aplicar dentro de expresiones de plantilla, usando el </a:t>
            </a:r>
            <a:r>
              <a:rPr lang="es-ES"/>
              <a:t>operador tubería (|).</a:t>
            </a:r>
            <a:endParaRPr lang="es-ES" dirty="0"/>
          </a:p>
          <a:p>
            <a:r>
              <a:rPr lang="es-ES" dirty="0"/>
              <a:t>Son una buena opción para las pequeñas transformaciones, dado que al ser </a:t>
            </a:r>
            <a:r>
              <a:rPr lang="es-ES" dirty="0" err="1"/>
              <a:t>encadenables</a:t>
            </a:r>
            <a:r>
              <a:rPr lang="es-ES" dirty="0"/>
              <a:t> un conjunto de transformaciones pequeñas pueden permitir una transformación compleja. </a:t>
            </a:r>
          </a:p>
          <a:p>
            <a:pPr marL="400050" lvl="1" indent="0">
              <a:buNone/>
            </a:pPr>
            <a:r>
              <a:rPr lang="es-ES" dirty="0"/>
              <a:t>&lt;div&gt;</a:t>
            </a:r>
            <a:r>
              <a:rPr lang="es-ES" dirty="0" err="1"/>
              <a:t>Birthdate</a:t>
            </a:r>
            <a:r>
              <a:rPr lang="es-ES" dirty="0"/>
              <a:t>: {{</a:t>
            </a:r>
            <a:r>
              <a:rPr lang="es-ES" dirty="0" err="1"/>
              <a:t>birthdate</a:t>
            </a:r>
            <a:r>
              <a:rPr lang="es-ES" dirty="0"/>
              <a:t> | date:'</a:t>
            </a:r>
            <a:r>
              <a:rPr lang="es-ES" dirty="0" err="1"/>
              <a:t>longDate</a:t>
            </a:r>
            <a:r>
              <a:rPr lang="es-ES" dirty="0"/>
              <a:t>' | </a:t>
            </a:r>
            <a:r>
              <a:rPr lang="es-ES" dirty="0" err="1"/>
              <a:t>uppercase</a:t>
            </a:r>
            <a:r>
              <a:rPr lang="es-ES" dirty="0"/>
              <a:t>}}&lt;/div&gt;</a:t>
            </a:r>
          </a:p>
          <a:p>
            <a:r>
              <a:rPr lang="es-ES" sz="3100" dirty="0"/>
              <a:t>Permiten el paso de parámetros, precedidos de :, para la particularización de la transformación.</a:t>
            </a:r>
          </a:p>
        </p:txBody>
      </p:sp>
    </p:spTree>
    <p:extLst>
      <p:ext uri="{BB962C8B-B14F-4D97-AF65-F5344CB8AC3E}">
        <p14:creationId xmlns:p14="http://schemas.microsoft.com/office/powerpoint/2010/main" val="26153353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Pipes Predefinidos</a:t>
            </a:r>
          </a:p>
        </p:txBody>
      </p:sp>
      <p:sp>
        <p:nvSpPr>
          <p:cNvPr id="3" name="Marcador de contenido 2"/>
          <p:cNvSpPr>
            <a:spLocks noGrp="1"/>
          </p:cNvSpPr>
          <p:nvPr>
            <p:ph idx="1"/>
          </p:nvPr>
        </p:nvSpPr>
        <p:spPr/>
        <p:txBody>
          <a:bodyPr>
            <a:normAutofit fontScale="62500" lnSpcReduction="20000"/>
          </a:bodyPr>
          <a:lstStyle/>
          <a:p>
            <a:r>
              <a:rPr lang="es-ES" b="1" dirty="0" err="1"/>
              <a:t>number</a:t>
            </a:r>
            <a:r>
              <a:rPr lang="es-ES" dirty="0"/>
              <a:t>: se aplica sobre números para limitar el nº máximo y mínimo de dígitos que se muestran de dicho número, también cambia al formato al idioma actual si lo soporta el navegador.</a:t>
            </a:r>
          </a:p>
          <a:p>
            <a:pPr marL="457200" lvl="1" indent="0">
              <a:buNone/>
            </a:pPr>
            <a:r>
              <a:rPr lang="es-ES" dirty="0" err="1"/>
              <a:t>number</a:t>
            </a:r>
            <a:r>
              <a:rPr lang="es-ES" dirty="0"/>
              <a:t>[: {</a:t>
            </a:r>
            <a:r>
              <a:rPr lang="es-ES" dirty="0" err="1"/>
              <a:t>minIntegerDigits</a:t>
            </a:r>
            <a:r>
              <a:rPr lang="es-ES" dirty="0"/>
              <a:t>}.{</a:t>
            </a:r>
            <a:r>
              <a:rPr lang="es-ES" dirty="0" err="1"/>
              <a:t>minFractionDigits</a:t>
            </a:r>
            <a:r>
              <a:rPr lang="es-ES" dirty="0"/>
              <a:t>}-{</a:t>
            </a:r>
            <a:r>
              <a:rPr lang="es-ES" dirty="0" err="1"/>
              <a:t>maxFractionDigits</a:t>
            </a:r>
            <a:r>
              <a:rPr lang="es-ES" dirty="0"/>
              <a:t>}]</a:t>
            </a:r>
          </a:p>
          <a:p>
            <a:pPr marL="400050" lvl="1" indent="0">
              <a:buNone/>
            </a:pPr>
            <a:r>
              <a:rPr lang="es-ES" dirty="0">
                <a:latin typeface="Consolas" panose="020B0609020204030204" pitchFamily="49" charset="0"/>
                <a:cs typeface="Consolas" panose="020B0609020204030204" pitchFamily="49" charset="0"/>
              </a:rPr>
              <a:t>&lt;div{{pi | number:'3.2-5'}}&lt;/div&gt;</a:t>
            </a:r>
          </a:p>
          <a:p>
            <a:r>
              <a:rPr lang="es-ES" b="1" dirty="0" err="1"/>
              <a:t>currency</a:t>
            </a:r>
            <a:r>
              <a:rPr lang="es-ES" dirty="0"/>
              <a:t>: muestra un número con el símbolo de la moneda local y con el número de decimales correctos.</a:t>
            </a:r>
          </a:p>
          <a:p>
            <a:pPr marL="892175" lvl="1" indent="-492125">
              <a:buNone/>
            </a:pPr>
            <a:r>
              <a:rPr lang="es-ES" sz="2700" dirty="0">
                <a:latin typeface="Consolas" panose="020B0609020204030204" pitchFamily="49" charset="0"/>
                <a:cs typeface="Consolas" panose="020B0609020204030204" pitchFamily="49" charset="0"/>
              </a:rPr>
              <a:t>&lt;div&gt;{{ importe | </a:t>
            </a:r>
            <a:r>
              <a:rPr lang="es-ES" sz="2700" dirty="0" err="1">
                <a:latin typeface="Consolas" panose="020B0609020204030204" pitchFamily="49" charset="0"/>
                <a:cs typeface="Consolas" panose="020B0609020204030204" pitchFamily="49" charset="0"/>
              </a:rPr>
              <a:t>currency</a:t>
            </a:r>
            <a:r>
              <a:rPr lang="es-ES" sz="2700" dirty="0">
                <a:latin typeface="Consolas" panose="020B0609020204030204" pitchFamily="49" charset="0"/>
                <a:cs typeface="Consolas" panose="020B0609020204030204" pitchFamily="49" charset="0"/>
              </a:rPr>
              <a:t> }} {{ importe | currency:'EUR':'symbol':'4.2-2' }}&lt;/div&gt;</a:t>
            </a:r>
          </a:p>
          <a:p>
            <a:r>
              <a:rPr lang="es-ES" b="1" dirty="0" err="1"/>
              <a:t>percent</a:t>
            </a:r>
            <a:r>
              <a:rPr lang="es-ES" dirty="0"/>
              <a:t>: muestra un número como un porcentaje.</a:t>
            </a:r>
          </a:p>
          <a:p>
            <a:pPr marL="400050" lvl="1" indent="0">
              <a:buNone/>
            </a:pPr>
            <a:r>
              <a:rPr lang="es-ES" sz="2700" dirty="0">
                <a:latin typeface="Consolas" panose="020B0609020204030204" pitchFamily="49" charset="0"/>
                <a:cs typeface="Consolas" panose="020B0609020204030204" pitchFamily="49" charset="0"/>
              </a:rPr>
              <a:t>&lt;div&gt;{{ ratio | </a:t>
            </a:r>
            <a:r>
              <a:rPr lang="es-ES" sz="2700" dirty="0" err="1">
                <a:latin typeface="Consolas" panose="020B0609020204030204" pitchFamily="49" charset="0"/>
                <a:cs typeface="Consolas" panose="020B0609020204030204" pitchFamily="49" charset="0"/>
              </a:rPr>
              <a:t>percent</a:t>
            </a:r>
            <a:r>
              <a:rPr lang="es-ES" sz="2700" dirty="0">
                <a:latin typeface="Consolas" panose="020B0609020204030204" pitchFamily="49" charset="0"/>
                <a:cs typeface="Consolas" panose="020B0609020204030204" pitchFamily="49" charset="0"/>
              </a:rPr>
              <a:t>}} {{ ratio | percent:'2.2-2'}}&lt;/div&gt;</a:t>
            </a:r>
          </a:p>
          <a:p>
            <a:pPr marL="2628900" lvl="6" indent="0">
              <a:buNone/>
            </a:pPr>
            <a:endParaRPr lang="es-ES" sz="1900" dirty="0">
              <a:latin typeface="Consolas" panose="020B0609020204030204" pitchFamily="49" charset="0"/>
              <a:cs typeface="Consolas" panose="020B0609020204030204" pitchFamily="49" charset="0"/>
            </a:endParaRPr>
          </a:p>
          <a:p>
            <a:r>
              <a:rPr lang="es-ES" b="1" dirty="0"/>
              <a:t>date</a:t>
            </a:r>
            <a:r>
              <a:rPr lang="es-ES" dirty="0"/>
              <a:t>: se aplica sobre fechas para mostrar un formato concreto. Se puede expresar mediante marcadores (</a:t>
            </a:r>
            <a:r>
              <a:rPr lang="es-ES" dirty="0" err="1"/>
              <a:t>dd,MM,yyyy,HH,mm</a:t>
            </a:r>
            <a:r>
              <a:rPr lang="es-ES" dirty="0"/>
              <a:t>, ...) o formatos predefinidos (</a:t>
            </a:r>
            <a:r>
              <a:rPr lang="es-ES" dirty="0" err="1"/>
              <a:t>medium</a:t>
            </a:r>
            <a:r>
              <a:rPr lang="es-ES" dirty="0"/>
              <a:t>, short, </a:t>
            </a:r>
            <a:r>
              <a:rPr lang="es-ES" dirty="0" err="1"/>
              <a:t>fullDate</a:t>
            </a:r>
            <a:r>
              <a:rPr lang="es-ES" dirty="0"/>
              <a:t>, </a:t>
            </a:r>
            <a:r>
              <a:rPr lang="es-ES" dirty="0" err="1"/>
              <a:t>longDate</a:t>
            </a:r>
            <a:r>
              <a:rPr lang="es-ES" dirty="0"/>
              <a:t>, </a:t>
            </a:r>
            <a:r>
              <a:rPr lang="es-ES" dirty="0" err="1"/>
              <a:t>mediumDate</a:t>
            </a:r>
            <a:r>
              <a:rPr lang="es-ES" dirty="0"/>
              <a:t>, </a:t>
            </a:r>
            <a:r>
              <a:rPr lang="es-ES" dirty="0" err="1"/>
              <a:t>shortDate</a:t>
            </a:r>
            <a:r>
              <a:rPr lang="es-ES" dirty="0"/>
              <a:t>, </a:t>
            </a:r>
            <a:r>
              <a:rPr lang="es-ES" dirty="0" err="1"/>
              <a:t>mediumTime</a:t>
            </a:r>
            <a:r>
              <a:rPr lang="es-ES" dirty="0"/>
              <a:t>, </a:t>
            </a:r>
            <a:r>
              <a:rPr lang="es-ES" dirty="0" err="1"/>
              <a:t>shortTime</a:t>
            </a:r>
            <a:r>
              <a:rPr lang="es-ES" dirty="0"/>
              <a:t>):</a:t>
            </a:r>
          </a:p>
          <a:p>
            <a:pPr marL="400050" lvl="1" indent="0">
              <a:buNone/>
            </a:pPr>
            <a:r>
              <a:rPr lang="es-ES" dirty="0">
                <a:latin typeface="Consolas" panose="020B0609020204030204" pitchFamily="49" charset="0"/>
                <a:cs typeface="Consolas" panose="020B0609020204030204" pitchFamily="49" charset="0"/>
              </a:rPr>
              <a:t>&lt;div&gt;{{</a:t>
            </a:r>
            <a:r>
              <a:rPr lang="es-ES" dirty="0" err="1">
                <a:latin typeface="Consolas" panose="020B0609020204030204" pitchFamily="49" charset="0"/>
                <a:cs typeface="Consolas" panose="020B0609020204030204" pitchFamily="49" charset="0"/>
              </a:rPr>
              <a:t>miFecha</a:t>
            </a:r>
            <a:r>
              <a:rPr lang="es-ES" dirty="0">
                <a:latin typeface="Consolas" panose="020B0609020204030204" pitchFamily="49" charset="0"/>
                <a:cs typeface="Consolas" panose="020B0609020204030204" pitchFamily="49" charset="0"/>
              </a:rPr>
              <a:t> | date:'</a:t>
            </a:r>
            <a:r>
              <a:rPr lang="es-ES" dirty="0" err="1">
                <a:latin typeface="Consolas" panose="020B0609020204030204" pitchFamily="49" charset="0"/>
                <a:cs typeface="Consolas" panose="020B0609020204030204" pitchFamily="49" charset="0"/>
              </a:rPr>
              <a:t>dd</a:t>
            </a:r>
            <a:r>
              <a:rPr lang="es-ES" dirty="0">
                <a:latin typeface="Consolas" panose="020B0609020204030204" pitchFamily="49" charset="0"/>
                <a:cs typeface="Consolas" panose="020B0609020204030204" pitchFamily="49" charset="0"/>
              </a:rPr>
              <a:t>/MM/</a:t>
            </a:r>
            <a:r>
              <a:rPr lang="es-ES" dirty="0" err="1">
                <a:latin typeface="Consolas" panose="020B0609020204030204" pitchFamily="49" charset="0"/>
                <a:cs typeface="Consolas" panose="020B0609020204030204" pitchFamily="49" charset="0"/>
              </a:rPr>
              <a:t>yyyy</a:t>
            </a:r>
            <a:r>
              <a:rPr lang="es-ES" dirty="0">
                <a:latin typeface="Consolas" panose="020B0609020204030204" pitchFamily="49" charset="0"/>
                <a:cs typeface="Consolas" panose="020B0609020204030204" pitchFamily="49" charset="0"/>
              </a:rPr>
              <a:t>'}}&lt;/div&gt;</a:t>
            </a:r>
          </a:p>
        </p:txBody>
      </p:sp>
    </p:spTree>
    <p:extLst>
      <p:ext uri="{BB962C8B-B14F-4D97-AF65-F5344CB8AC3E}">
        <p14:creationId xmlns:p14="http://schemas.microsoft.com/office/powerpoint/2010/main" val="431641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Pipes Predefinidos</a:t>
            </a:r>
            <a:endParaRPr lang="es-ES" dirty="0"/>
          </a:p>
        </p:txBody>
      </p:sp>
      <p:sp>
        <p:nvSpPr>
          <p:cNvPr id="3" name="Marcador de contenido 2"/>
          <p:cNvSpPr>
            <a:spLocks noGrp="1"/>
          </p:cNvSpPr>
          <p:nvPr>
            <p:ph idx="1"/>
          </p:nvPr>
        </p:nvSpPr>
        <p:spPr/>
        <p:txBody>
          <a:bodyPr>
            <a:normAutofit fontScale="62500" lnSpcReduction="20000"/>
          </a:bodyPr>
          <a:lstStyle/>
          <a:p>
            <a:r>
              <a:rPr lang="es-ES" b="1" dirty="0" err="1"/>
              <a:t>lowercase</a:t>
            </a:r>
            <a:r>
              <a:rPr lang="es-ES" dirty="0"/>
              <a:t>: transformará un </a:t>
            </a:r>
            <a:r>
              <a:rPr lang="es-ES" dirty="0" err="1"/>
              <a:t>String</a:t>
            </a:r>
            <a:r>
              <a:rPr lang="es-ES" dirty="0"/>
              <a:t> a minúsculas.</a:t>
            </a:r>
          </a:p>
          <a:p>
            <a:pPr marL="400050" lvl="1" indent="0">
              <a:buNone/>
            </a:pPr>
            <a:r>
              <a:rPr lang="es-ES" sz="2700" dirty="0">
                <a:latin typeface="Consolas" panose="020B0609020204030204" pitchFamily="49" charset="0"/>
                <a:cs typeface="Consolas" panose="020B0609020204030204" pitchFamily="49" charset="0"/>
              </a:rPr>
              <a:t>&lt;div&gt;{{ nombre | </a:t>
            </a:r>
            <a:r>
              <a:rPr lang="es-ES" sz="2700" dirty="0" err="1">
                <a:latin typeface="Consolas" panose="020B0609020204030204" pitchFamily="49" charset="0"/>
                <a:cs typeface="Consolas" panose="020B0609020204030204" pitchFamily="49" charset="0"/>
              </a:rPr>
              <a:t>lowercase</a:t>
            </a:r>
            <a:r>
              <a:rPr lang="es-ES" sz="2700" dirty="0">
                <a:latin typeface="Consolas" panose="020B0609020204030204" pitchFamily="49" charset="0"/>
                <a:cs typeface="Consolas" panose="020B0609020204030204" pitchFamily="49" charset="0"/>
              </a:rPr>
              <a:t> }}&lt;/div&gt;</a:t>
            </a:r>
          </a:p>
          <a:p>
            <a:r>
              <a:rPr lang="es-ES" b="1" dirty="0" err="1"/>
              <a:t>uppercase</a:t>
            </a:r>
            <a:r>
              <a:rPr lang="es-ES" dirty="0"/>
              <a:t>: transformará un </a:t>
            </a:r>
            <a:r>
              <a:rPr lang="es-ES" dirty="0" err="1"/>
              <a:t>String</a:t>
            </a:r>
            <a:r>
              <a:rPr lang="es-ES" dirty="0"/>
              <a:t> a mayúsculas.</a:t>
            </a:r>
          </a:p>
          <a:p>
            <a:pPr marL="400050" lvl="1" indent="0">
              <a:buNone/>
            </a:pPr>
            <a:r>
              <a:rPr lang="es-ES" sz="2700" dirty="0">
                <a:latin typeface="Consolas" panose="020B0609020204030204" pitchFamily="49" charset="0"/>
                <a:cs typeface="Consolas" panose="020B0609020204030204" pitchFamily="49" charset="0"/>
              </a:rPr>
              <a:t>&lt;div&gt;{{ nombre | </a:t>
            </a:r>
            <a:r>
              <a:rPr lang="es-ES" sz="2700" dirty="0" err="1">
                <a:latin typeface="Consolas" panose="020B0609020204030204" pitchFamily="49" charset="0"/>
                <a:cs typeface="Consolas" panose="020B0609020204030204" pitchFamily="49" charset="0"/>
              </a:rPr>
              <a:t>uppercase</a:t>
            </a:r>
            <a:r>
              <a:rPr lang="es-ES" sz="2700" dirty="0">
                <a:latin typeface="Consolas" panose="020B0609020204030204" pitchFamily="49" charset="0"/>
                <a:cs typeface="Consolas" panose="020B0609020204030204" pitchFamily="49" charset="0"/>
              </a:rPr>
              <a:t> }}&lt;/div&gt;</a:t>
            </a:r>
            <a:endParaRPr lang="es-ES" b="1" dirty="0"/>
          </a:p>
          <a:p>
            <a:r>
              <a:rPr lang="es-ES" b="1" dirty="0" err="1"/>
              <a:t>titlecase</a:t>
            </a:r>
            <a:r>
              <a:rPr lang="es-ES" b="1" dirty="0"/>
              <a:t>: </a:t>
            </a:r>
            <a:r>
              <a:rPr lang="es-ES" dirty="0"/>
              <a:t>transformará un </a:t>
            </a:r>
            <a:r>
              <a:rPr lang="es-ES" dirty="0" err="1"/>
              <a:t>String</a:t>
            </a:r>
            <a:r>
              <a:rPr lang="es-ES" dirty="0"/>
              <a:t> a mayúsculas las iniciales.</a:t>
            </a:r>
          </a:p>
          <a:p>
            <a:pPr marL="457200" lvl="1" indent="0">
              <a:buNone/>
            </a:pPr>
            <a:r>
              <a:rPr lang="es-ES" dirty="0">
                <a:latin typeface="Consolas" panose="020B0609020204030204" pitchFamily="49" charset="0"/>
                <a:cs typeface="Consolas" panose="020B0609020204030204" pitchFamily="49" charset="0"/>
              </a:rPr>
              <a:t>&lt;div&gt;{{ nombre | </a:t>
            </a:r>
            <a:r>
              <a:rPr lang="es-ES" dirty="0" err="1">
                <a:latin typeface="Consolas" panose="020B0609020204030204" pitchFamily="49" charset="0"/>
                <a:cs typeface="Consolas" panose="020B0609020204030204" pitchFamily="49" charset="0"/>
              </a:rPr>
              <a:t>titlecase</a:t>
            </a:r>
            <a:r>
              <a:rPr lang="es-ES" dirty="0">
                <a:latin typeface="Consolas" panose="020B0609020204030204" pitchFamily="49" charset="0"/>
                <a:cs typeface="Consolas" panose="020B0609020204030204" pitchFamily="49" charset="0"/>
              </a:rPr>
              <a:t> }}&lt;/div&gt;</a:t>
            </a:r>
          </a:p>
          <a:p>
            <a:pPr marL="1771650" lvl="4" indent="0">
              <a:buNone/>
            </a:pPr>
            <a:endParaRPr lang="es-ES" b="1" dirty="0"/>
          </a:p>
          <a:p>
            <a:r>
              <a:rPr lang="es-ES" b="1" dirty="0" err="1"/>
              <a:t>slice</a:t>
            </a:r>
            <a:r>
              <a:rPr lang="es-ES" dirty="0"/>
              <a:t>: extrae una </a:t>
            </a:r>
            <a:r>
              <a:rPr lang="es-ES" dirty="0" err="1"/>
              <a:t>subcadena</a:t>
            </a:r>
            <a:r>
              <a:rPr lang="es-ES" dirty="0"/>
              <a:t>, si se aplica a </a:t>
            </a:r>
            <a:r>
              <a:rPr lang="es-ES" dirty="0" err="1"/>
              <a:t>String</a:t>
            </a:r>
            <a:r>
              <a:rPr lang="es-ES" dirty="0"/>
              <a:t>, o un subconjunto de elementos, si se aplica a una lista. El Índice inicial es obligatorio, el final es opcional. Los valores negativos toman como base la última posición.</a:t>
            </a:r>
          </a:p>
          <a:p>
            <a:pPr marL="400050" lvl="1" indent="0">
              <a:buNone/>
            </a:pPr>
            <a:r>
              <a:rPr lang="es-ES" sz="2700" dirty="0">
                <a:latin typeface="Consolas" panose="020B0609020204030204" pitchFamily="49" charset="0"/>
                <a:cs typeface="Consolas" panose="020B0609020204030204" pitchFamily="49" charset="0"/>
              </a:rPr>
              <a:t>&lt;div&gt;Inicial: {{ nombre | slice:0:1}}&lt;/div&gt;</a:t>
            </a:r>
          </a:p>
          <a:p>
            <a:pPr marL="400050" lvl="1" indent="0">
              <a:buNone/>
            </a:pPr>
            <a:r>
              <a:rPr lang="es-ES" sz="2700" dirty="0">
                <a:latin typeface="Consolas" panose="020B0609020204030204" pitchFamily="49" charset="0"/>
                <a:cs typeface="Consolas" panose="020B0609020204030204" pitchFamily="49" charset="0"/>
              </a:rPr>
              <a:t>&lt;div&gt;Termina: {{ nombre | </a:t>
            </a:r>
            <a:r>
              <a:rPr lang="es-ES" sz="2700" dirty="0" err="1">
                <a:latin typeface="Consolas" panose="020B0609020204030204" pitchFamily="49" charset="0"/>
                <a:cs typeface="Consolas" panose="020B0609020204030204" pitchFamily="49" charset="0"/>
              </a:rPr>
              <a:t>slice</a:t>
            </a:r>
            <a:r>
              <a:rPr lang="es-ES" sz="2700" dirty="0">
                <a:latin typeface="Consolas" panose="020B0609020204030204" pitchFamily="49" charset="0"/>
                <a:cs typeface="Consolas" panose="020B0609020204030204" pitchFamily="49" charset="0"/>
              </a:rPr>
              <a:t>:-1}}&lt;/div&gt;</a:t>
            </a:r>
          </a:p>
          <a:p>
            <a:pPr marL="400050" lvl="1" indent="0">
              <a:buNone/>
            </a:pPr>
            <a:r>
              <a:rPr lang="en-US" sz="2700" dirty="0">
                <a:latin typeface="Consolas" panose="020B0609020204030204" pitchFamily="49" charset="0"/>
                <a:cs typeface="Consolas" panose="020B0609020204030204" pitchFamily="49" charset="0"/>
              </a:rPr>
              <a:t>&lt;</a:t>
            </a:r>
            <a:r>
              <a:rPr lang="en-US" sz="2700" dirty="0" err="1">
                <a:latin typeface="Consolas" panose="020B0609020204030204" pitchFamily="49" charset="0"/>
                <a:cs typeface="Consolas" panose="020B0609020204030204" pitchFamily="49" charset="0"/>
              </a:rPr>
              <a:t>ul</a:t>
            </a:r>
            <a:r>
              <a:rPr lang="en-US" sz="2700" dirty="0">
                <a:latin typeface="Consolas" panose="020B0609020204030204" pitchFamily="49" charset="0"/>
                <a:cs typeface="Consolas" panose="020B0609020204030204" pitchFamily="49" charset="0"/>
              </a:rPr>
              <a:t>&gt;&lt;li *</a:t>
            </a:r>
            <a:r>
              <a:rPr lang="en-US" sz="2700" dirty="0" err="1">
                <a:latin typeface="Consolas" panose="020B0609020204030204" pitchFamily="49" charset="0"/>
                <a:cs typeface="Consolas" panose="020B0609020204030204" pitchFamily="49" charset="0"/>
              </a:rPr>
              <a:t>ngFor</a:t>
            </a:r>
            <a:r>
              <a:rPr lang="en-US" sz="2700" dirty="0">
                <a:latin typeface="Consolas" panose="020B0609020204030204" pitchFamily="49" charset="0"/>
                <a:cs typeface="Consolas" panose="020B0609020204030204" pitchFamily="49" charset="0"/>
              </a:rPr>
              <a:t>="let n of list|slice:1:10"&gt;{{n}}&lt;/li&gt;&lt;/</a:t>
            </a:r>
            <a:r>
              <a:rPr lang="en-US" sz="2700" dirty="0" err="1">
                <a:latin typeface="Consolas" panose="020B0609020204030204" pitchFamily="49" charset="0"/>
                <a:cs typeface="Consolas" panose="020B0609020204030204" pitchFamily="49" charset="0"/>
              </a:rPr>
              <a:t>ul</a:t>
            </a:r>
            <a:r>
              <a:rPr lang="en-US" sz="2700" dirty="0">
                <a:latin typeface="Consolas" panose="020B0609020204030204" pitchFamily="49" charset="0"/>
                <a:cs typeface="Consolas" panose="020B0609020204030204" pitchFamily="49" charset="0"/>
              </a:rPr>
              <a:t>&gt;</a:t>
            </a:r>
          </a:p>
          <a:p>
            <a:pPr marL="2171700" lvl="5" indent="0">
              <a:buNone/>
            </a:pPr>
            <a:endParaRPr lang="es-ES" b="1" dirty="0"/>
          </a:p>
          <a:p>
            <a:pPr marL="342900" lvl="1" indent="-342900">
              <a:buFont typeface="Arial" pitchFamily="34" charset="0"/>
              <a:buChar char="•"/>
            </a:pPr>
            <a:r>
              <a:rPr lang="es-ES" sz="3200" b="1" dirty="0" err="1"/>
              <a:t>json</a:t>
            </a:r>
            <a:r>
              <a:rPr lang="es-ES" sz="3200" dirty="0"/>
              <a:t>: convierte un objeto JavaScript en una cadena JSON, solo utilizado para depuración.</a:t>
            </a:r>
          </a:p>
        </p:txBody>
      </p:sp>
    </p:spTree>
    <p:extLst>
      <p:ext uri="{BB962C8B-B14F-4D97-AF65-F5344CB8AC3E}">
        <p14:creationId xmlns:p14="http://schemas.microsoft.com/office/powerpoint/2010/main" val="328814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a:t>
            </a:r>
          </a:p>
        </p:txBody>
      </p:sp>
      <p:sp>
        <p:nvSpPr>
          <p:cNvPr id="3" name="Marcador de contenido 2"/>
          <p:cNvSpPr>
            <a:spLocks noGrp="1"/>
          </p:cNvSpPr>
          <p:nvPr>
            <p:ph idx="1"/>
          </p:nvPr>
        </p:nvSpPr>
        <p:spPr>
          <a:xfrm>
            <a:off x="457200" y="1600200"/>
            <a:ext cx="8229600" cy="4997152"/>
          </a:xfrm>
        </p:spPr>
        <p:txBody>
          <a:bodyPr>
            <a:normAutofit fontScale="55000" lnSpcReduction="20000"/>
          </a:bodyPr>
          <a:lstStyle/>
          <a:p>
            <a:r>
              <a:rPr lang="es-ES" dirty="0"/>
              <a:t>En </a:t>
            </a:r>
            <a:r>
              <a:rPr lang="es-ES" dirty="0" err="1"/>
              <a:t>AngularJS</a:t>
            </a:r>
            <a:r>
              <a:rPr lang="es-ES" dirty="0"/>
              <a:t> la escalabilidad estaba limitada por: </a:t>
            </a:r>
          </a:p>
          <a:p>
            <a:pPr lvl="1"/>
            <a:r>
              <a:rPr lang="es-ES" dirty="0"/>
              <a:t>Lenguaje JavaScript</a:t>
            </a:r>
          </a:p>
          <a:p>
            <a:pPr lvl="1"/>
            <a:r>
              <a:rPr lang="es-ES" dirty="0"/>
              <a:t>Precarga del código.</a:t>
            </a:r>
          </a:p>
          <a:p>
            <a:r>
              <a:rPr lang="es-ES" dirty="0"/>
              <a:t>Uso de TypeScript: validación, </a:t>
            </a:r>
            <a:r>
              <a:rPr lang="es-ES" dirty="0" err="1"/>
              <a:t>intellisense</a:t>
            </a:r>
            <a:r>
              <a:rPr lang="es-ES" dirty="0"/>
              <a:t> y </a:t>
            </a:r>
            <a:r>
              <a:rPr lang="es-ES" dirty="0" err="1"/>
              <a:t>refactoring</a:t>
            </a:r>
            <a:r>
              <a:rPr lang="es-ES" dirty="0"/>
              <a:t>.</a:t>
            </a:r>
          </a:p>
          <a:p>
            <a:r>
              <a:rPr lang="es-ES" dirty="0"/>
              <a:t>Desarrollo basado en componentes.</a:t>
            </a:r>
          </a:p>
          <a:p>
            <a:r>
              <a:rPr lang="es-ES" dirty="0"/>
              <a:t>Uso </a:t>
            </a:r>
            <a:r>
              <a:rPr lang="es-ES"/>
              <a:t>de Anotaciones (metadatos</a:t>
            </a:r>
            <a:r>
              <a:rPr lang="es-ES" dirty="0"/>
              <a:t>): declarativa frente a imperativa.</a:t>
            </a:r>
          </a:p>
          <a:p>
            <a:r>
              <a:rPr lang="es-ES" dirty="0"/>
              <a:t>Doble </a:t>
            </a:r>
            <a:r>
              <a:rPr lang="es-ES" dirty="0" err="1"/>
              <a:t>binding</a:t>
            </a:r>
            <a:r>
              <a:rPr lang="es-ES" dirty="0"/>
              <a:t>, se ha reconstruido según el patrón observable, las aplicaciones son hasta cinco veces más rápidas.</a:t>
            </a:r>
          </a:p>
          <a:p>
            <a:r>
              <a:rPr lang="es-ES" dirty="0"/>
              <a:t>La inyección de dependencias, carga dinámica de módulos.</a:t>
            </a:r>
          </a:p>
          <a:p>
            <a:r>
              <a:rPr lang="es-ES" dirty="0"/>
              <a:t>Incluye </a:t>
            </a:r>
            <a:r>
              <a:rPr lang="es-ES"/>
              <a:t>compilación AoT (Ahead </a:t>
            </a:r>
            <a:r>
              <a:rPr lang="es-ES" dirty="0"/>
              <a:t>of Time - Antes de tiempo, que es una forma de compilar todo el código JS, incluyendo plantillas de manera anticipada, restando carga de trabajo al navegador) y </a:t>
            </a:r>
            <a:r>
              <a:rPr lang="es-ES"/>
              <a:t>también lazy-loading (descarga </a:t>
            </a:r>
            <a:r>
              <a:rPr lang="es-ES" dirty="0"/>
              <a:t>bajo demanda, una manera de sólo descargar los recursos realmente necesarios en cada momento). </a:t>
            </a:r>
          </a:p>
          <a:p>
            <a:r>
              <a:rPr lang="es-ES" dirty="0"/>
              <a:t>Aparición de </a:t>
            </a:r>
            <a:r>
              <a:rPr lang="es-ES"/>
              <a:t>Angular Universal (herramienta </a:t>
            </a:r>
            <a:r>
              <a:rPr lang="es-ES" dirty="0"/>
              <a:t>de </a:t>
            </a:r>
            <a:r>
              <a:rPr lang="es-ES" dirty="0" err="1"/>
              <a:t>renderizado</a:t>
            </a:r>
            <a:r>
              <a:rPr lang="es-ES" dirty="0"/>
              <a:t> de Angular desde el servidor), podemos ejecutar Angular en el servidor. </a:t>
            </a:r>
          </a:p>
          <a:p>
            <a:r>
              <a:rPr lang="es-ES" dirty="0"/>
              <a:t>Aplicaciones híbridas, solución </a:t>
            </a:r>
            <a:r>
              <a:rPr lang="es-ES" dirty="0" err="1"/>
              <a:t>low</a:t>
            </a:r>
            <a:r>
              <a:rPr lang="es-ES" dirty="0"/>
              <a:t> </a:t>
            </a:r>
            <a:r>
              <a:rPr lang="es-ES" dirty="0" err="1"/>
              <a:t>cost</a:t>
            </a:r>
            <a:r>
              <a:rPr lang="es-ES" dirty="0"/>
              <a:t> para aplicaciones móviles.</a:t>
            </a:r>
          </a:p>
          <a:p>
            <a:r>
              <a:rPr lang="es-ES" dirty="0"/>
              <a:t>Está cada vez más orientado a grandes desarrollos empresariales.</a:t>
            </a:r>
          </a:p>
          <a:p>
            <a:endParaRPr lang="es-ES" dirty="0"/>
          </a:p>
        </p:txBody>
      </p:sp>
    </p:spTree>
    <p:extLst>
      <p:ext uri="{BB962C8B-B14F-4D97-AF65-F5344CB8AC3E}">
        <p14:creationId xmlns:p14="http://schemas.microsoft.com/office/powerpoint/2010/main" val="164885681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Pipes Personalizados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Crear un nuevo Pipe es casi tan sencillo como crear una función a la que se pasa un valor y devuelve el valor transformado.</a:t>
            </a:r>
          </a:p>
          <a:p>
            <a:r>
              <a:rPr lang="es-ES" dirty="0"/>
              <a:t>Para crear un pipe se crea una clase decorada con @Pipe que implemente el interfaz </a:t>
            </a:r>
            <a:r>
              <a:rPr lang="es-ES" dirty="0" err="1"/>
              <a:t>PipeTransform</a:t>
            </a:r>
            <a:r>
              <a:rPr lang="es-ES" dirty="0"/>
              <a:t>, y se registra en el </a:t>
            </a:r>
            <a:r>
              <a:rPr lang="es-ES" dirty="0" err="1"/>
              <a:t>declarations</a:t>
            </a:r>
            <a:r>
              <a:rPr lang="es-ES" dirty="0"/>
              <a:t> del módulo. El método </a:t>
            </a:r>
            <a:r>
              <a:rPr lang="es-ES" dirty="0" err="1"/>
              <a:t>transform</a:t>
            </a:r>
            <a:r>
              <a:rPr lang="es-ES" dirty="0"/>
              <a:t> es el encargado de la función de transformación. </a:t>
            </a:r>
            <a:endParaRPr lang="es-ES" dirty="0">
              <a:latin typeface="Consolas" panose="020B0609020204030204" pitchFamily="49" charset="0"/>
              <a:cs typeface="Consolas" panose="020B0609020204030204" pitchFamily="49" charset="0"/>
            </a:endParaRPr>
          </a:p>
          <a:p>
            <a:pPr marL="400050" lvl="1" indent="0">
              <a:buNone/>
            </a:pPr>
            <a:r>
              <a:rPr lang="es-ES" b="1" dirty="0" err="1">
                <a:latin typeface="Consolas" panose="020B0609020204030204" pitchFamily="49" charset="0"/>
                <a:cs typeface="Consolas" panose="020B0609020204030204" pitchFamily="49" charset="0"/>
              </a:rPr>
              <a:t>import</a:t>
            </a:r>
            <a:r>
              <a:rPr lang="es-ES" b="1" dirty="0">
                <a:latin typeface="Consolas" panose="020B0609020204030204" pitchFamily="49" charset="0"/>
                <a:cs typeface="Consolas" panose="020B0609020204030204" pitchFamily="49" charset="0"/>
              </a:rPr>
              <a:t> { Pipe, </a:t>
            </a:r>
            <a:r>
              <a:rPr lang="es-ES" b="1" dirty="0" err="1">
                <a:latin typeface="Consolas" panose="020B0609020204030204" pitchFamily="49" charset="0"/>
                <a:cs typeface="Consolas" panose="020B0609020204030204" pitchFamily="49" charset="0"/>
              </a:rPr>
              <a:t>PipeTransform</a:t>
            </a:r>
            <a:r>
              <a:rPr lang="es-ES" b="1" dirty="0">
                <a:latin typeface="Consolas" panose="020B0609020204030204" pitchFamily="49" charset="0"/>
                <a:cs typeface="Consolas" panose="020B0609020204030204" pitchFamily="49" charset="0"/>
              </a:rPr>
              <a:t> } </a:t>
            </a:r>
            <a:r>
              <a:rPr lang="es-ES" b="1" dirty="0" err="1">
                <a:latin typeface="Consolas" panose="020B0609020204030204" pitchFamily="49" charset="0"/>
                <a:cs typeface="Consolas" panose="020B0609020204030204" pitchFamily="49" charset="0"/>
              </a:rPr>
              <a:t>from</a:t>
            </a:r>
            <a:r>
              <a:rPr lang="es-ES" b="1" dirty="0">
                <a:latin typeface="Consolas" panose="020B0609020204030204" pitchFamily="49" charset="0"/>
                <a:cs typeface="Consolas" panose="020B0609020204030204" pitchFamily="49" charset="0"/>
              </a:rPr>
              <a:t> '@angular/</a:t>
            </a:r>
            <a:r>
              <a:rPr lang="es-ES" b="1" dirty="0" err="1">
                <a:latin typeface="Consolas" panose="020B0609020204030204" pitchFamily="49" charset="0"/>
                <a:cs typeface="Consolas" panose="020B0609020204030204" pitchFamily="49" charset="0"/>
              </a:rPr>
              <a:t>core</a:t>
            </a:r>
            <a:r>
              <a:rPr lang="es-ES" b="1" dirty="0">
                <a:latin typeface="Consolas" panose="020B0609020204030204" pitchFamily="49" charset="0"/>
                <a:cs typeface="Consolas" panose="020B0609020204030204" pitchFamily="49" charset="0"/>
              </a:rPr>
              <a:t>';</a:t>
            </a:r>
          </a:p>
          <a:p>
            <a:pPr marL="400050" lvl="1" indent="0">
              <a:buNone/>
            </a:pPr>
            <a:r>
              <a:rPr lang="es-ES" b="1" dirty="0">
                <a:latin typeface="Consolas" panose="020B0609020204030204" pitchFamily="49" charset="0"/>
                <a:cs typeface="Consolas" panose="020B0609020204030204" pitchFamily="49" charset="0"/>
              </a:rPr>
              <a:t>@Pipe</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name</a:t>
            </a:r>
            <a:r>
              <a:rPr lang="es-ES" dirty="0">
                <a:latin typeface="Consolas" panose="020B0609020204030204" pitchFamily="49" charset="0"/>
                <a:cs typeface="Consolas" panose="020B0609020204030204" pitchFamily="49" charset="0"/>
              </a:rPr>
              <a:t>: </a:t>
            </a:r>
            <a:r>
              <a:rPr lang="es-ES" b="1" dirty="0">
                <a:latin typeface="Consolas" panose="020B0609020204030204" pitchFamily="49" charset="0"/>
                <a:cs typeface="Consolas" panose="020B0609020204030204" pitchFamily="49" charset="0"/>
              </a:rPr>
              <a:t>'</a:t>
            </a:r>
            <a:r>
              <a:rPr lang="es-ES" b="1" dirty="0" err="1">
                <a:latin typeface="Consolas" panose="020B0609020204030204" pitchFamily="49" charset="0"/>
                <a:cs typeface="Consolas" panose="020B0609020204030204" pitchFamily="49" charset="0"/>
              </a:rPr>
              <a:t>capitalize</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a:t>
            </a:r>
          </a:p>
          <a:p>
            <a:pPr marL="400050" lvl="1" indent="0">
              <a:buNone/>
            </a:pPr>
            <a:r>
              <a:rPr lang="es-ES" dirty="0" err="1">
                <a:latin typeface="Consolas" panose="020B0609020204030204" pitchFamily="49" charset="0"/>
                <a:cs typeface="Consolas" panose="020B0609020204030204" pitchFamily="49" charset="0"/>
              </a:rPr>
              <a:t>export</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class</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CapitalizePipe</a:t>
            </a:r>
            <a:r>
              <a:rPr lang="es-ES"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implements</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PipeTransform</a:t>
            </a:r>
            <a:r>
              <a:rPr lang="es-ES" i="1" dirty="0">
                <a:latin typeface="Consolas" panose="020B0609020204030204" pitchFamily="49" charset="0"/>
                <a:cs typeface="Consolas" panose="020B0609020204030204" pitchFamily="49" charset="0"/>
              </a:rPr>
              <a:t> </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  </a:t>
            </a:r>
            <a:r>
              <a:rPr lang="es-ES" b="1" dirty="0" err="1">
                <a:latin typeface="Consolas" panose="020B0609020204030204" pitchFamily="49" charset="0"/>
                <a:cs typeface="Consolas" panose="020B0609020204030204" pitchFamily="49" charset="0"/>
              </a:rPr>
              <a:t>transform</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value</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any</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args</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any</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any</a:t>
            </a:r>
            <a:r>
              <a:rPr lang="es-ES" dirty="0">
                <a:latin typeface="Consolas" panose="020B0609020204030204" pitchFamily="49" charset="0"/>
                <a:cs typeface="Consolas" panose="020B0609020204030204" pitchFamily="49" charset="0"/>
              </a:rPr>
              <a:t> {</a:t>
            </a:r>
          </a:p>
          <a:p>
            <a:pPr marL="1346200" lvl="1" indent="-946150">
              <a:buNone/>
              <a:tabLst>
                <a:tab pos="1435100" algn="l"/>
              </a:tabLst>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return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value.replace</a:t>
            </a:r>
            <a:r>
              <a:rPr lang="es-ES" dirty="0">
                <a:latin typeface="Consolas" panose="020B0609020204030204" pitchFamily="49" charset="0"/>
                <a:cs typeface="Consolas" panose="020B0609020204030204" pitchFamily="49" charset="0"/>
              </a:rPr>
              <a:t>(/[^\s]+/g, s =&gt; </a:t>
            </a:r>
            <a:r>
              <a:rPr lang="es-ES" dirty="0" err="1">
                <a:latin typeface="Consolas" panose="020B0609020204030204" pitchFamily="49" charset="0"/>
                <a:cs typeface="Consolas" panose="020B0609020204030204" pitchFamily="49" charset="0"/>
              </a:rPr>
              <a:t>s.charAt</a:t>
            </a:r>
            <a:r>
              <a:rPr lang="es-ES" dirty="0">
                <a:latin typeface="Consolas" panose="020B0609020204030204" pitchFamily="49" charset="0"/>
                <a:cs typeface="Consolas" panose="020B0609020204030204" pitchFamily="49" charset="0"/>
              </a:rPr>
              <a:t>(0).</a:t>
            </a:r>
            <a:r>
              <a:rPr lang="es-ES" dirty="0" err="1">
                <a:latin typeface="Consolas" panose="020B0609020204030204" pitchFamily="49" charset="0"/>
                <a:cs typeface="Consolas" panose="020B0609020204030204" pitchFamily="49" charset="0"/>
              </a:rPr>
              <a:t>toUpperCase</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s.slice</a:t>
            </a:r>
            <a:r>
              <a:rPr lang="es-ES" dirty="0">
                <a:latin typeface="Consolas" panose="020B0609020204030204" pitchFamily="49" charset="0"/>
                <a:cs typeface="Consolas" panose="020B0609020204030204" pitchFamily="49" charset="0"/>
              </a:rPr>
              <a:t>(1).</a:t>
            </a:r>
            <a:r>
              <a:rPr lang="es-ES" dirty="0" err="1">
                <a:latin typeface="Consolas" panose="020B0609020204030204" pitchFamily="49" charset="0"/>
                <a:cs typeface="Consolas" panose="020B0609020204030204" pitchFamily="49" charset="0"/>
              </a:rPr>
              <a:t>toLowerCase</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  }</a:t>
            </a:r>
          </a:p>
          <a:p>
            <a:pPr marL="400050" lvl="1" indent="0">
              <a:buNone/>
            </a:pP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&lt;div&gt;{{ nombre | </a:t>
            </a:r>
            <a:r>
              <a:rPr lang="es-ES" dirty="0" err="1">
                <a:latin typeface="Consolas" panose="020B0609020204030204" pitchFamily="49" charset="0"/>
                <a:cs typeface="Consolas" panose="020B0609020204030204" pitchFamily="49" charset="0"/>
              </a:rPr>
              <a:t>capitalize</a:t>
            </a:r>
            <a:r>
              <a:rPr lang="es-ES" dirty="0">
                <a:latin typeface="Consolas" panose="020B0609020204030204" pitchFamily="49" charset="0"/>
                <a:cs typeface="Consolas" panose="020B0609020204030204" pitchFamily="49" charset="0"/>
              </a:rPr>
              <a:t>}}&lt;/div&gt;</a:t>
            </a:r>
          </a:p>
          <a:p>
            <a:pPr marL="0" indent="0">
              <a:buNone/>
            </a:pPr>
            <a:endParaRPr lang="es-E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400244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Pipes Personalizados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Crear un nuevo Pipe es casi tan sencillo como crear una función a la que se pasa un valor y devuelve el valor transformado.</a:t>
            </a:r>
          </a:p>
          <a:p>
            <a:r>
              <a:rPr lang="es-ES" dirty="0"/>
              <a:t>Para crear un pipe se crea una clase decorada con @Pipe que implemente el interfaz </a:t>
            </a:r>
            <a:r>
              <a:rPr lang="es-ES" dirty="0" err="1"/>
              <a:t>PipeTransform</a:t>
            </a:r>
            <a:r>
              <a:rPr lang="es-ES" dirty="0"/>
              <a:t>, y se registra en el </a:t>
            </a:r>
            <a:r>
              <a:rPr lang="es-ES" dirty="0" err="1"/>
              <a:t>declarations</a:t>
            </a:r>
            <a:r>
              <a:rPr lang="es-ES" dirty="0"/>
              <a:t> del módulo. El método </a:t>
            </a:r>
            <a:r>
              <a:rPr lang="es-ES" dirty="0" err="1"/>
              <a:t>transform</a:t>
            </a:r>
            <a:r>
              <a:rPr lang="es-ES" dirty="0"/>
              <a:t> es el encargado de la función de transformación. </a:t>
            </a:r>
            <a:endParaRPr lang="es-ES" dirty="0">
              <a:latin typeface="Consolas" panose="020B0609020204030204" pitchFamily="49" charset="0"/>
              <a:cs typeface="Consolas" panose="020B0609020204030204" pitchFamily="49" charset="0"/>
            </a:endParaRPr>
          </a:p>
          <a:p>
            <a:pPr marL="400050" lvl="1" indent="0">
              <a:buNone/>
            </a:pPr>
            <a:r>
              <a:rPr lang="es-ES" b="1" dirty="0" err="1">
                <a:latin typeface="Consolas" panose="020B0609020204030204" pitchFamily="49" charset="0"/>
                <a:cs typeface="Consolas" panose="020B0609020204030204" pitchFamily="49" charset="0"/>
              </a:rPr>
              <a:t>import</a:t>
            </a:r>
            <a:r>
              <a:rPr lang="es-ES" b="1" dirty="0">
                <a:latin typeface="Consolas" panose="020B0609020204030204" pitchFamily="49" charset="0"/>
                <a:cs typeface="Consolas" panose="020B0609020204030204" pitchFamily="49" charset="0"/>
              </a:rPr>
              <a:t> { Pipe, </a:t>
            </a:r>
            <a:r>
              <a:rPr lang="es-ES" b="1" dirty="0" err="1">
                <a:latin typeface="Consolas" panose="020B0609020204030204" pitchFamily="49" charset="0"/>
                <a:cs typeface="Consolas" panose="020B0609020204030204" pitchFamily="49" charset="0"/>
              </a:rPr>
              <a:t>PipeTransform</a:t>
            </a:r>
            <a:r>
              <a:rPr lang="es-ES" b="1" dirty="0">
                <a:latin typeface="Consolas" panose="020B0609020204030204" pitchFamily="49" charset="0"/>
                <a:cs typeface="Consolas" panose="020B0609020204030204" pitchFamily="49" charset="0"/>
              </a:rPr>
              <a:t> } </a:t>
            </a:r>
            <a:r>
              <a:rPr lang="es-ES" b="1" dirty="0" err="1">
                <a:latin typeface="Consolas" panose="020B0609020204030204" pitchFamily="49" charset="0"/>
                <a:cs typeface="Consolas" panose="020B0609020204030204" pitchFamily="49" charset="0"/>
              </a:rPr>
              <a:t>from</a:t>
            </a:r>
            <a:r>
              <a:rPr lang="es-ES" b="1" dirty="0">
                <a:latin typeface="Consolas" panose="020B0609020204030204" pitchFamily="49" charset="0"/>
                <a:cs typeface="Consolas" panose="020B0609020204030204" pitchFamily="49" charset="0"/>
              </a:rPr>
              <a:t> '@angular/</a:t>
            </a:r>
            <a:r>
              <a:rPr lang="es-ES" b="1" dirty="0" err="1">
                <a:latin typeface="Consolas" panose="020B0609020204030204" pitchFamily="49" charset="0"/>
                <a:cs typeface="Consolas" panose="020B0609020204030204" pitchFamily="49" charset="0"/>
              </a:rPr>
              <a:t>core</a:t>
            </a:r>
            <a:r>
              <a:rPr lang="es-ES" b="1" dirty="0">
                <a:latin typeface="Consolas" panose="020B0609020204030204" pitchFamily="49" charset="0"/>
                <a:cs typeface="Consolas" panose="020B0609020204030204" pitchFamily="49" charset="0"/>
              </a:rPr>
              <a:t>';</a:t>
            </a:r>
          </a:p>
          <a:p>
            <a:pPr marL="400050" lvl="1" indent="0">
              <a:buNone/>
            </a:pPr>
            <a:r>
              <a:rPr lang="es-ES" b="1" dirty="0">
                <a:latin typeface="Consolas" panose="020B0609020204030204" pitchFamily="49" charset="0"/>
                <a:cs typeface="Consolas" panose="020B0609020204030204" pitchFamily="49" charset="0"/>
              </a:rPr>
              <a:t>@Pipe</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name</a:t>
            </a:r>
            <a:r>
              <a:rPr lang="es-ES" dirty="0">
                <a:latin typeface="Consolas" panose="020B0609020204030204" pitchFamily="49" charset="0"/>
                <a:cs typeface="Consolas" panose="020B0609020204030204" pitchFamily="49" charset="0"/>
              </a:rPr>
              <a:t>: </a:t>
            </a:r>
            <a:r>
              <a:rPr lang="es-ES" b="1" dirty="0">
                <a:latin typeface="Consolas" panose="020B0609020204030204" pitchFamily="49" charset="0"/>
                <a:cs typeface="Consolas" panose="020B0609020204030204" pitchFamily="49" charset="0"/>
              </a:rPr>
              <a:t>'elipsis</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a:t>
            </a:r>
          </a:p>
          <a:p>
            <a:pPr marL="400050" lvl="1" indent="0">
              <a:buNone/>
            </a:pPr>
            <a:r>
              <a:rPr lang="es-ES" dirty="0" err="1">
                <a:latin typeface="Consolas" panose="020B0609020204030204" pitchFamily="49" charset="0"/>
                <a:cs typeface="Consolas" panose="020B0609020204030204" pitchFamily="49" charset="0"/>
              </a:rPr>
              <a:t>export</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class</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ElipsisPipe</a:t>
            </a:r>
            <a:r>
              <a:rPr lang="es-ES"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implements</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PipeTransform</a:t>
            </a:r>
            <a:r>
              <a:rPr lang="es-ES" i="1" dirty="0">
                <a:latin typeface="Consolas" panose="020B0609020204030204" pitchFamily="49" charset="0"/>
                <a:cs typeface="Consolas" panose="020B0609020204030204" pitchFamily="49" charset="0"/>
              </a:rPr>
              <a:t> </a:t>
            </a: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  </a:t>
            </a:r>
            <a:r>
              <a:rPr lang="es-ES" b="1" dirty="0" err="1">
                <a:latin typeface="Consolas" panose="020B0609020204030204" pitchFamily="49" charset="0"/>
                <a:cs typeface="Consolas" panose="020B0609020204030204" pitchFamily="49" charset="0"/>
              </a:rPr>
              <a:t>transform</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value</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any</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maxlen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number</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any</a:t>
            </a:r>
            <a:r>
              <a:rPr lang="es-ES" dirty="0">
                <a:latin typeface="Consolas" panose="020B0609020204030204" pitchFamily="49" charset="0"/>
                <a:cs typeface="Consolas" panose="020B0609020204030204" pitchFamily="49" charset="0"/>
              </a:rPr>
              <a:t> {</a:t>
            </a:r>
          </a:p>
          <a:p>
            <a:pPr marL="1346200" lvl="1" indent="-946150">
              <a:buNone/>
              <a:tabLst>
                <a:tab pos="1435100" algn="l"/>
              </a:tabLst>
            </a:pP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return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maxlen</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value</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value.length</a:t>
            </a:r>
            <a:r>
              <a:rPr lang="es-ES" dirty="0">
                <a:latin typeface="Consolas" panose="020B0609020204030204" pitchFamily="49" charset="0"/>
                <a:cs typeface="Consolas" panose="020B0609020204030204" pitchFamily="49" charset="0"/>
              </a:rPr>
              <a:t> &lt; </a:t>
            </a:r>
            <a:r>
              <a:rPr lang="es-ES" dirty="0" err="1">
                <a:latin typeface="Consolas" panose="020B0609020204030204" pitchFamily="49" charset="0"/>
                <a:cs typeface="Consolas" panose="020B0609020204030204" pitchFamily="49" charset="0"/>
              </a:rPr>
              <a:t>maxlen</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value.length</a:t>
            </a:r>
            <a:r>
              <a:rPr lang="es-ES" dirty="0">
                <a:latin typeface="Consolas" panose="020B0609020204030204" pitchFamily="49" charset="0"/>
                <a:cs typeface="Consolas" panose="020B0609020204030204" pitchFamily="49" charset="0"/>
              </a:rPr>
              <a:t> &lt; 4) ? </a:t>
            </a:r>
            <a:r>
              <a:rPr lang="es-ES" dirty="0" err="1">
                <a:latin typeface="Consolas" panose="020B0609020204030204" pitchFamily="49" charset="0"/>
                <a:cs typeface="Consolas" panose="020B0609020204030204" pitchFamily="49" charset="0"/>
              </a:rPr>
              <a:t>value</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value.substr</a:t>
            </a:r>
            <a:r>
              <a:rPr lang="es-ES" dirty="0">
                <a:latin typeface="Consolas" panose="020B0609020204030204" pitchFamily="49" charset="0"/>
                <a:cs typeface="Consolas" panose="020B0609020204030204" pitchFamily="49" charset="0"/>
              </a:rPr>
              <a:t>(0, </a:t>
            </a:r>
            <a:r>
              <a:rPr lang="es-ES" dirty="0" err="1">
                <a:latin typeface="Consolas" panose="020B0609020204030204" pitchFamily="49" charset="0"/>
                <a:cs typeface="Consolas" panose="020B0609020204030204" pitchFamily="49" charset="0"/>
              </a:rPr>
              <a:t>maxlen</a:t>
            </a:r>
            <a:r>
              <a:rPr lang="es-ES" dirty="0">
                <a:latin typeface="Consolas" panose="020B0609020204030204" pitchFamily="49" charset="0"/>
                <a:cs typeface="Consolas" panose="020B0609020204030204" pitchFamily="49" charset="0"/>
              </a:rPr>
              <a:t> - 3) + '...');</a:t>
            </a:r>
          </a:p>
          <a:p>
            <a:pPr marL="400050" lvl="1" indent="0">
              <a:buNone/>
            </a:pPr>
            <a:r>
              <a:rPr lang="es-ES" dirty="0">
                <a:latin typeface="Consolas" panose="020B0609020204030204" pitchFamily="49" charset="0"/>
                <a:cs typeface="Consolas" panose="020B0609020204030204" pitchFamily="49" charset="0"/>
              </a:rPr>
              <a:t>  }</a:t>
            </a:r>
          </a:p>
          <a:p>
            <a:pPr marL="400050" lvl="1" indent="0">
              <a:buNone/>
            </a:pPr>
            <a:r>
              <a:rPr lang="es-ES" dirty="0">
                <a:latin typeface="Consolas" panose="020B0609020204030204" pitchFamily="49" charset="0"/>
                <a:cs typeface="Consolas" panose="020B0609020204030204" pitchFamily="49" charset="0"/>
              </a:rPr>
              <a:t>}</a:t>
            </a:r>
          </a:p>
          <a:p>
            <a:pPr marL="400050" lvl="1" indent="0">
              <a:buNone/>
            </a:pPr>
            <a:r>
              <a:rPr lang="es-ES" dirty="0">
                <a:latin typeface="Consolas" panose="020B0609020204030204" pitchFamily="49" charset="0"/>
                <a:cs typeface="Consolas" panose="020B0609020204030204" pitchFamily="49" charset="0"/>
              </a:rPr>
              <a:t>&lt;div&gt;{{ </a:t>
            </a:r>
            <a:r>
              <a:rPr lang="es-ES" dirty="0" err="1">
                <a:latin typeface="Consolas" panose="020B0609020204030204" pitchFamily="49" charset="0"/>
                <a:cs typeface="Consolas" panose="020B0609020204030204" pitchFamily="49" charset="0"/>
              </a:rPr>
              <a:t>descripcion</a:t>
            </a:r>
            <a:r>
              <a:rPr lang="es-ES" dirty="0">
                <a:latin typeface="Consolas" panose="020B0609020204030204" pitchFamily="49" charset="0"/>
                <a:cs typeface="Consolas" panose="020B0609020204030204" pitchFamily="49" charset="0"/>
              </a:rPr>
              <a:t> | elipsis:100}}&lt;/div&gt;</a:t>
            </a:r>
          </a:p>
          <a:p>
            <a:pPr marL="0" indent="0">
              <a:buNone/>
            </a:pPr>
            <a:endParaRPr lang="es-E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807866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Pipes impuros</a:t>
            </a:r>
          </a:p>
        </p:txBody>
      </p:sp>
      <p:sp>
        <p:nvSpPr>
          <p:cNvPr id="3" name="Marcador de contenido 2"/>
          <p:cNvSpPr>
            <a:spLocks noGrp="1"/>
          </p:cNvSpPr>
          <p:nvPr>
            <p:ph idx="1"/>
          </p:nvPr>
        </p:nvSpPr>
        <p:spPr/>
        <p:txBody>
          <a:bodyPr>
            <a:normAutofit fontScale="55000" lnSpcReduction="20000"/>
          </a:bodyPr>
          <a:lstStyle/>
          <a:p>
            <a:r>
              <a:rPr lang="es-ES" dirty="0"/>
              <a:t>Angular busca cambios en los valores vinculados a los datos a través de un proceso de detección de cambios que se ejecuta después de cada evento DOM: pulsación de tecla, movimiento del mouse, tic del temporizador y respuesta del servidor. Esto podría ser costoso. Angular se esfuerza por reducir el costo siempre que sea posible y apropiado.</a:t>
            </a:r>
          </a:p>
          <a:p>
            <a:r>
              <a:rPr lang="es-ES" dirty="0"/>
              <a:t>Angular selecciona un algoritmo de detección de cambio más simple y más rápido cuando usa una pipe: solo cuando detecta un cambio puro en el valor de entrada, es decir, un cambio en un valor de entrada si es primitivo ( </a:t>
            </a:r>
            <a:r>
              <a:rPr lang="es-ES" dirty="0" err="1"/>
              <a:t>String</a:t>
            </a:r>
            <a:r>
              <a:rPr lang="es-ES" dirty="0"/>
              <a:t>, </a:t>
            </a:r>
            <a:r>
              <a:rPr lang="es-ES" dirty="0" err="1"/>
              <a:t>Number</a:t>
            </a:r>
            <a:r>
              <a:rPr lang="es-ES" dirty="0"/>
              <a:t>, </a:t>
            </a:r>
            <a:r>
              <a:rPr lang="es-ES" dirty="0" err="1"/>
              <a:t>Boolean</a:t>
            </a:r>
            <a:r>
              <a:rPr lang="es-ES" dirty="0"/>
              <a:t>, Symbol) o una modificación en la referencia de objeto ( Date, Array, </a:t>
            </a:r>
            <a:r>
              <a:rPr lang="es-ES" dirty="0" err="1"/>
              <a:t>Function</a:t>
            </a:r>
            <a:r>
              <a:rPr lang="es-ES" dirty="0"/>
              <a:t>, </a:t>
            </a:r>
            <a:r>
              <a:rPr lang="es-ES" dirty="0" err="1"/>
              <a:t>Object</a:t>
            </a:r>
            <a:r>
              <a:rPr lang="es-ES" dirty="0"/>
              <a:t>).</a:t>
            </a:r>
          </a:p>
          <a:p>
            <a:r>
              <a:rPr lang="es-ES" dirty="0"/>
              <a:t>Los pipes puros ignoran los cambios dentro de los objetos (compuestos). Los pipes impuros detectan los cambios durante cada ciclo de detección de cambio de componente.</a:t>
            </a:r>
          </a:p>
          <a:p>
            <a:pPr marL="457200" lvl="1" indent="0">
              <a:buNone/>
            </a:pPr>
            <a:r>
              <a:rPr lang="es-ES" dirty="0"/>
              <a:t>@Pipe({</a:t>
            </a:r>
          </a:p>
          <a:p>
            <a:pPr marL="457200" lvl="1" indent="0">
              <a:buNone/>
            </a:pPr>
            <a:r>
              <a:rPr lang="es-ES" dirty="0"/>
              <a:t>  </a:t>
            </a:r>
            <a:r>
              <a:rPr lang="es-ES" dirty="0" err="1"/>
              <a:t>pure</a:t>
            </a:r>
            <a:r>
              <a:rPr lang="es-ES" dirty="0"/>
              <a:t>: false</a:t>
            </a:r>
          </a:p>
          <a:p>
            <a:pPr marL="457200" lvl="1" indent="0">
              <a:buNone/>
            </a:pPr>
            <a:r>
              <a:rPr lang="es-ES" dirty="0"/>
              <a:t>})</a:t>
            </a:r>
          </a:p>
          <a:p>
            <a:r>
              <a:rPr lang="es-ES" dirty="0"/>
              <a:t>La implementación de un pipe impuro requiere sumo cuidado dado que si la ejecución es costosa y de larga duración podría degradar la experiencia del usuario.</a:t>
            </a:r>
          </a:p>
        </p:txBody>
      </p:sp>
    </p:spTree>
    <p:extLst>
      <p:ext uri="{BB962C8B-B14F-4D97-AF65-F5344CB8AC3E}">
        <p14:creationId xmlns:p14="http://schemas.microsoft.com/office/powerpoint/2010/main" val="423260133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920F5-40EF-41D3-8F9C-36EF4A30390D}"/>
              </a:ext>
            </a:extLst>
          </p:cNvPr>
          <p:cNvSpPr>
            <a:spLocks noGrp="1"/>
          </p:cNvSpPr>
          <p:nvPr>
            <p:ph type="title"/>
          </p:nvPr>
        </p:nvSpPr>
        <p:spPr/>
        <p:txBody>
          <a:bodyPr/>
          <a:lstStyle/>
          <a:p>
            <a:r>
              <a:rPr lang="es-ES" dirty="0"/>
              <a:t>Optimizar con Pipes puros</a:t>
            </a:r>
          </a:p>
        </p:txBody>
      </p:sp>
      <p:sp>
        <p:nvSpPr>
          <p:cNvPr id="3" name="Marcador de contenido 2">
            <a:extLst>
              <a:ext uri="{FF2B5EF4-FFF2-40B4-BE49-F238E27FC236}">
                <a16:creationId xmlns:a16="http://schemas.microsoft.com/office/drawing/2014/main" id="{F91D01F8-7B1E-4973-9108-8DC7A2C410B9}"/>
              </a:ext>
            </a:extLst>
          </p:cNvPr>
          <p:cNvSpPr>
            <a:spLocks noGrp="1"/>
          </p:cNvSpPr>
          <p:nvPr>
            <p:ph idx="1"/>
          </p:nvPr>
        </p:nvSpPr>
        <p:spPr>
          <a:xfrm>
            <a:off x="457200" y="1600200"/>
            <a:ext cx="8229600" cy="4983162"/>
          </a:xfrm>
        </p:spPr>
        <p:txBody>
          <a:bodyPr>
            <a:normAutofit fontScale="55000" lnSpcReduction="20000"/>
          </a:bodyPr>
          <a:lstStyle/>
          <a:p>
            <a:r>
              <a:rPr lang="es-ES" dirty="0"/>
              <a:t>Una función en una expresión de plantilla se invoca cada vez que se ejecuta la detección de cambios.</a:t>
            </a:r>
          </a:p>
          <a:p>
            <a:r>
              <a:rPr lang="es-ES" dirty="0"/>
              <a:t>Debido a esto, se considera mejor sustituir la llamada a la función en la expresión con un pipe puro que encapsula su lógica.</a:t>
            </a:r>
          </a:p>
          <a:p>
            <a:r>
              <a:rPr lang="es-ES" dirty="0"/>
              <a:t>La mejora en el rendimiento proviene del hecho de que Angular optimiza los pipes puros llamando a </a:t>
            </a:r>
            <a:r>
              <a:rPr lang="es-ES" dirty="0" err="1"/>
              <a:t>transform</a:t>
            </a:r>
            <a:r>
              <a:rPr lang="es-ES" dirty="0"/>
              <a:t> solo cuando cambian el valor al que se aplica o los parámetros adicionales que de la función de transformación. Si alguno de estos valores cambia, se vuelve a ejecutar el método </a:t>
            </a:r>
            <a:r>
              <a:rPr lang="es-ES" dirty="0" err="1"/>
              <a:t>transform</a:t>
            </a:r>
            <a:r>
              <a:rPr lang="es-ES" dirty="0"/>
              <a:t> del pipe.</a:t>
            </a:r>
          </a:p>
          <a:p>
            <a:r>
              <a:rPr lang="es-ES" dirty="0"/>
              <a:t>Se puede crear un pipe genérico que invoque a las funciones:</a:t>
            </a:r>
          </a:p>
          <a:p>
            <a:pPr marL="457200" lvl="1" indent="0">
              <a:buNone/>
            </a:pPr>
            <a:r>
              <a:rPr lang="es-ES" dirty="0"/>
              <a:t>@Pipe({ </a:t>
            </a:r>
            <a:r>
              <a:rPr lang="es-ES" dirty="0" err="1"/>
              <a:t>name</a:t>
            </a:r>
            <a:r>
              <a:rPr lang="es-ES" dirty="0"/>
              <a:t>: '</a:t>
            </a:r>
            <a:r>
              <a:rPr lang="es-ES" dirty="0" err="1"/>
              <a:t>exec</a:t>
            </a:r>
            <a:r>
              <a:rPr lang="es-ES" dirty="0"/>
              <a:t>' })</a:t>
            </a:r>
          </a:p>
          <a:p>
            <a:pPr marL="457200" lvl="1" indent="0">
              <a:buNone/>
            </a:pPr>
            <a:r>
              <a:rPr lang="es-ES" dirty="0" err="1"/>
              <a:t>export</a:t>
            </a:r>
            <a:r>
              <a:rPr lang="es-ES" dirty="0"/>
              <a:t> </a:t>
            </a:r>
            <a:r>
              <a:rPr lang="es-ES" dirty="0" err="1"/>
              <a:t>class</a:t>
            </a:r>
            <a:r>
              <a:rPr lang="es-ES" dirty="0"/>
              <a:t> </a:t>
            </a:r>
            <a:r>
              <a:rPr lang="es-ES" dirty="0" err="1"/>
              <a:t>ExecPipe</a:t>
            </a:r>
            <a:r>
              <a:rPr lang="es-ES" dirty="0"/>
              <a:t> </a:t>
            </a:r>
            <a:r>
              <a:rPr lang="es-ES" dirty="0" err="1"/>
              <a:t>implements</a:t>
            </a:r>
            <a:r>
              <a:rPr lang="es-ES" dirty="0"/>
              <a:t> </a:t>
            </a:r>
            <a:r>
              <a:rPr lang="es-ES" dirty="0" err="1"/>
              <a:t>PipeTransform</a:t>
            </a:r>
            <a:r>
              <a:rPr lang="es-ES" dirty="0"/>
              <a:t> {</a:t>
            </a:r>
          </a:p>
          <a:p>
            <a:pPr marL="457200" lvl="1" indent="0">
              <a:buNone/>
            </a:pPr>
            <a:r>
              <a:rPr lang="es-ES" dirty="0"/>
              <a:t>  </a:t>
            </a:r>
            <a:r>
              <a:rPr lang="es-ES" dirty="0" err="1"/>
              <a:t>transform</a:t>
            </a:r>
            <a:r>
              <a:rPr lang="es-ES" dirty="0"/>
              <a:t>(</a:t>
            </a:r>
            <a:r>
              <a:rPr lang="es-ES" dirty="0" err="1"/>
              <a:t>fn</a:t>
            </a:r>
            <a:r>
              <a:rPr lang="es-ES" dirty="0"/>
              <a:t>: </a:t>
            </a:r>
            <a:r>
              <a:rPr lang="es-ES" dirty="0" err="1"/>
              <a:t>Function</a:t>
            </a:r>
            <a:r>
              <a:rPr lang="es-ES" dirty="0"/>
              <a:t>, ...</a:t>
            </a:r>
            <a:r>
              <a:rPr lang="es-ES" dirty="0" err="1"/>
              <a:t>args</a:t>
            </a:r>
            <a:r>
              <a:rPr lang="es-ES" dirty="0"/>
              <a:t>: </a:t>
            </a:r>
            <a:r>
              <a:rPr lang="es-ES" dirty="0" err="1"/>
              <a:t>any</a:t>
            </a:r>
            <a:r>
              <a:rPr lang="es-ES" dirty="0"/>
              <a:t>[]): </a:t>
            </a:r>
            <a:r>
              <a:rPr lang="es-ES" dirty="0" err="1"/>
              <a:t>any</a:t>
            </a:r>
            <a:r>
              <a:rPr lang="es-ES" dirty="0"/>
              <a:t> {</a:t>
            </a:r>
          </a:p>
          <a:p>
            <a:pPr marL="457200" lvl="1" indent="0">
              <a:buNone/>
            </a:pPr>
            <a:r>
              <a:rPr lang="es-ES" dirty="0"/>
              <a:t>    </a:t>
            </a:r>
            <a:r>
              <a:rPr lang="es-ES" dirty="0" err="1"/>
              <a:t>return</a:t>
            </a:r>
            <a:r>
              <a:rPr lang="es-ES" dirty="0"/>
              <a:t> </a:t>
            </a:r>
            <a:r>
              <a:rPr lang="es-ES" dirty="0" err="1"/>
              <a:t>fn</a:t>
            </a:r>
            <a:r>
              <a:rPr lang="es-ES" dirty="0"/>
              <a:t>(...</a:t>
            </a:r>
            <a:r>
              <a:rPr lang="es-ES" dirty="0" err="1"/>
              <a:t>args</a:t>
            </a:r>
            <a:r>
              <a:rPr lang="es-ES" dirty="0"/>
              <a:t>);</a:t>
            </a:r>
          </a:p>
          <a:p>
            <a:pPr marL="457200" lvl="1" indent="0">
              <a:buNone/>
            </a:pPr>
            <a:r>
              <a:rPr lang="es-ES" dirty="0"/>
              <a:t>  }</a:t>
            </a:r>
          </a:p>
          <a:p>
            <a:pPr marL="457200" lvl="1" indent="0">
              <a:buNone/>
            </a:pPr>
            <a:r>
              <a:rPr lang="es-ES" dirty="0"/>
              <a:t>}</a:t>
            </a:r>
          </a:p>
          <a:p>
            <a:r>
              <a:rPr lang="es-ES" dirty="0"/>
              <a:t>Para sustituir:</a:t>
            </a:r>
          </a:p>
          <a:p>
            <a:pPr lvl="1"/>
            <a:r>
              <a:rPr lang="es-ES" dirty="0"/>
              <a:t>{{ calcula(a, b) }}</a:t>
            </a:r>
          </a:p>
          <a:p>
            <a:r>
              <a:rPr lang="es-ES" dirty="0"/>
              <a:t>Por:</a:t>
            </a:r>
          </a:p>
          <a:p>
            <a:pPr lvl="1"/>
            <a:r>
              <a:rPr lang="es-ES" dirty="0"/>
              <a:t>{{ calcula | </a:t>
            </a:r>
            <a:r>
              <a:rPr lang="es-ES" dirty="0" err="1"/>
              <a:t>exec:a:b</a:t>
            </a:r>
            <a:r>
              <a:rPr lang="es-ES" dirty="0"/>
              <a:t> }}</a:t>
            </a:r>
          </a:p>
        </p:txBody>
      </p:sp>
    </p:spTree>
    <p:extLst>
      <p:ext uri="{BB962C8B-B14F-4D97-AF65-F5344CB8AC3E}">
        <p14:creationId xmlns:p14="http://schemas.microsoft.com/office/powerpoint/2010/main" val="30723865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AsyncPipe</a:t>
            </a:r>
            <a:endParaRPr lang="es-ES" dirty="0"/>
          </a:p>
        </p:txBody>
      </p:sp>
      <p:sp>
        <p:nvSpPr>
          <p:cNvPr id="3" name="Marcador de contenido 2"/>
          <p:cNvSpPr>
            <a:spLocks noGrp="1"/>
          </p:cNvSpPr>
          <p:nvPr>
            <p:ph idx="1"/>
          </p:nvPr>
        </p:nvSpPr>
        <p:spPr/>
        <p:txBody>
          <a:bodyPr>
            <a:normAutofit lnSpcReduction="10000"/>
          </a:bodyPr>
          <a:lstStyle/>
          <a:p>
            <a:r>
              <a:rPr lang="es-ES" dirty="0"/>
              <a:t>El </a:t>
            </a:r>
            <a:r>
              <a:rPr lang="es-ES" dirty="0" err="1"/>
              <a:t>AsyncPipe</a:t>
            </a:r>
            <a:r>
              <a:rPr lang="es-ES" dirty="0"/>
              <a:t> (impuro) acepta un </a:t>
            </a:r>
            <a:r>
              <a:rPr lang="es-ES" dirty="0" err="1"/>
              <a:t>Promise</a:t>
            </a:r>
            <a:r>
              <a:rPr lang="es-ES" dirty="0"/>
              <a:t> o Observable como entrada y se suscribe automáticamente a la entrada y devuelve los valores asíncronamente cuando son emitidos.</a:t>
            </a:r>
          </a:p>
          <a:p>
            <a:r>
              <a:rPr lang="es-ES" dirty="0"/>
              <a:t>El </a:t>
            </a:r>
            <a:r>
              <a:rPr lang="es-ES" dirty="0" err="1"/>
              <a:t>AsyncPipe</a:t>
            </a:r>
            <a:r>
              <a:rPr lang="es-ES" dirty="0"/>
              <a:t> es con estado, mantiene una suscripción a la entrada Observable y sigue entregando valores del Observable medida que llegan.</a:t>
            </a:r>
          </a:p>
          <a:p>
            <a:pPr marL="457200" lvl="1" indent="0">
              <a:buNone/>
            </a:pPr>
            <a:r>
              <a:rPr lang="es-ES" dirty="0"/>
              <a:t>&lt;li *</a:t>
            </a:r>
            <a:r>
              <a:rPr lang="es-ES" dirty="0" err="1"/>
              <a:t>ngFor</a:t>
            </a:r>
            <a:r>
              <a:rPr lang="es-ES" dirty="0"/>
              <a:t>="</a:t>
            </a:r>
            <a:r>
              <a:rPr lang="es-ES" dirty="0" err="1"/>
              <a:t>let</a:t>
            </a:r>
            <a:r>
              <a:rPr lang="es-ES" dirty="0"/>
              <a:t> </a:t>
            </a:r>
            <a:r>
              <a:rPr lang="es-ES" dirty="0" err="1"/>
              <a:t>item</a:t>
            </a:r>
            <a:r>
              <a:rPr lang="es-ES" dirty="0"/>
              <a:t> of </a:t>
            </a:r>
            <a:r>
              <a:rPr lang="es-ES" dirty="0" err="1"/>
              <a:t>dao.list</a:t>
            </a:r>
            <a:r>
              <a:rPr lang="es-ES" dirty="0"/>
              <a:t>() | </a:t>
            </a:r>
            <a:r>
              <a:rPr lang="es-ES" dirty="0" err="1"/>
              <a:t>async</a:t>
            </a:r>
            <a:r>
              <a:rPr lang="es-ES" dirty="0"/>
              <a:t>"&gt;</a:t>
            </a:r>
          </a:p>
        </p:txBody>
      </p:sp>
    </p:spTree>
    <p:extLst>
      <p:ext uri="{BB962C8B-B14F-4D97-AF65-F5344CB8AC3E}">
        <p14:creationId xmlns:p14="http://schemas.microsoft.com/office/powerpoint/2010/main" val="20873424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9691789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a:t>
            </a:r>
          </a:p>
        </p:txBody>
      </p:sp>
      <p:sp>
        <p:nvSpPr>
          <p:cNvPr id="3" name="Marcador de contenido 2"/>
          <p:cNvSpPr>
            <a:spLocks noGrp="1"/>
          </p:cNvSpPr>
          <p:nvPr>
            <p:ph idx="1"/>
          </p:nvPr>
        </p:nvSpPr>
        <p:spPr>
          <a:xfrm>
            <a:off x="457200" y="1600200"/>
            <a:ext cx="8229600" cy="4853136"/>
          </a:xfrm>
        </p:spPr>
        <p:txBody>
          <a:bodyPr>
            <a:normAutofit fontScale="62500" lnSpcReduction="20000"/>
          </a:bodyPr>
          <a:lstStyle/>
          <a:p>
            <a:r>
              <a:rPr lang="es-ES" dirty="0"/>
              <a:t>Un formulario crea una experiencia de entrada de datos coherente, eficaz y convincente. </a:t>
            </a:r>
          </a:p>
          <a:p>
            <a:r>
              <a:rPr lang="es-ES" dirty="0"/>
              <a:t>Un formulario Angular coordina un conjunto de controles de usuario enlazados a datos bidireccionalmente, hace el seguimiento de los cambios, valida la entrada y presenta errores.</a:t>
            </a:r>
          </a:p>
          <a:p>
            <a:r>
              <a:rPr lang="es-ES" dirty="0"/>
              <a:t>Angular ofrece dos tecnologías para trabajar con formularios: formularios basados en plantillas y formularios reactivos. Pero divergen marcadamente en filosofía, estilo de programación y técnica. Incluso tienen sus propios módulos: </a:t>
            </a:r>
            <a:r>
              <a:rPr lang="es-ES" dirty="0" err="1"/>
              <a:t>FormsModule</a:t>
            </a:r>
            <a:r>
              <a:rPr lang="es-ES" dirty="0"/>
              <a:t> y </a:t>
            </a:r>
            <a:r>
              <a:rPr lang="es-ES" dirty="0" err="1"/>
              <a:t>ReactiveFormsModule</a:t>
            </a:r>
            <a:r>
              <a:rPr lang="es-ES" dirty="0"/>
              <a:t>.</a:t>
            </a:r>
          </a:p>
          <a:p>
            <a:r>
              <a:rPr lang="es-ES" dirty="0"/>
              <a:t>Como el API de gestión de formularios cuenta con su propio módulo, es necesario importar y referenciar en el módulo principal:</a:t>
            </a:r>
          </a:p>
          <a:p>
            <a:pPr marL="400050" lvl="1" indent="0">
              <a:buNone/>
            </a:pPr>
            <a:r>
              <a:rPr lang="es-ES" b="1" dirty="0" err="1"/>
              <a:t>import</a:t>
            </a:r>
            <a:r>
              <a:rPr lang="es-ES" b="1" dirty="0"/>
              <a:t> { </a:t>
            </a:r>
            <a:r>
              <a:rPr lang="es-ES" b="1" dirty="0" err="1"/>
              <a:t>FormsModule</a:t>
            </a:r>
            <a:r>
              <a:rPr lang="es-ES" b="1" dirty="0"/>
              <a:t> } </a:t>
            </a:r>
            <a:r>
              <a:rPr lang="es-ES" b="1" dirty="0" err="1"/>
              <a:t>from</a:t>
            </a:r>
            <a:r>
              <a:rPr lang="es-ES" b="1" dirty="0"/>
              <a:t> '@angular/</a:t>
            </a:r>
            <a:r>
              <a:rPr lang="es-ES" b="1" dirty="0" err="1"/>
              <a:t>forms</a:t>
            </a:r>
            <a:r>
              <a:rPr lang="es-ES" b="1" dirty="0"/>
              <a:t>';</a:t>
            </a:r>
          </a:p>
          <a:p>
            <a:pPr marL="400050" lvl="1" indent="0">
              <a:buNone/>
            </a:pPr>
            <a:r>
              <a:rPr lang="es-ES" dirty="0"/>
              <a:t>@</a:t>
            </a:r>
            <a:r>
              <a:rPr lang="es-ES" dirty="0" err="1"/>
              <a:t>NgModule</a:t>
            </a:r>
            <a:r>
              <a:rPr lang="es-ES" dirty="0"/>
              <a:t>({</a:t>
            </a:r>
          </a:p>
          <a:p>
            <a:pPr marL="400050" lvl="1" indent="0">
              <a:buNone/>
            </a:pPr>
            <a:r>
              <a:rPr lang="es-ES" dirty="0"/>
              <a:t>  </a:t>
            </a:r>
            <a:r>
              <a:rPr lang="es-ES" dirty="0" err="1"/>
              <a:t>imports</a:t>
            </a:r>
            <a:r>
              <a:rPr lang="es-ES" dirty="0"/>
              <a:t>: [ </a:t>
            </a:r>
            <a:r>
              <a:rPr lang="es-ES" dirty="0" err="1"/>
              <a:t>BrowserModule</a:t>
            </a:r>
            <a:r>
              <a:rPr lang="es-ES" dirty="0"/>
              <a:t>, </a:t>
            </a:r>
            <a:r>
              <a:rPr lang="es-ES" b="1" dirty="0" err="1"/>
              <a:t>FormsModule</a:t>
            </a:r>
            <a:r>
              <a:rPr lang="es-ES" dirty="0"/>
              <a:t> ],</a:t>
            </a:r>
          </a:p>
          <a:p>
            <a:pPr marL="400050" lvl="1" indent="0">
              <a:buNone/>
            </a:pPr>
            <a:r>
              <a:rPr lang="es-ES" dirty="0"/>
              <a:t>  //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a:p>
            <a:endParaRPr lang="es-ES" dirty="0"/>
          </a:p>
        </p:txBody>
      </p:sp>
    </p:spTree>
    <p:extLst>
      <p:ext uri="{BB962C8B-B14F-4D97-AF65-F5344CB8AC3E}">
        <p14:creationId xmlns:p14="http://schemas.microsoft.com/office/powerpoint/2010/main" val="33747604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 basados en plantillas</a:t>
            </a:r>
          </a:p>
        </p:txBody>
      </p:sp>
      <p:sp>
        <p:nvSpPr>
          <p:cNvPr id="3" name="Marcador de contenido 2"/>
          <p:cNvSpPr>
            <a:spLocks noGrp="1"/>
          </p:cNvSpPr>
          <p:nvPr>
            <p:ph idx="1"/>
          </p:nvPr>
        </p:nvSpPr>
        <p:spPr/>
        <p:txBody>
          <a:bodyPr>
            <a:normAutofit fontScale="62500" lnSpcReduction="20000"/>
          </a:bodyPr>
          <a:lstStyle/>
          <a:p>
            <a:r>
              <a:rPr lang="es-ES" dirty="0"/>
              <a:t>Los formularios basados en plantillas delegan en la declaración de la plantilla la definición del formulario y el enlazado de datos por lo que requieren un código mínimo.</a:t>
            </a:r>
          </a:p>
          <a:p>
            <a:r>
              <a:rPr lang="es-ES" dirty="0"/>
              <a:t>Se colocan los controles de </a:t>
            </a:r>
            <a:r>
              <a:rPr lang="es-ES"/>
              <a:t>formulario HTML (&lt;</a:t>
            </a:r>
            <a:r>
              <a:rPr lang="es-ES" dirty="0"/>
              <a:t>input&gt;, &lt;</a:t>
            </a:r>
            <a:r>
              <a:rPr lang="es-ES" dirty="0" err="1"/>
              <a:t>select</a:t>
            </a:r>
            <a:r>
              <a:rPr lang="es-ES" dirty="0"/>
              <a:t>&gt;, &lt;</a:t>
            </a:r>
            <a:r>
              <a:rPr lang="es-ES" dirty="0" err="1"/>
              <a:t>textarea</a:t>
            </a:r>
            <a:r>
              <a:rPr lang="es-ES" dirty="0"/>
              <a:t>&gt;) en la plantilla del componente y se enlazan a las propiedades del modelo de datos suministrado por el componente, utilizando directivas como </a:t>
            </a:r>
            <a:r>
              <a:rPr lang="es-ES" dirty="0" err="1"/>
              <a:t>ngModel</a:t>
            </a:r>
            <a:r>
              <a:rPr lang="es-ES" dirty="0"/>
              <a:t>.</a:t>
            </a:r>
          </a:p>
          <a:p>
            <a:r>
              <a:rPr lang="es-ES" dirty="0"/>
              <a:t>No es necesario crear objetos de control de formulario Angular en la clase del componente dado que las directivas Angular los crean automáticamente, utilizando la información de los enlaces de datos. </a:t>
            </a:r>
          </a:p>
          <a:p>
            <a:r>
              <a:rPr lang="es-ES" dirty="0"/>
              <a:t>No es necesario traspasar los datos del modelo a los controles y viceversa dado que Angular lo automatiza con la directiva </a:t>
            </a:r>
            <a:r>
              <a:rPr lang="es-ES" dirty="0" err="1"/>
              <a:t>ngModel</a:t>
            </a:r>
            <a:r>
              <a:rPr lang="es-ES" dirty="0"/>
              <a:t>. Angular actualiza el modelo de datos mutable con los cambios de usuario a medida que suceden.</a:t>
            </a:r>
          </a:p>
          <a:p>
            <a:r>
              <a:rPr lang="es-ES" dirty="0"/>
              <a:t>Aunque esto significa menos código en la clase de componente, los formularios basados en plantillas son asíncronos, lo que puede complicar el desarrollo en escenarios más avanzados.</a:t>
            </a:r>
          </a:p>
        </p:txBody>
      </p:sp>
    </p:spTree>
    <p:extLst>
      <p:ext uri="{BB962C8B-B14F-4D97-AF65-F5344CB8AC3E}">
        <p14:creationId xmlns:p14="http://schemas.microsoft.com/office/powerpoint/2010/main" val="16996463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a:t>Encapsulación</a:t>
            </a:r>
            <a:endParaRPr lang="es-ES" dirty="0"/>
          </a:p>
        </p:txBody>
      </p:sp>
      <p:sp>
        <p:nvSpPr>
          <p:cNvPr id="5" name="4 Marcador de contenido"/>
          <p:cNvSpPr>
            <a:spLocks noGrp="1"/>
          </p:cNvSpPr>
          <p:nvPr>
            <p:ph idx="1"/>
          </p:nvPr>
        </p:nvSpPr>
        <p:spPr/>
        <p:txBody>
          <a:bodyPr>
            <a:normAutofit fontScale="62500" lnSpcReduction="20000"/>
          </a:bodyPr>
          <a:lstStyle/>
          <a:p>
            <a:r>
              <a:rPr lang="es-ES" dirty="0"/>
              <a:t>Angular encapsula automáticamente cada formulario y sus controles en un heredero de </a:t>
            </a:r>
            <a:r>
              <a:rPr lang="es-ES" dirty="0" err="1"/>
              <a:t>AbstractControl</a:t>
            </a:r>
            <a:r>
              <a:rPr lang="es-ES" dirty="0"/>
              <a:t>.</a:t>
            </a:r>
          </a:p>
          <a:p>
            <a:r>
              <a:rPr lang="es-ES" dirty="0"/>
              <a:t>Expone una serie de propiedades para gestionar los cambios, la validación y los errores:</a:t>
            </a:r>
          </a:p>
          <a:p>
            <a:pPr lvl="1"/>
            <a:r>
              <a:rPr lang="es-ES" dirty="0" err="1"/>
              <a:t>pristine</a:t>
            </a:r>
            <a:r>
              <a:rPr lang="es-ES" dirty="0"/>
              <a:t> / </a:t>
            </a:r>
            <a:r>
              <a:rPr lang="es-ES" dirty="0" err="1"/>
              <a:t>dirty</a:t>
            </a:r>
            <a:r>
              <a:rPr lang="es-ES" dirty="0"/>
              <a:t>: Booleanos que indican si el formulario o control no ha sido o ya ha sido modificado por el usuario.</a:t>
            </a:r>
          </a:p>
          <a:p>
            <a:pPr lvl="1"/>
            <a:r>
              <a:rPr lang="es-ES" dirty="0" err="1"/>
              <a:t>touched</a:t>
            </a:r>
            <a:r>
              <a:rPr lang="es-ES" dirty="0"/>
              <a:t> / </a:t>
            </a:r>
            <a:r>
              <a:rPr lang="es-ES" dirty="0" err="1"/>
              <a:t>untouched</a:t>
            </a:r>
            <a:r>
              <a:rPr lang="es-ES" dirty="0"/>
              <a:t>: Booleanos que indican si el formulario o control ha sido o no tocado por el usuario.</a:t>
            </a:r>
          </a:p>
          <a:p>
            <a:pPr lvl="1"/>
            <a:r>
              <a:rPr lang="en-US" dirty="0"/>
              <a:t>disabled / enabled: </a:t>
            </a:r>
            <a:r>
              <a:rPr lang="es-ES" dirty="0"/>
              <a:t>Booleanos que indican si el formulario o control esta deshabilitado o habilitado.</a:t>
            </a:r>
          </a:p>
          <a:p>
            <a:pPr lvl="1"/>
            <a:r>
              <a:rPr lang="es-ES" dirty="0" err="1"/>
              <a:t>valid</a:t>
            </a:r>
            <a:r>
              <a:rPr lang="es-ES" dirty="0"/>
              <a:t> / </a:t>
            </a:r>
            <a:r>
              <a:rPr lang="es-ES" dirty="0" err="1"/>
              <a:t>invalid</a:t>
            </a:r>
            <a:r>
              <a:rPr lang="es-ES" dirty="0"/>
              <a:t>: Booleanos que indican si el formulario o control es valido o invalido.</a:t>
            </a:r>
          </a:p>
          <a:p>
            <a:pPr lvl="1"/>
            <a:r>
              <a:rPr lang="en-US" dirty="0"/>
              <a:t>pending : </a:t>
            </a:r>
            <a:r>
              <a:rPr lang="es-ES" dirty="0"/>
              <a:t>Booleano que indica si la validación está pendiente. </a:t>
            </a:r>
          </a:p>
          <a:p>
            <a:pPr lvl="1"/>
            <a:r>
              <a:rPr lang="es-ES" dirty="0"/>
              <a:t>status: Cadena que indica el estado: VALID, INVALID, PENDING, DISABLED.</a:t>
            </a:r>
          </a:p>
          <a:p>
            <a:pPr lvl="1"/>
            <a:r>
              <a:rPr lang="es-ES" dirty="0" err="1"/>
              <a:t>errors</a:t>
            </a:r>
            <a:r>
              <a:rPr lang="es-ES" dirty="0"/>
              <a:t>: Contiene como propiedades las validaciones que han fallado.</a:t>
            </a:r>
          </a:p>
          <a:p>
            <a:pPr lvl="1"/>
            <a:r>
              <a:rPr lang="en-US" dirty="0" err="1"/>
              <a:t>hasError</a:t>
            </a:r>
            <a:r>
              <a:rPr lang="en-US" dirty="0"/>
              <a:t>() y </a:t>
            </a:r>
            <a:r>
              <a:rPr lang="en-US" err="1"/>
              <a:t>getError</a:t>
            </a:r>
            <a:r>
              <a:rPr lang="en-US"/>
              <a:t>() (v2.2</a:t>
            </a:r>
            <a:r>
              <a:rPr lang="en-US" dirty="0"/>
              <a:t>): </a:t>
            </a:r>
            <a:r>
              <a:rPr lang="es-ES" dirty="0"/>
              <a:t>acceden a un error concreto.</a:t>
            </a:r>
          </a:p>
          <a:p>
            <a:pPr lvl="1"/>
            <a:r>
              <a:rPr lang="es-ES" dirty="0" err="1"/>
              <a:t>value</a:t>
            </a:r>
            <a:r>
              <a:rPr lang="es-ES" dirty="0"/>
              <a:t>: valor del control</a:t>
            </a:r>
          </a:p>
        </p:txBody>
      </p:sp>
    </p:spTree>
    <p:extLst>
      <p:ext uri="{BB962C8B-B14F-4D97-AF65-F5344CB8AC3E}">
        <p14:creationId xmlns:p14="http://schemas.microsoft.com/office/powerpoint/2010/main" val="15581889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Avisos visuales</a:t>
            </a:r>
          </a:p>
        </p:txBody>
      </p:sp>
      <p:sp>
        <p:nvSpPr>
          <p:cNvPr id="3" name="Marcador de contenido 2"/>
          <p:cNvSpPr>
            <a:spLocks noGrp="1"/>
          </p:cNvSpPr>
          <p:nvPr>
            <p:ph sz="half" idx="1"/>
          </p:nvPr>
        </p:nvSpPr>
        <p:spPr>
          <a:xfrm>
            <a:off x="457200" y="1600200"/>
            <a:ext cx="8229600" cy="3052936"/>
          </a:xfrm>
        </p:spPr>
        <p:txBody>
          <a:bodyPr>
            <a:normAutofit fontScale="70000" lnSpcReduction="20000"/>
          </a:bodyPr>
          <a:lstStyle/>
          <a:p>
            <a:r>
              <a:rPr lang="es-ES" dirty="0"/>
              <a:t>Angular esta preparado para cambiar el estilo visual de los controles según su estado, utilizando </a:t>
            </a:r>
            <a:r>
              <a:rPr lang="es-ES" dirty="0" err="1"/>
              <a:t>class</a:t>
            </a:r>
            <a:r>
              <a:rPr lang="es-ES" dirty="0"/>
              <a:t> de CSS. </a:t>
            </a:r>
          </a:p>
          <a:p>
            <a:r>
              <a:rPr lang="es-ES" dirty="0"/>
              <a:t>Para personalizar el estilo (en la hojas de estilos):</a:t>
            </a:r>
          </a:p>
          <a:p>
            <a:pPr marL="400050" lvl="1" indent="0">
              <a:buNone/>
            </a:pPr>
            <a:r>
              <a:rPr lang="es-ES" dirty="0"/>
              <a:t>.</a:t>
            </a:r>
            <a:r>
              <a:rPr lang="es-ES" dirty="0" err="1"/>
              <a:t>ng-valid</a:t>
            </a:r>
            <a:r>
              <a:rPr lang="es-ES" dirty="0"/>
              <a:t>[</a:t>
            </a:r>
            <a:r>
              <a:rPr lang="es-ES" dirty="0" err="1"/>
              <a:t>required</a:t>
            </a:r>
            <a:r>
              <a:rPr lang="es-ES" dirty="0"/>
              <a:t>], .</a:t>
            </a:r>
            <a:r>
              <a:rPr lang="es-ES" dirty="0" err="1"/>
              <a:t>ng-valid.required</a:t>
            </a:r>
            <a:r>
              <a:rPr lang="es-ES" dirty="0"/>
              <a:t>, .</a:t>
            </a:r>
            <a:r>
              <a:rPr lang="es-ES" dirty="0" err="1"/>
              <a:t>ng-pending</a:t>
            </a:r>
            <a:r>
              <a:rPr lang="es-ES" dirty="0"/>
              <a:t>  {</a:t>
            </a:r>
          </a:p>
          <a:p>
            <a:pPr marL="400050" lvl="1" indent="0">
              <a:buNone/>
            </a:pPr>
            <a:r>
              <a:rPr lang="es-ES" dirty="0"/>
              <a:t>  </a:t>
            </a:r>
            <a:r>
              <a:rPr lang="es-ES" dirty="0" err="1"/>
              <a:t>border-left</a:t>
            </a:r>
            <a:r>
              <a:rPr lang="es-ES" dirty="0"/>
              <a:t>: 5px </a:t>
            </a:r>
            <a:r>
              <a:rPr lang="es-ES" dirty="0" err="1"/>
              <a:t>solid</a:t>
            </a:r>
            <a:r>
              <a:rPr lang="es-ES" dirty="0"/>
              <a:t> #42A948; /* </a:t>
            </a:r>
            <a:r>
              <a:rPr lang="es-ES" dirty="0" err="1"/>
              <a:t>green</a:t>
            </a:r>
            <a:r>
              <a:rPr lang="es-ES" dirty="0"/>
              <a:t> */</a:t>
            </a:r>
          </a:p>
          <a:p>
            <a:pPr marL="400050" lvl="1" indent="0">
              <a:buNone/>
            </a:pPr>
            <a:r>
              <a:rPr lang="es-ES" dirty="0"/>
              <a:t>}</a:t>
            </a:r>
          </a:p>
          <a:p>
            <a:pPr marL="400050" lvl="1" indent="0">
              <a:buNone/>
            </a:pPr>
            <a:r>
              <a:rPr lang="es-ES" dirty="0"/>
              <a:t>.</a:t>
            </a:r>
            <a:r>
              <a:rPr lang="es-ES" dirty="0" err="1"/>
              <a:t>ng-invalid:not</a:t>
            </a:r>
            <a:r>
              <a:rPr lang="es-ES" dirty="0"/>
              <a:t>(</a:t>
            </a:r>
            <a:r>
              <a:rPr lang="es-ES" dirty="0" err="1"/>
              <a:t>form</a:t>
            </a:r>
            <a:r>
              <a:rPr lang="es-ES" dirty="0"/>
              <a:t>)  {</a:t>
            </a:r>
          </a:p>
          <a:p>
            <a:pPr marL="400050" lvl="1" indent="0">
              <a:buNone/>
            </a:pPr>
            <a:r>
              <a:rPr lang="es-ES" dirty="0"/>
              <a:t>  </a:t>
            </a:r>
            <a:r>
              <a:rPr lang="es-ES" dirty="0" err="1"/>
              <a:t>border-left</a:t>
            </a:r>
            <a:r>
              <a:rPr lang="es-ES" dirty="0"/>
              <a:t>: 5px </a:t>
            </a:r>
            <a:r>
              <a:rPr lang="es-ES" dirty="0" err="1"/>
              <a:t>solid</a:t>
            </a:r>
            <a:r>
              <a:rPr lang="es-ES" dirty="0"/>
              <a:t> #a94442; /* red */</a:t>
            </a:r>
          </a:p>
          <a:p>
            <a:pPr marL="400050" lvl="1" indent="0">
              <a:buNone/>
            </a:pPr>
            <a:r>
              <a:rPr lang="es-ES" dirty="0"/>
              <a:t>}</a:t>
            </a:r>
          </a:p>
          <a:p>
            <a:r>
              <a:rPr lang="es-ES" dirty="0"/>
              <a:t>En caso de estar definidos Angular aplicará automáticamente los siguientes estilos:</a:t>
            </a:r>
          </a:p>
        </p:txBody>
      </p:sp>
      <p:graphicFrame>
        <p:nvGraphicFramePr>
          <p:cNvPr id="6" name="Marcador de contenido 5"/>
          <p:cNvGraphicFramePr>
            <a:graphicFrameLocks noGrp="1"/>
          </p:cNvGraphicFramePr>
          <p:nvPr>
            <p:ph sz="half" idx="2"/>
            <p:extLst>
              <p:ext uri="{D42A27DB-BD31-4B8C-83A1-F6EECF244321}">
                <p14:modId xmlns:p14="http://schemas.microsoft.com/office/powerpoint/2010/main" val="2613190584"/>
              </p:ext>
            </p:extLst>
          </p:nvPr>
        </p:nvGraphicFramePr>
        <p:xfrm>
          <a:off x="457200" y="4653136"/>
          <a:ext cx="82296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r>
                        <a:rPr lang="es-ES" dirty="0">
                          <a:effectLst/>
                        </a:rPr>
                        <a:t>Estado</a:t>
                      </a:r>
                    </a:p>
                  </a:txBody>
                  <a:tcPr anchor="ctr"/>
                </a:tc>
                <a:tc>
                  <a:txBody>
                    <a:bodyPr/>
                    <a:lstStyle/>
                    <a:p>
                      <a:pPr algn="ctr"/>
                      <a:r>
                        <a:rPr lang="es-ES" dirty="0">
                          <a:effectLst/>
                        </a:rPr>
                        <a:t>Clase si es cierto</a:t>
                      </a:r>
                    </a:p>
                  </a:txBody>
                  <a:tcPr anchor="ctr"/>
                </a:tc>
                <a:tc>
                  <a:txBody>
                    <a:bodyPr/>
                    <a:lstStyle/>
                    <a:p>
                      <a:pPr algn="l"/>
                      <a:r>
                        <a:rPr lang="es-ES">
                          <a:effectLst/>
                        </a:rPr>
                        <a:t>Clase si es falso</a:t>
                      </a:r>
                    </a:p>
                  </a:txBody>
                  <a:tcPr anchor="ctr"/>
                </a:tc>
                <a:extLst>
                  <a:ext uri="{0D108BD9-81ED-4DB2-BD59-A6C34878D82A}">
                    <a16:rowId xmlns:a16="http://schemas.microsoft.com/office/drawing/2014/main" val="10000"/>
                  </a:ext>
                </a:extLst>
              </a:tr>
              <a:tr h="370840">
                <a:tc>
                  <a:txBody>
                    <a:bodyPr/>
                    <a:lstStyle/>
                    <a:p>
                      <a:r>
                        <a:rPr lang="es-ES" dirty="0">
                          <a:effectLst/>
                        </a:rPr>
                        <a:t>El control ha sido visitado</a:t>
                      </a:r>
                    </a:p>
                  </a:txBody>
                  <a:tcPr anchor="ctr"/>
                </a:tc>
                <a:tc>
                  <a:txBody>
                    <a:bodyPr/>
                    <a:lstStyle/>
                    <a:p>
                      <a:pPr algn="ctr"/>
                      <a:r>
                        <a:rPr lang="es-ES">
                          <a:effectLst/>
                        </a:rPr>
                        <a:t>ng-touched</a:t>
                      </a:r>
                    </a:p>
                  </a:txBody>
                  <a:tcPr anchor="ctr"/>
                </a:tc>
                <a:tc>
                  <a:txBody>
                    <a:bodyPr/>
                    <a:lstStyle/>
                    <a:p>
                      <a:pPr algn="l"/>
                      <a:r>
                        <a:rPr lang="es-ES">
                          <a:effectLst/>
                        </a:rPr>
                        <a:t>ng-untouched</a:t>
                      </a:r>
                    </a:p>
                  </a:txBody>
                  <a:tcPr anchor="ctr"/>
                </a:tc>
                <a:extLst>
                  <a:ext uri="{0D108BD9-81ED-4DB2-BD59-A6C34878D82A}">
                    <a16:rowId xmlns:a16="http://schemas.microsoft.com/office/drawing/2014/main" val="10001"/>
                  </a:ext>
                </a:extLst>
              </a:tr>
              <a:tr h="370840">
                <a:tc>
                  <a:txBody>
                    <a:bodyPr/>
                    <a:lstStyle/>
                    <a:p>
                      <a:r>
                        <a:rPr lang="es-ES" dirty="0">
                          <a:effectLst/>
                        </a:rPr>
                        <a:t>El valor ha sido modificado</a:t>
                      </a:r>
                    </a:p>
                  </a:txBody>
                  <a:tcPr anchor="ctr"/>
                </a:tc>
                <a:tc>
                  <a:txBody>
                    <a:bodyPr/>
                    <a:lstStyle/>
                    <a:p>
                      <a:pPr algn="ctr"/>
                      <a:r>
                        <a:rPr lang="es-ES">
                          <a:effectLst/>
                        </a:rPr>
                        <a:t>ng-dirty</a:t>
                      </a:r>
                    </a:p>
                  </a:txBody>
                  <a:tcPr anchor="ctr"/>
                </a:tc>
                <a:tc>
                  <a:txBody>
                    <a:bodyPr/>
                    <a:lstStyle/>
                    <a:p>
                      <a:pPr algn="l"/>
                      <a:r>
                        <a:rPr lang="es-ES" dirty="0">
                          <a:effectLst/>
                        </a:rPr>
                        <a:t>ng-</a:t>
                      </a:r>
                      <a:r>
                        <a:rPr lang="es-ES" dirty="0" err="1">
                          <a:effectLst/>
                        </a:rPr>
                        <a:t>pristine</a:t>
                      </a:r>
                      <a:endParaRPr lang="es-ES" dirty="0">
                        <a:effectLst/>
                      </a:endParaRPr>
                    </a:p>
                  </a:txBody>
                  <a:tcPr anchor="ctr"/>
                </a:tc>
                <a:extLst>
                  <a:ext uri="{0D108BD9-81ED-4DB2-BD59-A6C34878D82A}">
                    <a16:rowId xmlns:a16="http://schemas.microsoft.com/office/drawing/2014/main" val="10002"/>
                  </a:ext>
                </a:extLst>
              </a:tr>
              <a:tr h="370840">
                <a:tc>
                  <a:txBody>
                    <a:bodyPr/>
                    <a:lstStyle/>
                    <a:p>
                      <a:r>
                        <a:rPr lang="es-ES" dirty="0">
                          <a:effectLst/>
                        </a:rPr>
                        <a:t>El valor es válido</a:t>
                      </a:r>
                    </a:p>
                  </a:txBody>
                  <a:tcPr anchor="ctr"/>
                </a:tc>
                <a:tc>
                  <a:txBody>
                    <a:bodyPr/>
                    <a:lstStyle/>
                    <a:p>
                      <a:pPr algn="ctr"/>
                      <a:r>
                        <a:rPr lang="es-ES" dirty="0">
                          <a:effectLst/>
                        </a:rPr>
                        <a:t>ng-</a:t>
                      </a:r>
                      <a:r>
                        <a:rPr lang="es-ES" dirty="0" err="1">
                          <a:effectLst/>
                        </a:rPr>
                        <a:t>valid</a:t>
                      </a:r>
                      <a:endParaRPr lang="es-ES" dirty="0">
                        <a:effectLst/>
                      </a:endParaRPr>
                    </a:p>
                  </a:txBody>
                  <a:tcPr anchor="ctr"/>
                </a:tc>
                <a:tc>
                  <a:txBody>
                    <a:bodyPr/>
                    <a:lstStyle/>
                    <a:p>
                      <a:pPr algn="l"/>
                      <a:r>
                        <a:rPr lang="es-ES" dirty="0" err="1">
                          <a:effectLst/>
                        </a:rPr>
                        <a:t>ng-invalid</a:t>
                      </a:r>
                      <a:endParaRPr lang="es-ES" dirty="0">
                        <a:effectLs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66870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Características</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Velocidad y rendimiento</a:t>
            </a:r>
          </a:p>
          <a:p>
            <a:pPr lvl="1"/>
            <a:r>
              <a:rPr lang="es-ES" sz="2900" b="1" dirty="0"/>
              <a:t>Generación de código</a:t>
            </a:r>
            <a:r>
              <a:rPr lang="es-ES" sz="2900" dirty="0"/>
              <a:t>: Angular convierte sus plantillas en un código que está altamente optimizado para las máquinas virtuales de JavaScript de hoy, brindándole todos los beneficios del código escrito a mano con la productividad de un marco.</a:t>
            </a:r>
          </a:p>
          <a:p>
            <a:pPr lvl="1"/>
            <a:r>
              <a:rPr lang="es-ES" sz="2900" b="1" dirty="0"/>
              <a:t>Universal</a:t>
            </a:r>
            <a:r>
              <a:rPr lang="es-ES" sz="2900" dirty="0"/>
              <a:t>: Sirva la primera vista de su aplicación en Node.js, .NET, PHP y otros servidores para </a:t>
            </a:r>
            <a:r>
              <a:rPr lang="es-ES" sz="2900" dirty="0" err="1"/>
              <a:t>renderización</a:t>
            </a:r>
            <a:r>
              <a:rPr lang="es-ES" sz="2900" dirty="0"/>
              <a:t> casi instantánea en solo HTML y CSS. También allana el camino para sitios que optimizan para SEO.</a:t>
            </a:r>
          </a:p>
          <a:p>
            <a:pPr lvl="1"/>
            <a:r>
              <a:rPr lang="es-ES" sz="2900" b="1" dirty="0"/>
              <a:t>División del código</a:t>
            </a:r>
            <a:r>
              <a:rPr lang="es-ES" sz="2900" dirty="0"/>
              <a:t>: Las aplicaciones Angular se cargan rápidamente con el nuevo enrutador de componentes, que ofrece división automática de códigos para que los usuarios solo carguen el código requerido para procesar la vista que solicitan.</a:t>
            </a:r>
          </a:p>
          <a:p>
            <a:r>
              <a:rPr lang="es-ES" dirty="0"/>
              <a:t>Plataformas cruzadas</a:t>
            </a:r>
          </a:p>
          <a:p>
            <a:pPr lvl="1"/>
            <a:r>
              <a:rPr lang="es-ES" sz="2900" b="1" dirty="0"/>
              <a:t>Aplicaciones web progresivas</a:t>
            </a:r>
            <a:r>
              <a:rPr lang="es-ES" sz="2900" dirty="0"/>
              <a:t>: Utilice las capacidades de la plataforma web moderna para ofrecer experiencias similares a las de las aplicaciones de escritorio o nativas. Instalación de alto rendimiento, fuera de línea y en cero pasos.</a:t>
            </a:r>
          </a:p>
          <a:p>
            <a:pPr lvl="1"/>
            <a:r>
              <a:rPr lang="es-ES" sz="2900" b="1" dirty="0"/>
              <a:t>Nativo</a:t>
            </a:r>
            <a:r>
              <a:rPr lang="es-ES" sz="2900" dirty="0"/>
              <a:t>: Cree aplicaciones móviles nativas con estrategias de </a:t>
            </a:r>
            <a:r>
              <a:rPr lang="es-ES" sz="2900" dirty="0" err="1"/>
              <a:t>Cordova</a:t>
            </a:r>
            <a:r>
              <a:rPr lang="es-ES" sz="2900" dirty="0"/>
              <a:t>, </a:t>
            </a:r>
            <a:r>
              <a:rPr lang="es-ES" sz="2900" dirty="0" err="1"/>
              <a:t>Ionic</a:t>
            </a:r>
            <a:r>
              <a:rPr lang="es-ES" sz="2900" dirty="0"/>
              <a:t> o </a:t>
            </a:r>
            <a:r>
              <a:rPr lang="es-ES" sz="2900" dirty="0" err="1"/>
              <a:t>NativeScript</a:t>
            </a:r>
            <a:r>
              <a:rPr lang="es-ES" sz="2900" dirty="0"/>
              <a:t>.</a:t>
            </a:r>
          </a:p>
          <a:p>
            <a:pPr lvl="1"/>
            <a:r>
              <a:rPr lang="es-ES" sz="2900" b="1" dirty="0"/>
              <a:t>Escritorio</a:t>
            </a:r>
            <a:r>
              <a:rPr lang="es-ES" sz="2900" dirty="0"/>
              <a:t>: Cree aplicaciones instaladas en el escritorio en Mac, Windows y Linux utilizando la misma metodología Angular que ha aprendido para la web y la capacidad de acceder a las API nativas del sistema operativo.</a:t>
            </a:r>
          </a:p>
        </p:txBody>
      </p:sp>
    </p:spTree>
    <p:extLst>
      <p:ext uri="{BB962C8B-B14F-4D97-AF65-F5344CB8AC3E}">
        <p14:creationId xmlns:p14="http://schemas.microsoft.com/office/powerpoint/2010/main" val="254241951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a:t>
            </a:r>
          </a:p>
        </p:txBody>
      </p:sp>
      <p:sp>
        <p:nvSpPr>
          <p:cNvPr id="3" name="Marcador de contenido 2"/>
          <p:cNvSpPr>
            <a:spLocks noGrp="1"/>
          </p:cNvSpPr>
          <p:nvPr>
            <p:ph idx="1"/>
          </p:nvPr>
        </p:nvSpPr>
        <p:spPr/>
        <p:txBody>
          <a:bodyPr>
            <a:normAutofit fontScale="62500" lnSpcReduction="20000"/>
          </a:bodyPr>
          <a:lstStyle/>
          <a:p>
            <a:r>
              <a:rPr lang="es-ES" b="1" dirty="0" err="1"/>
              <a:t>ngForm</a:t>
            </a:r>
            <a:r>
              <a:rPr lang="es-ES" dirty="0"/>
              <a:t>: Permite crear variables referencia al formulario.</a:t>
            </a:r>
          </a:p>
          <a:p>
            <a:pPr marL="400050" lvl="1" indent="0">
              <a:buNone/>
            </a:pPr>
            <a:r>
              <a:rPr lang="es-ES" dirty="0"/>
              <a:t>&lt;</a:t>
            </a:r>
            <a:r>
              <a:rPr lang="es-ES" dirty="0" err="1"/>
              <a:t>form</a:t>
            </a:r>
            <a:r>
              <a:rPr lang="es-ES" dirty="0"/>
              <a:t> </a:t>
            </a:r>
            <a:r>
              <a:rPr lang="es-ES" dirty="0" err="1"/>
              <a:t>name</a:t>
            </a:r>
            <a:r>
              <a:rPr lang="es-ES" dirty="0"/>
              <a:t>="</a:t>
            </a:r>
            <a:r>
              <a:rPr lang="es-ES" dirty="0" err="1"/>
              <a:t>miForm</a:t>
            </a:r>
            <a:r>
              <a:rPr lang="es-ES" dirty="0"/>
              <a:t>" #</a:t>
            </a:r>
            <a:r>
              <a:rPr lang="es-ES" dirty="0" err="1"/>
              <a:t>miDOMForm</a:t>
            </a:r>
            <a:r>
              <a:rPr lang="es-ES" dirty="0"/>
              <a:t>&gt;</a:t>
            </a:r>
          </a:p>
          <a:p>
            <a:pPr marL="400050" lvl="1" indent="0">
              <a:buNone/>
            </a:pPr>
            <a:r>
              <a:rPr lang="es-ES" dirty="0"/>
              <a:t>&lt;</a:t>
            </a:r>
            <a:r>
              <a:rPr lang="es-ES" dirty="0" err="1"/>
              <a:t>form</a:t>
            </a:r>
            <a:r>
              <a:rPr lang="es-ES" dirty="0"/>
              <a:t> </a:t>
            </a:r>
            <a:r>
              <a:rPr lang="es-ES" dirty="0" err="1"/>
              <a:t>name</a:t>
            </a:r>
            <a:r>
              <a:rPr lang="es-ES" dirty="0"/>
              <a:t>="</a:t>
            </a:r>
            <a:r>
              <a:rPr lang="es-ES" dirty="0" err="1"/>
              <a:t>miForm</a:t>
            </a:r>
            <a:r>
              <a:rPr lang="es-ES" dirty="0"/>
              <a:t>" #</a:t>
            </a:r>
            <a:r>
              <a:rPr lang="es-ES" dirty="0" err="1"/>
              <a:t>miForm</a:t>
            </a:r>
            <a:r>
              <a:rPr lang="es-ES" dirty="0"/>
              <a:t>="</a:t>
            </a:r>
            <a:r>
              <a:rPr lang="es-ES" dirty="0" err="1"/>
              <a:t>ngForm</a:t>
            </a:r>
            <a:r>
              <a:rPr lang="es-ES" dirty="0"/>
              <a:t>"&gt;</a:t>
            </a:r>
          </a:p>
          <a:p>
            <a:pPr marL="990600" lvl="1" indent="0">
              <a:buNone/>
            </a:pPr>
            <a:r>
              <a:rPr lang="en-US" dirty="0"/>
              <a:t>&lt;button type="submit" [disabled]="</a:t>
            </a:r>
            <a:r>
              <a:rPr lang="en-US" dirty="0" err="1"/>
              <a:t>miForm.invalid</a:t>
            </a:r>
            <a:r>
              <a:rPr lang="en-US" dirty="0"/>
              <a:t>"&gt;</a:t>
            </a:r>
          </a:p>
          <a:p>
            <a:r>
              <a:rPr lang="es-ES" b="1" dirty="0" err="1"/>
              <a:t>ngModel</a:t>
            </a:r>
            <a:r>
              <a:rPr lang="es-ES" dirty="0"/>
              <a:t>: Permite el enlazado bidireccional y la creación de variables referencia.</a:t>
            </a:r>
          </a:p>
          <a:p>
            <a:pPr marL="1079500" lvl="1" indent="-679450">
              <a:buNone/>
            </a:pPr>
            <a:r>
              <a:rPr lang="es-ES" dirty="0"/>
              <a:t>&lt;input </a:t>
            </a:r>
            <a:r>
              <a:rPr lang="es-ES" dirty="0" err="1"/>
              <a:t>type</a:t>
            </a:r>
            <a:r>
              <a:rPr lang="es-ES" dirty="0"/>
              <a:t>="</a:t>
            </a:r>
            <a:r>
              <a:rPr lang="es-ES" dirty="0" err="1"/>
              <a:t>text</a:t>
            </a:r>
            <a:r>
              <a:rPr lang="es-ES" dirty="0"/>
              <a:t>" </a:t>
            </a:r>
            <a:r>
              <a:rPr lang="es-ES" dirty="0" err="1"/>
              <a:t>name</a:t>
            </a:r>
            <a:r>
              <a:rPr lang="es-ES" dirty="0"/>
              <a:t>="nombre" </a:t>
            </a:r>
            <a:r>
              <a:rPr lang="es-ES" dirty="0" err="1"/>
              <a:t>required</a:t>
            </a:r>
            <a:r>
              <a:rPr lang="es-ES" dirty="0"/>
              <a:t> [(</a:t>
            </a:r>
            <a:r>
              <a:rPr lang="es-ES" dirty="0" err="1"/>
              <a:t>ngModel</a:t>
            </a:r>
            <a:r>
              <a:rPr lang="es-ES" dirty="0"/>
              <a:t>)]="</a:t>
            </a:r>
            <a:r>
              <a:rPr lang="es-ES" dirty="0" err="1"/>
              <a:t>model.nombre</a:t>
            </a:r>
            <a:r>
              <a:rPr lang="es-ES" dirty="0"/>
              <a:t>" #nombre="</a:t>
            </a:r>
            <a:r>
              <a:rPr lang="es-ES" dirty="0" err="1"/>
              <a:t>ngModel</a:t>
            </a:r>
            <a:r>
              <a:rPr lang="es-ES" dirty="0"/>
              <a:t>"&gt;</a:t>
            </a:r>
          </a:p>
          <a:p>
            <a:pPr marL="400050" lvl="1" indent="0">
              <a:buNone/>
            </a:pPr>
            <a:r>
              <a:rPr lang="es-ES" dirty="0"/>
              <a:t>&lt;div [</a:t>
            </a:r>
            <a:r>
              <a:rPr lang="es-ES" dirty="0" err="1"/>
              <a:t>hidden</a:t>
            </a:r>
            <a:r>
              <a:rPr lang="es-ES" dirty="0"/>
              <a:t>]="</a:t>
            </a:r>
            <a:r>
              <a:rPr lang="es-ES" dirty="0" err="1"/>
              <a:t>nombre.valid</a:t>
            </a:r>
            <a:r>
              <a:rPr lang="es-ES" dirty="0"/>
              <a:t>"&gt;Obligatorio&lt;/div&gt;</a:t>
            </a:r>
          </a:p>
          <a:p>
            <a:pPr marL="400050" lvl="1" indent="0">
              <a:buNone/>
            </a:pPr>
            <a:r>
              <a:rPr lang="es-ES" dirty="0"/>
              <a:t>&lt;input </a:t>
            </a:r>
            <a:r>
              <a:rPr lang="es-ES" dirty="0" err="1"/>
              <a:t>type</a:t>
            </a:r>
            <a:r>
              <a:rPr lang="es-ES" dirty="0"/>
              <a:t>="</a:t>
            </a:r>
            <a:r>
              <a:rPr lang="es-ES" dirty="0" err="1"/>
              <a:t>text</a:t>
            </a:r>
            <a:r>
              <a:rPr lang="es-ES" dirty="0"/>
              <a:t>" #</a:t>
            </a:r>
            <a:r>
              <a:rPr lang="es-ES" dirty="0" err="1"/>
              <a:t>miDOMElement</a:t>
            </a:r>
            <a:r>
              <a:rPr lang="es-ES" dirty="0"/>
              <a:t>&gt;</a:t>
            </a:r>
          </a:p>
          <a:p>
            <a:r>
              <a:rPr lang="es-ES" b="1" dirty="0" err="1"/>
              <a:t>ngModelGroup</a:t>
            </a:r>
            <a:r>
              <a:rPr lang="es-ES" dirty="0"/>
              <a:t>: Permite crear variables referencia de un grupo de controles de formulario.</a:t>
            </a:r>
          </a:p>
          <a:p>
            <a:pPr marL="1079500" lvl="1" indent="-679450">
              <a:buNone/>
            </a:pPr>
            <a:r>
              <a:rPr lang="es-ES" dirty="0"/>
              <a:t> &lt;</a:t>
            </a:r>
            <a:r>
              <a:rPr lang="es-ES" dirty="0" err="1"/>
              <a:t>fieldset</a:t>
            </a:r>
            <a:r>
              <a:rPr lang="es-ES" dirty="0"/>
              <a:t> </a:t>
            </a:r>
            <a:r>
              <a:rPr lang="es-ES" dirty="0" err="1"/>
              <a:t>ngModelGroup</a:t>
            </a:r>
            <a:r>
              <a:rPr lang="es-ES" dirty="0"/>
              <a:t>="</a:t>
            </a:r>
            <a:r>
              <a:rPr lang="es-ES" dirty="0" err="1"/>
              <a:t>direccion</a:t>
            </a:r>
            <a:r>
              <a:rPr lang="es-ES" dirty="0"/>
              <a:t>" #</a:t>
            </a:r>
            <a:r>
              <a:rPr lang="es-ES" dirty="0" err="1"/>
              <a:t>direccionCtrl</a:t>
            </a:r>
            <a:r>
              <a:rPr lang="es-ES" dirty="0"/>
              <a:t>="</a:t>
            </a:r>
            <a:r>
              <a:rPr lang="es-ES" dirty="0" err="1"/>
              <a:t>ngModelGroup</a:t>
            </a:r>
            <a:r>
              <a:rPr lang="es-ES" dirty="0"/>
              <a:t>"&gt;	</a:t>
            </a:r>
          </a:p>
          <a:p>
            <a:pPr marL="1079500" lvl="1" indent="-679450">
              <a:buNone/>
            </a:pPr>
            <a:r>
              <a:rPr lang="es-ES" dirty="0"/>
              <a:t>        &lt;input </a:t>
            </a:r>
            <a:r>
              <a:rPr lang="es-ES" dirty="0" err="1"/>
              <a:t>name</a:t>
            </a:r>
            <a:r>
              <a:rPr lang="es-ES" dirty="0"/>
              <a:t>="calle" [</a:t>
            </a:r>
            <a:r>
              <a:rPr lang="es-ES" dirty="0" err="1"/>
              <a:t>ngModel</a:t>
            </a:r>
            <a:r>
              <a:rPr lang="es-ES" dirty="0"/>
              <a:t>]="</a:t>
            </a:r>
            <a:r>
              <a:rPr lang="es-ES" dirty="0" err="1"/>
              <a:t>direccion.calle</a:t>
            </a:r>
            <a:r>
              <a:rPr lang="es-ES" dirty="0"/>
              <a:t>" </a:t>
            </a:r>
            <a:r>
              <a:rPr lang="es-ES" dirty="0" err="1"/>
              <a:t>minlength</a:t>
            </a:r>
            <a:r>
              <a:rPr lang="es-ES" dirty="0"/>
              <a:t>="2"&gt;</a:t>
            </a:r>
          </a:p>
          <a:p>
            <a:pPr marL="1079500" lvl="1" indent="-679450">
              <a:buNone/>
            </a:pPr>
            <a:r>
              <a:rPr lang="es-ES" dirty="0"/>
              <a:t>        &lt;input </a:t>
            </a:r>
            <a:r>
              <a:rPr lang="es-ES" dirty="0" err="1"/>
              <a:t>name</a:t>
            </a:r>
            <a:r>
              <a:rPr lang="es-ES" dirty="0"/>
              <a:t>="localidad" [</a:t>
            </a:r>
            <a:r>
              <a:rPr lang="es-ES" dirty="0" err="1"/>
              <a:t>ngModel</a:t>
            </a:r>
            <a:r>
              <a:rPr lang="es-ES" dirty="0"/>
              <a:t>]="</a:t>
            </a:r>
            <a:r>
              <a:rPr lang="es-ES" dirty="0" err="1"/>
              <a:t>direccion.localidad</a:t>
            </a:r>
            <a:r>
              <a:rPr lang="es-ES" dirty="0"/>
              <a:t>" </a:t>
            </a:r>
            <a:r>
              <a:rPr lang="es-ES" dirty="0" err="1"/>
              <a:t>required</a:t>
            </a:r>
            <a:r>
              <a:rPr lang="es-ES" dirty="0"/>
              <a:t>&gt;</a:t>
            </a:r>
          </a:p>
          <a:p>
            <a:pPr marL="1079500" lvl="1" indent="-679450">
              <a:buNone/>
            </a:pPr>
            <a:r>
              <a:rPr lang="es-ES" dirty="0"/>
              <a:t> &lt;/</a:t>
            </a:r>
            <a:r>
              <a:rPr lang="es-ES" dirty="0" err="1"/>
              <a:t>fieldset</a:t>
            </a:r>
            <a:r>
              <a:rPr lang="es-ES" dirty="0"/>
              <a:t> &gt;</a:t>
            </a:r>
          </a:p>
          <a:p>
            <a:pPr marL="400050" lvl="1" indent="0">
              <a:buNone/>
            </a:pPr>
            <a:endParaRPr lang="es-ES" dirty="0"/>
          </a:p>
        </p:txBody>
      </p:sp>
    </p:spTree>
    <p:extLst>
      <p:ext uri="{BB962C8B-B14F-4D97-AF65-F5344CB8AC3E}">
        <p14:creationId xmlns:p14="http://schemas.microsoft.com/office/powerpoint/2010/main" val="25432479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Tipos de Validaciones</a:t>
            </a:r>
          </a:p>
        </p:txBody>
      </p:sp>
      <p:sp>
        <p:nvSpPr>
          <p:cNvPr id="3" name="2 Marcador de contenido"/>
          <p:cNvSpPr>
            <a:spLocks noGrp="1"/>
          </p:cNvSpPr>
          <p:nvPr>
            <p:ph idx="1"/>
          </p:nvPr>
        </p:nvSpPr>
        <p:spPr>
          <a:xfrm>
            <a:off x="457200" y="1600200"/>
            <a:ext cx="8229600" cy="4781128"/>
          </a:xfrm>
        </p:spPr>
        <p:txBody>
          <a:bodyPr>
            <a:normAutofit fontScale="70000" lnSpcReduction="20000"/>
          </a:bodyPr>
          <a:lstStyle/>
          <a:p>
            <a:r>
              <a:rPr lang="es-ES" dirty="0" err="1"/>
              <a:t>required</a:t>
            </a:r>
            <a:r>
              <a:rPr lang="es-ES" dirty="0"/>
              <a:t>: el campo es requerido, aplicable a cualquier &lt;input&gt;, &lt;</a:t>
            </a:r>
            <a:r>
              <a:rPr lang="es-ES" dirty="0" err="1"/>
              <a:t>select</a:t>
            </a:r>
            <a:r>
              <a:rPr lang="es-ES" dirty="0"/>
              <a:t>&gt; o &lt;</a:t>
            </a:r>
            <a:r>
              <a:rPr lang="es-ES" dirty="0" err="1"/>
              <a:t>textarea</a:t>
            </a:r>
            <a:r>
              <a:rPr lang="es-ES" dirty="0"/>
              <a:t>&gt;, con la directiva </a:t>
            </a:r>
            <a:r>
              <a:rPr lang="es-ES" dirty="0" err="1"/>
              <a:t>required</a:t>
            </a:r>
            <a:r>
              <a:rPr lang="es-ES" dirty="0"/>
              <a:t> o [</a:t>
            </a:r>
            <a:r>
              <a:rPr lang="es-ES" dirty="0" err="1"/>
              <a:t>required</a:t>
            </a:r>
            <a:r>
              <a:rPr lang="es-ES" dirty="0"/>
              <a:t>] (vincula al modelo).</a:t>
            </a:r>
          </a:p>
          <a:p>
            <a:pPr marL="714375" lvl="1" indent="-314325">
              <a:buNone/>
            </a:pPr>
            <a:r>
              <a:rPr lang="es-ES" dirty="0">
                <a:latin typeface="Consolas" panose="020B0609020204030204" pitchFamily="49" charset="0"/>
                <a:cs typeface="Consolas" panose="020B0609020204030204" pitchFamily="49" charset="0"/>
              </a:rPr>
              <a:t>&lt;input </a:t>
            </a:r>
            <a:r>
              <a:rPr lang="es-ES" dirty="0" err="1">
                <a:latin typeface="Consolas" panose="020B0609020204030204" pitchFamily="49" charset="0"/>
                <a:cs typeface="Consolas" panose="020B0609020204030204" pitchFamily="49" charset="0"/>
              </a:rPr>
              <a:t>type</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text</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ngModel</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model.nombre</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name</a:t>
            </a:r>
            <a:r>
              <a:rPr lang="es-ES" dirty="0">
                <a:latin typeface="Consolas" panose="020B0609020204030204" pitchFamily="49" charset="0"/>
                <a:cs typeface="Consolas" panose="020B0609020204030204" pitchFamily="49" charset="0"/>
              </a:rPr>
              <a:t>="nombre" </a:t>
            </a:r>
            <a:r>
              <a:rPr lang="es-ES" dirty="0" err="1">
                <a:latin typeface="Consolas" panose="020B0609020204030204" pitchFamily="49" charset="0"/>
                <a:cs typeface="Consolas" panose="020B0609020204030204" pitchFamily="49" charset="0"/>
              </a:rPr>
              <a:t>required</a:t>
            </a:r>
            <a:r>
              <a:rPr lang="es-ES" dirty="0">
                <a:latin typeface="Consolas" panose="020B0609020204030204" pitchFamily="49" charset="0"/>
                <a:cs typeface="Consolas" panose="020B0609020204030204" pitchFamily="49" charset="0"/>
              </a:rPr>
              <a:t> &gt;</a:t>
            </a:r>
          </a:p>
          <a:p>
            <a:pPr marL="714375" lvl="1" indent="-314325">
              <a:buNone/>
            </a:pPr>
            <a:r>
              <a:rPr lang="es-ES" dirty="0">
                <a:latin typeface="Consolas" panose="020B0609020204030204" pitchFamily="49" charset="0"/>
                <a:cs typeface="Consolas" panose="020B0609020204030204" pitchFamily="49" charset="0"/>
              </a:rPr>
              <a:t>&lt;input </a:t>
            </a:r>
            <a:r>
              <a:rPr lang="es-ES" dirty="0" err="1">
                <a:latin typeface="Consolas" panose="020B0609020204030204" pitchFamily="49" charset="0"/>
                <a:cs typeface="Consolas" panose="020B0609020204030204" pitchFamily="49" charset="0"/>
              </a:rPr>
              <a:t>type</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text</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ngModel</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model.nombre</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name</a:t>
            </a:r>
            <a:r>
              <a:rPr lang="es-ES" dirty="0">
                <a:latin typeface="Consolas" panose="020B0609020204030204" pitchFamily="49" charset="0"/>
                <a:cs typeface="Consolas" panose="020B0609020204030204" pitchFamily="49" charset="0"/>
              </a:rPr>
              <a:t>="nombre" [</a:t>
            </a:r>
            <a:r>
              <a:rPr lang="es-ES" dirty="0" err="1">
                <a:latin typeface="Consolas" panose="020B0609020204030204" pitchFamily="49" charset="0"/>
                <a:cs typeface="Consolas" panose="020B0609020204030204" pitchFamily="49" charset="0"/>
              </a:rPr>
              <a:t>required</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reqNombre</a:t>
            </a:r>
            <a:r>
              <a:rPr lang="es-ES" dirty="0">
                <a:latin typeface="Consolas" panose="020B0609020204030204" pitchFamily="49" charset="0"/>
                <a:cs typeface="Consolas" panose="020B0609020204030204" pitchFamily="49" charset="0"/>
              </a:rPr>
              <a:t>" &gt;</a:t>
            </a:r>
          </a:p>
          <a:p>
            <a:r>
              <a:rPr lang="es-ES" dirty="0" err="1"/>
              <a:t>minlength</a:t>
            </a:r>
            <a:r>
              <a:rPr lang="es-ES" dirty="0"/>
              <a:t>: El campo debe tener un nº mínimo de caracteres.</a:t>
            </a:r>
          </a:p>
          <a:p>
            <a:r>
              <a:rPr lang="es-ES" dirty="0" err="1"/>
              <a:t>maxlength</a:t>
            </a:r>
            <a:r>
              <a:rPr lang="es-ES" dirty="0"/>
              <a:t>: El campo debe tener un nº máximo de caracteres.</a:t>
            </a:r>
          </a:p>
          <a:p>
            <a:r>
              <a:rPr lang="es-ES" dirty="0" err="1"/>
              <a:t>pattern</a:t>
            </a:r>
            <a:r>
              <a:rPr lang="es-ES" dirty="0"/>
              <a:t>: El campo debe seguir una expresión regular, </a:t>
            </a:r>
            <a:r>
              <a:rPr lang="en-US" dirty="0"/>
              <a:t>applicable a &lt;input&gt; o a &lt;</a:t>
            </a:r>
            <a:r>
              <a:rPr lang="en-US" dirty="0" err="1"/>
              <a:t>textarea</a:t>
            </a:r>
            <a:r>
              <a:rPr lang="en-US" dirty="0"/>
              <a:t>&gt;.</a:t>
            </a:r>
            <a:endParaRPr lang="es-ES" dirty="0"/>
          </a:p>
          <a:p>
            <a:pPr marL="714375" lvl="1" indent="-314325">
              <a:buNone/>
            </a:pPr>
            <a:r>
              <a:rPr lang="es-ES" sz="2900" dirty="0">
                <a:latin typeface="Consolas" panose="020B0609020204030204" pitchFamily="49" charset="0"/>
                <a:cs typeface="Consolas" panose="020B0609020204030204" pitchFamily="49" charset="0"/>
              </a:rPr>
              <a:t>&lt;input </a:t>
            </a:r>
            <a:r>
              <a:rPr lang="es-ES" sz="2900" dirty="0" err="1">
                <a:latin typeface="Consolas" panose="020B0609020204030204" pitchFamily="49" charset="0"/>
                <a:cs typeface="Consolas" panose="020B0609020204030204" pitchFamily="49" charset="0"/>
              </a:rPr>
              <a:t>type</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text</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ngModel</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model.nombre</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name</a:t>
            </a:r>
            <a:r>
              <a:rPr lang="es-ES" sz="2900" dirty="0">
                <a:latin typeface="Consolas" panose="020B0609020204030204" pitchFamily="49" charset="0"/>
                <a:cs typeface="Consolas" panose="020B0609020204030204" pitchFamily="49" charset="0"/>
              </a:rPr>
              <a:t>="nombre" </a:t>
            </a:r>
            <a:r>
              <a:rPr lang="es-ES" sz="2900" dirty="0" err="1">
                <a:latin typeface="Consolas" panose="020B0609020204030204" pitchFamily="49" charset="0"/>
                <a:cs typeface="Consolas" panose="020B0609020204030204" pitchFamily="49" charset="0"/>
              </a:rPr>
              <a:t>minlength</a:t>
            </a:r>
            <a:r>
              <a:rPr lang="es-ES" sz="2900" dirty="0">
                <a:latin typeface="Consolas" panose="020B0609020204030204" pitchFamily="49" charset="0"/>
                <a:cs typeface="Consolas" panose="020B0609020204030204" pitchFamily="49" charset="0"/>
              </a:rPr>
              <a:t>="3" </a:t>
            </a:r>
            <a:r>
              <a:rPr lang="es-ES" sz="2900" dirty="0" err="1">
                <a:latin typeface="Consolas" panose="020B0609020204030204" pitchFamily="49" charset="0"/>
                <a:cs typeface="Consolas" panose="020B0609020204030204" pitchFamily="49" charset="0"/>
              </a:rPr>
              <a:t>maxlength</a:t>
            </a:r>
            <a:r>
              <a:rPr lang="es-ES" sz="2900" dirty="0">
                <a:latin typeface="Consolas" panose="020B0609020204030204" pitchFamily="49" charset="0"/>
                <a:cs typeface="Consolas" panose="020B0609020204030204" pitchFamily="49" charset="0"/>
              </a:rPr>
              <a:t>="50" </a:t>
            </a:r>
            <a:r>
              <a:rPr lang="es-ES" sz="2900" dirty="0" err="1">
                <a:latin typeface="Consolas" panose="020B0609020204030204" pitchFamily="49" charset="0"/>
                <a:cs typeface="Consolas" panose="020B0609020204030204" pitchFamily="49" charset="0"/>
              </a:rPr>
              <a:t>pattern</a:t>
            </a:r>
            <a:r>
              <a:rPr lang="es-ES" sz="2900" dirty="0">
                <a:latin typeface="Consolas" panose="020B0609020204030204" pitchFamily="49" charset="0"/>
                <a:cs typeface="Consolas" panose="020B0609020204030204" pitchFamily="49" charset="0"/>
              </a:rPr>
              <a:t>="/^[a-</a:t>
            </a:r>
            <a:r>
              <a:rPr lang="es-ES" sz="2900" dirty="0" err="1">
                <a:latin typeface="Consolas" panose="020B0609020204030204" pitchFamily="49" charset="0"/>
                <a:cs typeface="Consolas" panose="020B0609020204030204" pitchFamily="49" charset="0"/>
              </a:rPr>
              <a:t>zA</a:t>
            </a:r>
            <a:r>
              <a:rPr lang="es-ES" sz="2900" dirty="0">
                <a:latin typeface="Consolas" panose="020B0609020204030204" pitchFamily="49" charset="0"/>
                <a:cs typeface="Consolas" panose="020B0609020204030204" pitchFamily="49" charset="0"/>
              </a:rPr>
              <a:t>-Z]*$/" &gt;</a:t>
            </a:r>
          </a:p>
        </p:txBody>
      </p:sp>
    </p:spTree>
    <p:extLst>
      <p:ext uri="{BB962C8B-B14F-4D97-AF65-F5344CB8AC3E}">
        <p14:creationId xmlns:p14="http://schemas.microsoft.com/office/powerpoint/2010/main" val="4371974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Tipos </a:t>
            </a:r>
            <a:r>
              <a:rPr lang="es-ES"/>
              <a:t>de Validaciones (v.2</a:t>
            </a:r>
            <a:r>
              <a:rPr lang="es-ES" dirty="0"/>
              <a:t>+)</a:t>
            </a:r>
          </a:p>
        </p:txBody>
      </p:sp>
      <p:sp>
        <p:nvSpPr>
          <p:cNvPr id="3" name="2 Marcador de contenido"/>
          <p:cNvSpPr>
            <a:spLocks noGrp="1"/>
          </p:cNvSpPr>
          <p:nvPr>
            <p:ph idx="1"/>
          </p:nvPr>
        </p:nvSpPr>
        <p:spPr/>
        <p:txBody>
          <a:bodyPr>
            <a:normAutofit fontScale="85000" lnSpcReduction="10000"/>
          </a:bodyPr>
          <a:lstStyle/>
          <a:p>
            <a:r>
              <a:rPr lang="es-ES" dirty="0"/>
              <a:t>min: El campo debe tener un valor mínimo</a:t>
            </a:r>
          </a:p>
          <a:p>
            <a:r>
              <a:rPr lang="es-ES" dirty="0" err="1"/>
              <a:t>max</a:t>
            </a:r>
            <a:r>
              <a:rPr lang="es-ES" dirty="0"/>
              <a:t>: El campo debe tener un valor máximo</a:t>
            </a:r>
          </a:p>
          <a:p>
            <a:pPr marL="714375" lvl="1" indent="-314325">
              <a:buNone/>
            </a:pPr>
            <a:r>
              <a:rPr lang="en-US" sz="2900" dirty="0">
                <a:latin typeface="Consolas" panose="020B0609020204030204" pitchFamily="49" charset="0"/>
                <a:cs typeface="Consolas" panose="020B0609020204030204" pitchFamily="49" charset="0"/>
              </a:rPr>
              <a:t>&lt;input type="number" </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ngModel</a:t>
            </a:r>
            <a:r>
              <a:rPr lang="es-ES" sz="2900" dirty="0">
                <a:latin typeface="Consolas" panose="020B0609020204030204" pitchFamily="49" charset="0"/>
                <a:cs typeface="Consolas" panose="020B0609020204030204" pitchFamily="49" charset="0"/>
              </a:rPr>
              <a:t>)]</a:t>
            </a:r>
            <a:r>
              <a:rPr lang="en-US" sz="2900" dirty="0">
                <a:latin typeface="Consolas" panose="020B0609020204030204" pitchFamily="49" charset="0"/>
                <a:cs typeface="Consolas" panose="020B0609020204030204" pitchFamily="49" charset="0"/>
              </a:rPr>
              <a:t>="</a:t>
            </a:r>
            <a:r>
              <a:rPr lang="en-US" sz="2900" dirty="0" err="1">
                <a:latin typeface="Consolas" panose="020B0609020204030204" pitchFamily="49" charset="0"/>
                <a:cs typeface="Consolas" panose="020B0609020204030204" pitchFamily="49" charset="0"/>
              </a:rPr>
              <a:t>model.edad</a:t>
            </a:r>
            <a:r>
              <a:rPr lang="en-US" sz="2900" dirty="0">
                <a:latin typeface="Consolas" panose="020B0609020204030204" pitchFamily="49" charset="0"/>
                <a:cs typeface="Consolas" panose="020B0609020204030204" pitchFamily="49" charset="0"/>
              </a:rPr>
              <a:t>" name="</a:t>
            </a:r>
            <a:r>
              <a:rPr lang="en-US" sz="2900" dirty="0" err="1">
                <a:latin typeface="Consolas" panose="020B0609020204030204" pitchFamily="49" charset="0"/>
                <a:cs typeface="Consolas" panose="020B0609020204030204" pitchFamily="49" charset="0"/>
              </a:rPr>
              <a:t>edad</a:t>
            </a:r>
            <a:r>
              <a:rPr lang="en-US" sz="2900" dirty="0">
                <a:latin typeface="Consolas" panose="020B0609020204030204" pitchFamily="49" charset="0"/>
                <a:cs typeface="Consolas" panose="020B0609020204030204" pitchFamily="49" charset="0"/>
              </a:rPr>
              <a:t>" min="18" max="99" &gt;</a:t>
            </a:r>
          </a:p>
          <a:p>
            <a:pPr marL="714375" lvl="1" indent="-314325">
              <a:buNone/>
            </a:pPr>
            <a:endParaRPr lang="es-ES" sz="1300" dirty="0">
              <a:latin typeface="Consolas" panose="020B0609020204030204" pitchFamily="49" charset="0"/>
              <a:cs typeface="Consolas" panose="020B0609020204030204" pitchFamily="49" charset="0"/>
            </a:endParaRPr>
          </a:p>
          <a:p>
            <a:pPr marL="714375" lvl="1" indent="-314325">
              <a:buNone/>
            </a:pPr>
            <a:endParaRPr lang="es-ES" sz="1300" dirty="0">
              <a:latin typeface="Consolas" panose="020B0609020204030204" pitchFamily="49" charset="0"/>
              <a:cs typeface="Consolas" panose="020B0609020204030204" pitchFamily="49" charset="0"/>
            </a:endParaRPr>
          </a:p>
          <a:p>
            <a:r>
              <a:rPr lang="es-ES" dirty="0"/>
              <a:t>email: El campo debe tener el formato de un correo electrónico. Deberemos indicar en el &lt;input&gt; que </a:t>
            </a:r>
            <a:r>
              <a:rPr lang="es-ES" dirty="0" err="1"/>
              <a:t>type</a:t>
            </a:r>
            <a:r>
              <a:rPr lang="es-ES" dirty="0"/>
              <a:t>=“email”.</a:t>
            </a:r>
          </a:p>
          <a:p>
            <a:pPr marL="714375" lvl="1" indent="-314325">
              <a:buNone/>
            </a:pPr>
            <a:r>
              <a:rPr lang="es-ES" sz="2900" dirty="0">
                <a:latin typeface="Consolas" panose="020B0609020204030204" pitchFamily="49" charset="0"/>
                <a:cs typeface="Consolas" panose="020B0609020204030204" pitchFamily="49" charset="0"/>
              </a:rPr>
              <a:t>&lt;input </a:t>
            </a:r>
            <a:r>
              <a:rPr lang="es-ES" sz="2900" dirty="0" err="1">
                <a:latin typeface="Consolas" panose="020B0609020204030204" pitchFamily="49" charset="0"/>
                <a:cs typeface="Consolas" panose="020B0609020204030204" pitchFamily="49" charset="0"/>
              </a:rPr>
              <a:t>type</a:t>
            </a:r>
            <a:r>
              <a:rPr lang="es-ES" sz="2900" dirty="0">
                <a:latin typeface="Consolas" panose="020B0609020204030204" pitchFamily="49" charset="0"/>
                <a:cs typeface="Consolas" panose="020B0609020204030204" pitchFamily="49" charset="0"/>
              </a:rPr>
              <a:t>="email" [(</a:t>
            </a:r>
            <a:r>
              <a:rPr lang="es-ES" sz="2900" dirty="0" err="1">
                <a:latin typeface="Consolas" panose="020B0609020204030204" pitchFamily="49" charset="0"/>
                <a:cs typeface="Consolas" panose="020B0609020204030204" pitchFamily="49" charset="0"/>
              </a:rPr>
              <a:t>ngModel</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model.correo</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name</a:t>
            </a:r>
            <a:r>
              <a:rPr lang="es-ES" sz="2900" dirty="0">
                <a:latin typeface="Consolas" panose="020B0609020204030204" pitchFamily="49" charset="0"/>
                <a:cs typeface="Consolas" panose="020B0609020204030204" pitchFamily="49" charset="0"/>
              </a:rPr>
              <a:t>="correo"&gt;</a:t>
            </a:r>
          </a:p>
        </p:txBody>
      </p:sp>
    </p:spTree>
    <p:extLst>
      <p:ext uri="{BB962C8B-B14F-4D97-AF65-F5344CB8AC3E}">
        <p14:creationId xmlns:p14="http://schemas.microsoft.com/office/powerpoint/2010/main" val="31046911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Comprobando las validaciones</a:t>
            </a:r>
          </a:p>
        </p:txBody>
      </p:sp>
      <p:sp>
        <p:nvSpPr>
          <p:cNvPr id="3" name="2 Marcador de contenido"/>
          <p:cNvSpPr>
            <a:spLocks noGrp="1"/>
          </p:cNvSpPr>
          <p:nvPr>
            <p:ph idx="1"/>
          </p:nvPr>
        </p:nvSpPr>
        <p:spPr/>
        <p:txBody>
          <a:bodyPr>
            <a:normAutofit fontScale="62500" lnSpcReduction="20000"/>
          </a:bodyPr>
          <a:lstStyle/>
          <a:p>
            <a:r>
              <a:rPr lang="es-ES" dirty="0" err="1"/>
              <a:t>valid</a:t>
            </a:r>
            <a:r>
              <a:rPr lang="es-ES" dirty="0"/>
              <a:t> y </a:t>
            </a:r>
            <a:r>
              <a:rPr lang="es-ES" dirty="0" err="1"/>
              <a:t>invalid</a:t>
            </a:r>
            <a:r>
              <a:rPr lang="es-ES" dirty="0"/>
              <a:t> indican a nivel global si pasa la validación. Para saber que validaciones han fallado, la colección </a:t>
            </a:r>
            <a:r>
              <a:rPr lang="es-ES" dirty="0" err="1"/>
              <a:t>errors</a:t>
            </a:r>
            <a:r>
              <a:rPr lang="es-ES" dirty="0"/>
              <a:t> dispone de una propiedad por cada tipo de validación.</a:t>
            </a:r>
          </a:p>
          <a:p>
            <a:pPr marL="400050" lvl="1" indent="0">
              <a:buNone/>
            </a:pPr>
            <a:r>
              <a:rPr lang="es-ES" dirty="0">
                <a:latin typeface="Consolas" panose="020B0609020204030204" pitchFamily="49" charset="0"/>
                <a:cs typeface="Consolas" panose="020B0609020204030204" pitchFamily="49" charset="0"/>
              </a:rPr>
              <a:t>nombre.</a:t>
            </a:r>
            <a:r>
              <a:rPr lang="es-ES" dirty="0" err="1">
                <a:latin typeface="Consolas" panose="020B0609020204030204" pitchFamily="49" charset="0"/>
                <a:cs typeface="Consolas" panose="020B0609020204030204" pitchFamily="49" charset="0"/>
              </a:rPr>
              <a:t>errors</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required</a:t>
            </a:r>
            <a:endParaRPr lang="es-ES" dirty="0">
              <a:latin typeface="Consolas" panose="020B0609020204030204" pitchFamily="49" charset="0"/>
              <a:cs typeface="Consolas" panose="020B0609020204030204" pitchFamily="49" charset="0"/>
            </a:endParaRPr>
          </a:p>
          <a:p>
            <a:pPr marL="400050" lvl="1" indent="0">
              <a:buNone/>
            </a:pPr>
            <a:r>
              <a:rPr lang="es-ES" dirty="0">
                <a:latin typeface="Consolas" panose="020B0609020204030204" pitchFamily="49" charset="0"/>
                <a:cs typeface="Consolas" panose="020B0609020204030204" pitchFamily="49" charset="0"/>
              </a:rPr>
              <a:t>nombre.</a:t>
            </a:r>
            <a:r>
              <a:rPr lang="es-ES" dirty="0" err="1">
                <a:latin typeface="Consolas" panose="020B0609020204030204" pitchFamily="49" charset="0"/>
                <a:cs typeface="Consolas" panose="020B0609020204030204" pitchFamily="49" charset="0"/>
              </a:rPr>
              <a:t>errors</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pattern</a:t>
            </a:r>
            <a:endParaRPr lang="es-ES" dirty="0">
              <a:latin typeface="Consolas" panose="020B0609020204030204" pitchFamily="49" charset="0"/>
              <a:cs typeface="Consolas" panose="020B0609020204030204" pitchFamily="49" charset="0"/>
            </a:endParaRPr>
          </a:p>
          <a:p>
            <a:r>
              <a:rPr lang="es-ES" dirty="0"/>
              <a:t>Si no hay validaciones o si se cumplen todas las validaciones, la propiedad </a:t>
            </a:r>
            <a:r>
              <a:rPr lang="es-ES" dirty="0" err="1"/>
              <a:t>errors</a:t>
            </a:r>
            <a:r>
              <a:rPr lang="es-ES" dirty="0"/>
              <a:t> es nula por lo que es necesario utilizar el operador de </a:t>
            </a:r>
            <a:r>
              <a:rPr lang="es-ES"/>
              <a:t>navegación segura (?.) </a:t>
            </a:r>
            <a:r>
              <a:rPr lang="es-ES" dirty="0"/>
              <a:t>para evitar problemas</a:t>
            </a:r>
          </a:p>
          <a:p>
            <a:r>
              <a:rPr lang="es-ES" dirty="0"/>
              <a:t>Las propiedades del objeto </a:t>
            </a:r>
            <a:r>
              <a:rPr lang="es-ES" dirty="0" err="1"/>
              <a:t>errors</a:t>
            </a:r>
            <a:r>
              <a:rPr lang="es-ES" dirty="0"/>
              <a:t> se denominan de la misma forma que la validación que ha fallado y suministran información complementaria.</a:t>
            </a:r>
          </a:p>
          <a:p>
            <a:r>
              <a:rPr lang="es-ES" dirty="0"/>
              <a:t>La comprobación se puede realizar a nivel de control individual o de formulario completo.</a:t>
            </a:r>
          </a:p>
          <a:p>
            <a:r>
              <a:rPr lang="es-ES" dirty="0"/>
              <a:t>V 2.2: </a:t>
            </a:r>
            <a:r>
              <a:rPr lang="es-ES" dirty="0" err="1"/>
              <a:t>hasError</a:t>
            </a:r>
            <a:r>
              <a:rPr lang="es-ES" dirty="0"/>
              <a:t> y </a:t>
            </a:r>
            <a:r>
              <a:rPr lang="es-ES" dirty="0" err="1"/>
              <a:t>getError</a:t>
            </a:r>
            <a:r>
              <a:rPr lang="es-ES" dirty="0"/>
              <a:t> simplifican el acceso a los errores.</a:t>
            </a:r>
          </a:p>
          <a:p>
            <a:r>
              <a:rPr lang="es-ES" dirty="0"/>
              <a:t>Con el atributo HTML </a:t>
            </a:r>
            <a:r>
              <a:rPr lang="es-ES" dirty="0" err="1"/>
              <a:t>novalidate</a:t>
            </a:r>
            <a:r>
              <a:rPr lang="es-ES" dirty="0"/>
              <a:t> en la etiqueta &lt;</a:t>
            </a:r>
            <a:r>
              <a:rPr lang="es-ES" dirty="0" err="1"/>
              <a:t>form</a:t>
            </a:r>
            <a:r>
              <a:rPr lang="es-ES" dirty="0"/>
              <a:t>&gt; se evita que el navegador haga sus propias validaciones que choquen con las de Angular.</a:t>
            </a:r>
          </a:p>
          <a:p>
            <a:pPr marL="400050" lvl="1" indent="0">
              <a:buNone/>
            </a:pPr>
            <a:r>
              <a:rPr lang="es-ES" sz="2700" dirty="0">
                <a:latin typeface="Consolas" panose="020B0609020204030204" pitchFamily="49" charset="0"/>
                <a:cs typeface="Consolas" panose="020B0609020204030204" pitchFamily="49" charset="0"/>
              </a:rPr>
              <a:t>&lt;</a:t>
            </a:r>
            <a:r>
              <a:rPr lang="es-ES" sz="2700" dirty="0" err="1">
                <a:latin typeface="Consolas" panose="020B0609020204030204" pitchFamily="49" charset="0"/>
                <a:cs typeface="Consolas" panose="020B0609020204030204" pitchFamily="49" charset="0"/>
              </a:rPr>
              <a:t>form</a:t>
            </a:r>
            <a:r>
              <a:rPr lang="es-ES" sz="2700" dirty="0">
                <a:latin typeface="Consolas" panose="020B0609020204030204" pitchFamily="49" charset="0"/>
                <a:cs typeface="Consolas" panose="020B0609020204030204" pitchFamily="49" charset="0"/>
              </a:rPr>
              <a:t> </a:t>
            </a:r>
            <a:r>
              <a:rPr lang="es-ES" sz="2700" dirty="0" err="1">
                <a:latin typeface="Consolas" panose="020B0609020204030204" pitchFamily="49" charset="0"/>
                <a:cs typeface="Consolas" panose="020B0609020204030204" pitchFamily="49" charset="0"/>
              </a:rPr>
              <a:t>name</a:t>
            </a:r>
            <a:r>
              <a:rPr lang="es-ES" sz="2700" dirty="0">
                <a:latin typeface="Consolas" panose="020B0609020204030204" pitchFamily="49" charset="0"/>
                <a:cs typeface="Consolas" panose="020B0609020204030204" pitchFamily="49" charset="0"/>
              </a:rPr>
              <a:t>="</a:t>
            </a:r>
            <a:r>
              <a:rPr lang="es-ES" sz="2700" dirty="0" err="1">
                <a:latin typeface="Consolas" panose="020B0609020204030204" pitchFamily="49" charset="0"/>
                <a:cs typeface="Consolas" panose="020B0609020204030204" pitchFamily="49" charset="0"/>
              </a:rPr>
              <a:t>miForm</a:t>
            </a:r>
            <a:r>
              <a:rPr lang="es-ES" sz="2700" dirty="0">
                <a:latin typeface="Consolas" panose="020B0609020204030204" pitchFamily="49" charset="0"/>
                <a:cs typeface="Consolas" panose="020B0609020204030204" pitchFamily="49" charset="0"/>
              </a:rPr>
              <a:t>" </a:t>
            </a:r>
            <a:r>
              <a:rPr lang="es-ES" sz="2700" dirty="0" err="1">
                <a:latin typeface="Consolas" panose="020B0609020204030204" pitchFamily="49" charset="0"/>
                <a:cs typeface="Consolas" panose="020B0609020204030204" pitchFamily="49" charset="0"/>
              </a:rPr>
              <a:t>novalidate</a:t>
            </a:r>
            <a:r>
              <a:rPr lang="es-ES" sz="2700" dirty="0">
                <a:latin typeface="Consolas" panose="020B0609020204030204" pitchFamily="49" charset="0"/>
                <a:cs typeface="Consolas" panose="020B0609020204030204" pitchFamily="49" charset="0"/>
              </a:rPr>
              <a:t> &gt;</a:t>
            </a:r>
          </a:p>
        </p:txBody>
      </p:sp>
    </p:spTree>
    <p:extLst>
      <p:ext uri="{BB962C8B-B14F-4D97-AF65-F5344CB8AC3E}">
        <p14:creationId xmlns:p14="http://schemas.microsoft.com/office/powerpoint/2010/main" val="9023647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Notificación de errores</a:t>
            </a:r>
          </a:p>
        </p:txBody>
      </p:sp>
      <p:sp>
        <p:nvSpPr>
          <p:cNvPr id="3" name="2 Marcador de contenido"/>
          <p:cNvSpPr>
            <a:spLocks noGrp="1"/>
          </p:cNvSpPr>
          <p:nvPr>
            <p:ph idx="1"/>
          </p:nvPr>
        </p:nvSpPr>
        <p:spPr/>
        <p:txBody>
          <a:bodyPr>
            <a:normAutofit fontScale="70000" lnSpcReduction="20000"/>
          </a:bodyPr>
          <a:lstStyle/>
          <a:p>
            <a:r>
              <a:rPr lang="es-ES" dirty="0"/>
              <a:t>Con la directiva *</a:t>
            </a:r>
            <a:r>
              <a:rPr lang="es-ES" dirty="0" err="1"/>
              <a:t>ngIf</a:t>
            </a:r>
            <a:r>
              <a:rPr lang="es-ES" dirty="0"/>
              <a:t> y con [</a:t>
            </a:r>
            <a:r>
              <a:rPr lang="es-ES" dirty="0" err="1"/>
              <a:t>hidden</a:t>
            </a:r>
            <a:r>
              <a:rPr lang="es-ES" dirty="0"/>
              <a:t>] se puede controlar cuando se muestran los mensajes de error.</a:t>
            </a:r>
          </a:p>
          <a:p>
            <a:pPr marL="714375" lvl="1" indent="-357188">
              <a:buNone/>
            </a:pPr>
            <a:r>
              <a:rPr lang="es-ES" dirty="0">
                <a:latin typeface="Consolas" panose="020B0609020204030204" pitchFamily="49" charset="0"/>
                <a:cs typeface="Consolas" panose="020B0609020204030204" pitchFamily="49" charset="0"/>
              </a:rPr>
              <a:t>&lt;</a:t>
            </a:r>
            <a:r>
              <a:rPr lang="es-ES" dirty="0" err="1">
                <a:latin typeface="Consolas" panose="020B0609020204030204" pitchFamily="49" charset="0"/>
                <a:cs typeface="Consolas" panose="020B0609020204030204" pitchFamily="49" charset="0"/>
              </a:rPr>
              <a:t>span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class</a:t>
            </a:r>
            <a:r>
              <a:rPr lang="es-ES" dirty="0">
                <a:latin typeface="Consolas" panose="020B0609020204030204" pitchFamily="49" charset="0"/>
                <a:cs typeface="Consolas" panose="020B0609020204030204" pitchFamily="49" charset="0"/>
              </a:rPr>
              <a:t>="error" [</a:t>
            </a:r>
            <a:r>
              <a:rPr lang="es-ES" dirty="0" err="1">
                <a:latin typeface="Consolas" panose="020B0609020204030204" pitchFamily="49" charset="0"/>
                <a:cs typeface="Consolas" panose="020B0609020204030204" pitchFamily="49" charset="0"/>
              </a:rPr>
              <a:t>hidden</a:t>
            </a:r>
            <a:r>
              <a:rPr lang="es-ES" dirty="0">
                <a:latin typeface="Consolas" panose="020B0609020204030204" pitchFamily="49" charset="0"/>
                <a:cs typeface="Consolas" panose="020B0609020204030204" pitchFamily="49" charset="0"/>
              </a:rPr>
              <a:t>]="!nombre?.</a:t>
            </a:r>
            <a:r>
              <a:rPr lang="es-ES" dirty="0" err="1">
                <a:latin typeface="Consolas" panose="020B0609020204030204" pitchFamily="49" charset="0"/>
                <a:cs typeface="Consolas" panose="020B0609020204030204" pitchFamily="49" charset="0"/>
              </a:rPr>
              <a:t>errors</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maxlength</a:t>
            </a:r>
            <a:r>
              <a:rPr lang="es-ES" dirty="0">
                <a:latin typeface="Consolas" panose="020B0609020204030204" pitchFamily="49" charset="0"/>
                <a:cs typeface="Consolas" panose="020B0609020204030204" pitchFamily="49" charset="0"/>
              </a:rPr>
              <a:t>"&gt;El tamaño </a:t>
            </a:r>
            <a:r>
              <a:rPr lang="es-ES" dirty="0" err="1">
                <a:latin typeface="Consolas" panose="020B0609020204030204" pitchFamily="49" charset="0"/>
                <a:cs typeface="Consolas" panose="020B0609020204030204" pitchFamily="49" charset="0"/>
              </a:rPr>
              <a:t>m&amp;aacute;ximo</a:t>
            </a:r>
            <a:r>
              <a:rPr lang="es-ES" dirty="0">
                <a:latin typeface="Consolas" panose="020B0609020204030204" pitchFamily="49" charset="0"/>
                <a:cs typeface="Consolas" panose="020B0609020204030204" pitchFamily="49" charset="0"/>
              </a:rPr>
              <a:t> debe ser 50&lt;/</a:t>
            </a:r>
            <a:r>
              <a:rPr lang="es-ES" dirty="0" err="1">
                <a:latin typeface="Consolas" panose="020B0609020204030204" pitchFamily="49" charset="0"/>
                <a:cs typeface="Consolas" panose="020B0609020204030204" pitchFamily="49" charset="0"/>
              </a:rPr>
              <a:t>span</a:t>
            </a:r>
            <a:r>
              <a:rPr lang="es-ES" dirty="0">
                <a:latin typeface="Consolas" panose="020B0609020204030204" pitchFamily="49" charset="0"/>
                <a:cs typeface="Consolas" panose="020B0609020204030204" pitchFamily="49" charset="0"/>
              </a:rPr>
              <a:t>&gt;</a:t>
            </a:r>
          </a:p>
          <a:p>
            <a:pPr marL="714375" lvl="1" indent="-357188">
              <a:buNone/>
            </a:pPr>
            <a:r>
              <a:rPr lang="es-ES" dirty="0">
                <a:latin typeface="Consolas" panose="020B0609020204030204" pitchFamily="49" charset="0"/>
                <a:cs typeface="Consolas" panose="020B0609020204030204" pitchFamily="49" charset="0"/>
              </a:rPr>
              <a:t>&lt;</a:t>
            </a:r>
            <a:r>
              <a:rPr lang="es-ES" dirty="0" err="1">
                <a:latin typeface="Consolas" panose="020B0609020204030204" pitchFamily="49" charset="0"/>
                <a:cs typeface="Consolas" panose="020B0609020204030204" pitchFamily="49" charset="0"/>
              </a:rPr>
              <a:t>span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class</a:t>
            </a:r>
            <a:r>
              <a:rPr lang="es-ES" dirty="0">
                <a:latin typeface="Consolas" panose="020B0609020204030204" pitchFamily="49" charset="0"/>
                <a:cs typeface="Consolas" panose="020B0609020204030204" pitchFamily="49" charset="0"/>
              </a:rPr>
              <a:t>="error" [</a:t>
            </a:r>
            <a:r>
              <a:rPr lang="es-ES" dirty="0" err="1">
                <a:latin typeface="Consolas" panose="020B0609020204030204" pitchFamily="49" charset="0"/>
                <a:cs typeface="Consolas" panose="020B0609020204030204" pitchFamily="49" charset="0"/>
              </a:rPr>
              <a:t>hidden</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nombre.hasError</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required</a:t>
            </a:r>
            <a:r>
              <a:rPr lang="es-ES" dirty="0">
                <a:latin typeface="Consolas" panose="020B0609020204030204" pitchFamily="49" charset="0"/>
                <a:cs typeface="Consolas" panose="020B0609020204030204" pitchFamily="49" charset="0"/>
              </a:rPr>
              <a:t>')"&gt;Es obligatorio&lt;/</a:t>
            </a:r>
            <a:r>
              <a:rPr lang="es-ES" dirty="0" err="1">
                <a:latin typeface="Consolas" panose="020B0609020204030204" pitchFamily="49" charset="0"/>
                <a:cs typeface="Consolas" panose="020B0609020204030204" pitchFamily="49" charset="0"/>
              </a:rPr>
              <a:t>span</a:t>
            </a:r>
            <a:r>
              <a:rPr lang="es-ES" dirty="0">
                <a:latin typeface="Consolas" panose="020B0609020204030204" pitchFamily="49" charset="0"/>
                <a:cs typeface="Consolas" panose="020B0609020204030204" pitchFamily="49" charset="0"/>
              </a:rPr>
              <a:t>&gt;</a:t>
            </a:r>
          </a:p>
          <a:p>
            <a:r>
              <a:rPr lang="es-ES" dirty="0"/>
              <a:t>Para resumir en un mensaje varias causas de error:</a:t>
            </a:r>
          </a:p>
          <a:p>
            <a:pPr marL="714375" lvl="1" indent="-357188">
              <a:buNone/>
            </a:pPr>
            <a:r>
              <a:rPr lang="es-ES" sz="2900" dirty="0">
                <a:latin typeface="Consolas" panose="020B0609020204030204" pitchFamily="49" charset="0"/>
                <a:cs typeface="Consolas" panose="020B0609020204030204" pitchFamily="49" charset="0"/>
              </a:rPr>
              <a:t>&lt;</a:t>
            </a:r>
            <a:r>
              <a:rPr lang="es-ES" sz="2900" dirty="0" err="1">
                <a:latin typeface="Consolas" panose="020B0609020204030204" pitchFamily="49" charset="0"/>
                <a:cs typeface="Consolas" panose="020B0609020204030204" pitchFamily="49" charset="0"/>
              </a:rPr>
              <a:t>span</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class</a:t>
            </a:r>
            <a:r>
              <a:rPr lang="es-ES" sz="2900" dirty="0">
                <a:latin typeface="Consolas" panose="020B0609020204030204" pitchFamily="49" charset="0"/>
                <a:cs typeface="Consolas" panose="020B0609020204030204" pitchFamily="49" charset="0"/>
              </a:rPr>
              <a:t>="error" [</a:t>
            </a:r>
            <a:r>
              <a:rPr lang="es-ES" sz="2900" dirty="0" err="1">
                <a:latin typeface="Consolas" panose="020B0609020204030204" pitchFamily="49" charset="0"/>
                <a:cs typeface="Consolas" panose="020B0609020204030204" pitchFamily="49" charset="0"/>
              </a:rPr>
              <a:t>hidden</a:t>
            </a:r>
            <a:r>
              <a:rPr lang="es-ES" sz="2900" dirty="0">
                <a:latin typeface="Consolas" panose="020B0609020204030204" pitchFamily="49" charset="0"/>
                <a:cs typeface="Consolas" panose="020B0609020204030204" pitchFamily="49" charset="0"/>
              </a:rPr>
              <a:t>]="!nombre?.</a:t>
            </a:r>
            <a:r>
              <a:rPr lang="es-ES" sz="2900" dirty="0" err="1">
                <a:latin typeface="Consolas" panose="020B0609020204030204" pitchFamily="49" charset="0"/>
                <a:cs typeface="Consolas" panose="020B0609020204030204" pitchFamily="49" charset="0"/>
              </a:rPr>
              <a:t>errors</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minlength</a:t>
            </a:r>
            <a:r>
              <a:rPr lang="es-ES" sz="2900" dirty="0">
                <a:latin typeface="Consolas" panose="020B0609020204030204" pitchFamily="49" charset="0"/>
                <a:cs typeface="Consolas" panose="020B0609020204030204" pitchFamily="49" charset="0"/>
              </a:rPr>
              <a:t> &amp;&amp; !nombre?.</a:t>
            </a:r>
            <a:r>
              <a:rPr lang="es-ES" sz="2900" dirty="0" err="1">
                <a:latin typeface="Consolas" panose="020B0609020204030204" pitchFamily="49" charset="0"/>
                <a:cs typeface="Consolas" panose="020B0609020204030204" pitchFamily="49" charset="0"/>
              </a:rPr>
              <a:t>errors</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maxlength</a:t>
            </a:r>
            <a:r>
              <a:rPr lang="es-ES" sz="2900" dirty="0">
                <a:latin typeface="Consolas" panose="020B0609020204030204" pitchFamily="49" charset="0"/>
                <a:cs typeface="Consolas" panose="020B0609020204030204" pitchFamily="49" charset="0"/>
              </a:rPr>
              <a:t>"&gt;El nombre debe tener entre 3 y 50 letras&lt;/</a:t>
            </a:r>
            <a:r>
              <a:rPr lang="es-ES" sz="2900" dirty="0" err="1">
                <a:latin typeface="Consolas" panose="020B0609020204030204" pitchFamily="49" charset="0"/>
                <a:cs typeface="Consolas" panose="020B0609020204030204" pitchFamily="49" charset="0"/>
              </a:rPr>
              <a:t>span</a:t>
            </a:r>
            <a:r>
              <a:rPr lang="es-ES" sz="2900" dirty="0">
                <a:latin typeface="Consolas" panose="020B0609020204030204" pitchFamily="49" charset="0"/>
                <a:cs typeface="Consolas" panose="020B0609020204030204" pitchFamily="49" charset="0"/>
              </a:rPr>
              <a:t>&gt;</a:t>
            </a:r>
          </a:p>
          <a:p>
            <a:r>
              <a:rPr lang="es-ES" dirty="0"/>
              <a:t>Para no mostrar los mensajes desde el principio sin dar oportunidad al usuario a introducir los datos:</a:t>
            </a:r>
          </a:p>
          <a:p>
            <a:pPr marL="714375" lvl="1" indent="-357188">
              <a:buNone/>
            </a:pPr>
            <a:r>
              <a:rPr lang="es-ES" dirty="0">
                <a:latin typeface="Consolas" panose="020B0609020204030204" pitchFamily="49" charset="0"/>
                <a:cs typeface="Consolas" panose="020B0609020204030204" pitchFamily="49" charset="0"/>
              </a:rPr>
              <a:t>&lt;</a:t>
            </a:r>
            <a:r>
              <a:rPr lang="es-ES" dirty="0" err="1">
                <a:latin typeface="Consolas" panose="020B0609020204030204" pitchFamily="49" charset="0"/>
                <a:cs typeface="Consolas" panose="020B0609020204030204" pitchFamily="49" charset="0"/>
              </a:rPr>
              <a:t>span</a:t>
            </a:r>
            <a:r>
              <a:rPr lang="es-ES" dirty="0">
                <a:latin typeface="Consolas" panose="020B0609020204030204" pitchFamily="49" charset="0"/>
                <a:cs typeface="Consolas" panose="020B0609020204030204" pitchFamily="49" charset="0"/>
              </a:rPr>
              <a:t> [</a:t>
            </a:r>
            <a:r>
              <a:rPr lang="es-ES" dirty="0" err="1">
                <a:latin typeface="Consolas" panose="020B0609020204030204" pitchFamily="49" charset="0"/>
                <a:cs typeface="Consolas" panose="020B0609020204030204" pitchFamily="49" charset="0"/>
              </a:rPr>
              <a:t>hidden</a:t>
            </a:r>
            <a:r>
              <a:rPr lang="es-ES" dirty="0">
                <a:latin typeface="Consolas" panose="020B0609020204030204" pitchFamily="49" charset="0"/>
                <a:cs typeface="Consolas" panose="020B0609020204030204" pitchFamily="49" charset="0"/>
              </a:rPr>
              <a:t>]="</a:t>
            </a:r>
            <a:r>
              <a:rPr lang="es-ES" dirty="0" err="1">
                <a:latin typeface="Consolas" panose="020B0609020204030204" pitchFamily="49" charset="0"/>
                <a:cs typeface="Consolas" panose="020B0609020204030204" pitchFamily="49" charset="0"/>
              </a:rPr>
              <a:t>nombre.valid</a:t>
            </a: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miForm.pristine</a:t>
            </a:r>
            <a:r>
              <a:rPr lang="es-ES" dirty="0">
                <a:latin typeface="Consolas" panose="020B0609020204030204" pitchFamily="49" charset="0"/>
                <a:cs typeface="Consolas" panose="020B0609020204030204" pitchFamily="49" charset="0"/>
              </a:rPr>
              <a:t>" …</a:t>
            </a:r>
          </a:p>
          <a:p>
            <a:endParaRPr lang="es-ES" dirty="0"/>
          </a:p>
          <a:p>
            <a:endParaRPr lang="es-ES" dirty="0"/>
          </a:p>
        </p:txBody>
      </p:sp>
    </p:spTree>
    <p:extLst>
      <p:ext uri="{BB962C8B-B14F-4D97-AF65-F5344CB8AC3E}">
        <p14:creationId xmlns:p14="http://schemas.microsoft.com/office/powerpoint/2010/main" val="19922397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Enviar formulario</a:t>
            </a:r>
          </a:p>
        </p:txBody>
      </p:sp>
      <p:sp>
        <p:nvSpPr>
          <p:cNvPr id="3" name="2 Marcador de contenido"/>
          <p:cNvSpPr>
            <a:spLocks noGrp="1"/>
          </p:cNvSpPr>
          <p:nvPr>
            <p:ph idx="1"/>
          </p:nvPr>
        </p:nvSpPr>
        <p:spPr/>
        <p:txBody>
          <a:bodyPr>
            <a:normAutofit fontScale="62500" lnSpcReduction="20000"/>
          </a:bodyPr>
          <a:lstStyle/>
          <a:p>
            <a:r>
              <a:rPr lang="es-ES" dirty="0"/>
              <a:t>La propiedad </a:t>
            </a:r>
            <a:r>
              <a:rPr lang="es-ES" dirty="0" err="1"/>
              <a:t>disabled</a:t>
            </a:r>
            <a:r>
              <a:rPr lang="es-ES" dirty="0"/>
              <a:t> permite deshabilitar el botón de envío del formulario mientras no sea valido.</a:t>
            </a:r>
          </a:p>
          <a:p>
            <a:pPr marL="714375" lvl="1" indent="-357188">
              <a:buNone/>
            </a:pPr>
            <a:r>
              <a:rPr lang="es-ES" sz="3100" dirty="0">
                <a:latin typeface="Consolas" panose="020B0609020204030204" pitchFamily="49" charset="0"/>
                <a:cs typeface="Consolas" panose="020B0609020204030204" pitchFamily="49" charset="0"/>
              </a:rPr>
              <a:t>&lt;</a:t>
            </a:r>
            <a:r>
              <a:rPr lang="es-ES" sz="3100" dirty="0" err="1">
                <a:latin typeface="Consolas" panose="020B0609020204030204" pitchFamily="49" charset="0"/>
                <a:cs typeface="Consolas" panose="020B0609020204030204" pitchFamily="49" charset="0"/>
              </a:rPr>
              <a:t>button</a:t>
            </a:r>
            <a:r>
              <a:rPr lang="es-ES" sz="3100" dirty="0">
                <a:latin typeface="Consolas" panose="020B0609020204030204" pitchFamily="49" charset="0"/>
                <a:cs typeface="Consolas" panose="020B0609020204030204" pitchFamily="49" charset="0"/>
              </a:rPr>
              <a:t> (</a:t>
            </a:r>
            <a:r>
              <a:rPr lang="es-ES" sz="3100" dirty="0" err="1">
                <a:latin typeface="Consolas" panose="020B0609020204030204" pitchFamily="49" charset="0"/>
                <a:cs typeface="Consolas" panose="020B0609020204030204" pitchFamily="49" charset="0"/>
              </a:rPr>
              <a:t>click</a:t>
            </a:r>
            <a:r>
              <a:rPr lang="es-ES" sz="3100" dirty="0">
                <a:latin typeface="Consolas" panose="020B0609020204030204" pitchFamily="49" charset="0"/>
                <a:cs typeface="Consolas" panose="020B0609020204030204" pitchFamily="49" charset="0"/>
              </a:rPr>
              <a:t>)="enviar()" [</a:t>
            </a:r>
            <a:r>
              <a:rPr lang="es-ES" sz="3100" dirty="0" err="1">
                <a:latin typeface="Consolas" panose="020B0609020204030204" pitchFamily="49" charset="0"/>
                <a:cs typeface="Consolas" panose="020B0609020204030204" pitchFamily="49" charset="0"/>
              </a:rPr>
              <a:t>disabled</a:t>
            </a:r>
            <a:r>
              <a:rPr lang="es-ES" sz="3100" dirty="0">
                <a:latin typeface="Consolas" panose="020B0609020204030204" pitchFamily="49" charset="0"/>
                <a:cs typeface="Consolas" panose="020B0609020204030204" pitchFamily="49" charset="0"/>
              </a:rPr>
              <a:t>]="</a:t>
            </a:r>
            <a:r>
              <a:rPr lang="es-ES" sz="3100" dirty="0" err="1">
                <a:latin typeface="Consolas" panose="020B0609020204030204" pitchFamily="49" charset="0"/>
                <a:cs typeface="Consolas" panose="020B0609020204030204" pitchFamily="49" charset="0"/>
              </a:rPr>
              <a:t>miForm.invalid</a:t>
            </a:r>
            <a:r>
              <a:rPr lang="es-ES" sz="3100" dirty="0">
                <a:latin typeface="Consolas" panose="020B0609020204030204" pitchFamily="49" charset="0"/>
                <a:cs typeface="Consolas" panose="020B0609020204030204" pitchFamily="49" charset="0"/>
              </a:rPr>
              <a:t>"&gt;Enviar&lt;/</a:t>
            </a:r>
            <a:r>
              <a:rPr lang="es-ES" sz="3100" dirty="0" err="1">
                <a:latin typeface="Consolas" panose="020B0609020204030204" pitchFamily="49" charset="0"/>
                <a:cs typeface="Consolas" panose="020B0609020204030204" pitchFamily="49" charset="0"/>
              </a:rPr>
              <a:t>button</a:t>
            </a:r>
            <a:r>
              <a:rPr lang="es-ES" sz="3100" dirty="0">
                <a:latin typeface="Consolas" panose="020B0609020204030204" pitchFamily="49" charset="0"/>
                <a:cs typeface="Consolas" panose="020B0609020204030204" pitchFamily="49" charset="0"/>
              </a:rPr>
              <a:t>&gt;</a:t>
            </a:r>
          </a:p>
          <a:p>
            <a:r>
              <a:rPr lang="es-ES" dirty="0"/>
              <a:t>La directiva </a:t>
            </a:r>
            <a:r>
              <a:rPr lang="es-ES" dirty="0" err="1"/>
              <a:t>ngSubmit</a:t>
            </a:r>
            <a:r>
              <a:rPr lang="es-ES" dirty="0"/>
              <a:t> permite interceptar el evento de envío del formulario:</a:t>
            </a:r>
          </a:p>
          <a:p>
            <a:pPr marL="714375" lvl="1" indent="-357188">
              <a:buNone/>
            </a:pPr>
            <a:r>
              <a:rPr lang="es-ES" sz="3000" dirty="0">
                <a:latin typeface="Consolas" panose="020B0609020204030204" pitchFamily="49" charset="0"/>
                <a:cs typeface="Consolas" panose="020B0609020204030204" pitchFamily="49" charset="0"/>
              </a:rPr>
              <a:t>&lt;</a:t>
            </a:r>
            <a:r>
              <a:rPr lang="es-ES" sz="3000" dirty="0" err="1">
                <a:latin typeface="Consolas" panose="020B0609020204030204" pitchFamily="49" charset="0"/>
                <a:cs typeface="Consolas" panose="020B0609020204030204" pitchFamily="49" charset="0"/>
              </a:rPr>
              <a:t>form</a:t>
            </a:r>
            <a:r>
              <a:rPr lang="es-ES" sz="3000" dirty="0">
                <a:latin typeface="Consolas" panose="020B0609020204030204" pitchFamily="49" charset="0"/>
                <a:cs typeface="Consolas" panose="020B0609020204030204" pitchFamily="49" charset="0"/>
              </a:rPr>
              <a:t> #</a:t>
            </a:r>
            <a:r>
              <a:rPr lang="es-ES" sz="3000" dirty="0" err="1">
                <a:latin typeface="Consolas" panose="020B0609020204030204" pitchFamily="49" charset="0"/>
                <a:cs typeface="Consolas" panose="020B0609020204030204" pitchFamily="49" charset="0"/>
              </a:rPr>
              <a:t>miForm</a:t>
            </a:r>
            <a:r>
              <a:rPr lang="es-ES" sz="3000" dirty="0">
                <a:latin typeface="Consolas" panose="020B0609020204030204" pitchFamily="49" charset="0"/>
                <a:cs typeface="Consolas" panose="020B0609020204030204" pitchFamily="49" charset="0"/>
              </a:rPr>
              <a:t>="</a:t>
            </a:r>
            <a:r>
              <a:rPr lang="es-ES" sz="3000" dirty="0" err="1">
                <a:latin typeface="Consolas" panose="020B0609020204030204" pitchFamily="49" charset="0"/>
                <a:cs typeface="Consolas" panose="020B0609020204030204" pitchFamily="49" charset="0"/>
              </a:rPr>
              <a:t>ngForm</a:t>
            </a:r>
            <a:r>
              <a:rPr lang="es-ES" sz="3000" dirty="0">
                <a:latin typeface="Consolas" panose="020B0609020204030204" pitchFamily="49" charset="0"/>
                <a:cs typeface="Consolas" panose="020B0609020204030204" pitchFamily="49" charset="0"/>
              </a:rPr>
              <a:t>" (</a:t>
            </a:r>
            <a:r>
              <a:rPr lang="es-ES" sz="3000" dirty="0" err="1">
                <a:latin typeface="Consolas" panose="020B0609020204030204" pitchFamily="49" charset="0"/>
                <a:cs typeface="Consolas" panose="020B0609020204030204" pitchFamily="49" charset="0"/>
              </a:rPr>
              <a:t>ngSubmit</a:t>
            </a:r>
            <a:r>
              <a:rPr lang="es-ES" sz="3000" dirty="0">
                <a:latin typeface="Consolas" panose="020B0609020204030204" pitchFamily="49" charset="0"/>
                <a:cs typeface="Consolas" panose="020B0609020204030204" pitchFamily="49" charset="0"/>
              </a:rPr>
              <a:t>)="</a:t>
            </a:r>
            <a:r>
              <a:rPr lang="es-ES" sz="3000" dirty="0" err="1">
                <a:latin typeface="Consolas" panose="020B0609020204030204" pitchFamily="49" charset="0"/>
                <a:cs typeface="Consolas" panose="020B0609020204030204" pitchFamily="49" charset="0"/>
              </a:rPr>
              <a:t>onSubmit</a:t>
            </a:r>
            <a:r>
              <a:rPr lang="es-ES" sz="3000" dirty="0">
                <a:latin typeface="Consolas" panose="020B0609020204030204" pitchFamily="49" charset="0"/>
                <a:cs typeface="Consolas" panose="020B0609020204030204" pitchFamily="49" charset="0"/>
              </a:rPr>
              <a:t>(</a:t>
            </a:r>
            <a:r>
              <a:rPr lang="es-ES" sz="3000" dirty="0" err="1">
                <a:latin typeface="Consolas" panose="020B0609020204030204" pitchFamily="49" charset="0"/>
                <a:cs typeface="Consolas" panose="020B0609020204030204" pitchFamily="49" charset="0"/>
              </a:rPr>
              <a:t>miForm</a:t>
            </a:r>
            <a:r>
              <a:rPr lang="es-ES" sz="3000" dirty="0">
                <a:latin typeface="Consolas" panose="020B0609020204030204" pitchFamily="49" charset="0"/>
                <a:cs typeface="Consolas" panose="020B0609020204030204" pitchFamily="49" charset="0"/>
              </a:rPr>
              <a:t>)"&gt;</a:t>
            </a:r>
          </a:p>
          <a:p>
            <a:pPr marL="1257300" lvl="1" indent="-357188">
              <a:buNone/>
            </a:pPr>
            <a:r>
              <a:rPr lang="es-ES" sz="3000" dirty="0">
                <a:latin typeface="Consolas" panose="020B0609020204030204" pitchFamily="49" charset="0"/>
                <a:cs typeface="Consolas" panose="020B0609020204030204" pitchFamily="49" charset="0"/>
              </a:rPr>
              <a:t>&lt;input </a:t>
            </a:r>
            <a:r>
              <a:rPr lang="es-ES" sz="3000" dirty="0" err="1">
                <a:latin typeface="Consolas" panose="020B0609020204030204" pitchFamily="49" charset="0"/>
                <a:cs typeface="Consolas" panose="020B0609020204030204" pitchFamily="49" charset="0"/>
              </a:rPr>
              <a:t>type</a:t>
            </a:r>
            <a:r>
              <a:rPr lang="es-ES" sz="3000" dirty="0">
                <a:latin typeface="Consolas" panose="020B0609020204030204" pitchFamily="49" charset="0"/>
                <a:cs typeface="Consolas" panose="020B0609020204030204" pitchFamily="49" charset="0"/>
              </a:rPr>
              <a:t>="</a:t>
            </a:r>
            <a:r>
              <a:rPr lang="es-ES" sz="3000" dirty="0" err="1">
                <a:latin typeface="Consolas" panose="020B0609020204030204" pitchFamily="49" charset="0"/>
                <a:cs typeface="Consolas" panose="020B0609020204030204" pitchFamily="49" charset="0"/>
              </a:rPr>
              <a:t>submit</a:t>
            </a:r>
            <a:r>
              <a:rPr lang="es-ES" sz="3000" dirty="0">
                <a:latin typeface="Consolas" panose="020B0609020204030204" pitchFamily="49" charset="0"/>
                <a:cs typeface="Consolas" panose="020B0609020204030204" pitchFamily="49" charset="0"/>
              </a:rPr>
              <a:t>" [</a:t>
            </a:r>
            <a:r>
              <a:rPr lang="es-ES" sz="3000" dirty="0" err="1">
                <a:latin typeface="Consolas" panose="020B0609020204030204" pitchFamily="49" charset="0"/>
                <a:cs typeface="Consolas" panose="020B0609020204030204" pitchFamily="49" charset="0"/>
              </a:rPr>
              <a:t>disabled</a:t>
            </a:r>
            <a:r>
              <a:rPr lang="es-ES" sz="3000" dirty="0">
                <a:latin typeface="Consolas" panose="020B0609020204030204" pitchFamily="49" charset="0"/>
                <a:cs typeface="Consolas" panose="020B0609020204030204" pitchFamily="49" charset="0"/>
              </a:rPr>
              <a:t>]="</a:t>
            </a:r>
            <a:r>
              <a:rPr lang="es-ES" sz="3000" dirty="0" err="1">
                <a:latin typeface="Consolas" panose="020B0609020204030204" pitchFamily="49" charset="0"/>
                <a:cs typeface="Consolas" panose="020B0609020204030204" pitchFamily="49" charset="0"/>
              </a:rPr>
              <a:t>miForm.invalid</a:t>
            </a:r>
            <a:r>
              <a:rPr lang="es-ES" sz="3000" dirty="0">
                <a:latin typeface="Consolas" panose="020B0609020204030204" pitchFamily="49" charset="0"/>
                <a:cs typeface="Consolas" panose="020B0609020204030204" pitchFamily="49" charset="0"/>
              </a:rPr>
              <a:t>"&gt;Enviar&lt;/</a:t>
            </a:r>
            <a:r>
              <a:rPr lang="es-ES" sz="3000" dirty="0" err="1">
                <a:latin typeface="Consolas" panose="020B0609020204030204" pitchFamily="49" charset="0"/>
                <a:cs typeface="Consolas" panose="020B0609020204030204" pitchFamily="49" charset="0"/>
              </a:rPr>
              <a:t>button</a:t>
            </a:r>
            <a:r>
              <a:rPr lang="es-ES" sz="3000" dirty="0">
                <a:latin typeface="Consolas" panose="020B0609020204030204" pitchFamily="49" charset="0"/>
                <a:cs typeface="Consolas" panose="020B0609020204030204" pitchFamily="49" charset="0"/>
              </a:rPr>
              <a:t>&gt;</a:t>
            </a:r>
          </a:p>
          <a:p>
            <a:pPr marL="714375" lvl="1" indent="-357188">
              <a:buNone/>
            </a:pPr>
            <a:r>
              <a:rPr lang="es-ES" sz="3100" dirty="0" err="1">
                <a:latin typeface="Consolas" panose="020B0609020204030204" pitchFamily="49" charset="0"/>
                <a:cs typeface="Consolas" panose="020B0609020204030204" pitchFamily="49" charset="0"/>
              </a:rPr>
              <a:t>onSubmit</a:t>
            </a:r>
            <a:r>
              <a:rPr lang="es-ES" sz="3100" dirty="0">
                <a:latin typeface="Consolas" panose="020B0609020204030204" pitchFamily="49" charset="0"/>
                <a:cs typeface="Consolas" panose="020B0609020204030204" pitchFamily="49" charset="0"/>
              </a:rPr>
              <a:t>(</a:t>
            </a:r>
            <a:r>
              <a:rPr lang="es-ES" sz="3100" dirty="0" err="1">
                <a:latin typeface="Consolas" panose="020B0609020204030204" pitchFamily="49" charset="0"/>
                <a:cs typeface="Consolas" panose="020B0609020204030204" pitchFamily="49" charset="0"/>
              </a:rPr>
              <a:t>miForm</a:t>
            </a:r>
            <a:r>
              <a:rPr lang="es-ES" sz="3100" dirty="0">
                <a:latin typeface="Consolas" panose="020B0609020204030204" pitchFamily="49" charset="0"/>
                <a:cs typeface="Consolas" panose="020B0609020204030204" pitchFamily="49" charset="0"/>
              </a:rPr>
              <a:t>: </a:t>
            </a:r>
            <a:r>
              <a:rPr lang="es-ES" sz="3100" dirty="0" err="1">
                <a:latin typeface="Consolas" panose="020B0609020204030204" pitchFamily="49" charset="0"/>
                <a:cs typeface="Consolas" panose="020B0609020204030204" pitchFamily="49" charset="0"/>
              </a:rPr>
              <a:t>NgForm</a:t>
            </a:r>
            <a:r>
              <a:rPr lang="es-ES" sz="3100" dirty="0">
                <a:latin typeface="Consolas" panose="020B0609020204030204" pitchFamily="49" charset="0"/>
                <a:cs typeface="Consolas" panose="020B0609020204030204" pitchFamily="49" charset="0"/>
              </a:rPr>
              <a:t>) {</a:t>
            </a:r>
          </a:p>
          <a:p>
            <a:pPr marL="714375" lvl="1" indent="-357188">
              <a:buNone/>
            </a:pPr>
            <a:r>
              <a:rPr lang="es-ES" sz="3100" dirty="0">
                <a:latin typeface="Consolas" panose="020B0609020204030204" pitchFamily="49" charset="0"/>
                <a:cs typeface="Consolas" panose="020B0609020204030204" pitchFamily="49" charset="0"/>
              </a:rPr>
              <a:t>  </a:t>
            </a:r>
            <a:r>
              <a:rPr lang="es-ES" sz="3100" dirty="0" err="1">
                <a:latin typeface="Consolas" panose="020B0609020204030204" pitchFamily="49" charset="0"/>
                <a:cs typeface="Consolas" panose="020B0609020204030204" pitchFamily="49" charset="0"/>
              </a:rPr>
              <a:t>if</a:t>
            </a:r>
            <a:r>
              <a:rPr lang="es-ES" sz="3100" dirty="0">
                <a:latin typeface="Consolas" panose="020B0609020204030204" pitchFamily="49" charset="0"/>
                <a:cs typeface="Consolas" panose="020B0609020204030204" pitchFamily="49" charset="0"/>
              </a:rPr>
              <a:t> (</a:t>
            </a:r>
            <a:r>
              <a:rPr lang="es-ES" sz="3100" dirty="0" err="1">
                <a:latin typeface="Consolas" panose="020B0609020204030204" pitchFamily="49" charset="0"/>
                <a:cs typeface="Consolas" panose="020B0609020204030204" pitchFamily="49" charset="0"/>
              </a:rPr>
              <a:t>miForm.valid</a:t>
            </a:r>
            <a:r>
              <a:rPr lang="es-ES" sz="3100" dirty="0">
                <a:latin typeface="Consolas" panose="020B0609020204030204" pitchFamily="49" charset="0"/>
                <a:cs typeface="Consolas" panose="020B0609020204030204" pitchFamily="49" charset="0"/>
              </a:rPr>
              <a:t>) {</a:t>
            </a:r>
          </a:p>
          <a:p>
            <a:pPr marL="714375" lvl="1" indent="-357188">
              <a:buNone/>
            </a:pPr>
            <a:r>
              <a:rPr lang="es-ES" sz="3100" dirty="0">
                <a:latin typeface="Consolas" panose="020B0609020204030204" pitchFamily="49" charset="0"/>
                <a:cs typeface="Consolas" panose="020B0609020204030204" pitchFamily="49" charset="0"/>
              </a:rPr>
              <a:t>    …</a:t>
            </a:r>
          </a:p>
          <a:p>
            <a:pPr marL="714375" lvl="1" indent="-357188">
              <a:buNone/>
            </a:pPr>
            <a:r>
              <a:rPr lang="es-ES" sz="3100" dirty="0">
                <a:latin typeface="Consolas" panose="020B0609020204030204" pitchFamily="49" charset="0"/>
                <a:cs typeface="Consolas" panose="020B0609020204030204" pitchFamily="49" charset="0"/>
              </a:rPr>
              <a:t>  } </a:t>
            </a:r>
            <a:r>
              <a:rPr lang="es-ES" sz="3100" dirty="0" err="1">
                <a:latin typeface="Consolas" panose="020B0609020204030204" pitchFamily="49" charset="0"/>
                <a:cs typeface="Consolas" panose="020B0609020204030204" pitchFamily="49" charset="0"/>
              </a:rPr>
              <a:t>else</a:t>
            </a:r>
            <a:r>
              <a:rPr lang="es-ES" sz="3100" dirty="0">
                <a:latin typeface="Consolas" panose="020B0609020204030204" pitchFamily="49" charset="0"/>
                <a:cs typeface="Consolas" panose="020B0609020204030204" pitchFamily="49" charset="0"/>
              </a:rPr>
              <a:t> {</a:t>
            </a:r>
          </a:p>
          <a:p>
            <a:pPr marL="714375" lvl="1" indent="-357188">
              <a:buNone/>
            </a:pPr>
            <a:r>
              <a:rPr lang="es-ES" sz="3100" dirty="0">
                <a:latin typeface="Consolas" panose="020B0609020204030204" pitchFamily="49" charset="0"/>
                <a:cs typeface="Consolas" panose="020B0609020204030204" pitchFamily="49" charset="0"/>
              </a:rPr>
              <a:t>    </a:t>
            </a:r>
            <a:r>
              <a:rPr lang="es-ES" sz="3100" dirty="0" err="1">
                <a:latin typeface="Consolas" panose="020B0609020204030204" pitchFamily="49" charset="0"/>
                <a:cs typeface="Consolas" panose="020B0609020204030204" pitchFamily="49" charset="0"/>
              </a:rPr>
              <a:t>alert</a:t>
            </a:r>
            <a:r>
              <a:rPr lang="es-ES" sz="3100" dirty="0">
                <a:latin typeface="Consolas" panose="020B0609020204030204" pitchFamily="49" charset="0"/>
                <a:cs typeface="Consolas" panose="020B0609020204030204" pitchFamily="49" charset="0"/>
              </a:rPr>
              <a:t>("Hay datos inválidos");</a:t>
            </a:r>
          </a:p>
          <a:p>
            <a:pPr marL="714375" lvl="1" indent="-357188">
              <a:buNone/>
            </a:pPr>
            <a:r>
              <a:rPr lang="es-ES" sz="3100" dirty="0">
                <a:latin typeface="Consolas" panose="020B0609020204030204" pitchFamily="49" charset="0"/>
                <a:cs typeface="Consolas" panose="020B0609020204030204" pitchFamily="49" charset="0"/>
              </a:rPr>
              <a:t>  }</a:t>
            </a:r>
          </a:p>
          <a:p>
            <a:pPr marL="714375" lvl="1" indent="-357188">
              <a:buNone/>
            </a:pPr>
            <a:r>
              <a:rPr lang="es-ES" sz="31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053433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Consultas a la plantilla</a:t>
            </a:r>
          </a:p>
        </p:txBody>
      </p:sp>
      <p:sp>
        <p:nvSpPr>
          <p:cNvPr id="3" name="Marcador de contenido 2"/>
          <p:cNvSpPr>
            <a:spLocks noGrp="1"/>
          </p:cNvSpPr>
          <p:nvPr>
            <p:ph idx="1"/>
          </p:nvPr>
        </p:nvSpPr>
        <p:spPr/>
        <p:txBody>
          <a:bodyPr>
            <a:normAutofit fontScale="55000" lnSpcReduction="20000"/>
          </a:bodyPr>
          <a:lstStyle/>
          <a:p>
            <a:r>
              <a:rPr lang="es-ES" dirty="0"/>
              <a:t>Los formularios basados ​​en plantillas delegan la creación de sus controles de formulario y el enlazado en directivas, por lo que requieren un mínimo de código y acoplamiento entre plantilla y clase del componente. </a:t>
            </a:r>
          </a:p>
          <a:p>
            <a:r>
              <a:rPr lang="es-ES" dirty="0"/>
              <a:t>Se puede utilizar @</a:t>
            </a:r>
            <a:r>
              <a:rPr lang="es-ES" dirty="0" err="1"/>
              <a:t>ViewChild</a:t>
            </a:r>
            <a:r>
              <a:rPr lang="es-ES" dirty="0"/>
              <a:t> para obtener la primera etiqueta o directiva que coincida con el selector en la vista DOM. Si el DOM de la vista cambia y un nuevo hijo coincide con el selector, la propiedad se actualizará.</a:t>
            </a:r>
          </a:p>
          <a:p>
            <a:r>
              <a:rPr lang="es-ES" dirty="0"/>
              <a:t>Dado que los formularios basados ​​en plantillas son asíncronos hay que controlar el ciclo de vida para evitar errores:</a:t>
            </a:r>
          </a:p>
          <a:p>
            <a:pPr marL="457200" lvl="1" indent="0">
              <a:buNone/>
            </a:pPr>
            <a:r>
              <a:rPr lang="es-ES" dirty="0" err="1"/>
              <a:t>miForm</a:t>
            </a:r>
            <a:r>
              <a:rPr lang="es-ES" dirty="0"/>
              <a:t>: </a:t>
            </a:r>
            <a:r>
              <a:rPr lang="es-ES" dirty="0" err="1"/>
              <a:t>NgForm</a:t>
            </a:r>
            <a:r>
              <a:rPr lang="es-ES" dirty="0"/>
              <a:t>;</a:t>
            </a:r>
          </a:p>
          <a:p>
            <a:pPr marL="457200" lvl="1" indent="0">
              <a:buNone/>
            </a:pPr>
            <a:r>
              <a:rPr lang="es-ES" dirty="0"/>
              <a:t>@</a:t>
            </a:r>
            <a:r>
              <a:rPr lang="es-ES" dirty="0" err="1"/>
              <a:t>ViewChild</a:t>
            </a:r>
            <a:r>
              <a:rPr lang="es-ES" dirty="0"/>
              <a:t>('</a:t>
            </a:r>
            <a:r>
              <a:rPr lang="es-ES" dirty="0" err="1"/>
              <a:t>miForm</a:t>
            </a:r>
            <a:r>
              <a:rPr lang="es-ES" dirty="0"/>
              <a:t>') </a:t>
            </a:r>
            <a:r>
              <a:rPr lang="es-ES" dirty="0" err="1"/>
              <a:t>currentForm</a:t>
            </a:r>
            <a:r>
              <a:rPr lang="es-ES" dirty="0"/>
              <a:t>: </a:t>
            </a:r>
            <a:r>
              <a:rPr lang="es-ES" dirty="0" err="1"/>
              <a:t>NgForm</a:t>
            </a:r>
            <a:r>
              <a:rPr lang="es-ES" dirty="0"/>
              <a:t>;</a:t>
            </a:r>
          </a:p>
          <a:p>
            <a:pPr marL="457200" lvl="1" indent="0">
              <a:buNone/>
            </a:pPr>
            <a:endParaRPr lang="es-ES" dirty="0"/>
          </a:p>
          <a:p>
            <a:pPr marL="457200" lvl="1" indent="0">
              <a:buNone/>
            </a:pPr>
            <a:r>
              <a:rPr lang="es-ES" dirty="0" err="1"/>
              <a:t>ngAfterViewChecked</a:t>
            </a:r>
            <a:r>
              <a:rPr lang="es-ES" dirty="0"/>
              <a:t>() {</a:t>
            </a:r>
          </a:p>
          <a:p>
            <a:pPr marL="457200" lvl="1" indent="0">
              <a:buNone/>
            </a:pPr>
            <a:r>
              <a:rPr lang="es-ES" dirty="0"/>
              <a:t>  </a:t>
            </a:r>
            <a:r>
              <a:rPr lang="es-ES" dirty="0" err="1"/>
              <a:t>this.formChanged</a:t>
            </a:r>
            <a:r>
              <a:rPr lang="es-ES" dirty="0"/>
              <a:t>();</a:t>
            </a:r>
          </a:p>
          <a:p>
            <a:pPr marL="457200" lvl="1" indent="0">
              <a:buNone/>
            </a:pPr>
            <a:r>
              <a:rPr lang="es-ES" dirty="0"/>
              <a:t>}</a:t>
            </a:r>
          </a:p>
          <a:p>
            <a:pPr marL="457200" lvl="1" indent="0">
              <a:buNone/>
            </a:pPr>
            <a:r>
              <a:rPr lang="es-ES" dirty="0" err="1"/>
              <a:t>formChanged</a:t>
            </a:r>
            <a:r>
              <a:rPr lang="es-ES" dirty="0"/>
              <a:t>() {</a:t>
            </a:r>
          </a:p>
          <a:p>
            <a:pPr marL="457200" lvl="1" indent="0">
              <a:buNone/>
            </a:pPr>
            <a:r>
              <a:rPr lang="es-ES" dirty="0"/>
              <a:t>  </a:t>
            </a:r>
            <a:r>
              <a:rPr lang="es-ES" dirty="0" err="1"/>
              <a:t>if</a:t>
            </a:r>
            <a:r>
              <a:rPr lang="es-ES" dirty="0"/>
              <a:t> (</a:t>
            </a:r>
            <a:r>
              <a:rPr lang="es-ES" dirty="0" err="1"/>
              <a:t>this.currentForm</a:t>
            </a:r>
            <a:r>
              <a:rPr lang="es-ES" dirty="0"/>
              <a:t> === </a:t>
            </a:r>
            <a:r>
              <a:rPr lang="es-ES" dirty="0" err="1"/>
              <a:t>this.miForm</a:t>
            </a:r>
            <a:r>
              <a:rPr lang="es-ES" dirty="0"/>
              <a:t>) { </a:t>
            </a:r>
            <a:r>
              <a:rPr lang="es-ES" dirty="0" err="1"/>
              <a:t>return</a:t>
            </a:r>
            <a:r>
              <a:rPr lang="es-ES" dirty="0"/>
              <a:t>; }</a:t>
            </a:r>
          </a:p>
          <a:p>
            <a:pPr marL="457200" lvl="1" indent="0">
              <a:buNone/>
            </a:pPr>
            <a:r>
              <a:rPr lang="es-ES" dirty="0"/>
              <a:t>  </a:t>
            </a:r>
            <a:r>
              <a:rPr lang="es-ES" dirty="0" err="1"/>
              <a:t>this.miForm</a:t>
            </a:r>
            <a:r>
              <a:rPr lang="es-ES" dirty="0"/>
              <a:t> = </a:t>
            </a:r>
            <a:r>
              <a:rPr lang="es-ES" dirty="0" err="1"/>
              <a:t>this.currentForm</a:t>
            </a:r>
            <a:r>
              <a:rPr lang="es-ES" dirty="0"/>
              <a:t>;</a:t>
            </a:r>
          </a:p>
          <a:p>
            <a:pPr marL="457200" lvl="1" indent="0">
              <a:buNone/>
            </a:pPr>
            <a:r>
              <a:rPr lang="es-ES" dirty="0"/>
              <a:t>  // ...</a:t>
            </a:r>
          </a:p>
          <a:p>
            <a:pPr marL="457200" lvl="1" indent="0">
              <a:buNone/>
            </a:pPr>
            <a:r>
              <a:rPr lang="es-ES" dirty="0"/>
              <a:t>}</a:t>
            </a:r>
          </a:p>
        </p:txBody>
      </p:sp>
    </p:spTree>
    <p:extLst>
      <p:ext uri="{BB962C8B-B14F-4D97-AF65-F5344CB8AC3E}">
        <p14:creationId xmlns:p14="http://schemas.microsoft.com/office/powerpoint/2010/main" val="24610228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Validaciones personalizadas</a:t>
            </a:r>
          </a:p>
        </p:txBody>
      </p:sp>
      <p:sp>
        <p:nvSpPr>
          <p:cNvPr id="3" name="Marcador de contenido 2"/>
          <p:cNvSpPr>
            <a:spLocks noGrp="1"/>
          </p:cNvSpPr>
          <p:nvPr>
            <p:ph idx="1"/>
          </p:nvPr>
        </p:nvSpPr>
        <p:spPr/>
        <p:txBody>
          <a:bodyPr>
            <a:normAutofit fontScale="47500" lnSpcReduction="20000"/>
          </a:bodyPr>
          <a:lstStyle/>
          <a:p>
            <a:pPr marL="0" indent="0">
              <a:buNone/>
            </a:pPr>
            <a:r>
              <a:rPr lang="es-ES" dirty="0" err="1"/>
              <a:t>import</a:t>
            </a:r>
            <a:r>
              <a:rPr lang="es-ES" dirty="0"/>
              <a:t> { </a:t>
            </a:r>
            <a:r>
              <a:rPr lang="es-ES" dirty="0" err="1"/>
              <a:t>Directive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Validator</a:t>
            </a:r>
            <a:r>
              <a:rPr lang="es-ES" dirty="0"/>
              <a:t>, </a:t>
            </a:r>
            <a:r>
              <a:rPr lang="es-ES" dirty="0" err="1"/>
              <a:t>AbstractControl</a:t>
            </a:r>
            <a:r>
              <a:rPr lang="es-ES" dirty="0"/>
              <a:t>, NG_VALIDATORS } </a:t>
            </a:r>
            <a:r>
              <a:rPr lang="es-ES" dirty="0" err="1"/>
              <a:t>from</a:t>
            </a:r>
            <a:r>
              <a:rPr lang="es-ES" dirty="0"/>
              <a:t> '@angular/</a:t>
            </a:r>
            <a:r>
              <a:rPr lang="es-ES" dirty="0" err="1"/>
              <a:t>forms</a:t>
            </a:r>
            <a:r>
              <a:rPr lang="es-ES" dirty="0"/>
              <a:t>';</a:t>
            </a:r>
          </a:p>
          <a:p>
            <a:pPr marL="0" indent="0">
              <a:buNone/>
            </a:pPr>
            <a:endParaRPr lang="es-ES" dirty="0"/>
          </a:p>
          <a:p>
            <a:pPr marL="0" indent="0">
              <a:buNone/>
            </a:pPr>
            <a:r>
              <a:rPr lang="es-ES" dirty="0"/>
              <a:t>@</a:t>
            </a:r>
            <a:r>
              <a:rPr lang="es-ES" dirty="0" err="1"/>
              <a:t>Directive</a:t>
            </a:r>
            <a:r>
              <a:rPr lang="es-ES" dirty="0"/>
              <a:t>({</a:t>
            </a:r>
          </a:p>
          <a:p>
            <a:pPr marL="0" indent="0">
              <a:buNone/>
            </a:pPr>
            <a:r>
              <a:rPr lang="es-ES" dirty="0"/>
              <a:t>  selector: '[</a:t>
            </a:r>
            <a:r>
              <a:rPr lang="es-ES" dirty="0" err="1"/>
              <a:t>upperCase</a:t>
            </a:r>
            <a:r>
              <a:rPr lang="es-ES" dirty="0"/>
              <a:t>]',</a:t>
            </a:r>
          </a:p>
          <a:p>
            <a:pPr marL="0" indent="0">
              <a:buNone/>
            </a:pPr>
            <a:r>
              <a:rPr lang="es-ES" dirty="0"/>
              <a:t>  </a:t>
            </a:r>
            <a:r>
              <a:rPr lang="es-ES" dirty="0" err="1"/>
              <a:t>providers</a:t>
            </a:r>
            <a:r>
              <a:rPr lang="es-ES" dirty="0"/>
              <a:t>: [{</a:t>
            </a:r>
            <a:r>
              <a:rPr lang="es-ES" dirty="0" err="1"/>
              <a:t>provide</a:t>
            </a:r>
            <a:r>
              <a:rPr lang="es-ES" dirty="0"/>
              <a:t>: NG_VALIDATORS, </a:t>
            </a:r>
            <a:r>
              <a:rPr lang="es-ES" dirty="0" err="1"/>
              <a:t>useExisting</a:t>
            </a:r>
            <a:r>
              <a:rPr lang="es-ES" dirty="0"/>
              <a:t>: </a:t>
            </a:r>
            <a:r>
              <a:rPr lang="es-ES" dirty="0" err="1"/>
              <a:t>UpperCaseValidatorDirective</a:t>
            </a:r>
            <a:r>
              <a:rPr lang="es-ES" dirty="0"/>
              <a:t>, </a:t>
            </a:r>
            <a:r>
              <a:rPr lang="es-ES" dirty="0" err="1"/>
              <a:t>multi</a:t>
            </a:r>
            <a:r>
              <a:rPr lang="es-ES" dirty="0"/>
              <a:t>: true}]</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UpperCaseValidatorDirective</a:t>
            </a:r>
            <a:r>
              <a:rPr lang="es-ES" dirty="0"/>
              <a:t> </a:t>
            </a:r>
            <a:r>
              <a:rPr lang="es-ES" dirty="0" err="1"/>
              <a:t>implements</a:t>
            </a:r>
            <a:r>
              <a:rPr lang="es-ES" dirty="0"/>
              <a:t> </a:t>
            </a:r>
            <a:r>
              <a:rPr lang="es-ES" dirty="0" err="1"/>
              <a:t>Validator</a:t>
            </a:r>
            <a:r>
              <a:rPr lang="es-ES" dirty="0"/>
              <a:t> {</a:t>
            </a:r>
          </a:p>
          <a:p>
            <a:pPr marL="0" indent="0">
              <a:buNone/>
            </a:pPr>
            <a:r>
              <a:rPr lang="es-ES" dirty="0"/>
              <a:t>  </a:t>
            </a:r>
            <a:r>
              <a:rPr lang="es-ES" dirty="0" err="1"/>
              <a:t>validate</a:t>
            </a:r>
            <a:r>
              <a:rPr lang="es-ES" dirty="0"/>
              <a:t>(control: </a:t>
            </a:r>
            <a:r>
              <a:rPr lang="es-ES" dirty="0" err="1"/>
              <a:t>AbstractControl</a:t>
            </a:r>
            <a:r>
              <a:rPr lang="es-ES" dirty="0"/>
              <a:t>): {[</a:t>
            </a:r>
            <a:r>
              <a:rPr lang="es-ES" dirty="0" err="1"/>
              <a:t>key</a:t>
            </a:r>
            <a:r>
              <a:rPr lang="es-ES" dirty="0"/>
              <a:t>: </a:t>
            </a:r>
            <a:r>
              <a:rPr lang="es-ES" dirty="0" err="1"/>
              <a:t>string</a:t>
            </a:r>
            <a:r>
              <a:rPr lang="es-ES" dirty="0"/>
              <a:t>]: </a:t>
            </a:r>
            <a:r>
              <a:rPr lang="es-ES" dirty="0" err="1"/>
              <a:t>any</a:t>
            </a:r>
            <a:r>
              <a:rPr lang="es-ES" dirty="0"/>
              <a:t>} {</a:t>
            </a:r>
          </a:p>
          <a:p>
            <a:pPr marL="0" indent="0">
              <a:buNone/>
            </a:pPr>
            <a:r>
              <a:rPr lang="es-ES" dirty="0"/>
              <a:t>    </a:t>
            </a:r>
            <a:r>
              <a:rPr lang="es-ES" dirty="0" err="1"/>
              <a:t>const</a:t>
            </a:r>
            <a:r>
              <a:rPr lang="es-ES" dirty="0"/>
              <a:t> valor = </a:t>
            </a:r>
            <a:r>
              <a:rPr lang="es-ES" dirty="0" err="1"/>
              <a:t>control.value</a:t>
            </a:r>
            <a:r>
              <a:rPr lang="es-ES" dirty="0"/>
              <a:t>;</a:t>
            </a:r>
          </a:p>
          <a:p>
            <a:pPr marL="0" indent="0">
              <a:buNone/>
            </a:pPr>
            <a:r>
              <a:rPr lang="es-ES" dirty="0"/>
              <a:t>    </a:t>
            </a:r>
            <a:r>
              <a:rPr lang="es-ES" dirty="0" err="1"/>
              <a:t>if</a:t>
            </a:r>
            <a:r>
              <a:rPr lang="es-ES" dirty="0"/>
              <a:t> (valor) {</a:t>
            </a:r>
          </a:p>
          <a:p>
            <a:pPr marL="0" indent="0">
              <a:buNone/>
            </a:pPr>
            <a:r>
              <a:rPr lang="es-ES" dirty="0"/>
              <a:t>      </a:t>
            </a:r>
            <a:r>
              <a:rPr lang="es-ES" dirty="0" err="1"/>
              <a:t>return</a:t>
            </a:r>
            <a:r>
              <a:rPr lang="es-ES" dirty="0"/>
              <a:t> valor !== </a:t>
            </a:r>
            <a:r>
              <a:rPr lang="es-ES" dirty="0" err="1"/>
              <a:t>valor.toUpperCase</a:t>
            </a:r>
            <a:r>
              <a:rPr lang="es-ES" dirty="0"/>
              <a:t>() ? {'</a:t>
            </a:r>
            <a:r>
              <a:rPr lang="es-ES" dirty="0" err="1"/>
              <a:t>upperCase</a:t>
            </a:r>
            <a:r>
              <a:rPr lang="es-ES" dirty="0"/>
              <a:t>': {valor}} : </a:t>
            </a:r>
            <a:r>
              <a:rPr lang="es-ES" dirty="0" err="1"/>
              <a:t>null</a:t>
            </a:r>
            <a:r>
              <a:rPr lang="es-ES" dirty="0"/>
              <a:t>;</a:t>
            </a:r>
          </a:p>
          <a:p>
            <a:pPr marL="0" indent="0">
              <a:buNone/>
            </a:pPr>
            <a:r>
              <a:rPr lang="es-ES" dirty="0"/>
              <a:t>    } </a:t>
            </a:r>
            <a:r>
              <a:rPr lang="es-ES" dirty="0" err="1"/>
              <a:t>else</a:t>
            </a:r>
            <a:r>
              <a:rPr lang="es-ES" dirty="0"/>
              <a:t> {</a:t>
            </a:r>
          </a:p>
          <a:p>
            <a:pPr marL="0" indent="0">
              <a:buNone/>
            </a:pPr>
            <a:r>
              <a:rPr lang="es-ES" dirty="0"/>
              <a:t>      </a:t>
            </a:r>
            <a:r>
              <a:rPr lang="es-ES" dirty="0" err="1"/>
              <a:t>return</a:t>
            </a:r>
            <a:r>
              <a:rPr lang="es-ES" dirty="0"/>
              <a:t> </a:t>
            </a:r>
            <a:r>
              <a:rPr lang="es-ES" dirty="0" err="1"/>
              <a:t>null</a:t>
            </a:r>
            <a:r>
              <a:rPr lang="es-ES" dirty="0"/>
              <a:t>;</a:t>
            </a:r>
          </a:p>
          <a:p>
            <a:pPr marL="0" indent="0">
              <a:buNone/>
            </a:pPr>
            <a:r>
              <a:rPr lang="es-ES" dirty="0"/>
              <a:t>    }</a:t>
            </a:r>
          </a:p>
          <a:p>
            <a:pPr marL="0" indent="0">
              <a:buNone/>
            </a:pPr>
            <a:r>
              <a:rPr lang="es-ES" dirty="0"/>
              <a:t>  }</a:t>
            </a:r>
          </a:p>
          <a:p>
            <a:pPr marL="0" indent="0">
              <a:buNone/>
            </a:pPr>
            <a:r>
              <a:rPr lang="es-ES" dirty="0"/>
              <a:t>}</a:t>
            </a:r>
          </a:p>
          <a:p>
            <a:pPr marL="0" indent="0">
              <a:buNone/>
            </a:pPr>
            <a:r>
              <a:rPr lang="en-US" i="1" dirty="0"/>
              <a:t>&lt;input type="text" name="</a:t>
            </a:r>
            <a:r>
              <a:rPr lang="en-US" i="1" dirty="0" err="1"/>
              <a:t>nombre</a:t>
            </a:r>
            <a:r>
              <a:rPr lang="en-US" i="1" dirty="0"/>
              <a:t>"</a:t>
            </a:r>
            <a:r>
              <a:rPr lang="es-ES" i="1" dirty="0"/>
              <a:t> </a:t>
            </a:r>
            <a:r>
              <a:rPr lang="en-US" i="1" dirty="0"/>
              <a:t>[(</a:t>
            </a:r>
            <a:r>
              <a:rPr lang="en-US" i="1" dirty="0" err="1"/>
              <a:t>ngModel</a:t>
            </a:r>
            <a:r>
              <a:rPr lang="en-US" i="1" dirty="0"/>
              <a:t>)]="</a:t>
            </a:r>
            <a:r>
              <a:rPr lang="en-US" i="1" dirty="0" err="1"/>
              <a:t>model.nombre</a:t>
            </a:r>
            <a:r>
              <a:rPr lang="en-US" i="1" dirty="0"/>
              <a:t>" #</a:t>
            </a:r>
            <a:r>
              <a:rPr lang="en-US" i="1" dirty="0" err="1"/>
              <a:t>nombre</a:t>
            </a:r>
            <a:r>
              <a:rPr lang="en-US" i="1" dirty="0"/>
              <a:t>="</a:t>
            </a:r>
            <a:r>
              <a:rPr lang="en-US" i="1" dirty="0" err="1"/>
              <a:t>ngModel</a:t>
            </a:r>
            <a:r>
              <a:rPr lang="en-US" i="1" dirty="0"/>
              <a:t>" </a:t>
            </a:r>
            <a:r>
              <a:rPr lang="es-ES" i="1" dirty="0" err="1"/>
              <a:t>upperCase</a:t>
            </a:r>
            <a:r>
              <a:rPr lang="en-US" i="1" dirty="0"/>
              <a:t>&gt;</a:t>
            </a:r>
          </a:p>
          <a:p>
            <a:pPr marL="0" indent="0">
              <a:buNone/>
            </a:pPr>
            <a:r>
              <a:rPr lang="es-ES" i="1" dirty="0"/>
              <a:t>&lt;div *</a:t>
            </a:r>
            <a:r>
              <a:rPr lang="es-ES" i="1" dirty="0" err="1"/>
              <a:t>ngIf</a:t>
            </a:r>
            <a:r>
              <a:rPr lang="es-ES" i="1" dirty="0"/>
              <a:t>="</a:t>
            </a:r>
            <a:r>
              <a:rPr lang="en-US" i="1" dirty="0" err="1"/>
              <a:t>nombre</a:t>
            </a:r>
            <a:r>
              <a:rPr lang="es-ES" i="1" dirty="0"/>
              <a:t>?.</a:t>
            </a:r>
            <a:r>
              <a:rPr lang="es-ES" i="1" dirty="0" err="1"/>
              <a:t>errors</a:t>
            </a:r>
            <a:r>
              <a:rPr lang="es-ES" i="1" dirty="0"/>
              <a:t>?.</a:t>
            </a:r>
            <a:r>
              <a:rPr lang="es-ES" i="1" dirty="0" err="1"/>
              <a:t>upperCase</a:t>
            </a:r>
            <a:r>
              <a:rPr lang="es-ES" i="1" dirty="0"/>
              <a:t>"&gt;Tiene que ir en mayúsculas.&lt;/div&gt;</a:t>
            </a:r>
          </a:p>
        </p:txBody>
      </p:sp>
    </p:spTree>
    <p:extLst>
      <p:ext uri="{BB962C8B-B14F-4D97-AF65-F5344CB8AC3E}">
        <p14:creationId xmlns:p14="http://schemas.microsoft.com/office/powerpoint/2010/main" val="41574854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Validaciones personalizadas</a:t>
            </a:r>
          </a:p>
        </p:txBody>
      </p:sp>
      <p:sp>
        <p:nvSpPr>
          <p:cNvPr id="3" name="Marcador de contenido 2"/>
          <p:cNvSpPr>
            <a:spLocks noGrp="1"/>
          </p:cNvSpPr>
          <p:nvPr>
            <p:ph idx="1"/>
          </p:nvPr>
        </p:nvSpPr>
        <p:spPr>
          <a:xfrm>
            <a:off x="457200" y="1600200"/>
            <a:ext cx="8229600" cy="4925144"/>
          </a:xfrm>
        </p:spPr>
        <p:txBody>
          <a:bodyPr>
            <a:normAutofit fontScale="40000" lnSpcReduction="20000"/>
          </a:bodyPr>
          <a:lstStyle/>
          <a:p>
            <a:pPr marL="0" indent="0">
              <a:buNone/>
            </a:pPr>
            <a:r>
              <a:rPr lang="es-ES" dirty="0" err="1"/>
              <a:t>import</a:t>
            </a:r>
            <a:r>
              <a:rPr lang="es-ES" dirty="0"/>
              <a:t> { </a:t>
            </a:r>
            <a:r>
              <a:rPr lang="es-ES" dirty="0" err="1"/>
              <a:t>Directive</a:t>
            </a:r>
            <a:r>
              <a:rPr lang="es-ES" dirty="0"/>
              <a:t>, </a:t>
            </a:r>
            <a:r>
              <a:rPr lang="es-ES" dirty="0" err="1"/>
              <a:t>forwardRef</a:t>
            </a:r>
            <a:r>
              <a:rPr lang="es-ES" dirty="0"/>
              <a:t>, </a:t>
            </a:r>
            <a:r>
              <a:rPr lang="es-ES" dirty="0" err="1"/>
              <a:t>Attribute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Validator</a:t>
            </a:r>
            <a:r>
              <a:rPr lang="es-ES" dirty="0"/>
              <a:t>, </a:t>
            </a:r>
            <a:r>
              <a:rPr lang="es-ES" dirty="0" err="1"/>
              <a:t>AbstractControl</a:t>
            </a:r>
            <a:r>
              <a:rPr lang="es-ES" dirty="0"/>
              <a:t>, NG_VALIDATORS } </a:t>
            </a:r>
            <a:r>
              <a:rPr lang="es-ES" dirty="0" err="1"/>
              <a:t>from</a:t>
            </a:r>
            <a:r>
              <a:rPr lang="es-ES" dirty="0"/>
              <a:t> '@angular/</a:t>
            </a:r>
            <a:r>
              <a:rPr lang="es-ES" dirty="0" err="1"/>
              <a:t>forms</a:t>
            </a:r>
            <a:r>
              <a:rPr lang="es-ES" dirty="0"/>
              <a:t>';</a:t>
            </a:r>
          </a:p>
          <a:p>
            <a:pPr marL="0" indent="0">
              <a:buNone/>
            </a:pPr>
            <a:endParaRPr lang="es-ES" dirty="0"/>
          </a:p>
          <a:p>
            <a:pPr marL="0" indent="0">
              <a:buNone/>
            </a:pPr>
            <a:r>
              <a:rPr lang="es-ES" dirty="0"/>
              <a:t>@</a:t>
            </a:r>
            <a:r>
              <a:rPr lang="es-ES" dirty="0" err="1"/>
              <a:t>Directive</a:t>
            </a:r>
            <a:r>
              <a:rPr lang="es-ES" dirty="0"/>
              <a:t>({</a:t>
            </a:r>
          </a:p>
          <a:p>
            <a:pPr marL="0" indent="0">
              <a:buNone/>
            </a:pPr>
            <a:r>
              <a:rPr lang="es-ES" dirty="0"/>
              <a:t>    selector: '[</a:t>
            </a:r>
            <a:r>
              <a:rPr lang="es-ES" dirty="0" err="1"/>
              <a:t>validateEqual</a:t>
            </a:r>
            <a:r>
              <a:rPr lang="es-ES" dirty="0"/>
              <a:t>][</a:t>
            </a:r>
            <a:r>
              <a:rPr lang="es-ES" dirty="0" err="1"/>
              <a:t>formControlName</a:t>
            </a:r>
            <a:r>
              <a:rPr lang="es-ES" dirty="0"/>
              <a:t>],[</a:t>
            </a:r>
            <a:r>
              <a:rPr lang="es-ES" dirty="0" err="1"/>
              <a:t>validateEqual</a:t>
            </a:r>
            <a:r>
              <a:rPr lang="es-ES" dirty="0"/>
              <a:t>][</a:t>
            </a:r>
            <a:r>
              <a:rPr lang="es-ES" dirty="0" err="1"/>
              <a:t>formControl</a:t>
            </a:r>
            <a:r>
              <a:rPr lang="es-ES" dirty="0"/>
              <a:t>],[</a:t>
            </a:r>
            <a:r>
              <a:rPr lang="es-ES" dirty="0" err="1"/>
              <a:t>validateEqual</a:t>
            </a:r>
            <a:r>
              <a:rPr lang="es-ES" dirty="0"/>
              <a:t>][</a:t>
            </a:r>
            <a:r>
              <a:rPr lang="es-ES" dirty="0" err="1"/>
              <a:t>ngModel</a:t>
            </a:r>
            <a:r>
              <a:rPr lang="es-ES" dirty="0"/>
              <a:t>]',</a:t>
            </a:r>
          </a:p>
          <a:p>
            <a:pPr marL="0" indent="0">
              <a:buNone/>
            </a:pPr>
            <a:r>
              <a:rPr lang="es-ES" dirty="0"/>
              <a:t>    </a:t>
            </a:r>
            <a:r>
              <a:rPr lang="es-ES" dirty="0" err="1"/>
              <a:t>providers</a:t>
            </a:r>
            <a:r>
              <a:rPr lang="es-ES" dirty="0"/>
              <a:t>: [ { </a:t>
            </a:r>
            <a:r>
              <a:rPr lang="es-ES" dirty="0" err="1"/>
              <a:t>provide</a:t>
            </a:r>
            <a:r>
              <a:rPr lang="es-ES" dirty="0"/>
              <a:t>: NG_VALIDATORS, </a:t>
            </a:r>
            <a:r>
              <a:rPr lang="es-ES" dirty="0" err="1"/>
              <a:t>useExisting</a:t>
            </a:r>
            <a:r>
              <a:rPr lang="es-ES" dirty="0"/>
              <a:t>: </a:t>
            </a:r>
            <a:r>
              <a:rPr lang="es-ES" dirty="0" err="1"/>
              <a:t>forwardRef</a:t>
            </a:r>
            <a:r>
              <a:rPr lang="es-ES" dirty="0"/>
              <a:t>(() =&gt; </a:t>
            </a:r>
            <a:r>
              <a:rPr lang="es-ES" dirty="0" err="1"/>
              <a:t>EqualValidatorDirective</a:t>
            </a:r>
            <a:r>
              <a:rPr lang="es-ES" dirty="0"/>
              <a:t>), </a:t>
            </a:r>
            <a:r>
              <a:rPr lang="es-ES" dirty="0" err="1"/>
              <a:t>multi</a:t>
            </a:r>
            <a:r>
              <a:rPr lang="es-ES" dirty="0"/>
              <a:t>: true } ]</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EqualValidatorDirective</a:t>
            </a:r>
            <a:r>
              <a:rPr lang="es-ES" dirty="0"/>
              <a:t> </a:t>
            </a:r>
            <a:r>
              <a:rPr lang="es-ES" dirty="0" err="1"/>
              <a:t>implements</a:t>
            </a:r>
            <a:r>
              <a:rPr lang="es-ES" dirty="0"/>
              <a:t> </a:t>
            </a:r>
            <a:r>
              <a:rPr lang="es-ES" dirty="0" err="1"/>
              <a:t>Validator</a:t>
            </a:r>
            <a:r>
              <a:rPr lang="es-ES" dirty="0"/>
              <a:t> {</a:t>
            </a:r>
          </a:p>
          <a:p>
            <a:pPr marL="0" indent="0">
              <a:buNone/>
            </a:pPr>
            <a:r>
              <a:rPr lang="es-ES" dirty="0"/>
              <a:t>    constructor( @</a:t>
            </a:r>
            <a:r>
              <a:rPr lang="es-ES" dirty="0" err="1"/>
              <a:t>Attribute</a:t>
            </a:r>
            <a:r>
              <a:rPr lang="es-ES" dirty="0"/>
              <a:t>('</a:t>
            </a:r>
            <a:r>
              <a:rPr lang="es-ES" dirty="0" err="1"/>
              <a:t>validateEqual</a:t>
            </a:r>
            <a:r>
              <a:rPr lang="es-ES" dirty="0"/>
              <a:t>') </a:t>
            </a:r>
            <a:r>
              <a:rPr lang="es-ES" dirty="0" err="1"/>
              <a:t>public</a:t>
            </a:r>
            <a:r>
              <a:rPr lang="es-ES" dirty="0"/>
              <a:t> </a:t>
            </a:r>
            <a:r>
              <a:rPr lang="es-ES" dirty="0" err="1"/>
              <a:t>validateEqual</a:t>
            </a:r>
            <a:r>
              <a:rPr lang="es-ES" dirty="0"/>
              <a:t>: </a:t>
            </a:r>
            <a:r>
              <a:rPr lang="es-ES" dirty="0" err="1"/>
              <a:t>string</a:t>
            </a:r>
            <a:r>
              <a:rPr lang="es-ES" dirty="0"/>
              <a:t>) {}</a:t>
            </a:r>
          </a:p>
          <a:p>
            <a:pPr marL="0" indent="0">
              <a:buNone/>
            </a:pPr>
            <a:r>
              <a:rPr lang="es-ES" dirty="0"/>
              <a:t>    </a:t>
            </a:r>
            <a:r>
              <a:rPr lang="es-ES" dirty="0" err="1"/>
              <a:t>validate</a:t>
            </a:r>
            <a:r>
              <a:rPr lang="es-ES" dirty="0"/>
              <a:t>(control: </a:t>
            </a:r>
            <a:r>
              <a:rPr lang="es-ES" dirty="0" err="1"/>
              <a:t>AbstractControl</a:t>
            </a:r>
            <a:r>
              <a:rPr lang="es-ES" dirty="0"/>
              <a:t>): { [</a:t>
            </a:r>
            <a:r>
              <a:rPr lang="es-ES" dirty="0" err="1"/>
              <a:t>key</a:t>
            </a:r>
            <a:r>
              <a:rPr lang="es-ES" dirty="0"/>
              <a:t>: </a:t>
            </a:r>
            <a:r>
              <a:rPr lang="es-ES" dirty="0" err="1"/>
              <a:t>string</a:t>
            </a:r>
            <a:r>
              <a:rPr lang="es-ES" dirty="0"/>
              <a:t>]: </a:t>
            </a:r>
            <a:r>
              <a:rPr lang="es-ES" dirty="0" err="1"/>
              <a:t>any</a:t>
            </a:r>
            <a:r>
              <a:rPr lang="es-ES" dirty="0"/>
              <a:t> } {</a:t>
            </a:r>
          </a:p>
          <a:p>
            <a:pPr marL="0" indent="0">
              <a:buNone/>
            </a:pPr>
            <a:r>
              <a:rPr lang="es-ES" dirty="0"/>
              <a:t>        </a:t>
            </a:r>
            <a:r>
              <a:rPr lang="es-ES" dirty="0" err="1"/>
              <a:t>let</a:t>
            </a:r>
            <a:r>
              <a:rPr lang="es-ES" dirty="0"/>
              <a:t> valor = </a:t>
            </a:r>
            <a:r>
              <a:rPr lang="es-ES" dirty="0" err="1"/>
              <a:t>control.value</a:t>
            </a:r>
            <a:r>
              <a:rPr lang="es-ES" dirty="0"/>
              <a:t>;</a:t>
            </a:r>
          </a:p>
          <a:p>
            <a:pPr marL="0" indent="0">
              <a:buNone/>
            </a:pPr>
            <a:r>
              <a:rPr lang="es-ES" dirty="0"/>
              <a:t>        </a:t>
            </a:r>
            <a:r>
              <a:rPr lang="es-ES" dirty="0" err="1"/>
              <a:t>let</a:t>
            </a:r>
            <a:r>
              <a:rPr lang="es-ES" dirty="0"/>
              <a:t> </a:t>
            </a:r>
            <a:r>
              <a:rPr lang="es-ES" dirty="0" err="1"/>
              <a:t>cntrlBind</a:t>
            </a:r>
            <a:r>
              <a:rPr lang="es-ES" dirty="0"/>
              <a:t> = </a:t>
            </a:r>
            <a:r>
              <a:rPr lang="es-ES" dirty="0" err="1"/>
              <a:t>control.root.get</a:t>
            </a:r>
            <a:r>
              <a:rPr lang="es-ES" dirty="0"/>
              <a:t>(</a:t>
            </a:r>
            <a:r>
              <a:rPr lang="es-ES" dirty="0" err="1"/>
              <a:t>this.validateEqual</a:t>
            </a:r>
            <a:r>
              <a:rPr lang="es-ES" dirty="0"/>
              <a:t>);</a:t>
            </a:r>
          </a:p>
          <a:p>
            <a:pPr marL="0" indent="0">
              <a:buNone/>
            </a:pPr>
            <a:endParaRPr lang="es-ES" dirty="0"/>
          </a:p>
          <a:p>
            <a:pPr marL="0" indent="0">
              <a:buNone/>
            </a:pPr>
            <a:r>
              <a:rPr lang="es-ES" dirty="0"/>
              <a:t>        </a:t>
            </a:r>
            <a:r>
              <a:rPr lang="es-ES" dirty="0" err="1"/>
              <a:t>if</a:t>
            </a:r>
            <a:r>
              <a:rPr lang="es-ES" dirty="0"/>
              <a:t> (valor) {</a:t>
            </a:r>
          </a:p>
          <a:p>
            <a:pPr marL="0" indent="0">
              <a:buNone/>
            </a:pPr>
            <a:r>
              <a:rPr lang="es-ES" dirty="0"/>
              <a:t>          </a:t>
            </a:r>
            <a:r>
              <a:rPr lang="es-ES" dirty="0" err="1"/>
              <a:t>return</a:t>
            </a:r>
            <a:r>
              <a:rPr lang="es-ES" dirty="0"/>
              <a:t> (!</a:t>
            </a:r>
            <a:r>
              <a:rPr lang="es-ES" dirty="0" err="1"/>
              <a:t>cntrlBind</a:t>
            </a:r>
            <a:r>
              <a:rPr lang="es-ES" dirty="0"/>
              <a:t> || valor !== </a:t>
            </a:r>
            <a:r>
              <a:rPr lang="es-ES" dirty="0" err="1"/>
              <a:t>cntrlBind.value</a:t>
            </a:r>
            <a:r>
              <a:rPr lang="es-ES" dirty="0"/>
              <a:t>) ? { '</a:t>
            </a:r>
            <a:r>
              <a:rPr lang="es-ES" dirty="0" err="1"/>
              <a:t>validateEqual</a:t>
            </a:r>
            <a:r>
              <a:rPr lang="es-ES" dirty="0"/>
              <a:t>': `${valor} &lt;&gt; ${</a:t>
            </a:r>
            <a:r>
              <a:rPr lang="es-ES" dirty="0" err="1"/>
              <a:t>cntrlBind.value</a:t>
            </a:r>
            <a:r>
              <a:rPr lang="es-ES" dirty="0"/>
              <a:t>}` } : </a:t>
            </a:r>
            <a:r>
              <a:rPr lang="es-ES" dirty="0" err="1"/>
              <a:t>null</a:t>
            </a:r>
            <a:r>
              <a:rPr lang="es-ES" dirty="0"/>
              <a:t>;</a:t>
            </a:r>
          </a:p>
          <a:p>
            <a:pPr marL="0" indent="0">
              <a:buNone/>
            </a:pPr>
            <a:r>
              <a:rPr lang="es-ES" dirty="0"/>
              <a:t>        }</a:t>
            </a:r>
          </a:p>
          <a:p>
            <a:pPr marL="0" indent="0">
              <a:buNone/>
            </a:pPr>
            <a:r>
              <a:rPr lang="es-ES" dirty="0"/>
              <a:t>        </a:t>
            </a:r>
            <a:r>
              <a:rPr lang="es-ES" dirty="0" err="1"/>
              <a:t>return</a:t>
            </a:r>
            <a:r>
              <a:rPr lang="es-ES" dirty="0"/>
              <a:t> </a:t>
            </a:r>
            <a:r>
              <a:rPr lang="es-ES" dirty="0" err="1"/>
              <a:t>null</a:t>
            </a:r>
            <a:r>
              <a:rPr lang="es-ES" dirty="0"/>
              <a:t>;</a:t>
            </a:r>
          </a:p>
          <a:p>
            <a:pPr marL="0" indent="0">
              <a:buNone/>
            </a:pPr>
            <a:r>
              <a:rPr lang="es-ES" dirty="0"/>
              <a:t>    }</a:t>
            </a:r>
          </a:p>
          <a:p>
            <a:pPr marL="0" indent="0">
              <a:buNone/>
            </a:pPr>
            <a:r>
              <a:rPr lang="es-ES" dirty="0"/>
              <a:t>}</a:t>
            </a:r>
          </a:p>
          <a:p>
            <a:pPr marL="0" indent="0">
              <a:buNone/>
            </a:pPr>
            <a:r>
              <a:rPr lang="en-US" i="1" dirty="0"/>
              <a:t>&lt;input type="password" ... #</a:t>
            </a:r>
            <a:r>
              <a:rPr lang="en-US" i="1" dirty="0" err="1"/>
              <a:t>pwd</a:t>
            </a:r>
            <a:r>
              <a:rPr lang="en-US" i="1" dirty="0"/>
              <a:t>="</a:t>
            </a:r>
            <a:r>
              <a:rPr lang="en-US" i="1" dirty="0" err="1"/>
              <a:t>ngModel</a:t>
            </a:r>
            <a:r>
              <a:rPr lang="en-US" i="1" dirty="0"/>
              <a:t>"&gt;</a:t>
            </a:r>
          </a:p>
          <a:p>
            <a:pPr marL="446088" indent="-446088">
              <a:buNone/>
            </a:pPr>
            <a:r>
              <a:rPr lang="en-US" i="1" dirty="0"/>
              <a:t>&lt;input type="password" name="</a:t>
            </a:r>
            <a:r>
              <a:rPr lang="en-US" i="1" dirty="0" err="1"/>
              <a:t>valPwd</a:t>
            </a:r>
            <a:r>
              <a:rPr lang="en-US" i="1" dirty="0"/>
              <a:t>" id="</a:t>
            </a:r>
            <a:r>
              <a:rPr lang="en-US" i="1" dirty="0" err="1"/>
              <a:t>valPwd</a:t>
            </a:r>
            <a:r>
              <a:rPr lang="en-US" i="1" dirty="0"/>
              <a:t>" [(</a:t>
            </a:r>
            <a:r>
              <a:rPr lang="en-US" i="1" dirty="0" err="1"/>
              <a:t>ngModel</a:t>
            </a:r>
            <a:r>
              <a:rPr lang="en-US" i="1" dirty="0"/>
              <a:t>)]="</a:t>
            </a:r>
            <a:r>
              <a:rPr lang="en-US" i="1" dirty="0" err="1"/>
              <a:t>valPwd</a:t>
            </a:r>
            <a:r>
              <a:rPr lang="en-US" i="1" dirty="0"/>
              <a:t>" #</a:t>
            </a:r>
            <a:r>
              <a:rPr lang="en-US" i="1" dirty="0" err="1"/>
              <a:t>valPwd</a:t>
            </a:r>
            <a:r>
              <a:rPr lang="en-US" i="1" dirty="0"/>
              <a:t>="</a:t>
            </a:r>
            <a:r>
              <a:rPr lang="en-US" i="1" dirty="0" err="1"/>
              <a:t>ngModel</a:t>
            </a:r>
            <a:r>
              <a:rPr lang="en-US" i="1" dirty="0"/>
              <a:t>" </a:t>
            </a:r>
            <a:r>
              <a:rPr lang="en-US" i="1" dirty="0" err="1"/>
              <a:t>validateEqual</a:t>
            </a:r>
            <a:r>
              <a:rPr lang="en-US" i="1" dirty="0"/>
              <a:t>="</a:t>
            </a:r>
            <a:r>
              <a:rPr lang="en-US" i="1" dirty="0" err="1"/>
              <a:t>pwd</a:t>
            </a:r>
            <a:r>
              <a:rPr lang="en-US" i="1" dirty="0"/>
              <a:t>"&gt;</a:t>
            </a:r>
          </a:p>
          <a:p>
            <a:pPr marL="0" indent="0">
              <a:buNone/>
            </a:pPr>
            <a:r>
              <a:rPr lang="es-ES" i="1" dirty="0"/>
              <a:t>&lt;div *</a:t>
            </a:r>
            <a:r>
              <a:rPr lang="es-ES" i="1" dirty="0" err="1"/>
              <a:t>ngIf</a:t>
            </a:r>
            <a:r>
              <a:rPr lang="es-ES" i="1" dirty="0"/>
              <a:t>="</a:t>
            </a:r>
            <a:r>
              <a:rPr lang="en-US" i="1" dirty="0" err="1"/>
              <a:t>valPwd</a:t>
            </a:r>
            <a:r>
              <a:rPr lang="es-ES" i="1" dirty="0"/>
              <a:t>?.</a:t>
            </a:r>
            <a:r>
              <a:rPr lang="es-ES" i="1" dirty="0" err="1"/>
              <a:t>errors</a:t>
            </a:r>
            <a:r>
              <a:rPr lang="es-ES" i="1" dirty="0"/>
              <a:t>?.</a:t>
            </a:r>
            <a:r>
              <a:rPr lang="es-ES" dirty="0"/>
              <a:t> </a:t>
            </a:r>
            <a:r>
              <a:rPr lang="es-ES" dirty="0" err="1"/>
              <a:t>validateEqual</a:t>
            </a:r>
            <a:r>
              <a:rPr lang="es-ES" i="1" dirty="0"/>
              <a:t>"&gt;Tiene que ir en mayúsculas.&lt;/div&gt;</a:t>
            </a:r>
          </a:p>
        </p:txBody>
      </p:sp>
    </p:spTree>
    <p:extLst>
      <p:ext uri="{BB962C8B-B14F-4D97-AF65-F5344CB8AC3E}">
        <p14:creationId xmlns:p14="http://schemas.microsoft.com/office/powerpoint/2010/main" val="25213271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a:t>@</a:t>
            </a:r>
            <a:r>
              <a:rPr lang="es-ES" dirty="0" err="1"/>
              <a:t>Injectable</a:t>
            </a:r>
            <a:r>
              <a:rPr lang="es-ES" dirty="0"/>
              <a:t>()</a:t>
            </a:r>
          </a:p>
          <a:p>
            <a:pPr marL="0" indent="0">
              <a:buNone/>
            </a:pPr>
            <a:r>
              <a:rPr lang="es-ES" dirty="0" err="1"/>
              <a:t>export</a:t>
            </a:r>
            <a:r>
              <a:rPr lang="es-ES" dirty="0"/>
              <a:t> </a:t>
            </a:r>
            <a:r>
              <a:rPr lang="es-ES" dirty="0" err="1"/>
              <a:t>class</a:t>
            </a:r>
            <a:r>
              <a:rPr lang="es-ES" dirty="0"/>
              <a:t> </a:t>
            </a:r>
            <a:r>
              <a:rPr lang="es-ES" dirty="0" err="1"/>
              <a:t>PersonasViewModelService</a:t>
            </a:r>
            <a:r>
              <a:rPr lang="es-ES" dirty="0"/>
              <a:t> {</a:t>
            </a:r>
          </a:p>
          <a:p>
            <a:pPr marL="0" indent="0">
              <a:buNone/>
            </a:pPr>
            <a:r>
              <a:rPr lang="es-ES" dirty="0"/>
              <a:t> </a:t>
            </a:r>
            <a:r>
              <a:rPr lang="es-ES" dirty="0" err="1"/>
              <a:t>private</a:t>
            </a:r>
            <a:r>
              <a:rPr lang="es-ES" dirty="0"/>
              <a:t> listado = new </a:t>
            </a:r>
            <a:r>
              <a:rPr lang="es-ES" dirty="0" err="1"/>
              <a:t>Array</a:t>
            </a:r>
            <a:r>
              <a:rPr lang="es-ES" dirty="0"/>
              <a:t>&lt;</a:t>
            </a:r>
            <a:r>
              <a:rPr lang="es-ES" dirty="0" err="1"/>
              <a:t>any</a:t>
            </a:r>
            <a:r>
              <a:rPr lang="es-ES" dirty="0"/>
              <a:t>&gt;();</a:t>
            </a:r>
          </a:p>
          <a:p>
            <a:pPr marL="0" indent="0">
              <a:buNone/>
            </a:pPr>
            <a:r>
              <a:rPr lang="es-ES" dirty="0"/>
              <a:t>    </a:t>
            </a:r>
            <a:r>
              <a:rPr lang="es-ES" dirty="0" err="1"/>
              <a:t>private</a:t>
            </a:r>
            <a:r>
              <a:rPr lang="es-ES" dirty="0"/>
              <a:t> elemento: </a:t>
            </a:r>
            <a:r>
              <a:rPr lang="es-ES" dirty="0" err="1"/>
              <a:t>any</a:t>
            </a:r>
            <a:r>
              <a:rPr lang="es-ES" dirty="0"/>
              <a:t>;</a:t>
            </a:r>
          </a:p>
          <a:p>
            <a:pPr marL="0" indent="0">
              <a:buNone/>
            </a:pPr>
            <a:r>
              <a:rPr lang="es-ES" dirty="0"/>
              <a:t>    </a:t>
            </a:r>
            <a:r>
              <a:rPr lang="es-ES" dirty="0" err="1"/>
              <a:t>public</a:t>
            </a:r>
            <a:r>
              <a:rPr lang="es-ES" dirty="0"/>
              <a:t> modo = '</a:t>
            </a:r>
            <a:r>
              <a:rPr lang="es-ES" dirty="0" err="1"/>
              <a:t>list</a:t>
            </a:r>
            <a:r>
              <a:rPr lang="es-ES" dirty="0"/>
              <a:t>';</a:t>
            </a:r>
          </a:p>
          <a:p>
            <a:pPr marL="0" indent="0">
              <a:buNone/>
            </a:pPr>
            <a:r>
              <a:rPr lang="es-ES" dirty="0"/>
              <a:t>    </a:t>
            </a:r>
            <a:r>
              <a:rPr lang="es-ES" dirty="0" err="1"/>
              <a:t>private</a:t>
            </a:r>
            <a:r>
              <a:rPr lang="es-ES" dirty="0"/>
              <a:t> </a:t>
            </a:r>
            <a:r>
              <a:rPr lang="es-ES" dirty="0" err="1"/>
              <a:t>idOriginal</a:t>
            </a:r>
            <a:r>
              <a:rPr lang="es-ES" dirty="0"/>
              <a:t>: </a:t>
            </a:r>
            <a:r>
              <a:rPr lang="es-ES" dirty="0" err="1"/>
              <a:t>any</a:t>
            </a:r>
            <a:r>
              <a:rPr lang="es-ES" dirty="0"/>
              <a:t>;</a:t>
            </a:r>
          </a:p>
          <a:p>
            <a:pPr marL="0" indent="0">
              <a:buNone/>
            </a:pPr>
            <a:endParaRPr lang="es-ES" dirty="0"/>
          </a:p>
          <a:p>
            <a:pPr marL="0" indent="0">
              <a:buNone/>
            </a:pPr>
            <a:r>
              <a:rPr lang="es-ES" dirty="0"/>
              <a:t>    constructor() {  }</a:t>
            </a:r>
          </a:p>
          <a:p>
            <a:pPr marL="0" indent="0">
              <a:buNone/>
            </a:pPr>
            <a:endParaRPr lang="es-ES" dirty="0"/>
          </a:p>
          <a:p>
            <a:pPr marL="0" indent="0">
              <a:buNone/>
            </a:pPr>
            <a:r>
              <a:rPr lang="es-ES" dirty="0"/>
              <a:t>    load() {</a:t>
            </a:r>
          </a:p>
          <a:p>
            <a:pPr marL="0" indent="0">
              <a:buNone/>
            </a:pPr>
            <a:r>
              <a:rPr lang="es-ES"/>
              <a:t>        if (this.listado.length </a:t>
            </a:r>
            <a:r>
              <a:rPr lang="es-ES" dirty="0"/>
              <a:t>=== 0) {</a:t>
            </a:r>
          </a:p>
          <a:p>
            <a:pPr marL="0" indent="0">
              <a:buNone/>
            </a:pPr>
            <a:r>
              <a:rPr lang="es-ES" dirty="0"/>
              <a:t>            </a:t>
            </a:r>
            <a:r>
              <a:rPr lang="es-ES" dirty="0" err="1"/>
              <a:t>this.listado</a:t>
            </a:r>
            <a:r>
              <a:rPr lang="es-ES" dirty="0"/>
              <a:t> = </a:t>
            </a:r>
            <a:r>
              <a:rPr lang="es-ES" dirty="0" err="1"/>
              <a:t>JSON.parse</a:t>
            </a:r>
            <a:r>
              <a:rPr lang="es-ES" dirty="0"/>
              <a:t>(`[{"id":1,"nombre":"Camelo","apellidos":"Coton","edad":37}]`);</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105548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Características</a:t>
            </a:r>
            <a:endParaRPr lang="es-ES" dirty="0"/>
          </a:p>
        </p:txBody>
      </p:sp>
      <p:sp>
        <p:nvSpPr>
          <p:cNvPr id="3" name="Marcador de contenido 2"/>
          <p:cNvSpPr>
            <a:spLocks noGrp="1"/>
          </p:cNvSpPr>
          <p:nvPr>
            <p:ph idx="1"/>
          </p:nvPr>
        </p:nvSpPr>
        <p:spPr/>
        <p:txBody>
          <a:bodyPr>
            <a:normAutofit fontScale="70000" lnSpcReduction="20000"/>
          </a:bodyPr>
          <a:lstStyle/>
          <a:p>
            <a:r>
              <a:rPr lang="es-ES" sz="2900" dirty="0"/>
              <a:t>Productividad</a:t>
            </a:r>
          </a:p>
          <a:p>
            <a:pPr lvl="1"/>
            <a:r>
              <a:rPr lang="es-ES" sz="2500" b="1" dirty="0"/>
              <a:t>Plantillas</a:t>
            </a:r>
            <a:r>
              <a:rPr lang="es-ES" sz="2500" dirty="0"/>
              <a:t>: Cree rápidamente vistas de IU con sintaxis de plantilla simple y potente.</a:t>
            </a:r>
          </a:p>
          <a:p>
            <a:pPr lvl="1"/>
            <a:r>
              <a:rPr lang="es-ES" sz="2500" b="1" dirty="0"/>
              <a:t>Angular CLI</a:t>
            </a:r>
            <a:r>
              <a:rPr lang="es-ES" sz="2500" dirty="0"/>
              <a:t>: Herramientas de línea de comandos: comience a construir rápidamente, agregue componentes y pruebas, y luego implemente al instante.</a:t>
            </a:r>
          </a:p>
          <a:p>
            <a:pPr lvl="1"/>
            <a:r>
              <a:rPr lang="es-ES" sz="2500" b="1" dirty="0" err="1"/>
              <a:t>IDEs</a:t>
            </a:r>
            <a:r>
              <a:rPr lang="es-ES" sz="2500" dirty="0"/>
              <a:t>: Obtenga la finalización inteligente de códigos, errores instantáneos y otros comentarios en editores e IDE populares.</a:t>
            </a:r>
          </a:p>
          <a:p>
            <a:r>
              <a:rPr lang="es-ES" sz="2900" dirty="0"/>
              <a:t>Ciclo completo de desarrollo</a:t>
            </a:r>
          </a:p>
          <a:p>
            <a:pPr lvl="1"/>
            <a:r>
              <a:rPr lang="es-ES" sz="2500" b="1" dirty="0"/>
              <a:t>Pruebas</a:t>
            </a:r>
            <a:r>
              <a:rPr lang="es-ES" sz="2500" dirty="0"/>
              <a:t>: Con Karma para pruebas unitarias, puede saber si ha roto cosas cada vez que guarda. Y </a:t>
            </a:r>
            <a:r>
              <a:rPr lang="es-ES" sz="2500" dirty="0" err="1"/>
              <a:t>Protractor</a:t>
            </a:r>
            <a:r>
              <a:rPr lang="es-ES" sz="2500" dirty="0"/>
              <a:t> hace que tus pruebas de escenarios (E2E) se ejecuten más rápido y de manera estable.</a:t>
            </a:r>
          </a:p>
          <a:p>
            <a:pPr lvl="1"/>
            <a:r>
              <a:rPr lang="es-ES" sz="2500" b="1" dirty="0"/>
              <a:t>Animación</a:t>
            </a:r>
            <a:r>
              <a:rPr lang="es-ES" sz="2500" dirty="0"/>
              <a:t>: Cree coreografías y líneas de tiempo de animación complejas y de alto rendimiento con muy poco código a través de la API intuitiva de Angular.</a:t>
            </a:r>
          </a:p>
          <a:p>
            <a:pPr lvl="1"/>
            <a:r>
              <a:rPr lang="es-ES" sz="2500" b="1" dirty="0"/>
              <a:t>Accesibilidad</a:t>
            </a:r>
            <a:r>
              <a:rPr lang="es-ES" sz="2500" dirty="0"/>
              <a:t>: Cree aplicaciones accesibles con componentes compatibles con ARIA, guías para desarrolladores y una infraestructura de prueba incorporada.</a:t>
            </a:r>
          </a:p>
        </p:txBody>
      </p:sp>
    </p:spTree>
    <p:extLst>
      <p:ext uri="{BB962C8B-B14F-4D97-AF65-F5344CB8AC3E}">
        <p14:creationId xmlns:p14="http://schemas.microsoft.com/office/powerpoint/2010/main" val="425953043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70000" lnSpcReduction="20000"/>
          </a:bodyPr>
          <a:lstStyle/>
          <a:p>
            <a:pPr marL="0" indent="0">
              <a:buNone/>
            </a:pPr>
            <a:r>
              <a:rPr lang="es-ES" dirty="0"/>
              <a:t> </a:t>
            </a:r>
            <a:r>
              <a:rPr lang="es-ES" dirty="0" err="1"/>
              <a:t>public</a:t>
            </a:r>
            <a:r>
              <a:rPr lang="es-ES" dirty="0"/>
              <a:t> </a:t>
            </a:r>
            <a:r>
              <a:rPr lang="es-ES" dirty="0" err="1"/>
              <a:t>add</a:t>
            </a:r>
            <a:r>
              <a:rPr lang="es-ES" dirty="0"/>
              <a:t>() {</a:t>
            </a:r>
          </a:p>
          <a:p>
            <a:pPr marL="0" indent="0">
              <a:buNone/>
            </a:pPr>
            <a:r>
              <a:rPr lang="es-ES" dirty="0"/>
              <a:t>        </a:t>
            </a:r>
            <a:r>
              <a:rPr lang="es-ES" dirty="0" err="1"/>
              <a:t>this.modo</a:t>
            </a:r>
            <a:r>
              <a:rPr lang="es-ES" dirty="0"/>
              <a:t> = '</a:t>
            </a:r>
            <a:r>
              <a:rPr lang="es-ES" dirty="0" err="1"/>
              <a:t>add</a:t>
            </a:r>
            <a:r>
              <a:rPr lang="es-ES" dirty="0"/>
              <a:t>';</a:t>
            </a:r>
          </a:p>
          <a:p>
            <a:pPr marL="0" indent="0">
              <a:buNone/>
            </a:pPr>
            <a:r>
              <a:rPr lang="es-ES" dirty="0"/>
              <a:t>        </a:t>
            </a:r>
            <a:r>
              <a:rPr lang="es-ES" dirty="0" err="1"/>
              <a:t>this.elemento</a:t>
            </a:r>
            <a:r>
              <a:rPr lang="es-ES" dirty="0"/>
              <a:t> = {};</a:t>
            </a:r>
          </a:p>
          <a:p>
            <a:pPr marL="0" indent="0">
              <a:buNone/>
            </a:pPr>
            <a:r>
              <a:rPr lang="es-ES" dirty="0"/>
              <a:t>    }</a:t>
            </a:r>
          </a:p>
          <a:p>
            <a:pPr marL="0" indent="0">
              <a:buNone/>
            </a:pPr>
            <a:r>
              <a:rPr lang="es-ES" dirty="0"/>
              <a:t>    </a:t>
            </a:r>
            <a:r>
              <a:rPr lang="es-ES" dirty="0" err="1"/>
              <a:t>public</a:t>
            </a:r>
            <a:r>
              <a:rPr lang="es-ES" dirty="0"/>
              <a:t> </a:t>
            </a:r>
            <a:r>
              <a:rPr lang="es-ES" dirty="0" err="1"/>
              <a:t>modify</a:t>
            </a:r>
            <a:r>
              <a:rPr lang="es-ES" dirty="0"/>
              <a:t>(id: </a:t>
            </a:r>
            <a:r>
              <a:rPr lang="es-ES" dirty="0" err="1"/>
              <a:t>number</a:t>
            </a:r>
            <a:r>
              <a:rPr lang="es-ES" dirty="0"/>
              <a:t>) {</a:t>
            </a:r>
          </a:p>
          <a:p>
            <a:pPr marL="0" indent="0">
              <a:buNone/>
            </a:pPr>
            <a:r>
              <a:rPr lang="es-ES" dirty="0"/>
              <a:t>        </a:t>
            </a:r>
            <a:r>
              <a:rPr lang="es-ES" dirty="0" err="1"/>
              <a:t>let</a:t>
            </a:r>
            <a:r>
              <a:rPr lang="es-ES" dirty="0"/>
              <a:t> </a:t>
            </a:r>
            <a:r>
              <a:rPr lang="es-ES" dirty="0" err="1"/>
              <a:t>rslt</a:t>
            </a:r>
            <a:r>
              <a:rPr lang="es-ES" dirty="0"/>
              <a:t> = </a:t>
            </a:r>
            <a:r>
              <a:rPr lang="es-ES" dirty="0" err="1"/>
              <a:t>this.listado.find</a:t>
            </a:r>
            <a:r>
              <a:rPr lang="es-ES" dirty="0"/>
              <a:t>(ele =&gt; ele.id === id);</a:t>
            </a:r>
          </a:p>
          <a:p>
            <a:pPr marL="0" indent="0">
              <a:buNone/>
            </a:pPr>
            <a:r>
              <a:rPr lang="es-ES"/>
              <a:t>        if (rslt</a:t>
            </a:r>
            <a:r>
              <a:rPr lang="es-ES" dirty="0"/>
              <a:t>) {</a:t>
            </a:r>
          </a:p>
          <a:p>
            <a:pPr marL="0" indent="0">
              <a:buNone/>
            </a:pPr>
            <a:r>
              <a:rPr lang="es-ES" dirty="0"/>
              <a:t>            </a:t>
            </a:r>
            <a:r>
              <a:rPr lang="es-ES" dirty="0" err="1"/>
              <a:t>this.modo</a:t>
            </a:r>
            <a:r>
              <a:rPr lang="es-ES" dirty="0"/>
              <a:t> = '</a:t>
            </a:r>
            <a:r>
              <a:rPr lang="es-ES" dirty="0" err="1"/>
              <a:t>edit</a:t>
            </a:r>
            <a:r>
              <a:rPr lang="es-ES" dirty="0"/>
              <a:t>';</a:t>
            </a:r>
          </a:p>
          <a:p>
            <a:pPr marL="0" indent="0">
              <a:buNone/>
            </a:pPr>
            <a:r>
              <a:rPr lang="es-ES" dirty="0"/>
              <a:t>            // Clonar</a:t>
            </a:r>
          </a:p>
          <a:p>
            <a:pPr marL="0" indent="0">
              <a:buNone/>
            </a:pPr>
            <a:r>
              <a:rPr lang="es-ES" dirty="0"/>
              <a:t>            </a:t>
            </a:r>
            <a:r>
              <a:rPr lang="es-ES" dirty="0" err="1"/>
              <a:t>this.elemento</a:t>
            </a:r>
            <a:r>
              <a:rPr lang="es-ES" dirty="0"/>
              <a:t> = </a:t>
            </a:r>
            <a:r>
              <a:rPr lang="es-ES" dirty="0" err="1"/>
              <a:t>Object.assign</a:t>
            </a:r>
            <a:r>
              <a:rPr lang="es-ES" dirty="0"/>
              <a:t>({}, </a:t>
            </a:r>
            <a:r>
              <a:rPr lang="es-ES" dirty="0" err="1"/>
              <a:t>rslt</a:t>
            </a:r>
            <a:r>
              <a:rPr lang="es-ES" dirty="0"/>
              <a:t>);</a:t>
            </a:r>
          </a:p>
          <a:p>
            <a:pPr marL="0" indent="0">
              <a:buNone/>
            </a:pPr>
            <a:r>
              <a:rPr lang="es-ES" dirty="0"/>
              <a:t>            </a:t>
            </a:r>
            <a:r>
              <a:rPr lang="es-ES" dirty="0" err="1"/>
              <a:t>this.idOriginal</a:t>
            </a:r>
            <a:r>
              <a:rPr lang="es-ES" dirty="0"/>
              <a:t> = this.elemento.id;</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36308151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a:t> </a:t>
            </a:r>
            <a:r>
              <a:rPr lang="es-ES" dirty="0" err="1"/>
              <a:t>public</a:t>
            </a:r>
            <a:r>
              <a:rPr lang="es-ES" dirty="0"/>
              <a:t> </a:t>
            </a:r>
            <a:r>
              <a:rPr lang="es-ES" dirty="0" err="1"/>
              <a:t>view</a:t>
            </a:r>
            <a:r>
              <a:rPr lang="es-ES" dirty="0"/>
              <a:t>(id: </a:t>
            </a:r>
            <a:r>
              <a:rPr lang="es-ES" dirty="0" err="1"/>
              <a:t>number</a:t>
            </a:r>
            <a:r>
              <a:rPr lang="es-ES" dirty="0"/>
              <a:t>) {</a:t>
            </a:r>
          </a:p>
          <a:p>
            <a:pPr marL="0" indent="0">
              <a:buNone/>
            </a:pPr>
            <a:r>
              <a:rPr lang="es-ES" dirty="0"/>
              <a:t>        </a:t>
            </a:r>
            <a:r>
              <a:rPr lang="es-ES" dirty="0" err="1"/>
              <a:t>let</a:t>
            </a:r>
            <a:r>
              <a:rPr lang="es-ES" dirty="0"/>
              <a:t> </a:t>
            </a:r>
            <a:r>
              <a:rPr lang="es-ES" dirty="0" err="1"/>
              <a:t>rslt</a:t>
            </a:r>
            <a:r>
              <a:rPr lang="es-ES" dirty="0"/>
              <a:t> = </a:t>
            </a:r>
            <a:r>
              <a:rPr lang="es-ES" dirty="0" err="1"/>
              <a:t>this.listado.find</a:t>
            </a:r>
            <a:r>
              <a:rPr lang="es-ES" dirty="0"/>
              <a:t>(ele =&gt; ele.id === id);</a:t>
            </a:r>
          </a:p>
          <a:p>
            <a:pPr marL="0" indent="0">
              <a:buNone/>
            </a:pPr>
            <a:r>
              <a:rPr lang="es-ES"/>
              <a:t>        if (rslt</a:t>
            </a:r>
            <a:r>
              <a:rPr lang="es-ES" dirty="0"/>
              <a:t>) {</a:t>
            </a:r>
          </a:p>
          <a:p>
            <a:pPr marL="0" indent="0">
              <a:buNone/>
            </a:pPr>
            <a:r>
              <a:rPr lang="es-ES" dirty="0"/>
              <a:t>            </a:t>
            </a:r>
            <a:r>
              <a:rPr lang="es-ES" dirty="0" err="1"/>
              <a:t>this.modo</a:t>
            </a:r>
            <a:r>
              <a:rPr lang="es-ES" dirty="0"/>
              <a:t> = '</a:t>
            </a:r>
            <a:r>
              <a:rPr lang="es-ES" dirty="0" err="1"/>
              <a:t>view</a:t>
            </a:r>
            <a:r>
              <a:rPr lang="es-ES" dirty="0"/>
              <a:t>';</a:t>
            </a:r>
          </a:p>
          <a:p>
            <a:pPr marL="0" indent="0">
              <a:buNone/>
            </a:pPr>
            <a:r>
              <a:rPr lang="es-ES" dirty="0"/>
              <a:t>            // Clonar</a:t>
            </a:r>
          </a:p>
          <a:p>
            <a:pPr marL="0" indent="0">
              <a:buNone/>
            </a:pPr>
            <a:r>
              <a:rPr lang="es-ES" dirty="0"/>
              <a:t>            </a:t>
            </a:r>
            <a:r>
              <a:rPr lang="es-ES" dirty="0" err="1"/>
              <a:t>this.elemento</a:t>
            </a:r>
            <a:r>
              <a:rPr lang="es-ES" dirty="0"/>
              <a:t> = </a:t>
            </a:r>
            <a:r>
              <a:rPr lang="es-ES" dirty="0" err="1"/>
              <a:t>Object.assign</a:t>
            </a:r>
            <a:r>
              <a:rPr lang="es-ES" dirty="0"/>
              <a:t>({}, </a:t>
            </a:r>
            <a:r>
              <a:rPr lang="es-ES" dirty="0" err="1"/>
              <a:t>rslt</a:t>
            </a:r>
            <a:r>
              <a:rPr lang="es-ES" dirty="0"/>
              <a:t>);</a:t>
            </a:r>
          </a:p>
          <a:p>
            <a:pPr marL="0" indent="0">
              <a:buNone/>
            </a:pPr>
            <a:r>
              <a:rPr lang="es-ES" dirty="0"/>
              <a:t>        }</a:t>
            </a:r>
          </a:p>
          <a:p>
            <a:pPr marL="0" indent="0">
              <a:buNone/>
            </a:pPr>
            <a:r>
              <a:rPr lang="es-ES" dirty="0"/>
              <a:t>    }</a:t>
            </a:r>
          </a:p>
          <a:p>
            <a:pPr marL="0" indent="0">
              <a:buNone/>
            </a:pPr>
            <a:r>
              <a:rPr lang="es-ES" dirty="0"/>
              <a:t>    </a:t>
            </a:r>
            <a:r>
              <a:rPr lang="es-ES" dirty="0" err="1"/>
              <a:t>public</a:t>
            </a:r>
            <a:r>
              <a:rPr lang="es-ES" dirty="0"/>
              <a:t> </a:t>
            </a:r>
            <a:r>
              <a:rPr lang="es-ES" dirty="0" err="1"/>
              <a:t>remove</a:t>
            </a:r>
            <a:r>
              <a:rPr lang="es-ES" dirty="0"/>
              <a:t>(id: </a:t>
            </a:r>
            <a:r>
              <a:rPr lang="es-ES" dirty="0" err="1"/>
              <a:t>number</a:t>
            </a:r>
            <a:r>
              <a:rPr lang="es-ES" dirty="0"/>
              <a:t>) {</a:t>
            </a:r>
          </a:p>
          <a:p>
            <a:pPr marL="0" indent="0">
              <a:buNone/>
            </a:pPr>
            <a:r>
              <a:rPr lang="es-ES"/>
              <a:t>        if (window.confirm</a:t>
            </a:r>
            <a:r>
              <a:rPr lang="es-ES" dirty="0"/>
              <a:t>('¿Seguro?')) {</a:t>
            </a:r>
          </a:p>
          <a:p>
            <a:pPr marL="0" indent="0">
              <a:buNone/>
            </a:pPr>
            <a:r>
              <a:rPr lang="es-ES" dirty="0"/>
              <a:t>            </a:t>
            </a:r>
            <a:r>
              <a:rPr lang="es-ES" dirty="0" err="1"/>
              <a:t>let</a:t>
            </a:r>
            <a:r>
              <a:rPr lang="es-ES" dirty="0"/>
              <a:t> </a:t>
            </a:r>
            <a:r>
              <a:rPr lang="es-ES" dirty="0" err="1"/>
              <a:t>ind</a:t>
            </a:r>
            <a:r>
              <a:rPr lang="es-ES" dirty="0"/>
              <a:t> = </a:t>
            </a:r>
            <a:r>
              <a:rPr lang="es-ES" dirty="0" err="1"/>
              <a:t>this.listado.findIndex</a:t>
            </a:r>
            <a:r>
              <a:rPr lang="es-ES" dirty="0"/>
              <a:t>(ele =&gt; ele["id"] === id);</a:t>
            </a:r>
          </a:p>
          <a:p>
            <a:pPr marL="0" indent="0">
              <a:buNone/>
            </a:pPr>
            <a:r>
              <a:rPr lang="es-ES"/>
              <a:t>            if (ind </a:t>
            </a:r>
            <a:r>
              <a:rPr lang="es-ES" dirty="0"/>
              <a:t>&gt;= 0) {</a:t>
            </a:r>
          </a:p>
          <a:p>
            <a:pPr marL="0" indent="0">
              <a:buNone/>
            </a:pPr>
            <a:r>
              <a:rPr lang="es-ES" dirty="0"/>
              <a:t>                </a:t>
            </a:r>
            <a:r>
              <a:rPr lang="es-ES" dirty="0" err="1"/>
              <a:t>this.listado.splice</a:t>
            </a:r>
            <a:r>
              <a:rPr lang="es-ES" dirty="0"/>
              <a:t>(</a:t>
            </a:r>
            <a:r>
              <a:rPr lang="es-ES" dirty="0" err="1"/>
              <a:t>ind</a:t>
            </a:r>
            <a:r>
              <a:rPr lang="es-ES" dirty="0"/>
              <a:t>, 1);</a:t>
            </a:r>
          </a:p>
          <a:p>
            <a:pPr marL="0" indent="0">
              <a:buNone/>
            </a:pPr>
            <a:r>
              <a:rPr lang="es-ES" dirty="0"/>
              <a:t>            }</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109259564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47500" lnSpcReduction="20000"/>
          </a:bodyPr>
          <a:lstStyle/>
          <a:p>
            <a:pPr marL="0" indent="0">
              <a:buNone/>
            </a:pPr>
            <a:r>
              <a:rPr lang="es-ES" dirty="0"/>
              <a:t>   </a:t>
            </a:r>
            <a:r>
              <a:rPr lang="es-ES" dirty="0" err="1"/>
              <a:t>public</a:t>
            </a:r>
            <a:r>
              <a:rPr lang="es-ES" dirty="0"/>
              <a:t> </a:t>
            </a:r>
            <a:r>
              <a:rPr lang="es-ES" dirty="0" err="1"/>
              <a:t>send</a:t>
            </a:r>
            <a:r>
              <a:rPr lang="es-ES" dirty="0"/>
              <a:t>() {</a:t>
            </a:r>
          </a:p>
          <a:p>
            <a:pPr marL="0" indent="0">
              <a:buNone/>
            </a:pPr>
            <a:r>
              <a:rPr lang="es-ES"/>
              <a:t>        if (this.modo </a:t>
            </a:r>
            <a:r>
              <a:rPr lang="es-ES" dirty="0"/>
              <a:t>=== '</a:t>
            </a:r>
            <a:r>
              <a:rPr lang="es-ES" dirty="0" err="1"/>
              <a:t>add</a:t>
            </a:r>
            <a:r>
              <a:rPr lang="es-ES" dirty="0"/>
              <a:t>') {</a:t>
            </a:r>
          </a:p>
          <a:p>
            <a:pPr marL="0" indent="0">
              <a:buNone/>
            </a:pPr>
            <a:r>
              <a:rPr lang="es-ES" dirty="0"/>
              <a:t>            </a:t>
            </a:r>
            <a:r>
              <a:rPr lang="es-ES" dirty="0" err="1"/>
              <a:t>this.listado.push</a:t>
            </a:r>
            <a:r>
              <a:rPr lang="es-ES" dirty="0"/>
              <a:t>(</a:t>
            </a:r>
            <a:r>
              <a:rPr lang="es-ES" dirty="0" err="1"/>
              <a:t>this.elemento</a:t>
            </a:r>
            <a:r>
              <a:rPr lang="es-ES" dirty="0"/>
              <a:t>);</a:t>
            </a:r>
          </a:p>
          <a:p>
            <a:pPr marL="0" indent="0">
              <a:buNone/>
            </a:pPr>
            <a:r>
              <a:rPr lang="es-ES" dirty="0"/>
              <a:t>            </a:t>
            </a:r>
            <a:r>
              <a:rPr lang="es-ES" dirty="0" err="1"/>
              <a:t>this.elemento</a:t>
            </a:r>
            <a:r>
              <a:rPr lang="es-ES" dirty="0"/>
              <a:t> = {};</a:t>
            </a:r>
          </a:p>
          <a:p>
            <a:pPr marL="0" indent="0">
              <a:buNone/>
            </a:pPr>
            <a:r>
              <a:rPr lang="es-ES" dirty="0"/>
              <a:t>        } </a:t>
            </a:r>
            <a:r>
              <a:rPr lang="es-ES" err="1"/>
              <a:t>else</a:t>
            </a:r>
            <a:r>
              <a:rPr lang="es-ES"/>
              <a:t> if (this.modo </a:t>
            </a:r>
            <a:r>
              <a:rPr lang="es-ES" dirty="0"/>
              <a:t>=== '</a:t>
            </a:r>
            <a:r>
              <a:rPr lang="es-ES" dirty="0" err="1"/>
              <a:t>edit</a:t>
            </a:r>
            <a:r>
              <a:rPr lang="es-ES" dirty="0"/>
              <a:t>') {</a:t>
            </a:r>
          </a:p>
          <a:p>
            <a:pPr marL="0" indent="0">
              <a:buNone/>
            </a:pPr>
            <a:r>
              <a:rPr lang="es-ES" dirty="0"/>
              <a:t>            </a:t>
            </a:r>
            <a:r>
              <a:rPr lang="es-ES" dirty="0" err="1"/>
              <a:t>let</a:t>
            </a:r>
            <a:r>
              <a:rPr lang="es-ES" dirty="0"/>
              <a:t> </a:t>
            </a:r>
            <a:r>
              <a:rPr lang="es-ES" dirty="0" err="1"/>
              <a:t>ind</a:t>
            </a:r>
            <a:r>
              <a:rPr lang="es-ES" dirty="0"/>
              <a:t> = </a:t>
            </a:r>
            <a:r>
              <a:rPr lang="es-ES" dirty="0" err="1"/>
              <a:t>this.listado.findIndex</a:t>
            </a:r>
            <a:r>
              <a:rPr lang="es-ES" dirty="0"/>
              <a:t>(</a:t>
            </a:r>
          </a:p>
          <a:p>
            <a:pPr marL="0" indent="0">
              <a:buNone/>
            </a:pPr>
            <a:r>
              <a:rPr lang="es-ES" dirty="0"/>
              <a:t>                ele =&gt; ele.id === </a:t>
            </a:r>
            <a:r>
              <a:rPr lang="es-ES" dirty="0" err="1"/>
              <a:t>this.idOriginal</a:t>
            </a:r>
            <a:r>
              <a:rPr lang="es-ES" dirty="0"/>
              <a:t>);</a:t>
            </a:r>
          </a:p>
          <a:p>
            <a:pPr marL="0" indent="0">
              <a:buNone/>
            </a:pPr>
            <a:r>
              <a:rPr lang="es-ES"/>
              <a:t>            if (ind </a:t>
            </a:r>
            <a:r>
              <a:rPr lang="es-ES" dirty="0"/>
              <a:t>&gt;= 0) {</a:t>
            </a:r>
          </a:p>
          <a:p>
            <a:pPr marL="0" indent="0">
              <a:buNone/>
            </a:pPr>
            <a:r>
              <a:rPr lang="es-ES" dirty="0"/>
              <a:t>                </a:t>
            </a:r>
            <a:r>
              <a:rPr lang="es-ES" dirty="0" err="1"/>
              <a:t>this.listado</a:t>
            </a:r>
            <a:r>
              <a:rPr lang="es-ES" dirty="0"/>
              <a:t>[</a:t>
            </a:r>
            <a:r>
              <a:rPr lang="es-ES" dirty="0" err="1"/>
              <a:t>ind</a:t>
            </a:r>
            <a:r>
              <a:rPr lang="es-ES" dirty="0"/>
              <a:t>] = </a:t>
            </a:r>
            <a:r>
              <a:rPr lang="es-ES" dirty="0" err="1"/>
              <a:t>this.elemento</a:t>
            </a:r>
            <a:r>
              <a:rPr lang="es-ES" dirty="0"/>
              <a:t>;</a:t>
            </a:r>
          </a:p>
          <a:p>
            <a:pPr marL="0" indent="0">
              <a:buNone/>
            </a:pPr>
            <a:r>
              <a:rPr lang="es-ES" dirty="0"/>
              <a:t>                </a:t>
            </a:r>
            <a:r>
              <a:rPr lang="es-ES" dirty="0" err="1"/>
              <a:t>this.elemento</a:t>
            </a:r>
            <a:r>
              <a:rPr lang="es-ES" dirty="0"/>
              <a:t> = {};</a:t>
            </a:r>
          </a:p>
          <a:p>
            <a:pPr marL="0" indent="0">
              <a:buNone/>
            </a:pPr>
            <a:r>
              <a:rPr lang="es-ES" dirty="0"/>
              <a:t>            }</a:t>
            </a:r>
          </a:p>
          <a:p>
            <a:pPr marL="0" indent="0">
              <a:buNone/>
            </a:pPr>
            <a:r>
              <a:rPr lang="es-ES" dirty="0"/>
              <a:t>        } </a:t>
            </a:r>
            <a:r>
              <a:rPr lang="es-ES" dirty="0" err="1"/>
              <a:t>else</a:t>
            </a:r>
            <a:r>
              <a:rPr lang="es-ES" dirty="0"/>
              <a:t> {   }</a:t>
            </a:r>
          </a:p>
          <a:p>
            <a:pPr marL="0" indent="0">
              <a:buNone/>
            </a:pPr>
            <a:r>
              <a:rPr lang="es-ES" dirty="0"/>
              <a:t>        </a:t>
            </a:r>
            <a:r>
              <a:rPr lang="es-ES" dirty="0" err="1"/>
              <a:t>this.modo</a:t>
            </a:r>
            <a:r>
              <a:rPr lang="es-ES" dirty="0"/>
              <a:t> = '</a:t>
            </a:r>
            <a:r>
              <a:rPr lang="es-ES" dirty="0" err="1"/>
              <a:t>list</a:t>
            </a:r>
            <a:r>
              <a:rPr lang="es-ES" dirty="0"/>
              <a:t>';</a:t>
            </a:r>
          </a:p>
          <a:p>
            <a:pPr marL="0" indent="0">
              <a:buNone/>
            </a:pPr>
            <a:r>
              <a:rPr lang="es-ES" dirty="0"/>
              <a:t>        </a:t>
            </a:r>
            <a:r>
              <a:rPr lang="es-ES" dirty="0" err="1"/>
              <a:t>this.load</a:t>
            </a:r>
            <a:r>
              <a:rPr lang="es-ES" dirty="0"/>
              <a:t>();</a:t>
            </a:r>
          </a:p>
          <a:p>
            <a:pPr marL="0" indent="0">
              <a:buNone/>
            </a:pPr>
            <a:r>
              <a:rPr lang="es-ES" dirty="0"/>
              <a:t>    }</a:t>
            </a:r>
          </a:p>
          <a:p>
            <a:pPr marL="0" indent="0">
              <a:buNone/>
            </a:pPr>
            <a:r>
              <a:rPr lang="es-ES" dirty="0"/>
              <a:t>    </a:t>
            </a:r>
            <a:r>
              <a:rPr lang="es-ES" dirty="0" err="1"/>
              <a:t>public</a:t>
            </a:r>
            <a:r>
              <a:rPr lang="es-ES" dirty="0"/>
              <a:t> cancel() {</a:t>
            </a:r>
          </a:p>
          <a:p>
            <a:pPr marL="0" indent="0">
              <a:buNone/>
            </a:pPr>
            <a:r>
              <a:rPr lang="es-ES" dirty="0"/>
              <a:t>        </a:t>
            </a:r>
            <a:r>
              <a:rPr lang="es-ES" dirty="0" err="1"/>
              <a:t>this.modo</a:t>
            </a:r>
            <a:r>
              <a:rPr lang="es-ES" dirty="0"/>
              <a:t> = '</a:t>
            </a:r>
            <a:r>
              <a:rPr lang="es-ES" dirty="0" err="1"/>
              <a:t>list</a:t>
            </a:r>
            <a:r>
              <a:rPr lang="es-ES" dirty="0"/>
              <a:t>';</a:t>
            </a:r>
          </a:p>
          <a:p>
            <a:pPr marL="0" indent="0">
              <a:buNone/>
            </a:pPr>
            <a:r>
              <a:rPr lang="es-ES" dirty="0"/>
              <a:t>        </a:t>
            </a:r>
            <a:r>
              <a:rPr lang="es-ES" dirty="0" err="1"/>
              <a:t>this.load</a:t>
            </a:r>
            <a:r>
              <a:rPr lang="es-ES" dirty="0"/>
              <a:t>();</a:t>
            </a:r>
          </a:p>
          <a:p>
            <a:pPr marL="0" indent="0">
              <a:buNone/>
            </a:pPr>
            <a:r>
              <a:rPr lang="es-ES" dirty="0"/>
              <a:t>    }</a:t>
            </a:r>
          </a:p>
        </p:txBody>
      </p:sp>
    </p:spTree>
    <p:extLst>
      <p:ext uri="{BB962C8B-B14F-4D97-AF65-F5344CB8AC3E}">
        <p14:creationId xmlns:p14="http://schemas.microsoft.com/office/powerpoint/2010/main" val="11115308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47500" lnSpcReduction="20000"/>
          </a:bodyPr>
          <a:lstStyle/>
          <a:p>
            <a:pPr marL="0" indent="0">
              <a:buNone/>
            </a:pPr>
            <a:r>
              <a:rPr lang="es-ES" dirty="0"/>
              <a:t>@</a:t>
            </a:r>
            <a:r>
              <a:rPr lang="es-ES" dirty="0" err="1"/>
              <a:t>Component</a:t>
            </a:r>
            <a:r>
              <a:rPr lang="es-ES" dirty="0"/>
              <a:t>({ selector: 'modelos-</a:t>
            </a:r>
            <a:r>
              <a:rPr lang="es-ES" dirty="0" err="1"/>
              <a:t>mnt</a:t>
            </a:r>
            <a:r>
              <a:rPr lang="es-ES" dirty="0"/>
              <a:t>',     </a:t>
            </a:r>
            <a:r>
              <a:rPr lang="es-ES" dirty="0" err="1"/>
              <a:t>templateUrl</a:t>
            </a:r>
            <a:r>
              <a:rPr lang="es-ES" dirty="0"/>
              <a:t>: 'app/modelos/modelos-mnt.html',})</a:t>
            </a:r>
          </a:p>
          <a:p>
            <a:pPr marL="0" indent="0">
              <a:buNone/>
            </a:pPr>
            <a:r>
              <a:rPr lang="es-ES" dirty="0" err="1"/>
              <a:t>export</a:t>
            </a:r>
            <a:r>
              <a:rPr lang="es-ES" dirty="0"/>
              <a:t> </a:t>
            </a:r>
            <a:r>
              <a:rPr lang="es-ES" dirty="0" err="1"/>
              <a:t>class</a:t>
            </a:r>
            <a:r>
              <a:rPr lang="es-ES" dirty="0"/>
              <a:t> </a:t>
            </a:r>
            <a:r>
              <a:rPr lang="es-ES" dirty="0" err="1"/>
              <a:t>ModelosMntComponent</a:t>
            </a:r>
            <a:r>
              <a:rPr lang="es-ES" dirty="0"/>
              <a:t> {</a:t>
            </a:r>
          </a:p>
          <a:p>
            <a:pPr marL="0" indent="0">
              <a:buNone/>
            </a:pPr>
            <a:r>
              <a:rPr lang="es-ES" dirty="0"/>
              <a:t>    constructor(</a:t>
            </a:r>
            <a:r>
              <a:rPr lang="es-ES" dirty="0" err="1"/>
              <a:t>public</a:t>
            </a:r>
            <a:r>
              <a:rPr lang="es-ES" dirty="0"/>
              <a:t> </a:t>
            </a:r>
            <a:r>
              <a:rPr lang="es-ES" dirty="0" err="1"/>
              <a:t>vm</a:t>
            </a:r>
            <a:r>
              <a:rPr lang="es-ES" dirty="0"/>
              <a:t>: </a:t>
            </a:r>
            <a:r>
              <a:rPr lang="es-ES" dirty="0" err="1"/>
              <a:t>ModelosViewModelService</a:t>
            </a:r>
            <a:r>
              <a:rPr lang="es-ES" dirty="0"/>
              <a:t>) { }</a:t>
            </a:r>
          </a:p>
          <a:p>
            <a:pPr marL="0" indent="0">
              <a:buNone/>
            </a:pPr>
            <a:r>
              <a:rPr lang="es-ES" dirty="0"/>
              <a:t>}</a:t>
            </a:r>
          </a:p>
          <a:p>
            <a:pPr marL="0" indent="0">
              <a:buNone/>
            </a:pPr>
            <a:r>
              <a:rPr lang="es-ES" dirty="0"/>
              <a:t>@</a:t>
            </a:r>
            <a:r>
              <a:rPr lang="es-ES" dirty="0" err="1"/>
              <a:t>Component</a:t>
            </a:r>
            <a:r>
              <a:rPr lang="es-ES" dirty="0"/>
              <a:t>({    selector: 'modelos-</a:t>
            </a:r>
            <a:r>
              <a:rPr lang="es-ES" dirty="0" err="1"/>
              <a:t>list</a:t>
            </a:r>
            <a:r>
              <a:rPr lang="es-ES" dirty="0"/>
              <a:t>',    </a:t>
            </a:r>
            <a:r>
              <a:rPr lang="es-ES" dirty="0" err="1"/>
              <a:t>templateUrl</a:t>
            </a:r>
            <a:r>
              <a:rPr lang="es-ES" dirty="0"/>
              <a:t>: 'app/modelos/list.html',})</a:t>
            </a:r>
          </a:p>
          <a:p>
            <a:pPr marL="0" indent="0">
              <a:buNone/>
            </a:pPr>
            <a:r>
              <a:rPr lang="es-ES" dirty="0" err="1"/>
              <a:t>export</a:t>
            </a:r>
            <a:r>
              <a:rPr lang="es-ES" dirty="0"/>
              <a:t> </a:t>
            </a:r>
            <a:r>
              <a:rPr lang="es-ES" dirty="0" err="1"/>
              <a:t>class</a:t>
            </a:r>
            <a:r>
              <a:rPr lang="es-ES" dirty="0"/>
              <a:t> </a:t>
            </a:r>
            <a:r>
              <a:rPr lang="es-ES" dirty="0" err="1"/>
              <a:t>ModelosListComponent</a:t>
            </a:r>
            <a:r>
              <a:rPr lang="es-ES" dirty="0"/>
              <a:t> </a:t>
            </a:r>
            <a:r>
              <a:rPr lang="es-ES" dirty="0" err="1"/>
              <a:t>implements</a:t>
            </a:r>
            <a:r>
              <a:rPr lang="es-ES" dirty="0"/>
              <a:t> </a:t>
            </a:r>
            <a:r>
              <a:rPr lang="es-ES" dirty="0" err="1"/>
              <a:t>OnInit</a:t>
            </a:r>
            <a:r>
              <a:rPr lang="es-ES" dirty="0"/>
              <a:t> {</a:t>
            </a:r>
          </a:p>
          <a:p>
            <a:pPr marL="0" indent="0">
              <a:buNone/>
            </a:pPr>
            <a:r>
              <a:rPr lang="es-ES" dirty="0"/>
              <a:t>    constructor(</a:t>
            </a:r>
            <a:r>
              <a:rPr lang="es-ES" dirty="0" err="1"/>
              <a:t>public</a:t>
            </a:r>
            <a:r>
              <a:rPr lang="es-ES" dirty="0"/>
              <a:t> </a:t>
            </a:r>
            <a:r>
              <a:rPr lang="es-ES" dirty="0" err="1"/>
              <a:t>vm</a:t>
            </a:r>
            <a:r>
              <a:rPr lang="es-ES" dirty="0"/>
              <a:t>: </a:t>
            </a:r>
            <a:r>
              <a:rPr lang="es-ES" dirty="0" err="1"/>
              <a:t>ModelosViewModelService</a:t>
            </a:r>
            <a:r>
              <a:rPr lang="es-ES" dirty="0"/>
              <a:t>) { }</a:t>
            </a:r>
          </a:p>
          <a:p>
            <a:pPr marL="0" indent="0">
              <a:buNone/>
            </a:pPr>
            <a:endParaRPr lang="es-ES" dirty="0"/>
          </a:p>
          <a:p>
            <a:pPr marL="0" indent="0">
              <a:buNone/>
            </a:pPr>
            <a:r>
              <a:rPr lang="es-ES" dirty="0"/>
              <a:t>    </a:t>
            </a:r>
            <a:r>
              <a:rPr lang="es-ES" dirty="0" err="1"/>
              <a:t>ngOnInit</a:t>
            </a:r>
            <a:r>
              <a:rPr lang="es-ES" dirty="0"/>
              <a:t>() {  </a:t>
            </a:r>
            <a:r>
              <a:rPr lang="es-ES" dirty="0" err="1"/>
              <a:t>this.vm.load</a:t>
            </a:r>
            <a:r>
              <a:rPr lang="es-ES" dirty="0"/>
              <a:t>();  }</a:t>
            </a:r>
          </a:p>
          <a:p>
            <a:pPr marL="0" indent="0">
              <a:buNone/>
            </a:pPr>
            <a:r>
              <a:rPr lang="es-ES" dirty="0"/>
              <a:t>}</a:t>
            </a:r>
          </a:p>
          <a:p>
            <a:pPr marL="0" indent="0">
              <a:buNone/>
            </a:pPr>
            <a:r>
              <a:rPr lang="es-ES" dirty="0"/>
              <a:t>@</a:t>
            </a:r>
            <a:r>
              <a:rPr lang="es-ES" dirty="0" err="1"/>
              <a:t>Component</a:t>
            </a:r>
            <a:r>
              <a:rPr lang="es-ES" dirty="0"/>
              <a:t>({    selector: 'modelos-</a:t>
            </a:r>
            <a:r>
              <a:rPr lang="es-ES" dirty="0" err="1"/>
              <a:t>edit</a:t>
            </a:r>
            <a:r>
              <a:rPr lang="es-ES" dirty="0"/>
              <a:t>',     </a:t>
            </a:r>
            <a:r>
              <a:rPr lang="es-ES" dirty="0" err="1"/>
              <a:t>templateUrl</a:t>
            </a:r>
            <a:r>
              <a:rPr lang="es-ES" dirty="0"/>
              <a:t>: 'app/modelos/edit.html',})</a:t>
            </a:r>
          </a:p>
          <a:p>
            <a:pPr marL="0" indent="0">
              <a:buNone/>
            </a:pPr>
            <a:r>
              <a:rPr lang="es-ES" dirty="0" err="1"/>
              <a:t>export</a:t>
            </a:r>
            <a:r>
              <a:rPr lang="es-ES" dirty="0"/>
              <a:t> </a:t>
            </a:r>
            <a:r>
              <a:rPr lang="es-ES" dirty="0" err="1"/>
              <a:t>class</a:t>
            </a:r>
            <a:r>
              <a:rPr lang="es-ES" dirty="0"/>
              <a:t> </a:t>
            </a:r>
            <a:r>
              <a:rPr lang="es-ES" dirty="0" err="1"/>
              <a:t>ModelosEditComponent</a:t>
            </a:r>
            <a:r>
              <a:rPr lang="es-ES" dirty="0"/>
              <a:t> {</a:t>
            </a:r>
          </a:p>
          <a:p>
            <a:pPr marL="0" indent="0">
              <a:buNone/>
            </a:pPr>
            <a:r>
              <a:rPr lang="es-ES" dirty="0"/>
              <a:t>    constructor(</a:t>
            </a:r>
            <a:r>
              <a:rPr lang="es-ES" dirty="0" err="1"/>
              <a:t>public</a:t>
            </a:r>
            <a:r>
              <a:rPr lang="es-ES" dirty="0"/>
              <a:t> </a:t>
            </a:r>
            <a:r>
              <a:rPr lang="es-ES" dirty="0" err="1"/>
              <a:t>vm</a:t>
            </a:r>
            <a:r>
              <a:rPr lang="es-ES" dirty="0"/>
              <a:t>: </a:t>
            </a:r>
            <a:r>
              <a:rPr lang="es-ES" dirty="0" err="1"/>
              <a:t>ModelosViewModelService</a:t>
            </a:r>
            <a:r>
              <a:rPr lang="es-ES" dirty="0"/>
              <a:t>) { }</a:t>
            </a:r>
          </a:p>
          <a:p>
            <a:pPr marL="0" indent="0">
              <a:buNone/>
            </a:pPr>
            <a:r>
              <a:rPr lang="es-ES" dirty="0"/>
              <a:t>}</a:t>
            </a:r>
          </a:p>
          <a:p>
            <a:pPr marL="0" indent="0">
              <a:buNone/>
            </a:pPr>
            <a:r>
              <a:rPr lang="es-ES" dirty="0"/>
              <a:t>@</a:t>
            </a:r>
            <a:r>
              <a:rPr lang="es-ES" dirty="0" err="1"/>
              <a:t>Component</a:t>
            </a:r>
            <a:r>
              <a:rPr lang="es-ES" dirty="0"/>
              <a:t>({    selector: 'modelos-</a:t>
            </a:r>
            <a:r>
              <a:rPr lang="es-ES" dirty="0" err="1"/>
              <a:t>view</a:t>
            </a:r>
            <a:r>
              <a:rPr lang="es-ES" dirty="0"/>
              <a:t>',    </a:t>
            </a:r>
            <a:r>
              <a:rPr lang="es-ES" dirty="0" err="1"/>
              <a:t>templateUrl</a:t>
            </a:r>
            <a:r>
              <a:rPr lang="es-ES" dirty="0"/>
              <a:t>: 'app/modelos/view.html',})</a:t>
            </a:r>
          </a:p>
          <a:p>
            <a:pPr marL="0" indent="0">
              <a:buNone/>
            </a:pPr>
            <a:r>
              <a:rPr lang="es-ES" dirty="0" err="1"/>
              <a:t>export</a:t>
            </a:r>
            <a:r>
              <a:rPr lang="es-ES" dirty="0"/>
              <a:t> </a:t>
            </a:r>
            <a:r>
              <a:rPr lang="es-ES" dirty="0" err="1"/>
              <a:t>class</a:t>
            </a:r>
            <a:r>
              <a:rPr lang="es-ES" dirty="0"/>
              <a:t> </a:t>
            </a:r>
            <a:r>
              <a:rPr lang="es-ES" dirty="0" err="1"/>
              <a:t>ModelosViewComponent</a:t>
            </a:r>
            <a:r>
              <a:rPr lang="es-ES" dirty="0"/>
              <a:t> {</a:t>
            </a:r>
          </a:p>
          <a:p>
            <a:pPr marL="0" indent="0">
              <a:buNone/>
            </a:pPr>
            <a:r>
              <a:rPr lang="es-ES" dirty="0"/>
              <a:t>    constructor(</a:t>
            </a:r>
            <a:r>
              <a:rPr lang="es-ES" dirty="0" err="1"/>
              <a:t>public</a:t>
            </a:r>
            <a:r>
              <a:rPr lang="es-ES" dirty="0"/>
              <a:t> </a:t>
            </a:r>
            <a:r>
              <a:rPr lang="es-ES" dirty="0" err="1"/>
              <a:t>vm</a:t>
            </a:r>
            <a:r>
              <a:rPr lang="es-ES" dirty="0"/>
              <a:t>: </a:t>
            </a:r>
            <a:r>
              <a:rPr lang="es-ES" dirty="0" err="1"/>
              <a:t>ModelosViewModelService</a:t>
            </a:r>
            <a:r>
              <a:rPr lang="es-ES" dirty="0"/>
              <a:t>) { }</a:t>
            </a:r>
          </a:p>
          <a:p>
            <a:pPr marL="0" indent="0">
              <a:buNone/>
            </a:pPr>
            <a:r>
              <a:rPr lang="es-ES" dirty="0"/>
              <a:t>}</a:t>
            </a:r>
          </a:p>
        </p:txBody>
      </p:sp>
    </p:spTree>
    <p:extLst>
      <p:ext uri="{BB962C8B-B14F-4D97-AF65-F5344CB8AC3E}">
        <p14:creationId xmlns:p14="http://schemas.microsoft.com/office/powerpoint/2010/main" val="99005774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70000" lnSpcReduction="20000"/>
          </a:bodyPr>
          <a:lstStyle/>
          <a:p>
            <a:pPr marL="0" indent="0">
              <a:buNone/>
            </a:pPr>
            <a:r>
              <a:rPr lang="es-ES" dirty="0"/>
              <a:t>app/modelos/modelos-mnt.html</a:t>
            </a:r>
          </a:p>
          <a:p>
            <a:pPr marL="0" indent="0">
              <a:buNone/>
            </a:pPr>
            <a:r>
              <a:rPr lang="es-ES" dirty="0"/>
              <a:t>&lt;h3&gt;Modelos de Productos&lt;/h3&gt;</a:t>
            </a:r>
          </a:p>
          <a:p>
            <a:pPr marL="0" indent="0">
              <a:buNone/>
            </a:pPr>
            <a:r>
              <a:rPr lang="es-ES" dirty="0"/>
              <a:t>&lt;modelos-</a:t>
            </a:r>
            <a:r>
              <a:rPr lang="es-ES" dirty="0" err="1"/>
              <a:t>list</a:t>
            </a:r>
            <a:r>
              <a:rPr lang="es-ES" dirty="0"/>
              <a:t> *</a:t>
            </a:r>
            <a:r>
              <a:rPr lang="es-ES" dirty="0" err="1"/>
              <a:t>ngIf</a:t>
            </a:r>
            <a:r>
              <a:rPr lang="es-ES" dirty="0"/>
              <a:t>="</a:t>
            </a:r>
            <a:r>
              <a:rPr lang="es-ES" dirty="0" err="1"/>
              <a:t>vm.modo</a:t>
            </a:r>
            <a:r>
              <a:rPr lang="es-ES" dirty="0"/>
              <a:t> === '</a:t>
            </a:r>
            <a:r>
              <a:rPr lang="es-ES" dirty="0" err="1"/>
              <a:t>list</a:t>
            </a:r>
            <a:r>
              <a:rPr lang="es-ES" dirty="0"/>
              <a:t>'"&gt;&lt;/modelos-</a:t>
            </a:r>
            <a:r>
              <a:rPr lang="es-ES" dirty="0" err="1"/>
              <a:t>list</a:t>
            </a:r>
            <a:r>
              <a:rPr lang="es-ES" dirty="0"/>
              <a:t>&gt;</a:t>
            </a:r>
          </a:p>
          <a:p>
            <a:pPr marL="0" indent="0">
              <a:buNone/>
            </a:pPr>
            <a:r>
              <a:rPr lang="es-ES" dirty="0"/>
              <a:t>&lt;modelos-</a:t>
            </a:r>
            <a:r>
              <a:rPr lang="es-ES" dirty="0" err="1"/>
              <a:t>edit</a:t>
            </a:r>
            <a:r>
              <a:rPr lang="es-ES" dirty="0"/>
              <a:t> *</a:t>
            </a:r>
            <a:r>
              <a:rPr lang="es-ES" dirty="0" err="1"/>
              <a:t>ngIf</a:t>
            </a:r>
            <a:r>
              <a:rPr lang="es-ES" dirty="0"/>
              <a:t>="</a:t>
            </a:r>
            <a:r>
              <a:rPr lang="es-ES" dirty="0" err="1"/>
              <a:t>vm.modo</a:t>
            </a:r>
            <a:r>
              <a:rPr lang="es-ES" dirty="0"/>
              <a:t> === '</a:t>
            </a:r>
            <a:r>
              <a:rPr lang="es-ES" dirty="0" err="1"/>
              <a:t>add</a:t>
            </a:r>
            <a:r>
              <a:rPr lang="es-ES" dirty="0"/>
              <a:t>' || </a:t>
            </a:r>
            <a:r>
              <a:rPr lang="es-ES" dirty="0" err="1"/>
              <a:t>vm.modo</a:t>
            </a:r>
            <a:r>
              <a:rPr lang="es-ES" dirty="0"/>
              <a:t> === '</a:t>
            </a:r>
            <a:r>
              <a:rPr lang="es-ES" dirty="0" err="1"/>
              <a:t>edit</a:t>
            </a:r>
            <a:r>
              <a:rPr lang="es-ES" dirty="0"/>
              <a:t>'" &gt;&lt;/modelos-</a:t>
            </a:r>
            <a:r>
              <a:rPr lang="es-ES" dirty="0" err="1"/>
              <a:t>edit</a:t>
            </a:r>
            <a:r>
              <a:rPr lang="es-ES" dirty="0"/>
              <a:t>&gt;</a:t>
            </a:r>
          </a:p>
          <a:p>
            <a:pPr marL="0" indent="0">
              <a:buNone/>
            </a:pPr>
            <a:r>
              <a:rPr lang="es-ES" dirty="0"/>
              <a:t>&lt;modelos-</a:t>
            </a:r>
            <a:r>
              <a:rPr lang="es-ES" dirty="0" err="1"/>
              <a:t>view</a:t>
            </a:r>
            <a:r>
              <a:rPr lang="es-ES" dirty="0"/>
              <a:t> *</a:t>
            </a:r>
            <a:r>
              <a:rPr lang="es-ES" dirty="0" err="1"/>
              <a:t>ngIf</a:t>
            </a:r>
            <a:r>
              <a:rPr lang="es-ES" dirty="0"/>
              <a:t>="</a:t>
            </a:r>
            <a:r>
              <a:rPr lang="es-ES" dirty="0" err="1"/>
              <a:t>vm.modo</a:t>
            </a:r>
            <a:r>
              <a:rPr lang="es-ES" dirty="0"/>
              <a:t> === '</a:t>
            </a:r>
            <a:r>
              <a:rPr lang="es-ES" dirty="0" err="1"/>
              <a:t>view</a:t>
            </a:r>
            <a:r>
              <a:rPr lang="es-ES" dirty="0"/>
              <a:t>'"&gt;&lt;/modelos-</a:t>
            </a:r>
            <a:r>
              <a:rPr lang="es-ES" dirty="0" err="1"/>
              <a:t>view</a:t>
            </a:r>
            <a:r>
              <a:rPr lang="es-ES" dirty="0"/>
              <a:t>&gt;</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 </a:t>
            </a:r>
          </a:p>
        </p:txBody>
      </p:sp>
    </p:spTree>
    <p:extLst>
      <p:ext uri="{BB962C8B-B14F-4D97-AF65-F5344CB8AC3E}">
        <p14:creationId xmlns:p14="http://schemas.microsoft.com/office/powerpoint/2010/main" val="216425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40000" lnSpcReduction="20000"/>
          </a:bodyPr>
          <a:lstStyle/>
          <a:p>
            <a:pPr marL="0" indent="0">
              <a:buNone/>
            </a:pPr>
            <a:r>
              <a:rPr lang="es-ES" dirty="0"/>
              <a:t>app/modelos/list.html</a:t>
            </a:r>
          </a:p>
          <a:p>
            <a:pPr marL="0" indent="0">
              <a:buNone/>
            </a:pPr>
            <a:r>
              <a:rPr lang="es-ES" dirty="0"/>
              <a:t>&lt;</a:t>
            </a:r>
            <a:r>
              <a:rPr lang="es-ES" dirty="0" err="1"/>
              <a:t>table</a:t>
            </a:r>
            <a:r>
              <a:rPr lang="es-ES" dirty="0"/>
              <a:t> </a:t>
            </a:r>
            <a:r>
              <a:rPr lang="es-ES" dirty="0" err="1"/>
              <a:t>class</a:t>
            </a:r>
            <a:r>
              <a:rPr lang="es-ES" dirty="0"/>
              <a:t>="</a:t>
            </a:r>
            <a:r>
              <a:rPr lang="es-ES" dirty="0" err="1"/>
              <a:t>table</a:t>
            </a:r>
            <a:r>
              <a:rPr lang="es-ES" dirty="0"/>
              <a:t> </a:t>
            </a:r>
            <a:r>
              <a:rPr lang="es-ES" dirty="0" err="1"/>
              <a:t>table-striped</a:t>
            </a:r>
            <a:r>
              <a:rPr lang="es-ES" dirty="0"/>
              <a:t>"&gt;</a:t>
            </a:r>
          </a:p>
          <a:p>
            <a:pPr marL="0" indent="0">
              <a:buNone/>
            </a:pPr>
            <a:r>
              <a:rPr lang="es-ES" dirty="0"/>
              <a:t>    &lt;</a:t>
            </a:r>
            <a:r>
              <a:rPr lang="es-ES" dirty="0" err="1"/>
              <a:t>tr</a:t>
            </a:r>
            <a:r>
              <a:rPr lang="es-ES" dirty="0"/>
              <a:t>&gt;</a:t>
            </a:r>
          </a:p>
          <a:p>
            <a:pPr marL="0" indent="0">
              <a:buNone/>
            </a:pPr>
            <a:r>
              <a:rPr lang="es-ES" dirty="0"/>
              <a:t>        &lt;</a:t>
            </a:r>
            <a:r>
              <a:rPr lang="es-ES" dirty="0" err="1"/>
              <a:t>th</a:t>
            </a:r>
            <a:r>
              <a:rPr lang="es-ES" dirty="0"/>
              <a:t>&gt;Modelo&lt;/</a:t>
            </a:r>
            <a:r>
              <a:rPr lang="es-ES" dirty="0" err="1"/>
              <a:t>th</a:t>
            </a:r>
            <a:r>
              <a:rPr lang="es-ES" dirty="0"/>
              <a:t>&gt;</a:t>
            </a:r>
          </a:p>
          <a:p>
            <a:pPr marL="0" indent="0">
              <a:buNone/>
            </a:pPr>
            <a:r>
              <a:rPr lang="es-ES" dirty="0"/>
              <a:t>        &lt;</a:t>
            </a:r>
            <a:r>
              <a:rPr lang="es-ES" dirty="0" err="1"/>
              <a:t>th</a:t>
            </a:r>
            <a:r>
              <a:rPr lang="es-ES" dirty="0"/>
              <a:t>&gt;</a:t>
            </a:r>
          </a:p>
          <a:p>
            <a:pPr marL="0" indent="0">
              <a:buNone/>
            </a:pPr>
            <a:r>
              <a:rPr lang="es-ES" dirty="0"/>
              <a:t>            &lt;</a:t>
            </a:r>
            <a:r>
              <a:rPr lang="es-ES" dirty="0" err="1"/>
              <a:t>button</a:t>
            </a:r>
            <a:r>
              <a:rPr lang="es-ES" dirty="0"/>
              <a:t> </a:t>
            </a:r>
            <a:r>
              <a:rPr lang="es-ES" dirty="0" err="1"/>
              <a:t>type</a:t>
            </a:r>
            <a:r>
              <a:rPr lang="es-ES" dirty="0"/>
              <a:t>="</a:t>
            </a:r>
            <a:r>
              <a:rPr lang="es-ES" dirty="0" err="1"/>
              <a:t>button</a:t>
            </a:r>
            <a:r>
              <a:rPr lang="es-ES" dirty="0"/>
              <a:t>" </a:t>
            </a:r>
            <a:r>
              <a:rPr lang="es-ES" dirty="0" err="1"/>
              <a:t>class</a:t>
            </a:r>
            <a:r>
              <a:rPr lang="es-ES" dirty="0"/>
              <a:t>="</a:t>
            </a:r>
            <a:r>
              <a:rPr lang="es-ES" dirty="0" err="1"/>
              <a:t>btn</a:t>
            </a:r>
            <a:r>
              <a:rPr lang="es-ES" dirty="0"/>
              <a:t> </a:t>
            </a:r>
            <a:r>
              <a:rPr lang="es-ES" err="1"/>
              <a:t>btn-primary</a:t>
            </a:r>
            <a:r>
              <a:rPr lang="es-ES"/>
              <a:t>" (click</a:t>
            </a:r>
            <a:r>
              <a:rPr lang="es-ES" dirty="0"/>
              <a:t>)="</a:t>
            </a:r>
            <a:r>
              <a:rPr lang="es-ES" dirty="0" err="1"/>
              <a:t>vm.add</a:t>
            </a:r>
            <a:r>
              <a:rPr lang="es-ES" dirty="0"/>
              <a:t>()" aria-</a:t>
            </a:r>
            <a:r>
              <a:rPr lang="es-ES" dirty="0" err="1"/>
              <a:t>label</a:t>
            </a:r>
            <a:r>
              <a:rPr lang="es-ES" dirty="0"/>
              <a:t>="Nuevo"&gt;</a:t>
            </a:r>
          </a:p>
          <a:p>
            <a:pPr marL="0" indent="0">
              <a:buNone/>
            </a:pPr>
            <a:r>
              <a:rPr lang="es-ES" dirty="0"/>
              <a:t>                &lt;</a:t>
            </a:r>
            <a:r>
              <a:rPr lang="es-ES" dirty="0" err="1"/>
              <a:t>span</a:t>
            </a:r>
            <a:r>
              <a:rPr lang="es-ES" dirty="0"/>
              <a:t> </a:t>
            </a:r>
            <a:r>
              <a:rPr lang="es-ES" dirty="0" err="1"/>
              <a:t>class</a:t>
            </a:r>
            <a:r>
              <a:rPr lang="es-ES" dirty="0"/>
              <a:t>="</a:t>
            </a:r>
            <a:r>
              <a:rPr lang="es-ES" dirty="0" err="1"/>
              <a:t>glyphicon</a:t>
            </a:r>
            <a:r>
              <a:rPr lang="es-ES" dirty="0"/>
              <a:t> </a:t>
            </a:r>
            <a:r>
              <a:rPr lang="es-ES" dirty="0" err="1"/>
              <a:t>glyphicon</a:t>
            </a:r>
            <a:r>
              <a:rPr lang="es-ES" dirty="0"/>
              <a:t>-plus"&gt;&lt;/</a:t>
            </a:r>
            <a:r>
              <a:rPr lang="es-ES" dirty="0" err="1"/>
              <a:t>span</a:t>
            </a:r>
            <a:r>
              <a:rPr lang="es-ES" dirty="0"/>
              <a:t>&gt;</a:t>
            </a:r>
          </a:p>
          <a:p>
            <a:pPr marL="0" indent="0">
              <a:buNone/>
            </a:pPr>
            <a:r>
              <a:rPr lang="es-ES" dirty="0"/>
              <a:t>            &lt;/</a:t>
            </a:r>
            <a:r>
              <a:rPr lang="es-ES" dirty="0" err="1"/>
              <a:t>button</a:t>
            </a:r>
            <a:r>
              <a:rPr lang="es-ES" dirty="0"/>
              <a:t>&gt;</a:t>
            </a:r>
          </a:p>
          <a:p>
            <a:pPr marL="0" indent="0">
              <a:buNone/>
            </a:pPr>
            <a:r>
              <a:rPr lang="es-ES" dirty="0"/>
              <a:t>        &lt;/</a:t>
            </a:r>
            <a:r>
              <a:rPr lang="es-ES" dirty="0" err="1"/>
              <a:t>th</a:t>
            </a:r>
            <a:r>
              <a:rPr lang="es-ES" dirty="0"/>
              <a:t>&gt;</a:t>
            </a:r>
          </a:p>
          <a:p>
            <a:pPr marL="0" indent="0">
              <a:buNone/>
            </a:pPr>
            <a:r>
              <a:rPr lang="es-ES" dirty="0"/>
              <a:t>    &lt;/</a:t>
            </a:r>
            <a:r>
              <a:rPr lang="es-ES" dirty="0" err="1"/>
              <a:t>tr</a:t>
            </a:r>
            <a:r>
              <a:rPr lang="es-ES" dirty="0"/>
              <a:t>&gt;</a:t>
            </a:r>
          </a:p>
          <a:p>
            <a:pPr marL="0" indent="0">
              <a:buNone/>
            </a:pPr>
            <a:r>
              <a:rPr lang="es-ES" dirty="0"/>
              <a:t>    &lt;</a:t>
            </a:r>
            <a:r>
              <a:rPr lang="es-ES" dirty="0" err="1"/>
              <a:t>tr</a:t>
            </a:r>
            <a:r>
              <a:rPr lang="es-ES" dirty="0"/>
              <a:t> *</a:t>
            </a:r>
            <a:r>
              <a:rPr lang="es-ES" dirty="0" err="1"/>
              <a:t>ngFor</a:t>
            </a:r>
            <a:r>
              <a:rPr lang="es-ES" dirty="0"/>
              <a:t>="</a:t>
            </a:r>
            <a:r>
              <a:rPr lang="es-ES" dirty="0" err="1"/>
              <a:t>let</a:t>
            </a:r>
            <a:r>
              <a:rPr lang="es-ES" dirty="0"/>
              <a:t> e of </a:t>
            </a:r>
            <a:r>
              <a:rPr lang="es-ES" dirty="0" err="1"/>
              <a:t>vm.listado</a:t>
            </a:r>
            <a:r>
              <a:rPr lang="es-ES" dirty="0"/>
              <a:t>;"&gt;</a:t>
            </a:r>
          </a:p>
          <a:p>
            <a:pPr marL="0" indent="0">
              <a:buNone/>
            </a:pPr>
            <a:r>
              <a:rPr lang="es-ES" dirty="0"/>
              <a:t>        &lt;</a:t>
            </a:r>
            <a:r>
              <a:rPr lang="es-ES" dirty="0" err="1"/>
              <a:t>td</a:t>
            </a:r>
            <a:r>
              <a:rPr lang="es-ES" dirty="0"/>
              <a:t>&gt;&lt;</a:t>
            </a:r>
            <a:r>
              <a:rPr lang="es-ES" dirty="0" err="1"/>
              <a:t>button</a:t>
            </a:r>
            <a:r>
              <a:rPr lang="es-ES" dirty="0"/>
              <a:t> </a:t>
            </a:r>
            <a:r>
              <a:rPr lang="es-ES" dirty="0" err="1"/>
              <a:t>class</a:t>
            </a:r>
            <a:r>
              <a:rPr lang="es-ES" dirty="0"/>
              <a:t>="</a:t>
            </a:r>
            <a:r>
              <a:rPr lang="es-ES" dirty="0" err="1"/>
              <a:t>btn</a:t>
            </a:r>
            <a:r>
              <a:rPr lang="es-ES" dirty="0"/>
              <a:t> </a:t>
            </a:r>
            <a:r>
              <a:rPr lang="es-ES" err="1"/>
              <a:t>btn</a:t>
            </a:r>
            <a:r>
              <a:rPr lang="es-ES"/>
              <a:t>-link" (click</a:t>
            </a:r>
            <a:r>
              <a:rPr lang="es-ES" dirty="0"/>
              <a:t>)="</a:t>
            </a:r>
            <a:r>
              <a:rPr lang="es-ES" dirty="0" err="1"/>
              <a:t>vm.view</a:t>
            </a:r>
            <a:r>
              <a:rPr lang="es-ES" dirty="0"/>
              <a:t>(</a:t>
            </a:r>
            <a:r>
              <a:rPr lang="es-ES" dirty="0" err="1"/>
              <a:t>e.ProductModelID</a:t>
            </a:r>
            <a:r>
              <a:rPr lang="es-ES" dirty="0"/>
              <a:t>)"&gt;{{</a:t>
            </a:r>
            <a:r>
              <a:rPr lang="es-ES" dirty="0" err="1"/>
              <a:t>e.Name</a:t>
            </a:r>
            <a:r>
              <a:rPr lang="es-ES" dirty="0"/>
              <a:t>}}&lt;/</a:t>
            </a:r>
            <a:r>
              <a:rPr lang="es-ES" dirty="0" err="1"/>
              <a:t>button</a:t>
            </a:r>
            <a:r>
              <a:rPr lang="es-ES" dirty="0"/>
              <a:t>&gt;&lt;/</a:t>
            </a:r>
            <a:r>
              <a:rPr lang="es-ES" dirty="0" err="1"/>
              <a:t>td</a:t>
            </a:r>
            <a:r>
              <a:rPr lang="es-ES" dirty="0"/>
              <a:t>&gt;</a:t>
            </a:r>
          </a:p>
          <a:p>
            <a:pPr marL="0" indent="0">
              <a:buNone/>
            </a:pPr>
            <a:r>
              <a:rPr lang="es-ES" dirty="0"/>
              <a:t>        &lt;</a:t>
            </a:r>
            <a:r>
              <a:rPr lang="es-ES" dirty="0" err="1"/>
              <a:t>td</a:t>
            </a:r>
            <a:r>
              <a:rPr lang="es-ES" dirty="0"/>
              <a:t>&gt;</a:t>
            </a:r>
          </a:p>
          <a:p>
            <a:pPr marL="0" indent="0">
              <a:buNone/>
            </a:pPr>
            <a:r>
              <a:rPr lang="es-ES" dirty="0"/>
              <a:t>            &lt;</a:t>
            </a:r>
            <a:r>
              <a:rPr lang="es-ES" dirty="0" err="1"/>
              <a:t>button</a:t>
            </a:r>
            <a:r>
              <a:rPr lang="es-ES" dirty="0"/>
              <a:t> </a:t>
            </a:r>
            <a:r>
              <a:rPr lang="es-ES" dirty="0" err="1"/>
              <a:t>type</a:t>
            </a:r>
            <a:r>
              <a:rPr lang="es-ES" dirty="0"/>
              <a:t>="</a:t>
            </a:r>
            <a:r>
              <a:rPr lang="es-ES" dirty="0" err="1"/>
              <a:t>button</a:t>
            </a:r>
            <a:r>
              <a:rPr lang="es-ES" dirty="0"/>
              <a:t>" </a:t>
            </a:r>
            <a:r>
              <a:rPr lang="es-ES" dirty="0" err="1"/>
              <a:t>class</a:t>
            </a:r>
            <a:r>
              <a:rPr lang="es-ES" dirty="0"/>
              <a:t>="</a:t>
            </a:r>
            <a:r>
              <a:rPr lang="es-ES" dirty="0" err="1"/>
              <a:t>btn</a:t>
            </a:r>
            <a:r>
              <a:rPr lang="es-ES" dirty="0"/>
              <a:t> </a:t>
            </a:r>
            <a:r>
              <a:rPr lang="es-ES" err="1"/>
              <a:t>btn-primary</a:t>
            </a:r>
            <a:r>
              <a:rPr lang="es-ES"/>
              <a:t>" (click</a:t>
            </a:r>
            <a:r>
              <a:rPr lang="es-ES" dirty="0"/>
              <a:t>)="</a:t>
            </a:r>
            <a:r>
              <a:rPr lang="es-ES" dirty="0" err="1"/>
              <a:t>vm.modify</a:t>
            </a:r>
            <a:r>
              <a:rPr lang="es-ES" dirty="0"/>
              <a:t>(</a:t>
            </a:r>
            <a:r>
              <a:rPr lang="es-ES" dirty="0" err="1"/>
              <a:t>e.ProductModelID</a:t>
            </a:r>
            <a:r>
              <a:rPr lang="es-ES" dirty="0"/>
              <a:t>)" aria-</a:t>
            </a:r>
            <a:r>
              <a:rPr lang="es-ES" dirty="0" err="1"/>
              <a:t>label</a:t>
            </a:r>
            <a:r>
              <a:rPr lang="es-ES" dirty="0"/>
              <a:t>="Editar"&gt;</a:t>
            </a:r>
          </a:p>
          <a:p>
            <a:pPr marL="0" indent="0">
              <a:buNone/>
            </a:pPr>
            <a:r>
              <a:rPr lang="es-ES" dirty="0"/>
              <a:t>                &lt;</a:t>
            </a:r>
            <a:r>
              <a:rPr lang="es-ES" dirty="0" err="1"/>
              <a:t>span</a:t>
            </a:r>
            <a:r>
              <a:rPr lang="es-ES" dirty="0"/>
              <a:t> </a:t>
            </a:r>
            <a:r>
              <a:rPr lang="es-ES" dirty="0" err="1"/>
              <a:t>class</a:t>
            </a:r>
            <a:r>
              <a:rPr lang="es-ES" dirty="0"/>
              <a:t>="</a:t>
            </a:r>
            <a:r>
              <a:rPr lang="es-ES" dirty="0" err="1"/>
              <a:t>glyphicon</a:t>
            </a:r>
            <a:r>
              <a:rPr lang="es-ES" dirty="0"/>
              <a:t> </a:t>
            </a:r>
            <a:r>
              <a:rPr lang="es-ES" dirty="0" err="1"/>
              <a:t>glyphicon-pencil</a:t>
            </a:r>
            <a:r>
              <a:rPr lang="es-ES" dirty="0"/>
              <a:t>"&gt;&lt;/</a:t>
            </a:r>
            <a:r>
              <a:rPr lang="es-ES" dirty="0" err="1"/>
              <a:t>span</a:t>
            </a:r>
            <a:r>
              <a:rPr lang="es-ES" dirty="0"/>
              <a:t>&gt;</a:t>
            </a:r>
          </a:p>
          <a:p>
            <a:pPr marL="0" indent="0">
              <a:buNone/>
            </a:pPr>
            <a:r>
              <a:rPr lang="es-ES" dirty="0"/>
              <a:t>            &lt;/</a:t>
            </a:r>
            <a:r>
              <a:rPr lang="es-ES" dirty="0" err="1"/>
              <a:t>button</a:t>
            </a:r>
            <a:r>
              <a:rPr lang="es-ES" dirty="0"/>
              <a:t>&gt;</a:t>
            </a:r>
          </a:p>
          <a:p>
            <a:pPr marL="0" indent="0">
              <a:buNone/>
            </a:pPr>
            <a:r>
              <a:rPr lang="es-ES" dirty="0"/>
              <a:t>            &lt;</a:t>
            </a:r>
            <a:r>
              <a:rPr lang="es-ES" dirty="0" err="1"/>
              <a:t>button</a:t>
            </a:r>
            <a:r>
              <a:rPr lang="es-ES" dirty="0"/>
              <a:t> </a:t>
            </a:r>
            <a:r>
              <a:rPr lang="es-ES" dirty="0" err="1"/>
              <a:t>type</a:t>
            </a:r>
            <a:r>
              <a:rPr lang="es-ES" dirty="0"/>
              <a:t>="</a:t>
            </a:r>
            <a:r>
              <a:rPr lang="es-ES" dirty="0" err="1"/>
              <a:t>button</a:t>
            </a:r>
            <a:r>
              <a:rPr lang="es-ES" dirty="0"/>
              <a:t>" </a:t>
            </a:r>
            <a:r>
              <a:rPr lang="es-ES" dirty="0" err="1"/>
              <a:t>class</a:t>
            </a:r>
            <a:r>
              <a:rPr lang="es-ES" dirty="0"/>
              <a:t>="</a:t>
            </a:r>
            <a:r>
              <a:rPr lang="es-ES" dirty="0" err="1"/>
              <a:t>btn</a:t>
            </a:r>
            <a:r>
              <a:rPr lang="es-ES" dirty="0"/>
              <a:t> </a:t>
            </a:r>
            <a:r>
              <a:rPr lang="es-ES" err="1"/>
              <a:t>btn-danger</a:t>
            </a:r>
            <a:r>
              <a:rPr lang="es-ES"/>
              <a:t>" (click</a:t>
            </a:r>
            <a:r>
              <a:rPr lang="es-ES" dirty="0"/>
              <a:t>)="</a:t>
            </a:r>
            <a:r>
              <a:rPr lang="es-ES" dirty="0" err="1"/>
              <a:t>vm.remove</a:t>
            </a:r>
            <a:r>
              <a:rPr lang="es-ES" dirty="0"/>
              <a:t>(</a:t>
            </a:r>
            <a:r>
              <a:rPr lang="es-ES" dirty="0" err="1"/>
              <a:t>e.ProductModelID</a:t>
            </a:r>
            <a:r>
              <a:rPr lang="es-ES" dirty="0"/>
              <a:t>)" aria-</a:t>
            </a:r>
            <a:r>
              <a:rPr lang="es-ES" dirty="0" err="1"/>
              <a:t>label</a:t>
            </a:r>
            <a:r>
              <a:rPr lang="es-ES" dirty="0"/>
              <a:t>="Borrar"&gt;</a:t>
            </a:r>
          </a:p>
          <a:p>
            <a:pPr marL="0" indent="0">
              <a:buNone/>
            </a:pPr>
            <a:r>
              <a:rPr lang="es-ES" dirty="0"/>
              <a:t>                &lt;</a:t>
            </a:r>
            <a:r>
              <a:rPr lang="es-ES" dirty="0" err="1"/>
              <a:t>span</a:t>
            </a:r>
            <a:r>
              <a:rPr lang="es-ES" dirty="0"/>
              <a:t> </a:t>
            </a:r>
            <a:r>
              <a:rPr lang="es-ES" dirty="0" err="1"/>
              <a:t>class</a:t>
            </a:r>
            <a:r>
              <a:rPr lang="es-ES" dirty="0"/>
              <a:t>="</a:t>
            </a:r>
            <a:r>
              <a:rPr lang="es-ES" dirty="0" err="1"/>
              <a:t>glyphicon</a:t>
            </a:r>
            <a:r>
              <a:rPr lang="es-ES" dirty="0"/>
              <a:t> </a:t>
            </a:r>
            <a:r>
              <a:rPr lang="es-ES" dirty="0" err="1"/>
              <a:t>glyphicon-remove</a:t>
            </a:r>
            <a:r>
              <a:rPr lang="es-ES" dirty="0"/>
              <a:t>"&gt;&lt;/</a:t>
            </a:r>
            <a:r>
              <a:rPr lang="es-ES" dirty="0" err="1"/>
              <a:t>span</a:t>
            </a:r>
            <a:r>
              <a:rPr lang="es-ES" dirty="0"/>
              <a:t>&gt;</a:t>
            </a:r>
          </a:p>
          <a:p>
            <a:pPr marL="0" indent="0">
              <a:buNone/>
            </a:pPr>
            <a:r>
              <a:rPr lang="es-ES" dirty="0"/>
              <a:t>            &lt;/</a:t>
            </a:r>
            <a:r>
              <a:rPr lang="es-ES" dirty="0" err="1"/>
              <a:t>button</a:t>
            </a:r>
            <a:r>
              <a:rPr lang="es-ES" dirty="0"/>
              <a:t>&gt;</a:t>
            </a:r>
          </a:p>
          <a:p>
            <a:pPr marL="0" indent="0">
              <a:buNone/>
            </a:pPr>
            <a:r>
              <a:rPr lang="es-ES" dirty="0"/>
              <a:t>       &lt;/</a:t>
            </a:r>
            <a:r>
              <a:rPr lang="es-ES" dirty="0" err="1"/>
              <a:t>td</a:t>
            </a:r>
            <a:r>
              <a:rPr lang="es-ES" dirty="0"/>
              <a:t>&gt;</a:t>
            </a:r>
          </a:p>
          <a:p>
            <a:pPr marL="0" indent="0">
              <a:buNone/>
            </a:pPr>
            <a:r>
              <a:rPr lang="es-ES" dirty="0"/>
              <a:t>    &lt;/</a:t>
            </a:r>
            <a:r>
              <a:rPr lang="es-ES" dirty="0" err="1"/>
              <a:t>tr</a:t>
            </a:r>
            <a:r>
              <a:rPr lang="es-ES" dirty="0"/>
              <a:t>&gt;</a:t>
            </a:r>
          </a:p>
          <a:p>
            <a:pPr marL="0" indent="0">
              <a:buNone/>
            </a:pPr>
            <a:r>
              <a:rPr lang="es-ES" dirty="0"/>
              <a:t>&lt;/</a:t>
            </a:r>
            <a:r>
              <a:rPr lang="es-ES" dirty="0" err="1"/>
              <a:t>table</a:t>
            </a:r>
            <a:r>
              <a:rPr lang="es-ES" dirty="0"/>
              <a:t>&gt; </a:t>
            </a:r>
          </a:p>
        </p:txBody>
      </p:sp>
    </p:spTree>
    <p:extLst>
      <p:ext uri="{BB962C8B-B14F-4D97-AF65-F5344CB8AC3E}">
        <p14:creationId xmlns:p14="http://schemas.microsoft.com/office/powerpoint/2010/main" val="28445647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a:xfrm>
            <a:off x="457200" y="1600200"/>
            <a:ext cx="8229600" cy="5069160"/>
          </a:xfrm>
        </p:spPr>
        <p:txBody>
          <a:bodyPr>
            <a:normAutofit fontScale="40000" lnSpcReduction="20000"/>
          </a:bodyPr>
          <a:lstStyle/>
          <a:p>
            <a:pPr marL="0" indent="0">
              <a:buNone/>
            </a:pPr>
            <a:r>
              <a:rPr lang="es-ES" dirty="0"/>
              <a:t>app/modelos/edit.html</a:t>
            </a:r>
          </a:p>
          <a:p>
            <a:pPr marL="0" indent="0">
              <a:buNone/>
            </a:pPr>
            <a:r>
              <a:rPr lang="es-ES" dirty="0"/>
              <a:t>&lt;</a:t>
            </a:r>
            <a:r>
              <a:rPr lang="es-ES" dirty="0" err="1"/>
              <a:t>form</a:t>
            </a:r>
            <a:r>
              <a:rPr lang="es-ES" dirty="0"/>
              <a:t> </a:t>
            </a:r>
            <a:r>
              <a:rPr lang="es-ES" dirty="0" err="1"/>
              <a:t>name</a:t>
            </a:r>
            <a:r>
              <a:rPr lang="es-ES" dirty="0"/>
              <a:t>="</a:t>
            </a:r>
            <a:r>
              <a:rPr lang="es-ES" dirty="0" err="1"/>
              <a:t>miForm</a:t>
            </a:r>
            <a:r>
              <a:rPr lang="es-ES" dirty="0"/>
              <a:t>" </a:t>
            </a:r>
            <a:r>
              <a:rPr lang="es-ES" dirty="0" err="1"/>
              <a:t>class</a:t>
            </a:r>
            <a:r>
              <a:rPr lang="es-ES" dirty="0"/>
              <a:t>="</a:t>
            </a:r>
            <a:r>
              <a:rPr lang="es-ES" dirty="0" err="1"/>
              <a:t>form</a:t>
            </a:r>
            <a:r>
              <a:rPr lang="es-ES" dirty="0"/>
              <a:t>-horizontal" #</a:t>
            </a:r>
            <a:r>
              <a:rPr lang="es-ES" dirty="0" err="1"/>
              <a:t>miForm</a:t>
            </a:r>
            <a:r>
              <a:rPr lang="es-ES" dirty="0"/>
              <a:t>="</a:t>
            </a:r>
            <a:r>
              <a:rPr lang="es-ES" err="1"/>
              <a:t>ngForm</a:t>
            </a:r>
            <a:r>
              <a:rPr lang="es-ES"/>
              <a:t>" (ngSubmit</a:t>
            </a:r>
            <a:r>
              <a:rPr lang="es-ES" dirty="0"/>
              <a:t>)="</a:t>
            </a:r>
            <a:r>
              <a:rPr lang="es-ES" dirty="0" err="1"/>
              <a:t>vm.send</a:t>
            </a:r>
            <a:r>
              <a:rPr lang="es-ES" dirty="0"/>
              <a:t>()"&gt;</a:t>
            </a:r>
          </a:p>
          <a:p>
            <a:pPr marL="0" indent="0">
              <a:buNone/>
            </a:pPr>
            <a:r>
              <a:rPr lang="es-ES" dirty="0"/>
              <a:t>    &lt;div </a:t>
            </a:r>
            <a:r>
              <a:rPr lang="es-ES" dirty="0" err="1"/>
              <a:t>class</a:t>
            </a:r>
            <a:r>
              <a:rPr lang="es-ES" dirty="0"/>
              <a:t>="</a:t>
            </a:r>
            <a:r>
              <a:rPr lang="es-ES" dirty="0" err="1"/>
              <a:t>form-group</a:t>
            </a:r>
            <a:r>
              <a:rPr lang="es-ES" dirty="0"/>
              <a:t>"&gt;</a:t>
            </a:r>
          </a:p>
          <a:p>
            <a:pPr marL="0" indent="0">
              <a:buNone/>
            </a:pPr>
            <a:r>
              <a:rPr lang="es-ES" dirty="0"/>
              <a:t>        &lt;</a:t>
            </a:r>
            <a:r>
              <a:rPr lang="es-ES" dirty="0" err="1"/>
              <a:t>label</a:t>
            </a:r>
            <a:r>
              <a:rPr lang="es-ES" dirty="0"/>
              <a:t> </a:t>
            </a:r>
            <a:r>
              <a:rPr lang="es-ES" dirty="0" err="1"/>
              <a:t>class</a:t>
            </a:r>
            <a:r>
              <a:rPr lang="es-ES" dirty="0"/>
              <a:t>="col-sm-2 control-</a:t>
            </a:r>
            <a:r>
              <a:rPr lang="es-ES" dirty="0" err="1"/>
              <a:t>label</a:t>
            </a:r>
            <a:r>
              <a:rPr lang="es-ES" dirty="0"/>
              <a:t>"&gt;Código&lt;/</a:t>
            </a:r>
            <a:r>
              <a:rPr lang="es-ES" dirty="0" err="1"/>
              <a:t>label</a:t>
            </a:r>
            <a:r>
              <a:rPr lang="es-ES" dirty="0"/>
              <a:t>&gt;</a:t>
            </a:r>
          </a:p>
          <a:p>
            <a:pPr marL="0" indent="0">
              <a:buNone/>
            </a:pPr>
            <a:r>
              <a:rPr lang="es-ES" dirty="0"/>
              <a:t>        &lt;div </a:t>
            </a:r>
            <a:r>
              <a:rPr lang="es-ES" dirty="0" err="1"/>
              <a:t>class</a:t>
            </a:r>
            <a:r>
              <a:rPr lang="es-ES" dirty="0"/>
              <a:t>="col-sm-10"&gt;</a:t>
            </a:r>
          </a:p>
          <a:p>
            <a:pPr marL="0" indent="0">
              <a:buNone/>
            </a:pPr>
            <a:r>
              <a:rPr lang="es-ES" dirty="0"/>
              <a:t>            &lt;p </a:t>
            </a:r>
            <a:r>
              <a:rPr lang="es-ES" dirty="0" err="1"/>
              <a:t>class</a:t>
            </a:r>
            <a:r>
              <a:rPr lang="es-ES" dirty="0"/>
              <a:t>="</a:t>
            </a:r>
            <a:r>
              <a:rPr lang="es-ES" dirty="0" err="1"/>
              <a:t>form</a:t>
            </a:r>
            <a:r>
              <a:rPr lang="es-ES" dirty="0"/>
              <a:t>-control-</a:t>
            </a:r>
            <a:r>
              <a:rPr lang="es-ES" dirty="0" err="1"/>
              <a:t>static</a:t>
            </a:r>
            <a:r>
              <a:rPr lang="es-ES" dirty="0"/>
              <a:t>"&gt;{{</a:t>
            </a:r>
            <a:r>
              <a:rPr lang="es-ES" dirty="0" err="1"/>
              <a:t>vm.elemento.ProductModelID</a:t>
            </a:r>
            <a:r>
              <a:rPr lang="es-ES" dirty="0"/>
              <a:t>}}&lt;/p&gt;</a:t>
            </a:r>
          </a:p>
          <a:p>
            <a:pPr marL="0" indent="0">
              <a:buNone/>
            </a:pPr>
            <a:r>
              <a:rPr lang="es-ES" dirty="0"/>
              <a:t>&lt;/div&gt;</a:t>
            </a:r>
          </a:p>
          <a:p>
            <a:pPr marL="0" indent="0">
              <a:buNone/>
            </a:pPr>
            <a:r>
              <a:rPr lang="es-ES" dirty="0"/>
              <a:t>    &lt;/div&gt;</a:t>
            </a:r>
          </a:p>
          <a:p>
            <a:pPr marL="0" indent="0">
              <a:buNone/>
            </a:pPr>
            <a:r>
              <a:rPr lang="es-ES" dirty="0"/>
              <a:t>    &lt;div </a:t>
            </a:r>
            <a:r>
              <a:rPr lang="es-ES" dirty="0" err="1"/>
              <a:t>class</a:t>
            </a:r>
            <a:r>
              <a:rPr lang="es-ES" dirty="0"/>
              <a:t>="</a:t>
            </a:r>
            <a:r>
              <a:rPr lang="es-ES" dirty="0" err="1"/>
              <a:t>form-group</a:t>
            </a:r>
            <a:r>
              <a:rPr lang="es-ES" dirty="0"/>
              <a:t>" [</a:t>
            </a:r>
            <a:r>
              <a:rPr lang="es-ES" dirty="0" err="1"/>
              <a:t>class.has</a:t>
            </a:r>
            <a:r>
              <a:rPr lang="es-ES" dirty="0"/>
              <a:t>-error]="</a:t>
            </a:r>
            <a:r>
              <a:rPr lang="es-ES" dirty="0" err="1"/>
              <a:t>Name</a:t>
            </a:r>
            <a:r>
              <a:rPr lang="es-ES" dirty="0"/>
              <a:t>?.</a:t>
            </a:r>
            <a:r>
              <a:rPr lang="es-ES" dirty="0" err="1"/>
              <a:t>errors</a:t>
            </a:r>
            <a:r>
              <a:rPr lang="es-ES" dirty="0"/>
              <a:t>?.</a:t>
            </a:r>
            <a:r>
              <a:rPr lang="es-ES" dirty="0" err="1"/>
              <a:t>required</a:t>
            </a:r>
            <a:r>
              <a:rPr lang="es-ES" dirty="0"/>
              <a:t>"&gt;</a:t>
            </a:r>
          </a:p>
          <a:p>
            <a:pPr marL="0" indent="0">
              <a:buNone/>
            </a:pPr>
            <a:r>
              <a:rPr lang="es-ES" dirty="0"/>
              <a:t>        &lt;</a:t>
            </a:r>
            <a:r>
              <a:rPr lang="es-ES" dirty="0" err="1"/>
              <a:t>label</a:t>
            </a:r>
            <a:r>
              <a:rPr lang="es-ES" dirty="0"/>
              <a:t> </a:t>
            </a:r>
            <a:r>
              <a:rPr lang="es-ES" dirty="0" err="1"/>
              <a:t>for</a:t>
            </a:r>
            <a:r>
              <a:rPr lang="es-ES" dirty="0"/>
              <a:t>="</a:t>
            </a:r>
            <a:r>
              <a:rPr lang="es-ES" dirty="0" err="1"/>
              <a:t>Name</a:t>
            </a:r>
            <a:r>
              <a:rPr lang="es-ES" dirty="0"/>
              <a:t>" </a:t>
            </a:r>
            <a:r>
              <a:rPr lang="es-ES" dirty="0" err="1"/>
              <a:t>class</a:t>
            </a:r>
            <a:r>
              <a:rPr lang="es-ES" dirty="0"/>
              <a:t>="col-sm-2 control-</a:t>
            </a:r>
            <a:r>
              <a:rPr lang="es-ES" dirty="0" err="1"/>
              <a:t>label</a:t>
            </a:r>
            <a:r>
              <a:rPr lang="es-ES" dirty="0"/>
              <a:t>"&gt;Nombre&lt;/</a:t>
            </a:r>
            <a:r>
              <a:rPr lang="es-ES" dirty="0" err="1"/>
              <a:t>label</a:t>
            </a:r>
            <a:r>
              <a:rPr lang="es-ES" dirty="0"/>
              <a:t>&gt;</a:t>
            </a:r>
          </a:p>
          <a:p>
            <a:pPr marL="0" indent="0">
              <a:buNone/>
            </a:pPr>
            <a:r>
              <a:rPr lang="es-ES" dirty="0"/>
              <a:t>        &lt;div </a:t>
            </a:r>
            <a:r>
              <a:rPr lang="es-ES" dirty="0" err="1"/>
              <a:t>class</a:t>
            </a:r>
            <a:r>
              <a:rPr lang="es-ES" dirty="0"/>
              <a:t>="col-sm-10"&gt;</a:t>
            </a:r>
          </a:p>
          <a:p>
            <a:pPr marL="0" indent="0">
              <a:buNone/>
            </a:pPr>
            <a:r>
              <a:rPr lang="es-ES" dirty="0"/>
              <a:t>            &lt;input </a:t>
            </a:r>
            <a:r>
              <a:rPr lang="es-ES" dirty="0" err="1"/>
              <a:t>type</a:t>
            </a:r>
            <a:r>
              <a:rPr lang="es-ES" dirty="0"/>
              <a:t>="</a:t>
            </a:r>
            <a:r>
              <a:rPr lang="es-ES" dirty="0" err="1"/>
              <a:t>text</a:t>
            </a:r>
            <a:r>
              <a:rPr lang="es-ES" dirty="0"/>
              <a:t>" </a:t>
            </a:r>
            <a:r>
              <a:rPr lang="es-ES" dirty="0" err="1"/>
              <a:t>class</a:t>
            </a:r>
            <a:r>
              <a:rPr lang="es-ES" dirty="0"/>
              <a:t>="</a:t>
            </a:r>
            <a:r>
              <a:rPr lang="es-ES" dirty="0" err="1"/>
              <a:t>form</a:t>
            </a:r>
            <a:r>
              <a:rPr lang="es-ES" dirty="0"/>
              <a:t>-control" id="</a:t>
            </a:r>
            <a:r>
              <a:rPr lang="es-ES" dirty="0" err="1"/>
              <a:t>Name</a:t>
            </a:r>
            <a:r>
              <a:rPr lang="es-ES" dirty="0"/>
              <a:t>" </a:t>
            </a:r>
            <a:r>
              <a:rPr lang="es-ES" dirty="0" err="1"/>
              <a:t>name</a:t>
            </a:r>
            <a:r>
              <a:rPr lang="es-ES" dirty="0"/>
              <a:t>="</a:t>
            </a:r>
            <a:r>
              <a:rPr lang="es-ES" dirty="0" err="1"/>
              <a:t>Name</a:t>
            </a:r>
            <a:r>
              <a:rPr lang="es-ES" dirty="0"/>
              <a:t>"</a:t>
            </a:r>
          </a:p>
          <a:p>
            <a:pPr marL="0" indent="0">
              <a:buNone/>
            </a:pPr>
            <a:r>
              <a:rPr lang="es-ES" dirty="0"/>
              <a:t>                   </a:t>
            </a:r>
            <a:r>
              <a:rPr lang="es-ES" dirty="0" err="1"/>
              <a:t>placeholder</a:t>
            </a:r>
            <a:r>
              <a:rPr lang="es-ES" dirty="0"/>
              <a:t>="Nombre" [(</a:t>
            </a:r>
            <a:r>
              <a:rPr lang="es-ES" dirty="0" err="1"/>
              <a:t>ngModel</a:t>
            </a:r>
            <a:r>
              <a:rPr lang="es-ES" dirty="0"/>
              <a:t>)]="</a:t>
            </a:r>
            <a:r>
              <a:rPr lang="es-ES" dirty="0" err="1"/>
              <a:t>vm.elemento.Name</a:t>
            </a:r>
            <a:r>
              <a:rPr lang="es-ES" dirty="0"/>
              <a:t>" </a:t>
            </a:r>
          </a:p>
          <a:p>
            <a:pPr marL="0" indent="0">
              <a:buNone/>
            </a:pPr>
            <a:r>
              <a:rPr lang="es-ES" dirty="0"/>
              <a:t>                   #</a:t>
            </a:r>
            <a:r>
              <a:rPr lang="es-ES" dirty="0" err="1"/>
              <a:t>Name</a:t>
            </a:r>
            <a:r>
              <a:rPr lang="es-ES" dirty="0"/>
              <a:t>="</a:t>
            </a:r>
            <a:r>
              <a:rPr lang="es-ES" dirty="0" err="1"/>
              <a:t>ngModel</a:t>
            </a:r>
            <a:r>
              <a:rPr lang="es-ES" dirty="0"/>
              <a:t>" </a:t>
            </a:r>
            <a:r>
              <a:rPr lang="es-ES" dirty="0" err="1"/>
              <a:t>required</a:t>
            </a:r>
            <a:r>
              <a:rPr lang="es-ES" dirty="0"/>
              <a:t>&gt;</a:t>
            </a:r>
          </a:p>
          <a:p>
            <a:pPr marL="0" indent="0">
              <a:buNone/>
            </a:pPr>
            <a:r>
              <a:rPr lang="es-ES" dirty="0"/>
              <a:t>            &lt;</a:t>
            </a:r>
            <a:r>
              <a:rPr lang="es-ES" dirty="0" err="1"/>
              <a:t>span</a:t>
            </a:r>
            <a:r>
              <a:rPr lang="es-ES" dirty="0"/>
              <a:t> </a:t>
            </a:r>
            <a:r>
              <a:rPr lang="es-ES" dirty="0" err="1"/>
              <a:t>class</a:t>
            </a:r>
            <a:r>
              <a:rPr lang="es-ES" dirty="0"/>
              <a:t>="</a:t>
            </a:r>
            <a:r>
              <a:rPr lang="es-ES" dirty="0" err="1"/>
              <a:t>errorMsg</a:t>
            </a:r>
            <a:r>
              <a:rPr lang="es-ES" dirty="0"/>
              <a:t>" *</a:t>
            </a:r>
            <a:r>
              <a:rPr lang="es-ES" dirty="0" err="1"/>
              <a:t>ngIf</a:t>
            </a:r>
            <a:r>
              <a:rPr lang="es-ES" dirty="0"/>
              <a:t>="</a:t>
            </a:r>
            <a:r>
              <a:rPr lang="es-ES" dirty="0" err="1"/>
              <a:t>Name</a:t>
            </a:r>
            <a:r>
              <a:rPr lang="es-ES" dirty="0"/>
              <a:t>?.</a:t>
            </a:r>
            <a:r>
              <a:rPr lang="es-ES" dirty="0" err="1"/>
              <a:t>errors</a:t>
            </a:r>
            <a:r>
              <a:rPr lang="es-ES" dirty="0"/>
              <a:t>?.</a:t>
            </a:r>
            <a:r>
              <a:rPr lang="es-ES" dirty="0" err="1"/>
              <a:t>required</a:t>
            </a:r>
            <a:r>
              <a:rPr lang="es-ES" dirty="0"/>
              <a:t>"&gt;Es obligatorio&lt;/</a:t>
            </a:r>
            <a:r>
              <a:rPr lang="es-ES" dirty="0" err="1"/>
              <a:t>span</a:t>
            </a:r>
            <a:r>
              <a:rPr lang="es-ES" dirty="0"/>
              <a:t>&gt;</a:t>
            </a:r>
          </a:p>
          <a:p>
            <a:pPr marL="0" indent="0">
              <a:buNone/>
            </a:pPr>
            <a:r>
              <a:rPr lang="es-ES" dirty="0"/>
              <a:t>        &lt;/div&gt;</a:t>
            </a:r>
          </a:p>
          <a:p>
            <a:pPr marL="0" indent="0">
              <a:buNone/>
            </a:pPr>
            <a:r>
              <a:rPr lang="es-ES" dirty="0"/>
              <a:t>    &lt;/div&gt;</a:t>
            </a:r>
          </a:p>
          <a:p>
            <a:pPr marL="0" indent="0">
              <a:buNone/>
            </a:pPr>
            <a:r>
              <a:rPr lang="es-ES" dirty="0"/>
              <a:t>    &lt;div </a:t>
            </a:r>
            <a:r>
              <a:rPr lang="es-ES" dirty="0" err="1"/>
              <a:t>class</a:t>
            </a:r>
            <a:r>
              <a:rPr lang="es-ES" dirty="0"/>
              <a:t>="</a:t>
            </a:r>
            <a:r>
              <a:rPr lang="es-ES" dirty="0" err="1"/>
              <a:t>form-group</a:t>
            </a:r>
            <a:r>
              <a:rPr lang="es-ES" dirty="0"/>
              <a:t>"&gt;</a:t>
            </a:r>
          </a:p>
          <a:p>
            <a:pPr marL="0" indent="0">
              <a:buNone/>
            </a:pPr>
            <a:r>
              <a:rPr lang="es-ES" dirty="0"/>
              <a:t>        &lt;</a:t>
            </a:r>
            <a:r>
              <a:rPr lang="es-ES" dirty="0" err="1"/>
              <a:t>label</a:t>
            </a:r>
            <a:r>
              <a:rPr lang="es-ES" dirty="0"/>
              <a:t> </a:t>
            </a:r>
            <a:r>
              <a:rPr lang="es-ES" dirty="0" err="1"/>
              <a:t>for</a:t>
            </a:r>
            <a:r>
              <a:rPr lang="es-ES" dirty="0"/>
              <a:t>="</a:t>
            </a:r>
            <a:r>
              <a:rPr lang="es-ES" dirty="0" err="1"/>
              <a:t>CatalogDescription</a:t>
            </a:r>
            <a:r>
              <a:rPr lang="es-ES" dirty="0"/>
              <a:t>" </a:t>
            </a:r>
            <a:r>
              <a:rPr lang="es-ES" dirty="0" err="1"/>
              <a:t>class</a:t>
            </a:r>
            <a:r>
              <a:rPr lang="es-ES" dirty="0"/>
              <a:t>="col-sm-2 control-</a:t>
            </a:r>
            <a:r>
              <a:rPr lang="es-ES" dirty="0" err="1"/>
              <a:t>label</a:t>
            </a:r>
            <a:r>
              <a:rPr lang="es-ES" dirty="0"/>
              <a:t>"&gt;Descripción&lt;/</a:t>
            </a:r>
            <a:r>
              <a:rPr lang="es-ES" dirty="0" err="1"/>
              <a:t>label</a:t>
            </a:r>
            <a:r>
              <a:rPr lang="es-ES" dirty="0"/>
              <a:t>&gt;</a:t>
            </a:r>
          </a:p>
          <a:p>
            <a:pPr marL="0" indent="0">
              <a:buNone/>
            </a:pPr>
            <a:r>
              <a:rPr lang="es-ES" dirty="0"/>
              <a:t>        &lt;div </a:t>
            </a:r>
            <a:r>
              <a:rPr lang="es-ES" dirty="0" err="1"/>
              <a:t>class</a:t>
            </a:r>
            <a:r>
              <a:rPr lang="es-ES" dirty="0"/>
              <a:t>="col-sm-10"&gt;</a:t>
            </a:r>
          </a:p>
          <a:p>
            <a:pPr marL="0" indent="0">
              <a:buNone/>
            </a:pPr>
            <a:r>
              <a:rPr lang="es-ES" dirty="0"/>
              <a:t>            &lt;</a:t>
            </a:r>
            <a:r>
              <a:rPr lang="es-ES" dirty="0" err="1"/>
              <a:t>textarea</a:t>
            </a:r>
            <a:r>
              <a:rPr lang="es-ES" dirty="0"/>
              <a:t> </a:t>
            </a:r>
            <a:r>
              <a:rPr lang="es-ES" dirty="0" err="1"/>
              <a:t>rows</a:t>
            </a:r>
            <a:r>
              <a:rPr lang="es-ES" dirty="0"/>
              <a:t>="4" </a:t>
            </a:r>
            <a:r>
              <a:rPr lang="es-ES" dirty="0" err="1"/>
              <a:t>class</a:t>
            </a:r>
            <a:r>
              <a:rPr lang="es-ES" dirty="0"/>
              <a:t>="</a:t>
            </a:r>
            <a:r>
              <a:rPr lang="es-ES" dirty="0" err="1"/>
              <a:t>form</a:t>
            </a:r>
            <a:r>
              <a:rPr lang="es-ES" dirty="0"/>
              <a:t>-control" id="</a:t>
            </a:r>
            <a:r>
              <a:rPr lang="es-ES" dirty="0" err="1"/>
              <a:t>CatalogDescription</a:t>
            </a:r>
            <a:r>
              <a:rPr lang="es-ES" dirty="0"/>
              <a:t>" </a:t>
            </a:r>
            <a:r>
              <a:rPr lang="es-ES" dirty="0" err="1"/>
              <a:t>name</a:t>
            </a:r>
            <a:r>
              <a:rPr lang="es-ES" dirty="0"/>
              <a:t>="</a:t>
            </a:r>
            <a:r>
              <a:rPr lang="es-ES" dirty="0" err="1"/>
              <a:t>CatalogDescription</a:t>
            </a:r>
            <a:r>
              <a:rPr lang="es-ES" dirty="0"/>
              <a:t>" </a:t>
            </a:r>
          </a:p>
          <a:p>
            <a:pPr marL="0" indent="0">
              <a:buNone/>
            </a:pPr>
            <a:r>
              <a:rPr lang="es-ES" dirty="0"/>
              <a:t>                      </a:t>
            </a:r>
            <a:r>
              <a:rPr lang="es-ES" dirty="0" err="1"/>
              <a:t>placeholder</a:t>
            </a:r>
            <a:r>
              <a:rPr lang="es-ES" dirty="0"/>
              <a:t>="Descripción" [(</a:t>
            </a:r>
            <a:r>
              <a:rPr lang="es-ES" dirty="0" err="1"/>
              <a:t>ngModel</a:t>
            </a:r>
            <a:r>
              <a:rPr lang="es-ES" dirty="0"/>
              <a:t>)]="</a:t>
            </a:r>
            <a:r>
              <a:rPr lang="es-ES" dirty="0" err="1"/>
              <a:t>vm.elemento.CatalogDescription</a:t>
            </a:r>
            <a:r>
              <a:rPr lang="es-ES" dirty="0"/>
              <a:t>"</a:t>
            </a:r>
          </a:p>
          <a:p>
            <a:pPr marL="0" indent="0">
              <a:buNone/>
            </a:pPr>
            <a:r>
              <a:rPr lang="es-ES" dirty="0"/>
              <a:t>                       #</a:t>
            </a:r>
            <a:r>
              <a:rPr lang="es-ES" dirty="0" err="1"/>
              <a:t>CatalogDescription</a:t>
            </a:r>
            <a:r>
              <a:rPr lang="es-ES" dirty="0"/>
              <a:t>="</a:t>
            </a:r>
            <a:r>
              <a:rPr lang="es-ES" dirty="0" err="1"/>
              <a:t>ngModel</a:t>
            </a:r>
            <a:r>
              <a:rPr lang="es-ES" dirty="0"/>
              <a:t>"&gt;&lt;/</a:t>
            </a:r>
            <a:r>
              <a:rPr lang="es-ES" dirty="0" err="1"/>
              <a:t>textarea</a:t>
            </a:r>
            <a:r>
              <a:rPr lang="es-ES" dirty="0"/>
              <a:t>&gt;</a:t>
            </a:r>
          </a:p>
          <a:p>
            <a:pPr marL="0" indent="0">
              <a:buNone/>
            </a:pPr>
            <a:r>
              <a:rPr lang="es-ES" dirty="0"/>
              <a:t>        &lt;/div&gt;</a:t>
            </a:r>
          </a:p>
          <a:p>
            <a:pPr marL="0" indent="0">
              <a:buNone/>
            </a:pPr>
            <a:r>
              <a:rPr lang="es-ES" dirty="0"/>
              <a:t>    &lt;/div&gt;</a:t>
            </a:r>
          </a:p>
        </p:txBody>
      </p:sp>
    </p:spTree>
    <p:extLst>
      <p:ext uri="{BB962C8B-B14F-4D97-AF65-F5344CB8AC3E}">
        <p14:creationId xmlns:p14="http://schemas.microsoft.com/office/powerpoint/2010/main" val="5324200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a:t>
            </a:r>
            <a:r>
              <a:rPr lang="es-ES" dirty="0" err="1"/>
              <a:t>Array</a:t>
            </a:r>
            <a:endParaRPr lang="es-ES" dirty="0"/>
          </a:p>
        </p:txBody>
      </p:sp>
      <p:sp>
        <p:nvSpPr>
          <p:cNvPr id="3" name="Marcador de contenido 2"/>
          <p:cNvSpPr>
            <a:spLocks noGrp="1"/>
          </p:cNvSpPr>
          <p:nvPr>
            <p:ph idx="1"/>
          </p:nvPr>
        </p:nvSpPr>
        <p:spPr/>
        <p:txBody>
          <a:bodyPr>
            <a:normAutofit fontScale="47500" lnSpcReduction="20000"/>
          </a:bodyPr>
          <a:lstStyle/>
          <a:p>
            <a:pPr marL="0" indent="0">
              <a:buNone/>
            </a:pPr>
            <a:r>
              <a:rPr lang="es-ES" dirty="0"/>
              <a:t>&lt;div </a:t>
            </a:r>
            <a:r>
              <a:rPr lang="es-ES" dirty="0" err="1"/>
              <a:t>class</a:t>
            </a:r>
            <a:r>
              <a:rPr lang="es-ES" dirty="0"/>
              <a:t>="</a:t>
            </a:r>
            <a:r>
              <a:rPr lang="es-ES" dirty="0" err="1"/>
              <a:t>form-group</a:t>
            </a:r>
            <a:r>
              <a:rPr lang="es-ES" dirty="0"/>
              <a:t>"&gt;</a:t>
            </a:r>
          </a:p>
          <a:p>
            <a:pPr marL="0" indent="0">
              <a:buNone/>
            </a:pPr>
            <a:r>
              <a:rPr lang="es-ES" dirty="0"/>
              <a:t>        &lt;</a:t>
            </a:r>
            <a:r>
              <a:rPr lang="es-ES" dirty="0" err="1"/>
              <a:t>label</a:t>
            </a:r>
            <a:r>
              <a:rPr lang="es-ES" dirty="0"/>
              <a:t> </a:t>
            </a:r>
            <a:r>
              <a:rPr lang="es-ES" dirty="0" err="1"/>
              <a:t>for</a:t>
            </a:r>
            <a:r>
              <a:rPr lang="es-ES" dirty="0"/>
              <a:t>="</a:t>
            </a:r>
            <a:r>
              <a:rPr lang="es-ES" dirty="0" err="1"/>
              <a:t>ModifiedDate</a:t>
            </a:r>
            <a:r>
              <a:rPr lang="es-ES" dirty="0"/>
              <a:t>" </a:t>
            </a:r>
            <a:r>
              <a:rPr lang="es-ES" dirty="0" err="1"/>
              <a:t>class</a:t>
            </a:r>
            <a:r>
              <a:rPr lang="es-ES" dirty="0"/>
              <a:t>="col-sm-2 control-</a:t>
            </a:r>
            <a:r>
              <a:rPr lang="es-ES" dirty="0" err="1"/>
              <a:t>label</a:t>
            </a:r>
            <a:r>
              <a:rPr lang="es-ES" dirty="0"/>
              <a:t>"&gt;</a:t>
            </a:r>
            <a:r>
              <a:rPr lang="es-ES" dirty="0" err="1"/>
              <a:t>F.Modificación</a:t>
            </a:r>
            <a:r>
              <a:rPr lang="es-ES" dirty="0"/>
              <a:t>&lt;/</a:t>
            </a:r>
            <a:r>
              <a:rPr lang="es-ES" dirty="0" err="1"/>
              <a:t>label</a:t>
            </a:r>
            <a:r>
              <a:rPr lang="es-ES" dirty="0"/>
              <a:t>&gt;</a:t>
            </a:r>
          </a:p>
          <a:p>
            <a:pPr marL="0" indent="0">
              <a:buNone/>
            </a:pPr>
            <a:r>
              <a:rPr lang="es-ES" dirty="0"/>
              <a:t>        &lt;div </a:t>
            </a:r>
            <a:r>
              <a:rPr lang="es-ES" dirty="0" err="1"/>
              <a:t>class</a:t>
            </a:r>
            <a:r>
              <a:rPr lang="es-ES" dirty="0"/>
              <a:t>="col-sm-10"&gt;</a:t>
            </a:r>
          </a:p>
          <a:p>
            <a:pPr marL="0" indent="0">
              <a:buNone/>
            </a:pPr>
            <a:r>
              <a:rPr lang="es-ES" dirty="0"/>
              <a:t>            &lt;input </a:t>
            </a:r>
            <a:r>
              <a:rPr lang="es-ES" dirty="0" err="1"/>
              <a:t>type</a:t>
            </a:r>
            <a:r>
              <a:rPr lang="es-ES" dirty="0"/>
              <a:t>="date" </a:t>
            </a:r>
            <a:r>
              <a:rPr lang="es-ES" dirty="0" err="1"/>
              <a:t>class</a:t>
            </a:r>
            <a:r>
              <a:rPr lang="es-ES" dirty="0"/>
              <a:t>="</a:t>
            </a:r>
            <a:r>
              <a:rPr lang="es-ES" dirty="0" err="1"/>
              <a:t>form</a:t>
            </a:r>
            <a:r>
              <a:rPr lang="es-ES" dirty="0"/>
              <a:t>-control" id="</a:t>
            </a:r>
            <a:r>
              <a:rPr lang="es-ES" dirty="0" err="1"/>
              <a:t>ModifiedDate</a:t>
            </a:r>
            <a:r>
              <a:rPr lang="es-ES" dirty="0"/>
              <a:t>" </a:t>
            </a:r>
            <a:r>
              <a:rPr lang="es-ES" dirty="0" err="1"/>
              <a:t>name</a:t>
            </a:r>
            <a:r>
              <a:rPr lang="es-ES" dirty="0"/>
              <a:t>="</a:t>
            </a:r>
            <a:r>
              <a:rPr lang="es-ES" dirty="0" err="1"/>
              <a:t>ModifiedDate</a:t>
            </a:r>
            <a:r>
              <a:rPr lang="es-ES" dirty="0"/>
              <a:t>"</a:t>
            </a:r>
          </a:p>
          <a:p>
            <a:pPr marL="0" indent="0">
              <a:buNone/>
            </a:pPr>
            <a:r>
              <a:rPr lang="es-ES" dirty="0"/>
              <a:t>                   </a:t>
            </a:r>
            <a:r>
              <a:rPr lang="es-ES" dirty="0" err="1"/>
              <a:t>placeholder</a:t>
            </a:r>
            <a:r>
              <a:rPr lang="es-ES" dirty="0"/>
              <a:t>="</a:t>
            </a:r>
            <a:r>
              <a:rPr lang="es-ES" dirty="0" err="1"/>
              <a:t>F.Modificación</a:t>
            </a:r>
            <a:r>
              <a:rPr lang="es-ES" dirty="0"/>
              <a:t>" [(</a:t>
            </a:r>
            <a:r>
              <a:rPr lang="es-ES" dirty="0" err="1"/>
              <a:t>ngModel</a:t>
            </a:r>
            <a:r>
              <a:rPr lang="es-ES" dirty="0"/>
              <a:t>)]="</a:t>
            </a:r>
            <a:r>
              <a:rPr lang="es-ES" dirty="0" err="1"/>
              <a:t>vm.elemento.ModifiedDate</a:t>
            </a:r>
            <a:r>
              <a:rPr lang="es-ES" dirty="0"/>
              <a:t>"</a:t>
            </a:r>
          </a:p>
          <a:p>
            <a:pPr marL="0" indent="0">
              <a:buNone/>
            </a:pPr>
            <a:r>
              <a:rPr lang="es-ES" dirty="0"/>
              <a:t>                   #</a:t>
            </a:r>
            <a:r>
              <a:rPr lang="es-ES" dirty="0" err="1"/>
              <a:t>ModifiedDate</a:t>
            </a:r>
            <a:r>
              <a:rPr lang="es-ES" dirty="0"/>
              <a:t>="</a:t>
            </a:r>
            <a:r>
              <a:rPr lang="es-ES" dirty="0" err="1"/>
              <a:t>ngModel</a:t>
            </a:r>
            <a:r>
              <a:rPr lang="es-ES" dirty="0"/>
              <a:t>"&gt;</a:t>
            </a:r>
          </a:p>
          <a:p>
            <a:pPr marL="0" indent="0">
              <a:buNone/>
            </a:pPr>
            <a:r>
              <a:rPr lang="es-ES" dirty="0"/>
              <a:t>        &lt;/div&gt;</a:t>
            </a:r>
          </a:p>
          <a:p>
            <a:pPr marL="0" indent="0">
              <a:buNone/>
            </a:pPr>
            <a:r>
              <a:rPr lang="es-ES" dirty="0"/>
              <a:t>    &lt;/div&gt;</a:t>
            </a:r>
          </a:p>
          <a:p>
            <a:pPr marL="0" indent="0">
              <a:buNone/>
            </a:pPr>
            <a:r>
              <a:rPr lang="es-ES" dirty="0"/>
              <a:t>    &lt;div </a:t>
            </a:r>
            <a:r>
              <a:rPr lang="es-ES" dirty="0" err="1"/>
              <a:t>class</a:t>
            </a:r>
            <a:r>
              <a:rPr lang="es-ES" dirty="0"/>
              <a:t>="</a:t>
            </a:r>
            <a:r>
              <a:rPr lang="es-ES" dirty="0" err="1"/>
              <a:t>form-group</a:t>
            </a:r>
            <a:r>
              <a:rPr lang="es-ES" dirty="0"/>
              <a:t>"&gt;</a:t>
            </a:r>
          </a:p>
          <a:p>
            <a:pPr marL="0" indent="0">
              <a:buNone/>
            </a:pPr>
            <a:r>
              <a:rPr lang="es-ES" dirty="0"/>
              <a:t>        &lt;div </a:t>
            </a:r>
            <a:r>
              <a:rPr lang="es-ES" dirty="0" err="1"/>
              <a:t>class</a:t>
            </a:r>
            <a:r>
              <a:rPr lang="es-ES" dirty="0"/>
              <a:t>="col-sm-offset-2 col-sm-10"&gt;</a:t>
            </a:r>
          </a:p>
          <a:p>
            <a:pPr marL="0" indent="0">
              <a:buNone/>
            </a:pPr>
            <a:r>
              <a:rPr lang="es-ES" dirty="0"/>
              <a:t>            &lt;</a:t>
            </a:r>
            <a:r>
              <a:rPr lang="es-ES" dirty="0" err="1"/>
              <a:t>button</a:t>
            </a:r>
            <a:r>
              <a:rPr lang="es-ES" dirty="0"/>
              <a:t> </a:t>
            </a:r>
            <a:r>
              <a:rPr lang="es-ES" dirty="0" err="1"/>
              <a:t>type</a:t>
            </a:r>
            <a:r>
              <a:rPr lang="es-ES" dirty="0"/>
              <a:t>="</a:t>
            </a:r>
            <a:r>
              <a:rPr lang="es-ES" dirty="0" err="1"/>
              <a:t>submit</a:t>
            </a:r>
            <a:r>
              <a:rPr lang="es-ES" dirty="0"/>
              <a:t>" </a:t>
            </a:r>
            <a:r>
              <a:rPr lang="es-ES" dirty="0" err="1"/>
              <a:t>class</a:t>
            </a:r>
            <a:r>
              <a:rPr lang="es-ES" dirty="0"/>
              <a:t>="</a:t>
            </a:r>
            <a:r>
              <a:rPr lang="es-ES" dirty="0" err="1"/>
              <a:t>btn</a:t>
            </a:r>
            <a:r>
              <a:rPr lang="es-ES" dirty="0"/>
              <a:t> </a:t>
            </a:r>
            <a:r>
              <a:rPr lang="es-ES" dirty="0" err="1"/>
              <a:t>btn</a:t>
            </a:r>
            <a:r>
              <a:rPr lang="es-ES" dirty="0"/>
              <a:t>-default" [</a:t>
            </a:r>
            <a:r>
              <a:rPr lang="es-ES" dirty="0" err="1"/>
              <a:t>disabled</a:t>
            </a:r>
            <a:r>
              <a:rPr lang="es-ES" dirty="0"/>
              <a:t>]="</a:t>
            </a:r>
            <a:r>
              <a:rPr lang="es-ES" dirty="0" err="1"/>
              <a:t>miForm.invalid</a:t>
            </a:r>
            <a:r>
              <a:rPr lang="es-ES" dirty="0"/>
              <a:t>"&gt;</a:t>
            </a:r>
            <a:r>
              <a:rPr lang="es-ES" dirty="0" err="1"/>
              <a:t>Envia</a:t>
            </a:r>
            <a:r>
              <a:rPr lang="es-ES" dirty="0"/>
              <a:t>&lt;/</a:t>
            </a:r>
            <a:r>
              <a:rPr lang="es-ES" dirty="0" err="1"/>
              <a:t>button</a:t>
            </a:r>
            <a:r>
              <a:rPr lang="es-ES" dirty="0"/>
              <a:t>&gt;</a:t>
            </a:r>
          </a:p>
          <a:p>
            <a:pPr marL="0" indent="0">
              <a:buNone/>
            </a:pPr>
            <a:r>
              <a:rPr lang="es-ES" dirty="0"/>
              <a:t>            &lt;</a:t>
            </a:r>
            <a:r>
              <a:rPr lang="es-ES" dirty="0" err="1"/>
              <a:t>button</a:t>
            </a:r>
            <a:r>
              <a:rPr lang="es-ES" dirty="0"/>
              <a:t> </a:t>
            </a:r>
            <a:r>
              <a:rPr lang="es-ES" dirty="0" err="1"/>
              <a:t>type</a:t>
            </a:r>
            <a:r>
              <a:rPr lang="es-ES" dirty="0"/>
              <a:t>="</a:t>
            </a:r>
            <a:r>
              <a:rPr lang="es-ES" dirty="0" err="1"/>
              <a:t>button</a:t>
            </a:r>
            <a:r>
              <a:rPr lang="es-ES" dirty="0"/>
              <a:t>" </a:t>
            </a:r>
            <a:r>
              <a:rPr lang="es-ES" dirty="0" err="1"/>
              <a:t>class</a:t>
            </a:r>
            <a:r>
              <a:rPr lang="es-ES" dirty="0"/>
              <a:t>="</a:t>
            </a:r>
            <a:r>
              <a:rPr lang="es-ES" dirty="0" err="1"/>
              <a:t>btn</a:t>
            </a:r>
            <a:r>
              <a:rPr lang="es-ES" dirty="0"/>
              <a:t> </a:t>
            </a:r>
            <a:r>
              <a:rPr lang="es-ES" err="1"/>
              <a:t>btn</a:t>
            </a:r>
            <a:r>
              <a:rPr lang="es-ES"/>
              <a:t>-default" (click</a:t>
            </a:r>
            <a:r>
              <a:rPr lang="es-ES" dirty="0"/>
              <a:t>)="</a:t>
            </a:r>
            <a:r>
              <a:rPr lang="es-ES" dirty="0" err="1"/>
              <a:t>vm.cancel</a:t>
            </a:r>
            <a:r>
              <a:rPr lang="es-ES" dirty="0"/>
              <a:t>()"&gt;Volver&lt;/</a:t>
            </a:r>
            <a:r>
              <a:rPr lang="es-ES" dirty="0" err="1"/>
              <a:t>button</a:t>
            </a:r>
            <a:r>
              <a:rPr lang="es-ES" dirty="0"/>
              <a:t>&gt;</a:t>
            </a:r>
          </a:p>
          <a:p>
            <a:pPr marL="0" indent="0">
              <a:buNone/>
            </a:pPr>
            <a:r>
              <a:rPr lang="es-ES" dirty="0"/>
              <a:t>        &lt;/div&gt;</a:t>
            </a:r>
          </a:p>
          <a:p>
            <a:pPr marL="0" indent="0">
              <a:buNone/>
            </a:pPr>
            <a:r>
              <a:rPr lang="es-ES" dirty="0"/>
              <a:t>    &lt;/div&gt;</a:t>
            </a:r>
          </a:p>
          <a:p>
            <a:pPr marL="0" indent="0">
              <a:buNone/>
            </a:pPr>
            <a:r>
              <a:rPr lang="es-ES" dirty="0"/>
              <a:t>&lt;/</a:t>
            </a:r>
            <a:r>
              <a:rPr lang="es-ES" dirty="0" err="1"/>
              <a:t>form</a:t>
            </a:r>
            <a:r>
              <a:rPr lang="es-ES" dirty="0"/>
              <a:t>&gt;</a:t>
            </a:r>
          </a:p>
        </p:txBody>
      </p:sp>
    </p:spTree>
    <p:extLst>
      <p:ext uri="{BB962C8B-B14F-4D97-AF65-F5344CB8AC3E}">
        <p14:creationId xmlns:p14="http://schemas.microsoft.com/office/powerpoint/2010/main" val="2513775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 Reactivos</a:t>
            </a:r>
          </a:p>
        </p:txBody>
      </p:sp>
      <p:sp>
        <p:nvSpPr>
          <p:cNvPr id="3" name="Marcador de contenido 2"/>
          <p:cNvSpPr>
            <a:spLocks noGrp="1"/>
          </p:cNvSpPr>
          <p:nvPr>
            <p:ph idx="1"/>
          </p:nvPr>
        </p:nvSpPr>
        <p:spPr/>
        <p:txBody>
          <a:bodyPr>
            <a:normAutofit fontScale="62500" lnSpcReduction="20000"/>
          </a:bodyPr>
          <a:lstStyle/>
          <a:p>
            <a:r>
              <a:rPr lang="es-ES" dirty="0"/>
              <a:t>Las Formularios Reactivos facilitan un estilo reactivo de programación que favorece la gestión explícita de los datos que fluyen entre un modelo de datos (normalmente recuperado de un servidor) y un modelo de formulario orientado al UI que conserva los estados y valores de los controles HTML en la pantalla. Los formularios reactivos ofrecen la facilidad de usar patrones reactivos, pruebas y validación.</a:t>
            </a:r>
          </a:p>
          <a:p>
            <a:r>
              <a:rPr lang="es-ES" dirty="0"/>
              <a:t>Los formularios reactivos permiten crear un árbol de objetos de control de formulario Angular (</a:t>
            </a:r>
            <a:r>
              <a:rPr lang="es-ES" dirty="0" err="1"/>
              <a:t>AbstractControl</a:t>
            </a:r>
            <a:r>
              <a:rPr lang="es-ES" dirty="0"/>
              <a:t>) en la clase de componente y vincularlos a elementos de control de formulario nativos (DOM) en la plantilla de componente.</a:t>
            </a:r>
          </a:p>
          <a:p>
            <a:r>
              <a:rPr lang="es-ES" dirty="0"/>
              <a:t>Así mismo, permite crear y manipular objetos de control de formulario directamente en la clase de componente. Como la clase del componente tiene acceso inmediato tanto al modelo de datos como a la estructura de control de formulario, puede trasladar los valores del modelo de datos a los controles de formulario y retirar los valores modificados por el usuario. El componente puede observar los cambios en el estado del control de formulario y reaccionar a esos cambios.</a:t>
            </a:r>
          </a:p>
          <a:p>
            <a:endParaRPr lang="es-ES" dirty="0"/>
          </a:p>
          <a:p>
            <a:endParaRPr lang="es-ES" dirty="0"/>
          </a:p>
        </p:txBody>
      </p:sp>
    </p:spTree>
    <p:extLst>
      <p:ext uri="{BB962C8B-B14F-4D97-AF65-F5344CB8AC3E}">
        <p14:creationId xmlns:p14="http://schemas.microsoft.com/office/powerpoint/2010/main" val="31049356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 Reactivos</a:t>
            </a:r>
          </a:p>
        </p:txBody>
      </p:sp>
      <p:sp>
        <p:nvSpPr>
          <p:cNvPr id="3" name="Marcador de contenido 2"/>
          <p:cNvSpPr>
            <a:spLocks noGrp="1"/>
          </p:cNvSpPr>
          <p:nvPr>
            <p:ph idx="1"/>
          </p:nvPr>
        </p:nvSpPr>
        <p:spPr/>
        <p:txBody>
          <a:bodyPr>
            <a:normAutofit fontScale="62500" lnSpcReduction="20000"/>
          </a:bodyPr>
          <a:lstStyle/>
          <a:p>
            <a:r>
              <a:rPr lang="es-ES" dirty="0"/>
              <a:t>Una ventaja de trabajar directamente con objetos de control de formulario es que las actualizaciones de valores y las validaciones siempre son sincrónicas y bajo tu control. No encontrarás los problemas de tiempo que a veces plaga los formularios basados en plantillas.</a:t>
            </a:r>
          </a:p>
          <a:p>
            <a:r>
              <a:rPr lang="es-ES" dirty="0"/>
              <a:t>Las pruebas unitaria pueden ser más fáciles en los formularios reactivos al estar dirigidos por código.</a:t>
            </a:r>
          </a:p>
          <a:p>
            <a:r>
              <a:rPr lang="es-ES" dirty="0"/>
              <a:t>De acuerdo con el paradigma reactivo, el componente preserva la inmutabilidad del modelo de datos, tratándolo como una fuente pura de valores originales. En lugar de actualizar el modelo de datos directamente, la clase del componente extrae los cambios del usuario y los envía a un componente o servicio externo, que hace algo </a:t>
            </a:r>
            <a:r>
              <a:rPr lang="es-ES"/>
              <a:t>con ellos (como </a:t>
            </a:r>
            <a:r>
              <a:rPr lang="es-ES" dirty="0"/>
              <a:t>guardarlos) y devuelve un nuevo modelo de datos al componente que refleja el estado del modelo actualizado en el formulario.</a:t>
            </a:r>
          </a:p>
          <a:p>
            <a:r>
              <a:rPr lang="es-ES" dirty="0"/>
              <a:t>El uso de las directivas de formularios reactivos no requiere que se sigan todos los principios reactivos, pero facilita el enfoque de programación reactiva si decide utilizarlo. </a:t>
            </a:r>
          </a:p>
          <a:p>
            <a:endParaRPr lang="es-ES" dirty="0"/>
          </a:p>
        </p:txBody>
      </p:sp>
    </p:spTree>
    <p:extLst>
      <p:ext uri="{BB962C8B-B14F-4D97-AF65-F5344CB8AC3E}">
        <p14:creationId xmlns:p14="http://schemas.microsoft.com/office/powerpoint/2010/main" val="350360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adopta SEMVER</a:t>
            </a:r>
          </a:p>
        </p:txBody>
      </p:sp>
      <p:sp>
        <p:nvSpPr>
          <p:cNvPr id="3" name="Marcador de contenido 2"/>
          <p:cNvSpPr>
            <a:spLocks noGrp="1"/>
          </p:cNvSpPr>
          <p:nvPr>
            <p:ph idx="1"/>
          </p:nvPr>
        </p:nvSpPr>
        <p:spPr/>
        <p:txBody>
          <a:bodyPr>
            <a:normAutofit fontScale="62500" lnSpcReduction="20000"/>
          </a:bodyPr>
          <a:lstStyle/>
          <a:p>
            <a:r>
              <a:rPr lang="es-ES" dirty="0"/>
              <a:t>El sistema SEMVER (</a:t>
            </a:r>
            <a:r>
              <a:rPr lang="es-ES" dirty="0" err="1"/>
              <a:t>Semantic</a:t>
            </a:r>
            <a:r>
              <a:rPr lang="es-ES" dirty="0"/>
              <a:t> </a:t>
            </a:r>
            <a:r>
              <a:rPr lang="es-ES" dirty="0" err="1"/>
              <a:t>Versioning</a:t>
            </a:r>
            <a:r>
              <a:rPr lang="es-ES" dirty="0"/>
              <a:t>) es un conjunto de reglas para proporcionar un significado claro y definido a las versiones de los proyectos de software.</a:t>
            </a:r>
          </a:p>
          <a:p>
            <a:r>
              <a:rPr lang="es-ES" dirty="0"/>
              <a:t>El sistema SEMVER se compone de 3 números, siguiendo la estructura X.Y.Z, donde:</a:t>
            </a:r>
          </a:p>
          <a:p>
            <a:pPr lvl="1"/>
            <a:r>
              <a:rPr lang="es-ES" dirty="0"/>
              <a:t>X se denomina </a:t>
            </a:r>
            <a:r>
              <a:rPr lang="es-ES" dirty="0" err="1"/>
              <a:t>Major</a:t>
            </a:r>
            <a:r>
              <a:rPr lang="es-ES" dirty="0"/>
              <a:t>: indica cambios rupturistas</a:t>
            </a:r>
          </a:p>
          <a:p>
            <a:pPr lvl="1"/>
            <a:r>
              <a:rPr lang="es-ES" dirty="0"/>
              <a:t>Y se denomina </a:t>
            </a:r>
            <a:r>
              <a:rPr lang="es-ES" dirty="0" err="1"/>
              <a:t>Minor</a:t>
            </a:r>
            <a:r>
              <a:rPr lang="es-ES" dirty="0"/>
              <a:t>: indica cambios compatibles con la versión anterior</a:t>
            </a:r>
          </a:p>
          <a:p>
            <a:pPr lvl="1"/>
            <a:r>
              <a:rPr lang="es-ES" dirty="0"/>
              <a:t>Z se denomina </a:t>
            </a:r>
            <a:r>
              <a:rPr lang="es-ES" dirty="0" err="1"/>
              <a:t>Patch</a:t>
            </a:r>
            <a:r>
              <a:rPr lang="es-ES" dirty="0"/>
              <a:t>: indica resoluciones de bugs (compatibles)</a:t>
            </a:r>
          </a:p>
          <a:p>
            <a:r>
              <a:rPr lang="es-ES" dirty="0"/>
              <a:t>Básicamente, cuando se arregla un bug se incrementa el </a:t>
            </a:r>
            <a:r>
              <a:rPr lang="es-ES" dirty="0" err="1"/>
              <a:t>patch</a:t>
            </a:r>
            <a:r>
              <a:rPr lang="es-ES" dirty="0"/>
              <a:t>, cuando se introduce una mejora se incrementa el </a:t>
            </a:r>
            <a:r>
              <a:rPr lang="es-ES" dirty="0" err="1"/>
              <a:t>minor</a:t>
            </a:r>
            <a:r>
              <a:rPr lang="es-ES" dirty="0"/>
              <a:t> y cuando se introducen cambios que no son compatibles con la versión anterior, se incrementa el </a:t>
            </a:r>
            <a:r>
              <a:rPr lang="es-ES" dirty="0" err="1"/>
              <a:t>major</a:t>
            </a:r>
            <a:r>
              <a:rPr lang="es-ES" dirty="0"/>
              <a:t>.</a:t>
            </a:r>
          </a:p>
          <a:p>
            <a:r>
              <a:rPr lang="es-ES" dirty="0"/>
              <a:t>De este modo cualquier desarrollador sabe qué esperar ante una actualización de su librería favorita. Si sale una actualización donde el </a:t>
            </a:r>
            <a:r>
              <a:rPr lang="es-ES" dirty="0" err="1"/>
              <a:t>major</a:t>
            </a:r>
            <a:r>
              <a:rPr lang="es-ES" dirty="0"/>
              <a:t> se ha incrementado, sabe que tendrá que ensuciarse las manos con el código para pasar su aplicación existente a la nueva versión.</a:t>
            </a:r>
          </a:p>
          <a:p>
            <a:endParaRPr lang="es-ES" dirty="0"/>
          </a:p>
        </p:txBody>
      </p:sp>
    </p:spTree>
    <p:extLst>
      <p:ext uri="{BB962C8B-B14F-4D97-AF65-F5344CB8AC3E}">
        <p14:creationId xmlns:p14="http://schemas.microsoft.com/office/powerpoint/2010/main" val="38503757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Formularios Reactivos</a:t>
            </a:r>
          </a:p>
        </p:txBody>
      </p:sp>
      <p:sp>
        <p:nvSpPr>
          <p:cNvPr id="3" name="Marcador de contenido 2"/>
          <p:cNvSpPr>
            <a:spLocks noGrp="1"/>
          </p:cNvSpPr>
          <p:nvPr>
            <p:ph idx="1"/>
          </p:nvPr>
        </p:nvSpPr>
        <p:spPr/>
        <p:txBody>
          <a:bodyPr>
            <a:normAutofit fontScale="70000" lnSpcReduction="20000"/>
          </a:bodyPr>
          <a:lstStyle/>
          <a:p>
            <a:r>
              <a:rPr lang="es-ES" dirty="0"/>
              <a:t>Como el API de gestión de formularios cuenta con su propio módulo, es necesario importar y referenciar en el módulo principal:</a:t>
            </a:r>
          </a:p>
          <a:p>
            <a:pPr marL="400050" lvl="1" indent="0">
              <a:buNone/>
            </a:pPr>
            <a:r>
              <a:rPr lang="es-ES" b="1" dirty="0" err="1"/>
              <a:t>import</a:t>
            </a:r>
            <a:r>
              <a:rPr lang="es-ES" b="1" dirty="0"/>
              <a:t> { </a:t>
            </a:r>
            <a:r>
              <a:rPr lang="es-ES" b="1" dirty="0" err="1"/>
              <a:t>ReactiveFormsModule</a:t>
            </a:r>
            <a:r>
              <a:rPr lang="es-ES" b="1" dirty="0"/>
              <a:t> } </a:t>
            </a:r>
            <a:r>
              <a:rPr lang="es-ES" b="1" dirty="0" err="1"/>
              <a:t>from</a:t>
            </a:r>
            <a:r>
              <a:rPr lang="es-ES" b="1" dirty="0"/>
              <a:t> '@angular/</a:t>
            </a:r>
            <a:r>
              <a:rPr lang="es-ES" b="1" dirty="0" err="1"/>
              <a:t>forms</a:t>
            </a:r>
            <a:r>
              <a:rPr lang="es-ES" b="1" dirty="0"/>
              <a:t>';</a:t>
            </a:r>
          </a:p>
          <a:p>
            <a:pPr marL="400050" lvl="1" indent="0">
              <a:buNone/>
            </a:pPr>
            <a:r>
              <a:rPr lang="es-ES" dirty="0"/>
              <a:t>@</a:t>
            </a:r>
            <a:r>
              <a:rPr lang="es-ES" dirty="0" err="1"/>
              <a:t>NgModule</a:t>
            </a:r>
            <a:r>
              <a:rPr lang="es-ES" dirty="0"/>
              <a:t>({</a:t>
            </a:r>
          </a:p>
          <a:p>
            <a:pPr marL="400050" lvl="1" indent="0">
              <a:buNone/>
            </a:pPr>
            <a:r>
              <a:rPr lang="es-ES" dirty="0"/>
              <a:t>  </a:t>
            </a:r>
            <a:r>
              <a:rPr lang="es-ES" dirty="0" err="1"/>
              <a:t>imports</a:t>
            </a:r>
            <a:r>
              <a:rPr lang="es-ES" dirty="0"/>
              <a:t>: [ </a:t>
            </a:r>
            <a:r>
              <a:rPr lang="es-ES" dirty="0" err="1"/>
              <a:t>BrowserModule</a:t>
            </a:r>
            <a:r>
              <a:rPr lang="es-ES" dirty="0"/>
              <a:t>, </a:t>
            </a:r>
            <a:r>
              <a:rPr lang="es-ES" b="1" dirty="0" err="1"/>
              <a:t>ReactiveFormsModule</a:t>
            </a:r>
            <a:r>
              <a:rPr lang="es-ES" b="1" dirty="0"/>
              <a:t> </a:t>
            </a:r>
            <a:r>
              <a:rPr lang="es-ES" dirty="0"/>
              <a:t>],</a:t>
            </a:r>
          </a:p>
          <a:p>
            <a:pPr marL="400050" lvl="1" indent="0">
              <a:buNone/>
            </a:pPr>
            <a:r>
              <a:rPr lang="es-ES" dirty="0"/>
              <a:t>  //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a:p>
            <a:r>
              <a:rPr lang="es-ES" dirty="0"/>
              <a:t>Se pueden usar los dos paradigmas de formularios en la misma aplicación.</a:t>
            </a:r>
          </a:p>
          <a:p>
            <a:r>
              <a:rPr lang="es-ES" dirty="0"/>
              <a:t>La directiva </a:t>
            </a:r>
            <a:r>
              <a:rPr lang="es-ES" dirty="0" err="1"/>
              <a:t>ngModel</a:t>
            </a:r>
            <a:r>
              <a:rPr lang="es-ES" dirty="0"/>
              <a:t> no forma parte del </a:t>
            </a:r>
            <a:r>
              <a:rPr lang="es-ES" dirty="0" err="1"/>
              <a:t>ReactiveFormsModule</a:t>
            </a:r>
            <a:r>
              <a:rPr lang="es-ES" dirty="0"/>
              <a:t>, para poder utilizarla hay importar </a:t>
            </a:r>
            <a:r>
              <a:rPr lang="es-ES" dirty="0" err="1"/>
              <a:t>FormsModule</a:t>
            </a:r>
            <a:r>
              <a:rPr lang="es-ES" dirty="0"/>
              <a:t> y, dentro de un formulario reactivo, hay que acompañarla con:</a:t>
            </a:r>
          </a:p>
          <a:p>
            <a:pPr marL="457200" lvl="1" indent="0">
              <a:buNone/>
            </a:pPr>
            <a:r>
              <a:rPr lang="es-ES" dirty="0"/>
              <a:t>[</a:t>
            </a:r>
            <a:r>
              <a:rPr lang="es-ES" dirty="0" err="1"/>
              <a:t>ngModelOptions</a:t>
            </a:r>
            <a:r>
              <a:rPr lang="es-ES" dirty="0"/>
              <a:t>]="{</a:t>
            </a:r>
            <a:r>
              <a:rPr lang="es-ES" dirty="0" err="1"/>
              <a:t>standalone</a:t>
            </a:r>
            <a:r>
              <a:rPr lang="es-ES" dirty="0"/>
              <a:t>: true}"</a:t>
            </a:r>
          </a:p>
          <a:p>
            <a:endParaRPr lang="es-ES" dirty="0"/>
          </a:p>
        </p:txBody>
      </p:sp>
    </p:spTree>
    <p:extLst>
      <p:ext uri="{BB962C8B-B14F-4D97-AF65-F5344CB8AC3E}">
        <p14:creationId xmlns:p14="http://schemas.microsoft.com/office/powerpoint/2010/main" val="4577191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Clases esenciales</a:t>
            </a:r>
          </a:p>
        </p:txBody>
      </p:sp>
      <p:sp>
        <p:nvSpPr>
          <p:cNvPr id="3" name="Marcador de contenido 2"/>
          <p:cNvSpPr>
            <a:spLocks noGrp="1"/>
          </p:cNvSpPr>
          <p:nvPr>
            <p:ph idx="1"/>
          </p:nvPr>
        </p:nvSpPr>
        <p:spPr/>
        <p:txBody>
          <a:bodyPr>
            <a:normAutofit fontScale="70000" lnSpcReduction="20000"/>
          </a:bodyPr>
          <a:lstStyle/>
          <a:p>
            <a:r>
              <a:rPr lang="es-ES" b="1" dirty="0" err="1"/>
              <a:t>AbstractControl</a:t>
            </a:r>
            <a:r>
              <a:rPr lang="es-ES" dirty="0"/>
              <a:t>: es la clase base abstracta para las tres clases concretas de control de formulario: </a:t>
            </a:r>
            <a:r>
              <a:rPr lang="es-ES" dirty="0" err="1"/>
              <a:t>FormControl</a:t>
            </a:r>
            <a:r>
              <a:rPr lang="es-ES" dirty="0"/>
              <a:t>, </a:t>
            </a:r>
            <a:r>
              <a:rPr lang="es-ES" dirty="0" err="1"/>
              <a:t>FormGroup</a:t>
            </a:r>
            <a:r>
              <a:rPr lang="es-ES" dirty="0"/>
              <a:t> y </a:t>
            </a:r>
            <a:r>
              <a:rPr lang="es-ES" dirty="0" err="1"/>
              <a:t>FormArray</a:t>
            </a:r>
            <a:r>
              <a:rPr lang="es-ES" dirty="0"/>
              <a:t>. Proporciona sus comportamientos y propiedades comunes, algunos de los cuales son observables.</a:t>
            </a:r>
          </a:p>
          <a:p>
            <a:r>
              <a:rPr lang="es-ES" b="1" dirty="0" err="1"/>
              <a:t>FormControl</a:t>
            </a:r>
            <a:r>
              <a:rPr lang="es-ES" dirty="0"/>
              <a:t>: rastrea el valor y el estado de validez de un control de formulario individual. Corresponde a un control de formulario HTML, como un &lt;input&gt;, &lt;</a:t>
            </a:r>
            <a:r>
              <a:rPr lang="es-ES" dirty="0" err="1"/>
              <a:t>select</a:t>
            </a:r>
            <a:r>
              <a:rPr lang="es-ES" dirty="0"/>
              <a:t>&gt; o &lt;</a:t>
            </a:r>
            <a:r>
              <a:rPr lang="es-ES" dirty="0" err="1"/>
              <a:t>textarea</a:t>
            </a:r>
            <a:r>
              <a:rPr lang="es-ES" dirty="0"/>
              <a:t>&gt;.</a:t>
            </a:r>
          </a:p>
          <a:p>
            <a:r>
              <a:rPr lang="es-ES" b="1" dirty="0" err="1"/>
              <a:t>FormGroup</a:t>
            </a:r>
            <a:r>
              <a:rPr lang="es-ES" dirty="0"/>
              <a:t>: rastrea el valor y el estado de validez de un grupo de instancias de </a:t>
            </a:r>
            <a:r>
              <a:rPr lang="es-ES" dirty="0" err="1"/>
              <a:t>AbstractControl</a:t>
            </a:r>
            <a:r>
              <a:rPr lang="es-ES" dirty="0"/>
              <a:t>. Las propiedades del grupo incluyen sus controles hijos. El formulario en si es un </a:t>
            </a:r>
            <a:r>
              <a:rPr lang="es-ES" dirty="0" err="1"/>
              <a:t>FormGroup</a:t>
            </a:r>
            <a:r>
              <a:rPr lang="es-ES" dirty="0"/>
              <a:t>.</a:t>
            </a:r>
          </a:p>
          <a:p>
            <a:r>
              <a:rPr lang="es-ES" b="1" dirty="0" err="1"/>
              <a:t>FormArray</a:t>
            </a:r>
            <a:r>
              <a:rPr lang="es-ES" dirty="0"/>
              <a:t>: rastrea el valor y el estado de validez de una matriz indexada numéricamente de instancias de </a:t>
            </a:r>
            <a:r>
              <a:rPr lang="es-ES" dirty="0" err="1"/>
              <a:t>AbstractControl</a:t>
            </a:r>
            <a:r>
              <a:rPr lang="es-ES" dirty="0"/>
              <a:t>.</a:t>
            </a:r>
          </a:p>
          <a:p>
            <a:r>
              <a:rPr lang="es-ES" b="1" dirty="0" err="1"/>
              <a:t>FormBuilder</a:t>
            </a:r>
            <a:r>
              <a:rPr lang="es-ES" dirty="0"/>
              <a:t>: es un servicio que ayuda a generar un </a:t>
            </a:r>
            <a:r>
              <a:rPr lang="es-ES" dirty="0" err="1"/>
              <a:t>FormGroup</a:t>
            </a:r>
            <a:r>
              <a:rPr lang="es-ES" dirty="0"/>
              <a:t> mediante una estructura que reduce la complejidad, la repetición y el desorden al crear formularios.</a:t>
            </a:r>
          </a:p>
          <a:p>
            <a:endParaRPr lang="es-ES" dirty="0"/>
          </a:p>
        </p:txBody>
      </p:sp>
    </p:spTree>
    <p:extLst>
      <p:ext uri="{BB962C8B-B14F-4D97-AF65-F5344CB8AC3E}">
        <p14:creationId xmlns:p14="http://schemas.microsoft.com/office/powerpoint/2010/main" val="40346678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Creación del formulario</a:t>
            </a:r>
          </a:p>
        </p:txBody>
      </p:sp>
      <p:sp>
        <p:nvSpPr>
          <p:cNvPr id="3" name="Marcador de contenido 2"/>
          <p:cNvSpPr>
            <a:spLocks noGrp="1"/>
          </p:cNvSpPr>
          <p:nvPr>
            <p:ph idx="1"/>
          </p:nvPr>
        </p:nvSpPr>
        <p:spPr/>
        <p:txBody>
          <a:bodyPr>
            <a:normAutofit fontScale="85000" lnSpcReduction="10000"/>
          </a:bodyPr>
          <a:lstStyle/>
          <a:p>
            <a:r>
              <a:rPr lang="es-ES" dirty="0"/>
              <a:t>Hay que definir en la clase del componente una propiedad publica de tipo </a:t>
            </a:r>
            <a:r>
              <a:rPr lang="es-ES" dirty="0" err="1"/>
              <a:t>FormGroup</a:t>
            </a:r>
            <a:r>
              <a:rPr lang="es-ES" dirty="0"/>
              <a:t> a la que se enlazará la plantilla.</a:t>
            </a:r>
          </a:p>
          <a:p>
            <a:r>
              <a:rPr lang="es-ES" dirty="0"/>
              <a:t>Para el modelo:</a:t>
            </a:r>
          </a:p>
          <a:p>
            <a:pPr marL="1071563" lvl="1" indent="-614363">
              <a:buNone/>
            </a:pPr>
            <a:r>
              <a:rPr lang="en-US" dirty="0"/>
              <a:t>model = { user: '</a:t>
            </a:r>
            <a:r>
              <a:rPr lang="en-US" dirty="0" err="1"/>
              <a:t>usuario</a:t>
            </a:r>
            <a:r>
              <a:rPr lang="en-US" dirty="0"/>
              <a:t>', password: 'P@$$w0rd', roles: [{ role: 'Admin' }, { role: 'User' }] };</a:t>
            </a:r>
            <a:endParaRPr lang="es-ES" dirty="0"/>
          </a:p>
          <a:p>
            <a:r>
              <a:rPr lang="es-ES" dirty="0"/>
              <a:t>Hay que definir los diferentes </a:t>
            </a:r>
            <a:r>
              <a:rPr lang="es-ES" dirty="0" err="1"/>
              <a:t>FormControl</a:t>
            </a:r>
            <a:r>
              <a:rPr lang="es-ES" dirty="0"/>
              <a:t> a los que se enlazaran los controles de la plantilla instanciándolos con el valor inicial y, opcionalmente, las validaciones:</a:t>
            </a:r>
          </a:p>
          <a:p>
            <a:pPr marL="1071563" lvl="1" indent="-614363">
              <a:buNone/>
            </a:pPr>
            <a:r>
              <a:rPr lang="en-US" dirty="0"/>
              <a:t>let </a:t>
            </a:r>
            <a:r>
              <a:rPr lang="en-US" dirty="0" err="1"/>
              <a:t>pwd</a:t>
            </a:r>
            <a:r>
              <a:rPr lang="en-US" dirty="0"/>
              <a:t> = new </a:t>
            </a:r>
            <a:r>
              <a:rPr lang="en-US" dirty="0" err="1"/>
              <a:t>FormControl</a:t>
            </a:r>
            <a:r>
              <a:rPr lang="en-US" dirty="0"/>
              <a:t>('P@$$w0rd', </a:t>
            </a:r>
            <a:r>
              <a:rPr lang="en-US" dirty="0" err="1"/>
              <a:t>Validators.minLength</a:t>
            </a:r>
            <a:r>
              <a:rPr lang="en-US" dirty="0"/>
              <a:t>(2));</a:t>
            </a:r>
            <a:endParaRPr lang="es-ES" dirty="0"/>
          </a:p>
        </p:txBody>
      </p:sp>
    </p:spTree>
    <p:extLst>
      <p:ext uri="{BB962C8B-B14F-4D97-AF65-F5344CB8AC3E}">
        <p14:creationId xmlns:p14="http://schemas.microsoft.com/office/powerpoint/2010/main" val="13463249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Creación del formulario</a:t>
            </a:r>
          </a:p>
        </p:txBody>
      </p:sp>
      <p:sp>
        <p:nvSpPr>
          <p:cNvPr id="3" name="Marcador de contenido 2"/>
          <p:cNvSpPr>
            <a:spLocks noGrp="1"/>
          </p:cNvSpPr>
          <p:nvPr>
            <p:ph idx="1"/>
          </p:nvPr>
        </p:nvSpPr>
        <p:spPr/>
        <p:txBody>
          <a:bodyPr>
            <a:normAutofit fontScale="85000" lnSpcReduction="20000"/>
          </a:bodyPr>
          <a:lstStyle/>
          <a:p>
            <a:r>
              <a:rPr lang="es-ES" dirty="0"/>
              <a:t>Instanciar el </a:t>
            </a:r>
            <a:r>
              <a:rPr lang="es-ES" dirty="0" err="1"/>
              <a:t>FormGroup</a:t>
            </a:r>
            <a:r>
              <a:rPr lang="es-ES" dirty="0"/>
              <a:t> pasando un </a:t>
            </a:r>
            <a:r>
              <a:rPr lang="es-ES" dirty="0" err="1"/>
              <a:t>array</a:t>
            </a:r>
            <a:r>
              <a:rPr lang="es-ES" dirty="0"/>
              <a:t> asociativo con el nombre del control con la instancia de </a:t>
            </a:r>
            <a:r>
              <a:rPr lang="es-ES" dirty="0" err="1"/>
              <a:t>FormControl</a:t>
            </a:r>
            <a:r>
              <a:rPr lang="es-ES" dirty="0"/>
              <a:t> y, opcionalmente, las validaciones conjuntas:</a:t>
            </a:r>
          </a:p>
          <a:p>
            <a:pPr marL="400050" lvl="1" indent="0">
              <a:buNone/>
            </a:pPr>
            <a:r>
              <a:rPr lang="es-ES" dirty="0" err="1"/>
              <a:t>const</a:t>
            </a:r>
            <a:r>
              <a:rPr lang="es-ES" dirty="0"/>
              <a:t> </a:t>
            </a:r>
            <a:r>
              <a:rPr lang="es-ES" dirty="0" err="1"/>
              <a:t>form</a:t>
            </a:r>
            <a:r>
              <a:rPr lang="es-ES" dirty="0"/>
              <a:t> = new </a:t>
            </a:r>
            <a:r>
              <a:rPr lang="es-ES" dirty="0" err="1"/>
              <a:t>FormGroup</a:t>
            </a:r>
            <a:r>
              <a:rPr lang="es-ES" dirty="0"/>
              <a:t>({</a:t>
            </a:r>
          </a:p>
          <a:p>
            <a:pPr marL="400050" lvl="1" indent="0">
              <a:buNone/>
            </a:pPr>
            <a:r>
              <a:rPr lang="es-ES" dirty="0"/>
              <a:t>  </a:t>
            </a:r>
            <a:r>
              <a:rPr lang="es-ES" dirty="0" err="1"/>
              <a:t>password</a:t>
            </a:r>
            <a:r>
              <a:rPr lang="es-ES" dirty="0"/>
              <a:t>: new </a:t>
            </a:r>
            <a:r>
              <a:rPr lang="es-ES" dirty="0" err="1"/>
              <a:t>FormControl</a:t>
            </a:r>
            <a:r>
              <a:rPr lang="es-ES" dirty="0"/>
              <a:t>('', </a:t>
            </a:r>
            <a:r>
              <a:rPr lang="es-ES" dirty="0" err="1"/>
              <a:t>Validators.minLength</a:t>
            </a:r>
            <a:r>
              <a:rPr lang="es-ES" dirty="0"/>
              <a:t>(2)),</a:t>
            </a:r>
          </a:p>
          <a:p>
            <a:pPr marL="1166813" lvl="1" indent="-766763">
              <a:buNone/>
            </a:pPr>
            <a:r>
              <a:rPr lang="es-ES" dirty="0"/>
              <a:t>  </a:t>
            </a:r>
            <a:r>
              <a:rPr lang="es-ES" dirty="0" err="1"/>
              <a:t>passwordConfirm</a:t>
            </a:r>
            <a:r>
              <a:rPr lang="es-ES" dirty="0"/>
              <a:t>: new </a:t>
            </a:r>
            <a:r>
              <a:rPr lang="es-ES" dirty="0" err="1"/>
              <a:t>FormControl</a:t>
            </a:r>
            <a:r>
              <a:rPr lang="es-ES" dirty="0"/>
              <a:t>('', </a:t>
            </a:r>
            <a:r>
              <a:rPr lang="es-ES" dirty="0" err="1"/>
              <a:t>Validators.minLength</a:t>
            </a:r>
            <a:r>
              <a:rPr lang="es-ES" dirty="0"/>
              <a:t>(2)),</a:t>
            </a:r>
          </a:p>
          <a:p>
            <a:pPr marL="400050" lvl="1" indent="0">
              <a:buNone/>
            </a:pPr>
            <a:r>
              <a:rPr lang="es-ES" dirty="0"/>
              <a:t>}, </a:t>
            </a:r>
            <a:r>
              <a:rPr lang="es-ES" dirty="0" err="1"/>
              <a:t>passwordMatchValidator</a:t>
            </a:r>
            <a:r>
              <a:rPr lang="es-ES" dirty="0"/>
              <a:t>);</a:t>
            </a:r>
          </a:p>
          <a:p>
            <a:pPr marL="457200" indent="-457200"/>
            <a:r>
              <a:rPr lang="es-ES" dirty="0"/>
              <a:t>El </a:t>
            </a:r>
            <a:r>
              <a:rPr lang="es-ES" dirty="0" err="1"/>
              <a:t>FormGroup</a:t>
            </a:r>
            <a:r>
              <a:rPr lang="es-ES" dirty="0"/>
              <a:t> es una colección de </a:t>
            </a:r>
            <a:r>
              <a:rPr lang="es-ES" dirty="0" err="1"/>
              <a:t>AbstractControl</a:t>
            </a:r>
            <a:r>
              <a:rPr lang="es-ES" dirty="0"/>
              <a:t> que se puede gestionar dinámicamente con los métodos </a:t>
            </a:r>
            <a:r>
              <a:rPr lang="es-ES" dirty="0" err="1"/>
              <a:t>addControl</a:t>
            </a:r>
            <a:r>
              <a:rPr lang="es-ES" dirty="0"/>
              <a:t>, </a:t>
            </a:r>
            <a:r>
              <a:rPr lang="es-ES" dirty="0" err="1"/>
              <a:t>setControl</a:t>
            </a:r>
            <a:r>
              <a:rPr lang="es-ES" dirty="0"/>
              <a:t> y </a:t>
            </a:r>
            <a:r>
              <a:rPr lang="es-ES" dirty="0" err="1"/>
              <a:t>removeControl</a:t>
            </a:r>
            <a:r>
              <a:rPr lang="es-ES" dirty="0"/>
              <a:t>.</a:t>
            </a:r>
          </a:p>
          <a:p>
            <a:pPr marL="457200" indent="-457200"/>
            <a:endParaRPr lang="es-ES" dirty="0"/>
          </a:p>
        </p:txBody>
      </p:sp>
    </p:spTree>
    <p:extLst>
      <p:ext uri="{BB962C8B-B14F-4D97-AF65-F5344CB8AC3E}">
        <p14:creationId xmlns:p14="http://schemas.microsoft.com/office/powerpoint/2010/main" val="8052039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Sub formularios</a:t>
            </a:r>
          </a:p>
        </p:txBody>
      </p:sp>
      <p:sp>
        <p:nvSpPr>
          <p:cNvPr id="3" name="Marcador de contenido 2"/>
          <p:cNvSpPr>
            <a:spLocks noGrp="1"/>
          </p:cNvSpPr>
          <p:nvPr>
            <p:ph idx="1"/>
          </p:nvPr>
        </p:nvSpPr>
        <p:spPr>
          <a:xfrm>
            <a:off x="457200" y="1600200"/>
            <a:ext cx="8229600" cy="4853136"/>
          </a:xfrm>
        </p:spPr>
        <p:txBody>
          <a:bodyPr>
            <a:normAutofit fontScale="92500" lnSpcReduction="20000"/>
          </a:bodyPr>
          <a:lstStyle/>
          <a:p>
            <a:r>
              <a:rPr lang="es-ES" dirty="0"/>
              <a:t>Un </a:t>
            </a:r>
            <a:r>
              <a:rPr lang="es-ES" dirty="0" err="1"/>
              <a:t>FormGroup</a:t>
            </a:r>
            <a:r>
              <a:rPr lang="es-ES" dirty="0"/>
              <a:t> puede contener otros </a:t>
            </a:r>
            <a:r>
              <a:rPr lang="es-ES" dirty="0" err="1"/>
              <a:t>FormGroup</a:t>
            </a:r>
            <a:r>
              <a:rPr lang="es-ES" dirty="0"/>
              <a:t> (sub formularios), que se pueden gestionar, validar y asignar individualmente:</a:t>
            </a:r>
          </a:p>
          <a:p>
            <a:pPr marL="1435100" lvl="1" indent="-1035050">
              <a:buNone/>
            </a:pPr>
            <a:r>
              <a:rPr lang="es-ES" dirty="0" err="1"/>
              <a:t>const</a:t>
            </a:r>
            <a:r>
              <a:rPr lang="es-ES" dirty="0"/>
              <a:t> </a:t>
            </a:r>
            <a:r>
              <a:rPr lang="es-ES" dirty="0" err="1"/>
              <a:t>form</a:t>
            </a:r>
            <a:r>
              <a:rPr lang="es-ES" dirty="0"/>
              <a:t> = new </a:t>
            </a:r>
            <a:r>
              <a:rPr lang="es-ES" dirty="0" err="1"/>
              <a:t>FormGroup</a:t>
            </a:r>
            <a:r>
              <a:rPr lang="es-ES" dirty="0"/>
              <a:t>({</a:t>
            </a:r>
          </a:p>
          <a:p>
            <a:pPr marL="1435100" lvl="1" indent="-1035050">
              <a:buNone/>
            </a:pPr>
            <a:r>
              <a:rPr lang="es-ES" dirty="0"/>
              <a:t>  </a:t>
            </a:r>
            <a:r>
              <a:rPr lang="es-ES" dirty="0" err="1"/>
              <a:t>user</a:t>
            </a:r>
            <a:r>
              <a:rPr lang="es-ES" dirty="0"/>
              <a:t>: new </a:t>
            </a:r>
            <a:r>
              <a:rPr lang="es-ES" dirty="0" err="1"/>
              <a:t>FormControl</a:t>
            </a:r>
            <a:r>
              <a:rPr lang="es-ES" dirty="0"/>
              <a:t>(''),</a:t>
            </a:r>
          </a:p>
          <a:p>
            <a:pPr marL="1435100" lvl="1" indent="-1035050">
              <a:buNone/>
            </a:pPr>
            <a:r>
              <a:rPr lang="es-ES" dirty="0"/>
              <a:t>  </a:t>
            </a:r>
            <a:r>
              <a:rPr lang="es-ES" dirty="0" err="1"/>
              <a:t>password</a:t>
            </a:r>
            <a:r>
              <a:rPr lang="es-ES" dirty="0"/>
              <a:t>: new </a:t>
            </a:r>
            <a:r>
              <a:rPr lang="es-ES" dirty="0" err="1"/>
              <a:t>FormGroup</a:t>
            </a:r>
            <a:r>
              <a:rPr lang="es-ES" dirty="0"/>
              <a:t>({</a:t>
            </a:r>
          </a:p>
          <a:p>
            <a:pPr marL="1435100" lvl="1" indent="-1035050">
              <a:buNone/>
            </a:pPr>
            <a:r>
              <a:rPr lang="es-ES" dirty="0"/>
              <a:t>      </a:t>
            </a:r>
            <a:r>
              <a:rPr lang="es-ES" dirty="0" err="1"/>
              <a:t>passwordValue</a:t>
            </a:r>
            <a:r>
              <a:rPr lang="es-ES" dirty="0"/>
              <a:t>: new </a:t>
            </a:r>
            <a:r>
              <a:rPr lang="es-ES" dirty="0" err="1"/>
              <a:t>FormControl</a:t>
            </a:r>
            <a:r>
              <a:rPr lang="es-ES" dirty="0"/>
              <a:t>('', </a:t>
            </a:r>
            <a:r>
              <a:rPr lang="es-ES" dirty="0" err="1"/>
              <a:t>Validators.minLength</a:t>
            </a:r>
            <a:r>
              <a:rPr lang="es-ES" dirty="0"/>
              <a:t>(2)),</a:t>
            </a:r>
          </a:p>
          <a:p>
            <a:pPr marL="1435100" lvl="1" indent="-1035050">
              <a:buNone/>
            </a:pPr>
            <a:r>
              <a:rPr lang="es-ES" dirty="0"/>
              <a:t>      </a:t>
            </a:r>
            <a:r>
              <a:rPr lang="es-ES" dirty="0" err="1"/>
              <a:t>passwordConfirm</a:t>
            </a:r>
            <a:r>
              <a:rPr lang="es-ES" dirty="0"/>
              <a:t>: new </a:t>
            </a:r>
            <a:r>
              <a:rPr lang="es-ES" dirty="0" err="1"/>
              <a:t>FormControl</a:t>
            </a:r>
            <a:r>
              <a:rPr lang="es-ES" dirty="0"/>
              <a:t>('', </a:t>
            </a:r>
            <a:r>
              <a:rPr lang="es-ES" dirty="0" err="1"/>
              <a:t>Validators.minLength</a:t>
            </a:r>
            <a:r>
              <a:rPr lang="es-ES" dirty="0"/>
              <a:t>(2)),</a:t>
            </a:r>
          </a:p>
          <a:p>
            <a:pPr marL="1435100" lvl="1" indent="-1035050">
              <a:buNone/>
            </a:pPr>
            <a:r>
              <a:rPr lang="es-ES" dirty="0"/>
              <a:t>    }, </a:t>
            </a:r>
            <a:r>
              <a:rPr lang="es-ES" dirty="0" err="1"/>
              <a:t>passwordMatchValidator</a:t>
            </a:r>
            <a:r>
              <a:rPr lang="es-ES" dirty="0"/>
              <a:t>);</a:t>
            </a:r>
          </a:p>
          <a:p>
            <a:pPr marL="1435100" lvl="1" indent="-1035050">
              <a:buNone/>
            </a:pPr>
            <a:r>
              <a:rPr lang="es-ES" dirty="0"/>
              <a:t>});</a:t>
            </a:r>
          </a:p>
        </p:txBody>
      </p:sp>
    </p:spTree>
    <p:extLst>
      <p:ext uri="{BB962C8B-B14F-4D97-AF65-F5344CB8AC3E}">
        <p14:creationId xmlns:p14="http://schemas.microsoft.com/office/powerpoint/2010/main" val="347402599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Agregaciones</a:t>
            </a:r>
          </a:p>
        </p:txBody>
      </p:sp>
      <p:sp>
        <p:nvSpPr>
          <p:cNvPr id="3" name="Marcador de contenido 2"/>
          <p:cNvSpPr>
            <a:spLocks noGrp="1"/>
          </p:cNvSpPr>
          <p:nvPr>
            <p:ph idx="1"/>
          </p:nvPr>
        </p:nvSpPr>
        <p:spPr/>
        <p:txBody>
          <a:bodyPr>
            <a:normAutofit fontScale="70000" lnSpcReduction="20000"/>
          </a:bodyPr>
          <a:lstStyle/>
          <a:p>
            <a:r>
              <a:rPr lang="es-ES" dirty="0"/>
              <a:t>Un </a:t>
            </a:r>
            <a:r>
              <a:rPr lang="es-ES" dirty="0" err="1"/>
              <a:t>FormGroup</a:t>
            </a:r>
            <a:r>
              <a:rPr lang="es-ES" dirty="0"/>
              <a:t> puede contener uno o varios </a:t>
            </a:r>
            <a:r>
              <a:rPr lang="es-ES" dirty="0" err="1"/>
              <a:t>arrays</a:t>
            </a:r>
            <a:r>
              <a:rPr lang="es-ES" dirty="0"/>
              <a:t> (indexados numéricamente) de </a:t>
            </a:r>
            <a:r>
              <a:rPr lang="es-ES" dirty="0" err="1"/>
              <a:t>FormControl</a:t>
            </a:r>
            <a:r>
              <a:rPr lang="es-ES" dirty="0"/>
              <a:t> o </a:t>
            </a:r>
            <a:r>
              <a:rPr lang="es-ES" dirty="0" err="1"/>
              <a:t>FormGroup</a:t>
            </a:r>
            <a:r>
              <a:rPr lang="es-ES" dirty="0"/>
              <a:t> para gestionar las relaciones 1 a N.</a:t>
            </a:r>
          </a:p>
          <a:p>
            <a:r>
              <a:rPr lang="es-ES" dirty="0"/>
              <a:t>Hay que crear una instancia de </a:t>
            </a:r>
            <a:r>
              <a:rPr lang="es-ES" dirty="0" err="1"/>
              <a:t>FormArray</a:t>
            </a:r>
            <a:r>
              <a:rPr lang="es-ES" dirty="0"/>
              <a:t> y agregar un </a:t>
            </a:r>
            <a:r>
              <a:rPr lang="es-ES" dirty="0" err="1"/>
              <a:t>FormGroup</a:t>
            </a:r>
            <a:r>
              <a:rPr lang="es-ES" dirty="0"/>
              <a:t> por cada uno de los N elementos.</a:t>
            </a:r>
          </a:p>
          <a:p>
            <a:pPr marL="400050" lvl="1" indent="0">
              <a:buNone/>
            </a:pPr>
            <a:r>
              <a:rPr lang="es-ES" dirty="0" err="1"/>
              <a:t>const</a:t>
            </a:r>
            <a:r>
              <a:rPr lang="es-ES" dirty="0"/>
              <a:t> fa = new </a:t>
            </a:r>
            <a:r>
              <a:rPr lang="es-ES" dirty="0" err="1"/>
              <a:t>FormArray</a:t>
            </a:r>
            <a:r>
              <a:rPr lang="es-ES" dirty="0"/>
              <a:t>();</a:t>
            </a:r>
          </a:p>
          <a:p>
            <a:pPr marL="400050" lvl="1" indent="0">
              <a:buNone/>
            </a:pPr>
            <a:r>
              <a:rPr lang="es-ES" dirty="0" err="1"/>
              <a:t>this.model.roles.forEach</a:t>
            </a:r>
            <a:r>
              <a:rPr lang="es-ES" dirty="0"/>
              <a:t>(r =&gt; </a:t>
            </a:r>
            <a:r>
              <a:rPr lang="es-ES" dirty="0" err="1"/>
              <a:t>fa.push</a:t>
            </a:r>
            <a:r>
              <a:rPr lang="es-ES" dirty="0"/>
              <a:t>(</a:t>
            </a:r>
          </a:p>
          <a:p>
            <a:pPr marL="400050" lvl="1" indent="0">
              <a:buNone/>
            </a:pPr>
            <a:r>
              <a:rPr lang="es-ES" dirty="0"/>
              <a:t>  new </a:t>
            </a:r>
            <a:r>
              <a:rPr lang="es-ES" dirty="0" err="1"/>
              <a:t>FormGroup</a:t>
            </a:r>
            <a:r>
              <a:rPr lang="es-ES" dirty="0"/>
              <a:t>({ role: new </a:t>
            </a:r>
            <a:r>
              <a:rPr lang="es-ES" dirty="0" err="1"/>
              <a:t>FormControl</a:t>
            </a:r>
            <a:r>
              <a:rPr lang="es-ES" dirty="0"/>
              <a:t>(</a:t>
            </a:r>
            <a:r>
              <a:rPr lang="es-ES" dirty="0" err="1"/>
              <a:t>r.role</a:t>
            </a:r>
            <a:r>
              <a:rPr lang="es-ES" dirty="0"/>
              <a:t>, </a:t>
            </a:r>
            <a:r>
              <a:rPr lang="es-ES" dirty="0" err="1"/>
              <a:t>Validators.required</a:t>
            </a:r>
            <a:r>
              <a:rPr lang="es-ES" dirty="0"/>
              <a:t>) })</a:t>
            </a:r>
          </a:p>
          <a:p>
            <a:pPr marL="400050" lvl="1" indent="0">
              <a:buNone/>
            </a:pPr>
            <a:r>
              <a:rPr lang="es-ES" dirty="0"/>
              <a:t>));</a:t>
            </a:r>
          </a:p>
          <a:p>
            <a:pPr marL="400050" lvl="1" indent="0">
              <a:buNone/>
            </a:pPr>
            <a:r>
              <a:rPr lang="es-ES" dirty="0" err="1"/>
              <a:t>this.miForm</a:t>
            </a:r>
            <a:r>
              <a:rPr lang="es-ES" dirty="0"/>
              <a:t> = new </a:t>
            </a:r>
            <a:r>
              <a:rPr lang="es-ES" dirty="0" err="1"/>
              <a:t>FormGroup</a:t>
            </a:r>
            <a:r>
              <a:rPr lang="es-ES" dirty="0"/>
              <a:t>({</a:t>
            </a:r>
          </a:p>
          <a:p>
            <a:pPr marL="400050" lvl="1" indent="0">
              <a:buNone/>
            </a:pPr>
            <a:r>
              <a:rPr lang="es-ES" dirty="0"/>
              <a:t>  </a:t>
            </a:r>
            <a:r>
              <a:rPr lang="es-ES" dirty="0" err="1"/>
              <a:t>user</a:t>
            </a:r>
            <a:r>
              <a:rPr lang="es-ES" dirty="0"/>
              <a:t>: new </a:t>
            </a:r>
            <a:r>
              <a:rPr lang="es-ES" dirty="0" err="1"/>
              <a:t>FormControl</a:t>
            </a:r>
            <a:r>
              <a:rPr lang="es-ES" dirty="0"/>
              <a:t>(''),</a:t>
            </a:r>
          </a:p>
          <a:p>
            <a:pPr marL="400050" lvl="1" indent="0">
              <a:buNone/>
            </a:pPr>
            <a:r>
              <a:rPr lang="es-ES" dirty="0"/>
              <a:t>  </a:t>
            </a:r>
            <a:r>
              <a:rPr lang="es-ES" dirty="0" err="1"/>
              <a:t>password</a:t>
            </a:r>
            <a:r>
              <a:rPr lang="es-ES" dirty="0"/>
              <a:t>: // ...</a:t>
            </a:r>
          </a:p>
          <a:p>
            <a:pPr marL="400050" lvl="1" indent="0">
              <a:buNone/>
            </a:pPr>
            <a:r>
              <a:rPr lang="es-ES" dirty="0"/>
              <a:t>  roles: fa</a:t>
            </a:r>
          </a:p>
          <a:p>
            <a:pPr marL="400050" lvl="1" indent="0">
              <a:buNone/>
            </a:pPr>
            <a:r>
              <a:rPr lang="es-ES" dirty="0"/>
              <a:t>});</a:t>
            </a:r>
          </a:p>
          <a:p>
            <a:endParaRPr lang="es-ES" dirty="0"/>
          </a:p>
        </p:txBody>
      </p:sp>
    </p:spTree>
    <p:extLst>
      <p:ext uri="{BB962C8B-B14F-4D97-AF65-F5344CB8AC3E}">
        <p14:creationId xmlns:p14="http://schemas.microsoft.com/office/powerpoint/2010/main" val="22695728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Agregaciones</a:t>
            </a:r>
          </a:p>
        </p:txBody>
      </p:sp>
      <p:sp>
        <p:nvSpPr>
          <p:cNvPr id="3" name="Marcador de contenido 2"/>
          <p:cNvSpPr>
            <a:spLocks noGrp="1"/>
          </p:cNvSpPr>
          <p:nvPr>
            <p:ph idx="1"/>
          </p:nvPr>
        </p:nvSpPr>
        <p:spPr/>
        <p:txBody>
          <a:bodyPr>
            <a:normAutofit fontScale="92500" lnSpcReduction="20000"/>
          </a:bodyPr>
          <a:lstStyle/>
          <a:p>
            <a:r>
              <a:rPr lang="es-ES" dirty="0"/>
              <a:t>Añadir un nuevo elemento a la agregación:</a:t>
            </a:r>
          </a:p>
          <a:p>
            <a:pPr marL="400050" lvl="1" indent="0">
              <a:buNone/>
            </a:pPr>
            <a:r>
              <a:rPr lang="es-ES" dirty="0" err="1"/>
              <a:t>addRole</a:t>
            </a:r>
            <a:r>
              <a:rPr lang="es-ES" dirty="0"/>
              <a:t>() {</a:t>
            </a:r>
          </a:p>
          <a:p>
            <a:pPr marL="400050" lvl="1" indent="0">
              <a:buNone/>
            </a:pPr>
            <a:r>
              <a:rPr lang="es-ES" dirty="0"/>
              <a:t>  (</a:t>
            </a:r>
            <a:r>
              <a:rPr lang="es-ES" dirty="0" err="1"/>
              <a:t>this.miForm.get</a:t>
            </a:r>
            <a:r>
              <a:rPr lang="es-ES" dirty="0"/>
              <a:t>('roles') as </a:t>
            </a:r>
            <a:r>
              <a:rPr lang="es-ES" dirty="0" err="1"/>
              <a:t>FormArray</a:t>
            </a:r>
            <a:r>
              <a:rPr lang="es-ES" dirty="0"/>
              <a:t>).</a:t>
            </a:r>
            <a:r>
              <a:rPr lang="es-ES" dirty="0" err="1"/>
              <a:t>push</a:t>
            </a:r>
            <a:r>
              <a:rPr lang="es-ES" dirty="0"/>
              <a:t>(</a:t>
            </a:r>
          </a:p>
          <a:p>
            <a:pPr marL="1435100" lvl="1" indent="-441325">
              <a:buNone/>
            </a:pPr>
            <a:r>
              <a:rPr lang="es-ES" dirty="0"/>
              <a:t>new </a:t>
            </a:r>
            <a:r>
              <a:rPr lang="es-ES" dirty="0" err="1"/>
              <a:t>FormGroup</a:t>
            </a:r>
            <a:r>
              <a:rPr lang="es-ES" dirty="0"/>
              <a:t>({ role: new </a:t>
            </a:r>
            <a:r>
              <a:rPr lang="es-ES" dirty="0" err="1"/>
              <a:t>FormControl</a:t>
            </a:r>
            <a:r>
              <a:rPr lang="es-ES" dirty="0"/>
              <a:t>(</a:t>
            </a:r>
            <a:r>
              <a:rPr lang="es-ES" dirty="0" err="1"/>
              <a:t>r.role</a:t>
            </a:r>
            <a:r>
              <a:rPr lang="es-ES" dirty="0"/>
              <a:t>, </a:t>
            </a:r>
            <a:r>
              <a:rPr lang="es-ES" dirty="0" err="1"/>
              <a:t>Validators.required</a:t>
            </a:r>
            <a:r>
              <a:rPr lang="es-ES" dirty="0"/>
              <a:t>) })</a:t>
            </a:r>
          </a:p>
          <a:p>
            <a:pPr marL="400050" lvl="1" indent="0">
              <a:buNone/>
            </a:pPr>
            <a:r>
              <a:rPr lang="es-ES" dirty="0"/>
              <a:t>  );</a:t>
            </a:r>
          </a:p>
          <a:p>
            <a:pPr marL="400050" lvl="1" indent="0">
              <a:buNone/>
            </a:pPr>
            <a:r>
              <a:rPr lang="es-ES" dirty="0"/>
              <a:t>}</a:t>
            </a:r>
          </a:p>
          <a:p>
            <a:r>
              <a:rPr lang="es-ES" dirty="0"/>
              <a:t>Borrar un elemento de la agregación:</a:t>
            </a:r>
          </a:p>
          <a:p>
            <a:pPr marL="457200" lvl="1" indent="0">
              <a:buNone/>
            </a:pPr>
            <a:r>
              <a:rPr lang="es-ES" dirty="0" err="1"/>
              <a:t>deleteRole</a:t>
            </a:r>
            <a:r>
              <a:rPr lang="es-ES" dirty="0"/>
              <a:t>(</a:t>
            </a:r>
            <a:r>
              <a:rPr lang="es-ES" dirty="0" err="1"/>
              <a:t>ind</a:t>
            </a:r>
            <a:r>
              <a:rPr lang="es-ES" dirty="0"/>
              <a:t>: </a:t>
            </a:r>
            <a:r>
              <a:rPr lang="es-ES" dirty="0" err="1"/>
              <a:t>number</a:t>
            </a:r>
            <a:r>
              <a:rPr lang="es-ES" dirty="0"/>
              <a:t>) {</a:t>
            </a:r>
          </a:p>
          <a:p>
            <a:pPr marL="457200" lvl="1" indent="0">
              <a:buNone/>
            </a:pPr>
            <a:r>
              <a:rPr lang="es-ES" dirty="0"/>
              <a:t>  (</a:t>
            </a:r>
            <a:r>
              <a:rPr lang="es-ES" dirty="0" err="1"/>
              <a:t>this.miForm.get</a:t>
            </a:r>
            <a:r>
              <a:rPr lang="es-ES" dirty="0"/>
              <a:t>('roles') as </a:t>
            </a:r>
            <a:r>
              <a:rPr lang="es-ES" dirty="0" err="1"/>
              <a:t>FormArray</a:t>
            </a:r>
            <a:r>
              <a:rPr lang="es-ES" dirty="0"/>
              <a:t>).</a:t>
            </a:r>
            <a:r>
              <a:rPr lang="es-ES" dirty="0" err="1"/>
              <a:t>removeAt</a:t>
            </a:r>
            <a:r>
              <a:rPr lang="es-ES" dirty="0"/>
              <a:t>(</a:t>
            </a:r>
            <a:r>
              <a:rPr lang="es-ES" dirty="0" err="1"/>
              <a:t>ind</a:t>
            </a:r>
            <a:r>
              <a:rPr lang="es-ES" dirty="0"/>
              <a:t>);</a:t>
            </a:r>
          </a:p>
          <a:p>
            <a:pPr marL="457200" lvl="1" indent="0">
              <a:buNone/>
            </a:pPr>
            <a:r>
              <a:rPr lang="es-ES" dirty="0"/>
              <a:t>}</a:t>
            </a:r>
          </a:p>
          <a:p>
            <a:endParaRPr lang="es-ES" dirty="0"/>
          </a:p>
          <a:p>
            <a:endParaRPr lang="es-ES" dirty="0"/>
          </a:p>
        </p:txBody>
      </p:sp>
    </p:spTree>
    <p:extLst>
      <p:ext uri="{BB962C8B-B14F-4D97-AF65-F5344CB8AC3E}">
        <p14:creationId xmlns:p14="http://schemas.microsoft.com/office/powerpoint/2010/main" val="1997871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Validaciones</a:t>
            </a:r>
          </a:p>
        </p:txBody>
      </p:sp>
      <p:sp>
        <p:nvSpPr>
          <p:cNvPr id="3" name="Marcador de contenido 2"/>
          <p:cNvSpPr>
            <a:spLocks noGrp="1"/>
          </p:cNvSpPr>
          <p:nvPr>
            <p:ph idx="1"/>
          </p:nvPr>
        </p:nvSpPr>
        <p:spPr/>
        <p:txBody>
          <a:bodyPr>
            <a:normAutofit fontScale="85000" lnSpcReduction="20000"/>
          </a:bodyPr>
          <a:lstStyle/>
          <a:p>
            <a:r>
              <a:rPr lang="es-ES" dirty="0"/>
              <a:t>La clase </a:t>
            </a:r>
            <a:r>
              <a:rPr lang="es-ES" dirty="0" err="1"/>
              <a:t>Validators</a:t>
            </a:r>
            <a:r>
              <a:rPr lang="es-ES" dirty="0"/>
              <a:t> expone las validaciones predefinidas en Angular y se pueden crear funciones de validación propias.</a:t>
            </a:r>
          </a:p>
          <a:p>
            <a:r>
              <a:rPr lang="es-ES" dirty="0"/>
              <a:t>Las validaciones se establecen cuando se instancian los </a:t>
            </a:r>
            <a:r>
              <a:rPr lang="es-ES" dirty="0" err="1"/>
              <a:t>FormControl</a:t>
            </a:r>
            <a:r>
              <a:rPr lang="es-ES" dirty="0"/>
              <a:t> o </a:t>
            </a:r>
            <a:r>
              <a:rPr lang="es-ES" dirty="0" err="1"/>
              <a:t>FormGroup</a:t>
            </a:r>
            <a:r>
              <a:rPr lang="es-ES" dirty="0"/>
              <a:t>. En caso de múltiples validaciones se suministra una </a:t>
            </a:r>
            <a:r>
              <a:rPr lang="es-ES" dirty="0" err="1"/>
              <a:t>array</a:t>
            </a:r>
            <a:r>
              <a:rPr lang="es-ES" dirty="0"/>
              <a:t> de validaciones:</a:t>
            </a:r>
          </a:p>
          <a:p>
            <a:pPr marL="1528763" lvl="1" indent="-1128713">
              <a:buNone/>
            </a:pPr>
            <a:r>
              <a:rPr lang="es-ES" dirty="0" err="1"/>
              <a:t>this.miForm</a:t>
            </a:r>
            <a:r>
              <a:rPr lang="es-ES" dirty="0"/>
              <a:t> = new </a:t>
            </a:r>
            <a:r>
              <a:rPr lang="es-ES" dirty="0" err="1"/>
              <a:t>FormGroup</a:t>
            </a:r>
            <a:r>
              <a:rPr lang="es-ES" dirty="0"/>
              <a:t>({</a:t>
            </a:r>
          </a:p>
          <a:p>
            <a:pPr marL="1528763" lvl="1" indent="-1128713">
              <a:buNone/>
            </a:pPr>
            <a:r>
              <a:rPr lang="es-ES" dirty="0"/>
              <a:t>  </a:t>
            </a:r>
            <a:r>
              <a:rPr lang="es-ES" dirty="0" err="1"/>
              <a:t>user</a:t>
            </a:r>
            <a:r>
              <a:rPr lang="es-ES" dirty="0"/>
              <a:t>: new </a:t>
            </a:r>
            <a:r>
              <a:rPr lang="es-ES" dirty="0" err="1"/>
              <a:t>FormControl</a:t>
            </a:r>
            <a:r>
              <a:rPr lang="es-ES" dirty="0"/>
              <a:t>('', [</a:t>
            </a:r>
            <a:r>
              <a:rPr lang="es-ES" dirty="0" err="1"/>
              <a:t>Validators.required</a:t>
            </a:r>
            <a:r>
              <a:rPr lang="es-ES" dirty="0"/>
              <a:t>, </a:t>
            </a:r>
            <a:r>
              <a:rPr lang="es-ES" dirty="0" err="1"/>
              <a:t>Validators.minLength</a:t>
            </a:r>
            <a:r>
              <a:rPr lang="es-ES" dirty="0"/>
              <a:t>(2), </a:t>
            </a:r>
            <a:r>
              <a:rPr lang="es-ES" dirty="0" err="1"/>
              <a:t>Validators.maxLength</a:t>
            </a:r>
            <a:r>
              <a:rPr lang="es-ES" dirty="0"/>
              <a:t>(20)]),</a:t>
            </a:r>
          </a:p>
          <a:p>
            <a:pPr marL="1528763" lvl="1" indent="-1128713">
              <a:buNone/>
            </a:pPr>
            <a:r>
              <a:rPr lang="es-ES" dirty="0"/>
              <a:t>  </a:t>
            </a:r>
            <a:r>
              <a:rPr lang="es-ES" dirty="0" err="1"/>
              <a:t>password</a:t>
            </a:r>
            <a:r>
              <a:rPr lang="es-ES" dirty="0"/>
              <a:t>: new </a:t>
            </a:r>
            <a:r>
              <a:rPr lang="es-ES" dirty="0" err="1"/>
              <a:t>FormGroup</a:t>
            </a:r>
            <a:r>
              <a:rPr lang="es-ES" dirty="0"/>
              <a:t>({…}, </a:t>
            </a:r>
            <a:r>
              <a:rPr lang="es-ES" dirty="0" err="1"/>
              <a:t>passwordMatchValidator</a:t>
            </a:r>
            <a:r>
              <a:rPr lang="es-ES" dirty="0"/>
              <a:t>);</a:t>
            </a:r>
          </a:p>
          <a:p>
            <a:pPr marL="1528763" lvl="1" indent="-1128713">
              <a:buNone/>
            </a:pPr>
            <a:r>
              <a:rPr lang="es-ES" dirty="0"/>
              <a:t>  roles: fa</a:t>
            </a:r>
          </a:p>
          <a:p>
            <a:pPr marL="1528763" lvl="1" indent="-1128713">
              <a:buNone/>
            </a:pPr>
            <a:r>
              <a:rPr lang="es-ES" dirty="0"/>
              <a:t>});</a:t>
            </a:r>
          </a:p>
          <a:p>
            <a:endParaRPr lang="es-ES" dirty="0"/>
          </a:p>
        </p:txBody>
      </p:sp>
    </p:spTree>
    <p:extLst>
      <p:ext uri="{BB962C8B-B14F-4D97-AF65-F5344CB8AC3E}">
        <p14:creationId xmlns:p14="http://schemas.microsoft.com/office/powerpoint/2010/main" val="28137726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Validaciones personalizadas</a:t>
            </a:r>
          </a:p>
        </p:txBody>
      </p:sp>
      <p:sp>
        <p:nvSpPr>
          <p:cNvPr id="3" name="Marcador de contenido 2"/>
          <p:cNvSpPr>
            <a:spLocks noGrp="1"/>
          </p:cNvSpPr>
          <p:nvPr>
            <p:ph idx="1"/>
          </p:nvPr>
        </p:nvSpPr>
        <p:spPr>
          <a:xfrm>
            <a:off x="457200" y="1600200"/>
            <a:ext cx="8229600" cy="4493096"/>
          </a:xfrm>
        </p:spPr>
        <p:txBody>
          <a:bodyPr>
            <a:normAutofit fontScale="77500" lnSpcReduction="20000"/>
          </a:bodyPr>
          <a:lstStyle/>
          <a:p>
            <a:r>
              <a:rPr lang="es-ES" dirty="0"/>
              <a:t>Para un </a:t>
            </a:r>
            <a:r>
              <a:rPr lang="es-ES" dirty="0" err="1"/>
              <a:t>FormControl</a:t>
            </a:r>
            <a:r>
              <a:rPr lang="es-ES" dirty="0"/>
              <a:t> (por convenio: sin valor se considera valido salvo en </a:t>
            </a:r>
            <a:r>
              <a:rPr lang="es-ES" dirty="0" err="1"/>
              <a:t>required</a:t>
            </a:r>
            <a:r>
              <a:rPr lang="es-ES" dirty="0"/>
              <a:t>):</a:t>
            </a:r>
          </a:p>
          <a:p>
            <a:pPr marL="1435100" lvl="1" indent="-977900">
              <a:buNone/>
            </a:pPr>
            <a:r>
              <a:rPr lang="es-ES" dirty="0" err="1"/>
              <a:t>export</a:t>
            </a:r>
            <a:r>
              <a:rPr lang="es-ES" dirty="0"/>
              <a:t> </a:t>
            </a:r>
            <a:r>
              <a:rPr lang="es-ES" dirty="0" err="1"/>
              <a:t>function</a:t>
            </a:r>
            <a:r>
              <a:rPr lang="es-ES" dirty="0"/>
              <a:t> </a:t>
            </a:r>
            <a:r>
              <a:rPr lang="es-ES" dirty="0" err="1"/>
              <a:t>naturalNumberValidator</a:t>
            </a:r>
            <a:r>
              <a:rPr lang="es-ES" dirty="0"/>
              <a:t>(): </a:t>
            </a:r>
            <a:r>
              <a:rPr lang="es-ES" dirty="0" err="1"/>
              <a:t>ValidatorFn</a:t>
            </a:r>
            <a:r>
              <a:rPr lang="es-ES" dirty="0"/>
              <a:t> {</a:t>
            </a:r>
          </a:p>
          <a:p>
            <a:pPr marL="1435100" lvl="1" indent="-977900">
              <a:buNone/>
            </a:pPr>
            <a:r>
              <a:rPr lang="es-ES" dirty="0"/>
              <a:t>    </a:t>
            </a:r>
            <a:r>
              <a:rPr lang="es-ES" dirty="0" err="1"/>
              <a:t>return</a:t>
            </a:r>
            <a:r>
              <a:rPr lang="es-ES" dirty="0"/>
              <a:t> (control: </a:t>
            </a:r>
            <a:r>
              <a:rPr lang="es-ES" dirty="0" err="1"/>
              <a:t>AbstractControl</a:t>
            </a:r>
            <a:r>
              <a:rPr lang="es-ES" dirty="0"/>
              <a:t>): { [</a:t>
            </a:r>
            <a:r>
              <a:rPr lang="es-ES" dirty="0" err="1"/>
              <a:t>key</a:t>
            </a:r>
            <a:r>
              <a:rPr lang="es-ES" dirty="0"/>
              <a:t>: </a:t>
            </a:r>
            <a:r>
              <a:rPr lang="es-ES" dirty="0" err="1"/>
              <a:t>string</a:t>
            </a:r>
            <a:r>
              <a:rPr lang="es-ES" dirty="0"/>
              <a:t>]: </a:t>
            </a:r>
            <a:r>
              <a:rPr lang="es-ES" dirty="0" err="1"/>
              <a:t>any</a:t>
            </a:r>
            <a:r>
              <a:rPr lang="es-ES" dirty="0"/>
              <a:t> } =&gt; {</a:t>
            </a:r>
          </a:p>
          <a:p>
            <a:pPr marL="1435100" lvl="1" indent="-977900">
              <a:buNone/>
            </a:pPr>
            <a:r>
              <a:rPr lang="es-ES" dirty="0"/>
              <a:t>        </a:t>
            </a:r>
            <a:r>
              <a:rPr lang="es-ES" dirty="0" err="1"/>
              <a:t>return</a:t>
            </a:r>
            <a:r>
              <a:rPr lang="es-ES" dirty="0"/>
              <a:t> (!</a:t>
            </a:r>
            <a:r>
              <a:rPr lang="es-ES" dirty="0" err="1"/>
              <a:t>control.value</a:t>
            </a:r>
            <a:r>
              <a:rPr lang="es-ES" dirty="0"/>
              <a:t> || /^[1-9]\d*$/.test(</a:t>
            </a:r>
            <a:r>
              <a:rPr lang="es-ES" dirty="0" err="1"/>
              <a:t>control.value</a:t>
            </a:r>
            <a:r>
              <a:rPr lang="es-ES" dirty="0"/>
              <a:t>)) ? </a:t>
            </a:r>
            <a:r>
              <a:rPr lang="es-ES" dirty="0" err="1"/>
              <a:t>null</a:t>
            </a:r>
            <a:r>
              <a:rPr lang="es-ES" dirty="0"/>
              <a:t> : { </a:t>
            </a:r>
            <a:r>
              <a:rPr lang="es-ES" dirty="0" err="1"/>
              <a:t>naturalNumber</a:t>
            </a:r>
            <a:r>
              <a:rPr lang="es-ES" dirty="0"/>
              <a:t>: { </a:t>
            </a:r>
            <a:r>
              <a:rPr lang="es-ES" dirty="0" err="1"/>
              <a:t>valid</a:t>
            </a:r>
            <a:r>
              <a:rPr lang="es-ES" dirty="0"/>
              <a:t>: false } };</a:t>
            </a:r>
          </a:p>
          <a:p>
            <a:pPr marL="1435100" lvl="1" indent="-977900">
              <a:buNone/>
            </a:pPr>
            <a:r>
              <a:rPr lang="es-ES" dirty="0"/>
              <a:t>    };</a:t>
            </a:r>
          </a:p>
          <a:p>
            <a:pPr marL="1435100" lvl="1" indent="-977900">
              <a:buNone/>
            </a:pPr>
            <a:r>
              <a:rPr lang="es-ES" dirty="0"/>
              <a:t>}</a:t>
            </a:r>
          </a:p>
          <a:p>
            <a:r>
              <a:rPr lang="es-ES" dirty="0"/>
              <a:t>Para un </a:t>
            </a:r>
            <a:r>
              <a:rPr lang="es-ES" dirty="0" err="1"/>
              <a:t>FormGroup</a:t>
            </a:r>
            <a:r>
              <a:rPr lang="es-ES" dirty="0"/>
              <a:t>:</a:t>
            </a:r>
          </a:p>
          <a:p>
            <a:pPr marL="400050" lvl="1" indent="0">
              <a:buNone/>
            </a:pPr>
            <a:r>
              <a:rPr lang="es-ES" dirty="0" err="1"/>
              <a:t>function</a:t>
            </a:r>
            <a:r>
              <a:rPr lang="es-ES" dirty="0"/>
              <a:t> </a:t>
            </a:r>
            <a:r>
              <a:rPr lang="es-ES" dirty="0" err="1"/>
              <a:t>passwordMatchValidator</a:t>
            </a:r>
            <a:r>
              <a:rPr lang="es-ES" dirty="0"/>
              <a:t>(g: </a:t>
            </a:r>
            <a:r>
              <a:rPr lang="es-ES" dirty="0" err="1"/>
              <a:t>FormGroup</a:t>
            </a:r>
            <a:r>
              <a:rPr lang="es-ES" dirty="0"/>
              <a:t>) {</a:t>
            </a:r>
          </a:p>
          <a:p>
            <a:pPr marL="1435100" lvl="1" indent="-1035050">
              <a:buNone/>
            </a:pPr>
            <a:r>
              <a:rPr lang="es-ES" dirty="0"/>
              <a:t>   </a:t>
            </a:r>
            <a:r>
              <a:rPr lang="es-ES" dirty="0" err="1"/>
              <a:t>return</a:t>
            </a:r>
            <a:r>
              <a:rPr lang="es-ES" dirty="0"/>
              <a:t> </a:t>
            </a:r>
            <a:r>
              <a:rPr lang="es-ES" dirty="0" err="1"/>
              <a:t>g.get</a:t>
            </a:r>
            <a:r>
              <a:rPr lang="es-ES" dirty="0"/>
              <a:t>('</a:t>
            </a:r>
            <a:r>
              <a:rPr lang="es-ES" dirty="0" err="1"/>
              <a:t>passwordValue</a:t>
            </a:r>
            <a:r>
              <a:rPr lang="es-ES" dirty="0"/>
              <a:t>').</a:t>
            </a:r>
            <a:r>
              <a:rPr lang="es-ES" dirty="0" err="1"/>
              <a:t>value</a:t>
            </a:r>
            <a:r>
              <a:rPr lang="es-ES" dirty="0"/>
              <a:t> === </a:t>
            </a:r>
            <a:r>
              <a:rPr lang="es-ES" dirty="0" err="1"/>
              <a:t>g.get</a:t>
            </a:r>
            <a:r>
              <a:rPr lang="es-ES" dirty="0"/>
              <a:t>('</a:t>
            </a:r>
            <a:r>
              <a:rPr lang="es-ES" dirty="0" err="1"/>
              <a:t>passwordConfirm</a:t>
            </a:r>
            <a:r>
              <a:rPr lang="es-ES" dirty="0"/>
              <a:t>').</a:t>
            </a:r>
            <a:r>
              <a:rPr lang="es-ES" dirty="0" err="1"/>
              <a:t>value</a:t>
            </a:r>
            <a:r>
              <a:rPr lang="es-ES" dirty="0"/>
              <a:t> ? </a:t>
            </a:r>
            <a:r>
              <a:rPr lang="es-ES" dirty="0" err="1"/>
              <a:t>null</a:t>
            </a:r>
            <a:r>
              <a:rPr lang="es-ES" dirty="0"/>
              <a:t> : {'</a:t>
            </a:r>
            <a:r>
              <a:rPr lang="es-ES" dirty="0" err="1"/>
              <a:t>mismatch</a:t>
            </a:r>
            <a:r>
              <a:rPr lang="es-ES" dirty="0"/>
              <a:t>': true};</a:t>
            </a:r>
          </a:p>
          <a:p>
            <a:pPr marL="400050" lvl="1" indent="0">
              <a:buNone/>
            </a:pPr>
            <a:r>
              <a:rPr lang="es-ES" dirty="0"/>
              <a:t>}</a:t>
            </a:r>
          </a:p>
        </p:txBody>
      </p:sp>
    </p:spTree>
    <p:extLst>
      <p:ext uri="{BB962C8B-B14F-4D97-AF65-F5344CB8AC3E}">
        <p14:creationId xmlns:p14="http://schemas.microsoft.com/office/powerpoint/2010/main" val="104782629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Enlace de datos</a:t>
            </a:r>
          </a:p>
        </p:txBody>
      </p:sp>
      <p:sp>
        <p:nvSpPr>
          <p:cNvPr id="3" name="Marcador de contenido 2"/>
          <p:cNvSpPr>
            <a:spLocks noGrp="1"/>
          </p:cNvSpPr>
          <p:nvPr>
            <p:ph idx="1"/>
          </p:nvPr>
        </p:nvSpPr>
        <p:spPr/>
        <p:txBody>
          <a:bodyPr>
            <a:normAutofit fontScale="62500" lnSpcReduction="20000"/>
          </a:bodyPr>
          <a:lstStyle/>
          <a:p>
            <a:r>
              <a:rPr lang="es-ES" dirty="0"/>
              <a:t>Según el paradigma reactivo, el componente preserva la inmutabilidad del modelo de datos, por lo que es necesario traspasar manualmente los datos del modelo a los controles y viceversa.</a:t>
            </a:r>
          </a:p>
          <a:p>
            <a:r>
              <a:rPr lang="es-ES" dirty="0"/>
              <a:t>Con los </a:t>
            </a:r>
            <a:r>
              <a:rPr lang="es-ES" dirty="0" err="1"/>
              <a:t>setValue</a:t>
            </a:r>
            <a:r>
              <a:rPr lang="es-ES" dirty="0"/>
              <a:t> y </a:t>
            </a:r>
            <a:r>
              <a:rPr lang="es-ES" dirty="0" err="1"/>
              <a:t>patchValue</a:t>
            </a:r>
            <a:r>
              <a:rPr lang="es-ES" dirty="0"/>
              <a:t> se pasan los datos hacia el formulario. El método </a:t>
            </a:r>
            <a:r>
              <a:rPr lang="es-ES" dirty="0" err="1"/>
              <a:t>setValue</a:t>
            </a:r>
            <a:r>
              <a:rPr lang="es-ES" dirty="0"/>
              <a:t> comprueba minuciosamente el objeto de datos antes de asignar cualquier valor de control de formulario. No aceptará un objeto de datos que no coincida con la estructura </a:t>
            </a:r>
            <a:r>
              <a:rPr lang="es-ES" dirty="0" err="1"/>
              <a:t>FormGroup</a:t>
            </a:r>
            <a:r>
              <a:rPr lang="es-ES" dirty="0"/>
              <a:t> o falte valores para cualquier control en el grupo. </a:t>
            </a:r>
            <a:r>
              <a:rPr lang="es-ES" dirty="0" err="1"/>
              <a:t>patchValue</a:t>
            </a:r>
            <a:r>
              <a:rPr lang="es-ES" dirty="0"/>
              <a:t> tiene más flexibilidad para hacer frente a datos divergentes y fallará en silencio.</a:t>
            </a:r>
          </a:p>
          <a:p>
            <a:pPr marL="400050" lvl="1" indent="0">
              <a:buNone/>
            </a:pPr>
            <a:r>
              <a:rPr lang="es-ES" dirty="0" err="1"/>
              <a:t>this.miForm.setValue</a:t>
            </a:r>
            <a:r>
              <a:rPr lang="es-ES" dirty="0"/>
              <a:t>(</a:t>
            </a:r>
            <a:r>
              <a:rPr lang="es-ES" dirty="0" err="1"/>
              <a:t>this.modelo</a:t>
            </a:r>
            <a:r>
              <a:rPr lang="es-ES" dirty="0"/>
              <a:t>);</a:t>
            </a:r>
          </a:p>
          <a:p>
            <a:pPr marL="400050" lvl="1" indent="0">
              <a:buNone/>
            </a:pPr>
            <a:r>
              <a:rPr lang="es-ES" dirty="0" err="1"/>
              <a:t>this.miForm.get</a:t>
            </a:r>
            <a:r>
              <a:rPr lang="es-ES" dirty="0"/>
              <a:t>('</a:t>
            </a:r>
            <a:r>
              <a:rPr lang="es-ES" dirty="0" err="1"/>
              <a:t>user</a:t>
            </a:r>
            <a:r>
              <a:rPr lang="es-ES" dirty="0"/>
              <a:t>').</a:t>
            </a:r>
            <a:r>
              <a:rPr lang="es-ES" dirty="0" err="1"/>
              <a:t>setValue</a:t>
            </a:r>
            <a:r>
              <a:rPr lang="es-ES" dirty="0"/>
              <a:t>(</a:t>
            </a:r>
            <a:r>
              <a:rPr lang="es-ES" dirty="0" err="1"/>
              <a:t>this.modelo.user</a:t>
            </a:r>
            <a:r>
              <a:rPr lang="es-ES" dirty="0"/>
              <a:t>);</a:t>
            </a:r>
          </a:p>
          <a:p>
            <a:r>
              <a:rPr lang="es-ES" dirty="0"/>
              <a:t>Para recuperar los datos del formulario se dispone de la propiedad </a:t>
            </a:r>
            <a:r>
              <a:rPr lang="es-ES" dirty="0" err="1"/>
              <a:t>value</a:t>
            </a:r>
            <a:r>
              <a:rPr lang="es-ES" dirty="0"/>
              <a:t>:</a:t>
            </a:r>
          </a:p>
          <a:p>
            <a:pPr marL="400050" lvl="1" indent="0">
              <a:buNone/>
            </a:pPr>
            <a:r>
              <a:rPr lang="es-ES" dirty="0" err="1"/>
              <a:t>aux</a:t>
            </a:r>
            <a:r>
              <a:rPr lang="es-ES" dirty="0"/>
              <a:t> = </a:t>
            </a:r>
            <a:r>
              <a:rPr lang="es-ES" dirty="0" err="1"/>
              <a:t>this.miForm.value</a:t>
            </a:r>
            <a:r>
              <a:rPr lang="es-ES" dirty="0"/>
              <a:t>;</a:t>
            </a:r>
          </a:p>
          <a:p>
            <a:pPr marL="400050" lvl="1" indent="0">
              <a:buNone/>
            </a:pPr>
            <a:r>
              <a:rPr lang="es-ES" dirty="0" err="1"/>
              <a:t>this.modelo.user</a:t>
            </a:r>
            <a:r>
              <a:rPr lang="es-ES" dirty="0"/>
              <a:t> = </a:t>
            </a:r>
            <a:r>
              <a:rPr lang="es-ES" dirty="0" err="1"/>
              <a:t>this.miForm.get</a:t>
            </a:r>
            <a:r>
              <a:rPr lang="es-ES" dirty="0"/>
              <a:t>('</a:t>
            </a:r>
            <a:r>
              <a:rPr lang="es-ES" dirty="0" err="1"/>
              <a:t>user</a:t>
            </a:r>
            <a:r>
              <a:rPr lang="es-ES" dirty="0"/>
              <a:t>').</a:t>
            </a:r>
            <a:r>
              <a:rPr lang="es-ES" dirty="0" err="1"/>
              <a:t>value</a:t>
            </a:r>
            <a:r>
              <a:rPr lang="es-ES" dirty="0"/>
              <a:t>;</a:t>
            </a:r>
          </a:p>
          <a:p>
            <a:r>
              <a:rPr lang="es-ES" dirty="0"/>
              <a:t>Para borrar los datos del formulario o control:</a:t>
            </a:r>
          </a:p>
          <a:p>
            <a:pPr marL="400050" lvl="1" indent="0">
              <a:buNone/>
            </a:pPr>
            <a:r>
              <a:rPr lang="es-ES" dirty="0" err="1"/>
              <a:t>this.miForm.reset</a:t>
            </a:r>
            <a:r>
              <a:rPr lang="es-ES" dirty="0"/>
              <a:t>();</a:t>
            </a:r>
          </a:p>
          <a:p>
            <a:endParaRPr lang="es-ES" dirty="0"/>
          </a:p>
          <a:p>
            <a:endParaRPr lang="es-ES" dirty="0"/>
          </a:p>
        </p:txBody>
      </p:sp>
    </p:spTree>
    <p:extLst>
      <p:ext uri="{BB962C8B-B14F-4D97-AF65-F5344CB8AC3E}">
        <p14:creationId xmlns:p14="http://schemas.microsoft.com/office/powerpoint/2010/main" val="3844378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Indra open </a:t>
            </a:r>
            <a:r>
              <a:rPr lang="es-ES" dirty="0" err="1"/>
              <a:t>university</a:t>
            </a:r>
            <a:endParaRPr lang="es-ES" dirty="0"/>
          </a:p>
        </p:txBody>
      </p:sp>
      <p:pic>
        <p:nvPicPr>
          <p:cNvPr id="5" name="Imagen 4"/>
          <p:cNvPicPr>
            <a:picLocks noChangeAspect="1"/>
          </p:cNvPicPr>
          <p:nvPr/>
        </p:nvPicPr>
        <p:blipFill rotWithShape="1">
          <a:blip r:embed="rId3"/>
          <a:srcRect l="15133" t="31297" r="16794" b="18500"/>
          <a:stretch/>
        </p:blipFill>
        <p:spPr>
          <a:xfrm>
            <a:off x="179512" y="1487946"/>
            <a:ext cx="8856984" cy="3672408"/>
          </a:xfrm>
          <a:prstGeom prst="rect">
            <a:avLst/>
          </a:prstGeom>
        </p:spPr>
      </p:pic>
    </p:spTree>
    <p:extLst>
      <p:ext uri="{BB962C8B-B14F-4D97-AF65-F5344CB8AC3E}">
        <p14:creationId xmlns:p14="http://schemas.microsoft.com/office/powerpoint/2010/main" val="132685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Frecuencia de lanzamiento</a:t>
            </a:r>
          </a:p>
        </p:txBody>
      </p:sp>
      <p:sp>
        <p:nvSpPr>
          <p:cNvPr id="3" name="Marcador de contenido 2"/>
          <p:cNvSpPr>
            <a:spLocks noGrp="1"/>
          </p:cNvSpPr>
          <p:nvPr>
            <p:ph idx="1"/>
          </p:nvPr>
        </p:nvSpPr>
        <p:spPr/>
        <p:txBody>
          <a:bodyPr>
            <a:normAutofit fontScale="70000" lnSpcReduction="20000"/>
          </a:bodyPr>
          <a:lstStyle/>
          <a:p>
            <a:r>
              <a:rPr lang="es-ES" dirty="0"/>
              <a:t>En general, se puede esperar el siguiente ciclo de publicación:</a:t>
            </a:r>
          </a:p>
          <a:p>
            <a:pPr lvl="1"/>
            <a:r>
              <a:rPr lang="es-ES" dirty="0"/>
              <a:t>Un lanzamiento importante (</a:t>
            </a:r>
            <a:r>
              <a:rPr lang="es-ES" dirty="0" err="1"/>
              <a:t>major</a:t>
            </a:r>
            <a:r>
              <a:rPr lang="es-ES" dirty="0"/>
              <a:t>) cada 6 meses</a:t>
            </a:r>
          </a:p>
          <a:p>
            <a:pPr lvl="1"/>
            <a:r>
              <a:rPr lang="es-ES" dirty="0"/>
              <a:t>1-3 lanzamientos menores para cada lanzamiento principal</a:t>
            </a:r>
          </a:p>
          <a:p>
            <a:pPr lvl="1"/>
            <a:r>
              <a:rPr lang="es-ES" dirty="0"/>
              <a:t>El lanzamiento de un parche casi todas las semanas</a:t>
            </a:r>
          </a:p>
          <a:p>
            <a:r>
              <a:rPr lang="es-ES" dirty="0"/>
              <a:t>Para mejorar la calidad y permitir ver lo que vendrá después, se realizan lanzamientos de versiones Beta y </a:t>
            </a:r>
            <a:r>
              <a:rPr lang="es-ES" dirty="0" err="1"/>
              <a:t>Release</a:t>
            </a:r>
            <a:r>
              <a:rPr lang="es-ES" dirty="0"/>
              <a:t> Candidatos (RC) para cada versión mayor y menor.</a:t>
            </a:r>
          </a:p>
          <a:p>
            <a:r>
              <a:rPr lang="es-ES" dirty="0"/>
              <a:t>Dentro de la política de desaprobación, para ayudar a garantizar que se tenga tiempo suficiente y una ruta clara de actualización, se admite cada API obsoleta hasta al menos dos versiones principales posteriores, lo que significa al menos 12 meses después de la desaprobación.</a:t>
            </a:r>
          </a:p>
          <a:p>
            <a:r>
              <a:rPr lang="es-ES" dirty="0"/>
              <a:t>Ruptura de la secuencia:</a:t>
            </a:r>
          </a:p>
          <a:p>
            <a:pPr lvl="1"/>
            <a:r>
              <a:rPr lang="es-ES" dirty="0"/>
              <a:t>Pasa de la versión 2 </a:t>
            </a:r>
            <a:r>
              <a:rPr lang="es-ES" dirty="0">
                <a:sym typeface="Wingdings" panose="05000000000000000000" pitchFamily="2" charset="2"/>
              </a:rPr>
              <a:t> 4:</a:t>
            </a:r>
          </a:p>
          <a:p>
            <a:pPr lvl="1"/>
            <a:r>
              <a:rPr lang="es-ES" dirty="0">
                <a:sym typeface="Wingdings" panose="05000000000000000000" pitchFamily="2" charset="2"/>
              </a:rPr>
              <a:t>El componente </a:t>
            </a:r>
            <a:r>
              <a:rPr lang="es-ES" dirty="0" err="1">
                <a:sym typeface="Wingdings" panose="05000000000000000000" pitchFamily="2" charset="2"/>
              </a:rPr>
              <a:t>Router</a:t>
            </a:r>
            <a:r>
              <a:rPr lang="es-ES" dirty="0">
                <a:sym typeface="Wingdings" panose="05000000000000000000" pitchFamily="2" charset="2"/>
              </a:rPr>
              <a:t> ya estaba en una 3.xx</a:t>
            </a:r>
            <a:endParaRPr lang="es-ES" dirty="0"/>
          </a:p>
        </p:txBody>
      </p:sp>
    </p:spTree>
    <p:extLst>
      <p:ext uri="{BB962C8B-B14F-4D97-AF65-F5344CB8AC3E}">
        <p14:creationId xmlns:p14="http://schemas.microsoft.com/office/powerpoint/2010/main" val="12086949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Detección de cambios</a:t>
            </a:r>
          </a:p>
        </p:txBody>
      </p:sp>
      <p:sp>
        <p:nvSpPr>
          <p:cNvPr id="3" name="Marcador de contenido 2"/>
          <p:cNvSpPr>
            <a:spLocks noGrp="1"/>
          </p:cNvSpPr>
          <p:nvPr>
            <p:ph idx="1"/>
          </p:nvPr>
        </p:nvSpPr>
        <p:spPr/>
        <p:txBody>
          <a:bodyPr>
            <a:normAutofit fontScale="70000" lnSpcReduction="20000"/>
          </a:bodyPr>
          <a:lstStyle/>
          <a:p>
            <a:r>
              <a:rPr lang="es-ES" dirty="0"/>
              <a:t>Los herederos de </a:t>
            </a:r>
            <a:r>
              <a:rPr lang="es-ES" dirty="0" err="1"/>
              <a:t>AbstractControl</a:t>
            </a:r>
            <a:r>
              <a:rPr lang="es-ES" dirty="0"/>
              <a:t> exponen Observables, a través de </a:t>
            </a:r>
            <a:r>
              <a:rPr lang="es-ES" dirty="0" err="1"/>
              <a:t>valueChanges</a:t>
            </a:r>
            <a:r>
              <a:rPr lang="es-ES" dirty="0"/>
              <a:t> y </a:t>
            </a:r>
            <a:r>
              <a:rPr lang="es-ES" dirty="0" err="1"/>
              <a:t>statusChanges</a:t>
            </a:r>
            <a:r>
              <a:rPr lang="es-ES" dirty="0"/>
              <a:t>, que permiten suscripciones que detectan los cambios en el formulario y sus controles.</a:t>
            </a:r>
          </a:p>
          <a:p>
            <a:r>
              <a:rPr lang="es-ES" dirty="0"/>
              <a:t>Para un formulario o </a:t>
            </a:r>
            <a:r>
              <a:rPr lang="es-ES" dirty="0" err="1"/>
              <a:t>FormGroup</a:t>
            </a:r>
            <a:r>
              <a:rPr lang="es-ES" dirty="0"/>
              <a:t>:</a:t>
            </a:r>
          </a:p>
          <a:p>
            <a:pPr marL="400050" lvl="1" indent="0">
              <a:buNone/>
            </a:pPr>
            <a:r>
              <a:rPr lang="es-ES" dirty="0" err="1"/>
              <a:t>this.miForm.valueChanges</a:t>
            </a:r>
            <a:endParaRPr lang="es-ES" dirty="0"/>
          </a:p>
          <a:p>
            <a:pPr marL="400050" lvl="1" indent="0">
              <a:buNone/>
            </a:pPr>
            <a:r>
              <a:rPr lang="es-ES" dirty="0"/>
              <a:t>  .subscribe(data =&gt; {</a:t>
            </a:r>
          </a:p>
          <a:p>
            <a:pPr marL="400050" lvl="1" indent="0">
              <a:buNone/>
            </a:pPr>
            <a:r>
              <a:rPr lang="es-ES" dirty="0"/>
              <a:t>    // data: datos actuales del formulario</a:t>
            </a:r>
          </a:p>
          <a:p>
            <a:pPr marL="400050" lvl="1" indent="0">
              <a:buNone/>
            </a:pPr>
            <a:r>
              <a:rPr lang="es-ES" dirty="0"/>
              <a:t>  });</a:t>
            </a:r>
          </a:p>
          <a:p>
            <a:r>
              <a:rPr lang="es-ES" dirty="0"/>
              <a:t>Para un </a:t>
            </a:r>
            <a:r>
              <a:rPr lang="es-ES" dirty="0" err="1"/>
              <a:t>FormControl</a:t>
            </a:r>
            <a:r>
              <a:rPr lang="es-ES" dirty="0"/>
              <a:t>:</a:t>
            </a:r>
          </a:p>
          <a:p>
            <a:pPr marL="1435100" lvl="1" indent="-977900">
              <a:buNone/>
            </a:pPr>
            <a:r>
              <a:rPr lang="es-ES" dirty="0" err="1"/>
              <a:t>this.miForm.get</a:t>
            </a:r>
            <a:r>
              <a:rPr lang="es-ES" dirty="0"/>
              <a:t>('</a:t>
            </a:r>
            <a:r>
              <a:rPr lang="es-ES" dirty="0" err="1"/>
              <a:t>user</a:t>
            </a:r>
            <a:r>
              <a:rPr lang="es-ES" dirty="0"/>
              <a:t>').</a:t>
            </a:r>
            <a:r>
              <a:rPr lang="es-ES" dirty="0" err="1"/>
              <a:t>valueChanges</a:t>
            </a:r>
            <a:endParaRPr lang="es-ES" dirty="0"/>
          </a:p>
          <a:p>
            <a:pPr marL="1435100" lvl="1" indent="-977900">
              <a:buNone/>
            </a:pPr>
            <a:r>
              <a:rPr lang="es-ES" dirty="0"/>
              <a:t>  .subscribe(data =&gt; {</a:t>
            </a:r>
          </a:p>
          <a:p>
            <a:pPr marL="1435100" lvl="1" indent="-977900">
              <a:buNone/>
            </a:pPr>
            <a:r>
              <a:rPr lang="es-ES" dirty="0"/>
              <a:t>    // data: datos actuales del control</a:t>
            </a:r>
          </a:p>
          <a:p>
            <a:pPr marL="1435100" lvl="1" indent="-977900">
              <a:buNone/>
            </a:pPr>
            <a:r>
              <a:rPr lang="es-ES" dirty="0"/>
              <a:t>  });</a:t>
            </a:r>
          </a:p>
          <a:p>
            <a:pPr marL="0" indent="0">
              <a:buNone/>
            </a:pPr>
            <a:endParaRPr lang="es-ES" dirty="0"/>
          </a:p>
          <a:p>
            <a:endParaRPr lang="es-ES" dirty="0"/>
          </a:p>
        </p:txBody>
      </p:sp>
    </p:spTree>
    <p:extLst>
      <p:ext uri="{BB962C8B-B14F-4D97-AF65-F5344CB8AC3E}">
        <p14:creationId xmlns:p14="http://schemas.microsoft.com/office/powerpoint/2010/main" val="31345834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FormBuilder</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El servicio </a:t>
            </a:r>
            <a:r>
              <a:rPr lang="es-ES" dirty="0" err="1"/>
              <a:t>FormBuilder</a:t>
            </a:r>
            <a:r>
              <a:rPr lang="es-ES" dirty="0"/>
              <a:t> facilita la creación de los formularios. Es necesario inyectarlo.</a:t>
            </a:r>
          </a:p>
          <a:p>
            <a:pPr marL="400050" lvl="1" indent="0">
              <a:buNone/>
            </a:pPr>
            <a:r>
              <a:rPr lang="es-ES" dirty="0"/>
              <a:t>constructor(</a:t>
            </a:r>
            <a:r>
              <a:rPr lang="es-ES" dirty="0" err="1"/>
              <a:t>protected</a:t>
            </a:r>
            <a:r>
              <a:rPr lang="es-ES" dirty="0"/>
              <a:t> </a:t>
            </a:r>
            <a:r>
              <a:rPr lang="es-ES" dirty="0" err="1"/>
              <a:t>fb</a:t>
            </a:r>
            <a:r>
              <a:rPr lang="es-ES" dirty="0"/>
              <a:t>: </a:t>
            </a:r>
            <a:r>
              <a:rPr lang="es-ES" dirty="0" err="1"/>
              <a:t>FormBuilder</a:t>
            </a:r>
            <a:r>
              <a:rPr lang="es-ES" dirty="0"/>
              <a:t>) {}</a:t>
            </a:r>
          </a:p>
          <a:p>
            <a:r>
              <a:rPr lang="es-ES" dirty="0"/>
              <a:t>Mediante una estructura se crea el formulario:</a:t>
            </a:r>
          </a:p>
          <a:p>
            <a:pPr marL="1341438" lvl="1" indent="-941388">
              <a:buNone/>
            </a:pPr>
            <a:r>
              <a:rPr lang="es-ES" dirty="0" err="1"/>
              <a:t>const</a:t>
            </a:r>
            <a:r>
              <a:rPr lang="es-ES" dirty="0"/>
              <a:t> fa = </a:t>
            </a:r>
            <a:r>
              <a:rPr lang="es-ES" dirty="0" err="1"/>
              <a:t>this.fb.array</a:t>
            </a:r>
            <a:r>
              <a:rPr lang="es-ES" dirty="0"/>
              <a:t>([]);</a:t>
            </a:r>
          </a:p>
          <a:p>
            <a:pPr marL="1341438" lvl="1" indent="-941388">
              <a:buNone/>
            </a:pPr>
            <a:r>
              <a:rPr lang="es-ES" dirty="0" err="1"/>
              <a:t>this.model.roles.forEach</a:t>
            </a:r>
            <a:r>
              <a:rPr lang="es-ES" dirty="0"/>
              <a:t>(r =&gt; </a:t>
            </a:r>
            <a:r>
              <a:rPr lang="es-ES" dirty="0" err="1"/>
              <a:t>fa.push</a:t>
            </a:r>
            <a:r>
              <a:rPr lang="es-ES" dirty="0"/>
              <a:t>(</a:t>
            </a:r>
            <a:r>
              <a:rPr lang="es-ES" dirty="0" err="1"/>
              <a:t>this.fb.group</a:t>
            </a:r>
            <a:r>
              <a:rPr lang="es-ES" dirty="0"/>
              <a:t>({ role: [</a:t>
            </a:r>
            <a:r>
              <a:rPr lang="es-ES" dirty="0" err="1"/>
              <a:t>r.role</a:t>
            </a:r>
            <a:r>
              <a:rPr lang="es-ES" dirty="0"/>
              <a:t>, </a:t>
            </a:r>
            <a:r>
              <a:rPr lang="es-ES" dirty="0" err="1"/>
              <a:t>Validators.required</a:t>
            </a:r>
            <a:r>
              <a:rPr lang="es-ES" dirty="0"/>
              <a:t>] })));</a:t>
            </a:r>
          </a:p>
          <a:p>
            <a:pPr marL="1341438" lvl="1" indent="-941388">
              <a:buNone/>
            </a:pPr>
            <a:r>
              <a:rPr lang="es-ES" dirty="0" err="1"/>
              <a:t>this.miForm</a:t>
            </a:r>
            <a:r>
              <a:rPr lang="es-ES" dirty="0"/>
              <a:t> = </a:t>
            </a:r>
            <a:r>
              <a:rPr lang="es-ES" dirty="0" err="1"/>
              <a:t>this.fb.group</a:t>
            </a:r>
            <a:r>
              <a:rPr lang="es-ES" dirty="0"/>
              <a:t>({</a:t>
            </a:r>
          </a:p>
          <a:p>
            <a:pPr marL="1341438" lvl="1" indent="-941388">
              <a:buNone/>
            </a:pPr>
            <a:r>
              <a:rPr lang="es-ES" dirty="0"/>
              <a:t>  </a:t>
            </a:r>
            <a:r>
              <a:rPr lang="es-ES" dirty="0" err="1"/>
              <a:t>user</a:t>
            </a:r>
            <a:r>
              <a:rPr lang="es-ES" dirty="0"/>
              <a:t>: [</a:t>
            </a:r>
            <a:r>
              <a:rPr lang="es-ES" dirty="0" err="1"/>
              <a:t>this.model.user</a:t>
            </a:r>
            <a:r>
              <a:rPr lang="es-ES" dirty="0"/>
              <a:t>, [</a:t>
            </a:r>
            <a:r>
              <a:rPr lang="es-ES" dirty="0" err="1"/>
              <a:t>Validators.required</a:t>
            </a:r>
            <a:r>
              <a:rPr lang="es-ES" dirty="0"/>
              <a:t>, </a:t>
            </a:r>
            <a:r>
              <a:rPr lang="es-ES" dirty="0" err="1"/>
              <a:t>Validators.minLength</a:t>
            </a:r>
            <a:r>
              <a:rPr lang="es-ES" dirty="0"/>
              <a:t>(2), </a:t>
            </a:r>
            <a:r>
              <a:rPr lang="es-ES" dirty="0" err="1"/>
              <a:t>Validators.maxLength</a:t>
            </a:r>
            <a:r>
              <a:rPr lang="es-ES" dirty="0"/>
              <a:t>(20)]],</a:t>
            </a:r>
          </a:p>
          <a:p>
            <a:pPr marL="1341438" lvl="1" indent="-941388">
              <a:buNone/>
            </a:pPr>
            <a:r>
              <a:rPr lang="es-ES" dirty="0"/>
              <a:t>  </a:t>
            </a:r>
            <a:r>
              <a:rPr lang="es-ES" dirty="0" err="1"/>
              <a:t>password</a:t>
            </a:r>
            <a:r>
              <a:rPr lang="es-ES" dirty="0"/>
              <a:t>: </a:t>
            </a:r>
            <a:r>
              <a:rPr lang="es-ES" dirty="0" err="1"/>
              <a:t>this.fb.group</a:t>
            </a:r>
            <a:r>
              <a:rPr lang="es-ES" dirty="0"/>
              <a:t>({</a:t>
            </a:r>
          </a:p>
          <a:p>
            <a:pPr marL="1341438" lvl="1" indent="-941388">
              <a:buNone/>
            </a:pPr>
            <a:r>
              <a:rPr lang="es-ES" dirty="0"/>
              <a:t>      </a:t>
            </a:r>
            <a:r>
              <a:rPr lang="es-ES" dirty="0" err="1"/>
              <a:t>passwordValue</a:t>
            </a:r>
            <a:r>
              <a:rPr lang="es-ES" dirty="0"/>
              <a:t>: [</a:t>
            </a:r>
            <a:r>
              <a:rPr lang="es-ES" dirty="0" err="1"/>
              <a:t>this.model.password</a:t>
            </a:r>
            <a:r>
              <a:rPr lang="es-ES" dirty="0"/>
              <a:t>, </a:t>
            </a:r>
            <a:r>
              <a:rPr lang="es-ES" dirty="0" err="1"/>
              <a:t>Validators.minLength</a:t>
            </a:r>
            <a:r>
              <a:rPr lang="es-ES" dirty="0"/>
              <a:t>(2)],</a:t>
            </a:r>
          </a:p>
          <a:p>
            <a:pPr marL="1341438" lvl="1" indent="-941388">
              <a:buNone/>
            </a:pPr>
            <a:r>
              <a:rPr lang="es-ES" dirty="0"/>
              <a:t>      </a:t>
            </a:r>
            <a:r>
              <a:rPr lang="es-ES" dirty="0" err="1"/>
              <a:t>passwordConfirm</a:t>
            </a:r>
            <a:r>
              <a:rPr lang="es-ES" dirty="0"/>
              <a:t>: '',</a:t>
            </a:r>
          </a:p>
          <a:p>
            <a:pPr marL="1341438" lvl="1" indent="-941388">
              <a:buNone/>
            </a:pPr>
            <a:r>
              <a:rPr lang="es-ES" dirty="0"/>
              <a:t>    }, { </a:t>
            </a:r>
            <a:r>
              <a:rPr lang="es-ES" dirty="0" err="1"/>
              <a:t>validator</a:t>
            </a:r>
            <a:r>
              <a:rPr lang="es-ES" dirty="0"/>
              <a:t>: </a:t>
            </a:r>
            <a:r>
              <a:rPr lang="es-ES" dirty="0" err="1"/>
              <a:t>passwordMatchValidator</a:t>
            </a:r>
            <a:r>
              <a:rPr lang="es-ES" dirty="0"/>
              <a:t> }),</a:t>
            </a:r>
          </a:p>
          <a:p>
            <a:pPr marL="1341438" lvl="1" indent="-941388">
              <a:buNone/>
            </a:pPr>
            <a:r>
              <a:rPr lang="es-ES" dirty="0"/>
              <a:t>  roles: fa</a:t>
            </a:r>
          </a:p>
          <a:p>
            <a:pPr marL="1341438" lvl="1" indent="-941388">
              <a:buNone/>
            </a:pPr>
            <a:r>
              <a:rPr lang="es-ES" dirty="0"/>
              <a:t>});</a:t>
            </a:r>
          </a:p>
        </p:txBody>
      </p:sp>
    </p:spTree>
    <p:extLst>
      <p:ext uri="{BB962C8B-B14F-4D97-AF65-F5344CB8AC3E}">
        <p14:creationId xmlns:p14="http://schemas.microsoft.com/office/powerpoint/2010/main" val="10757959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a:t>
            </a:r>
          </a:p>
        </p:txBody>
      </p:sp>
      <p:sp>
        <p:nvSpPr>
          <p:cNvPr id="3" name="Marcador de contenido 2"/>
          <p:cNvSpPr>
            <a:spLocks noGrp="1"/>
          </p:cNvSpPr>
          <p:nvPr>
            <p:ph idx="1"/>
          </p:nvPr>
        </p:nvSpPr>
        <p:spPr/>
        <p:txBody>
          <a:bodyPr>
            <a:normAutofit fontScale="62500" lnSpcReduction="20000"/>
          </a:bodyPr>
          <a:lstStyle/>
          <a:p>
            <a:r>
              <a:rPr lang="es-ES" dirty="0" err="1"/>
              <a:t>formGroup</a:t>
            </a:r>
            <a:r>
              <a:rPr lang="es-ES" dirty="0"/>
              <a:t>: para vincular la propiedad formulario al formulario.</a:t>
            </a:r>
          </a:p>
          <a:p>
            <a:pPr marL="400050" lvl="1" indent="0">
              <a:buNone/>
            </a:pPr>
            <a:r>
              <a:rPr lang="es-ES" dirty="0"/>
              <a:t>&lt;</a:t>
            </a:r>
            <a:r>
              <a:rPr lang="es-ES" dirty="0" err="1"/>
              <a:t>form</a:t>
            </a:r>
            <a:r>
              <a:rPr lang="es-ES" dirty="0"/>
              <a:t> [</a:t>
            </a:r>
            <a:r>
              <a:rPr lang="es-ES" dirty="0" err="1"/>
              <a:t>formGroup</a:t>
            </a:r>
            <a:r>
              <a:rPr lang="es-ES" dirty="0"/>
              <a:t>]="</a:t>
            </a:r>
            <a:r>
              <a:rPr lang="es-ES" dirty="0" err="1"/>
              <a:t>miForm</a:t>
            </a:r>
            <a:r>
              <a:rPr lang="es-ES" dirty="0"/>
              <a:t>" &gt;</a:t>
            </a:r>
          </a:p>
          <a:p>
            <a:r>
              <a:rPr lang="es-ES" dirty="0" err="1"/>
              <a:t>formGroupName</a:t>
            </a:r>
            <a:r>
              <a:rPr lang="es-ES" dirty="0"/>
              <a:t>: establece una etiqueta contenedora para </a:t>
            </a:r>
            <a:r>
              <a:rPr lang="es-ES"/>
              <a:t>un subformulario (FormGroup </a:t>
            </a:r>
            <a:r>
              <a:rPr lang="es-ES" dirty="0"/>
              <a:t>dentro de otro </a:t>
            </a:r>
            <a:r>
              <a:rPr lang="es-ES" dirty="0" err="1"/>
              <a:t>FormGroup</a:t>
            </a:r>
            <a:r>
              <a:rPr lang="es-ES" dirty="0"/>
              <a:t>).</a:t>
            </a:r>
          </a:p>
          <a:p>
            <a:pPr marL="400050" lvl="1" indent="0">
              <a:buNone/>
            </a:pPr>
            <a:r>
              <a:rPr lang="es-ES" dirty="0"/>
              <a:t>&lt;div </a:t>
            </a:r>
            <a:r>
              <a:rPr lang="es-ES" dirty="0" err="1"/>
              <a:t>formGroupName</a:t>
            </a:r>
            <a:r>
              <a:rPr lang="es-ES" dirty="0"/>
              <a:t>="</a:t>
            </a:r>
            <a:r>
              <a:rPr lang="es-ES" dirty="0" err="1"/>
              <a:t>password</a:t>
            </a:r>
            <a:r>
              <a:rPr lang="es-ES" dirty="0"/>
              <a:t>" &gt;</a:t>
            </a:r>
          </a:p>
          <a:p>
            <a:r>
              <a:rPr lang="es-ES" dirty="0" err="1"/>
              <a:t>formControlName</a:t>
            </a:r>
            <a:r>
              <a:rPr lang="es-ES" dirty="0"/>
              <a:t>: para vincular &lt;input&gt;, &lt;</a:t>
            </a:r>
            <a:r>
              <a:rPr lang="es-ES" dirty="0" err="1"/>
              <a:t>select</a:t>
            </a:r>
            <a:r>
              <a:rPr lang="es-ES" dirty="0"/>
              <a:t>&gt; o &lt;</a:t>
            </a:r>
            <a:r>
              <a:rPr lang="es-ES" dirty="0" err="1"/>
              <a:t>textarea</a:t>
            </a:r>
            <a:r>
              <a:rPr lang="es-ES" dirty="0"/>
              <a:t>&gt; a su correspondiente </a:t>
            </a:r>
            <a:r>
              <a:rPr lang="es-ES" dirty="0" err="1"/>
              <a:t>FormControl</a:t>
            </a:r>
            <a:r>
              <a:rPr lang="es-ES" dirty="0"/>
              <a:t>. Debe estar correctamente anidado dentro de su </a:t>
            </a:r>
            <a:r>
              <a:rPr lang="es-ES" dirty="0" err="1"/>
              <a:t>formGroup</a:t>
            </a:r>
            <a:r>
              <a:rPr lang="es-ES" dirty="0"/>
              <a:t> o </a:t>
            </a:r>
            <a:r>
              <a:rPr lang="es-ES" dirty="0" err="1"/>
              <a:t>formControlName</a:t>
            </a:r>
            <a:r>
              <a:rPr lang="es-ES" dirty="0"/>
              <a:t>.</a:t>
            </a:r>
          </a:p>
          <a:p>
            <a:pPr marL="400050" lvl="1" indent="0">
              <a:buNone/>
            </a:pPr>
            <a:r>
              <a:rPr lang="es-ES" dirty="0"/>
              <a:t>&lt;input </a:t>
            </a:r>
            <a:r>
              <a:rPr lang="es-ES" dirty="0" err="1"/>
              <a:t>type</a:t>
            </a:r>
            <a:r>
              <a:rPr lang="es-ES" dirty="0"/>
              <a:t>="</a:t>
            </a:r>
            <a:r>
              <a:rPr lang="es-ES" dirty="0" err="1"/>
              <a:t>password</a:t>
            </a:r>
            <a:r>
              <a:rPr lang="es-ES" dirty="0"/>
              <a:t>" </a:t>
            </a:r>
            <a:r>
              <a:rPr lang="es-ES" dirty="0" err="1"/>
              <a:t>formControlName</a:t>
            </a:r>
            <a:r>
              <a:rPr lang="es-ES" dirty="0"/>
              <a:t>="</a:t>
            </a:r>
            <a:r>
              <a:rPr lang="es-ES" dirty="0" err="1"/>
              <a:t>passwordValue</a:t>
            </a:r>
            <a:r>
              <a:rPr lang="es-ES" dirty="0"/>
              <a:t>" &gt;</a:t>
            </a:r>
          </a:p>
          <a:p>
            <a:r>
              <a:rPr lang="es-ES" dirty="0" err="1"/>
              <a:t>formArrayName</a:t>
            </a:r>
            <a:r>
              <a:rPr lang="es-ES" dirty="0"/>
              <a:t>: establece una etiqueta contenedora para un </a:t>
            </a:r>
            <a:r>
              <a:rPr lang="es-ES" dirty="0" err="1"/>
              <a:t>array</a:t>
            </a:r>
            <a:r>
              <a:rPr lang="es-ES" dirty="0"/>
              <a:t> de </a:t>
            </a:r>
            <a:r>
              <a:rPr lang="es-ES" dirty="0" err="1"/>
              <a:t>FormGroup</a:t>
            </a:r>
            <a:r>
              <a:rPr lang="es-ES" dirty="0"/>
              <a:t>. Se crea un </a:t>
            </a:r>
            <a:r>
              <a:rPr lang="es-ES" dirty="0" err="1"/>
              <a:t>formGroupName</a:t>
            </a:r>
            <a:r>
              <a:rPr lang="es-ES" dirty="0"/>
              <a:t> con el valor del índice del </a:t>
            </a:r>
            <a:r>
              <a:rPr lang="es-ES" dirty="0" err="1"/>
              <a:t>array</a:t>
            </a:r>
            <a:r>
              <a:rPr lang="es-ES" dirty="0"/>
              <a:t>.</a:t>
            </a:r>
          </a:p>
          <a:p>
            <a:pPr marL="400050" lvl="1" indent="0">
              <a:buNone/>
            </a:pPr>
            <a:r>
              <a:rPr lang="es-ES" dirty="0"/>
              <a:t>&lt;div </a:t>
            </a:r>
            <a:r>
              <a:rPr lang="es-ES" dirty="0" err="1"/>
              <a:t>formArrayName</a:t>
            </a:r>
            <a:r>
              <a:rPr lang="es-ES" dirty="0"/>
              <a:t>="roles"&gt;</a:t>
            </a:r>
          </a:p>
          <a:p>
            <a:pPr marL="1258888" lvl="1" indent="-546100">
              <a:buNone/>
            </a:pPr>
            <a:r>
              <a:rPr lang="es-ES" dirty="0"/>
              <a:t>&lt;div *</a:t>
            </a:r>
            <a:r>
              <a:rPr lang="es-ES" dirty="0" err="1"/>
              <a:t>ngFor</a:t>
            </a:r>
            <a:r>
              <a:rPr lang="es-ES" dirty="0"/>
              <a:t>="</a:t>
            </a:r>
            <a:r>
              <a:rPr lang="es-ES" dirty="0" err="1"/>
              <a:t>let</a:t>
            </a:r>
            <a:r>
              <a:rPr lang="es-ES" dirty="0"/>
              <a:t> </a:t>
            </a:r>
            <a:r>
              <a:rPr lang="es-ES" dirty="0" err="1"/>
              <a:t>row</a:t>
            </a:r>
            <a:r>
              <a:rPr lang="es-ES" dirty="0"/>
              <a:t> of </a:t>
            </a:r>
            <a:r>
              <a:rPr lang="es-ES" dirty="0" err="1"/>
              <a:t>elementoForm.get</a:t>
            </a:r>
            <a:r>
              <a:rPr lang="es-ES" dirty="0"/>
              <a:t>('roles').</a:t>
            </a:r>
            <a:r>
              <a:rPr lang="es-ES" dirty="0" err="1"/>
              <a:t>controls</a:t>
            </a:r>
            <a:r>
              <a:rPr lang="es-ES" dirty="0"/>
              <a:t>; </a:t>
            </a:r>
            <a:r>
              <a:rPr lang="es-ES" dirty="0" err="1"/>
              <a:t>let</a:t>
            </a:r>
            <a:r>
              <a:rPr lang="es-ES" dirty="0"/>
              <a:t> i=</a:t>
            </a:r>
            <a:r>
              <a:rPr lang="es-ES" dirty="0" err="1"/>
              <a:t>index</a:t>
            </a:r>
            <a:r>
              <a:rPr lang="es-ES" dirty="0"/>
              <a:t>" [</a:t>
            </a:r>
            <a:r>
              <a:rPr lang="es-ES" dirty="0" err="1"/>
              <a:t>formGroupName</a:t>
            </a:r>
            <a:r>
              <a:rPr lang="es-ES" dirty="0"/>
              <a:t>]="i" &gt;</a:t>
            </a:r>
          </a:p>
          <a:p>
            <a:pPr marL="985838" lvl="1" indent="0">
              <a:buNone/>
            </a:pPr>
            <a:r>
              <a:rPr lang="es-ES" dirty="0"/>
              <a:t>&lt;input </a:t>
            </a:r>
            <a:r>
              <a:rPr lang="es-ES" dirty="0" err="1"/>
              <a:t>type</a:t>
            </a:r>
            <a:r>
              <a:rPr lang="es-ES" dirty="0"/>
              <a:t>="</a:t>
            </a:r>
            <a:r>
              <a:rPr lang="es-ES" dirty="0" err="1"/>
              <a:t>text</a:t>
            </a:r>
            <a:r>
              <a:rPr lang="es-ES" dirty="0"/>
              <a:t>" </a:t>
            </a:r>
            <a:r>
              <a:rPr lang="es-ES" dirty="0" err="1"/>
              <a:t>formControlName</a:t>
            </a:r>
            <a:r>
              <a:rPr lang="es-ES" dirty="0"/>
              <a:t>="role" &gt;</a:t>
            </a:r>
          </a:p>
          <a:p>
            <a:pPr marL="400050" lvl="1" indent="0">
              <a:buNone/>
            </a:pPr>
            <a:r>
              <a:rPr lang="es-ES" dirty="0"/>
              <a:t>&lt;/div&gt;&lt;/div&gt;</a:t>
            </a:r>
          </a:p>
        </p:txBody>
      </p:sp>
    </p:spTree>
    <p:extLst>
      <p:ext uri="{BB962C8B-B14F-4D97-AF65-F5344CB8AC3E}">
        <p14:creationId xmlns:p14="http://schemas.microsoft.com/office/powerpoint/2010/main" val="25645273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Mostrar errores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Errores en los controles del formulario:</a:t>
            </a:r>
          </a:p>
          <a:p>
            <a:pPr marL="400050" lvl="1" indent="0">
              <a:buNone/>
            </a:pPr>
            <a:r>
              <a:rPr lang="es-ES" dirty="0"/>
              <a:t>&lt;!-- </a:t>
            </a:r>
            <a:r>
              <a:rPr lang="es-ES" dirty="0" err="1"/>
              <a:t>null</a:t>
            </a:r>
            <a:r>
              <a:rPr lang="es-ES" dirty="0"/>
              <a:t> || true --&gt;</a:t>
            </a:r>
          </a:p>
          <a:p>
            <a:pPr marL="400050" lvl="1" indent="0">
              <a:buNone/>
            </a:pPr>
            <a:r>
              <a:rPr lang="es-ES" dirty="0"/>
              <a:t>&lt;</a:t>
            </a:r>
            <a:r>
              <a:rPr lang="es-ES" dirty="0" err="1"/>
              <a:t>span</a:t>
            </a:r>
            <a:r>
              <a:rPr lang="es-ES" dirty="0"/>
              <a:t> </a:t>
            </a:r>
            <a:r>
              <a:rPr lang="es-ES" dirty="0" err="1"/>
              <a:t>class</a:t>
            </a:r>
            <a:r>
              <a:rPr lang="es-ES" dirty="0"/>
              <a:t>="</a:t>
            </a:r>
            <a:r>
              <a:rPr lang="es-ES" dirty="0" err="1"/>
              <a:t>errorMsg</a:t>
            </a:r>
            <a:r>
              <a:rPr lang="es-ES" dirty="0"/>
              <a:t>" [</a:t>
            </a:r>
            <a:r>
              <a:rPr lang="es-ES" dirty="0" err="1"/>
              <a:t>hidden</a:t>
            </a:r>
            <a:r>
              <a:rPr lang="es-ES" dirty="0"/>
              <a:t>]="!</a:t>
            </a:r>
            <a:r>
              <a:rPr lang="es-ES" dirty="0" err="1"/>
              <a:t>miForm</a:t>
            </a:r>
            <a:r>
              <a:rPr lang="es-ES" dirty="0"/>
              <a:t>?.</a:t>
            </a:r>
            <a:r>
              <a:rPr lang="es-ES" dirty="0" err="1"/>
              <a:t>controls</a:t>
            </a:r>
            <a:r>
              <a:rPr lang="es-ES" dirty="0"/>
              <a:t>['</a:t>
            </a:r>
            <a:r>
              <a:rPr lang="es-ES" dirty="0" err="1"/>
              <a:t>user</a:t>
            </a:r>
            <a:r>
              <a:rPr lang="es-ES" dirty="0"/>
              <a:t>'].</a:t>
            </a:r>
            <a:r>
              <a:rPr lang="es-ES" dirty="0" err="1"/>
              <a:t>errors</a:t>
            </a:r>
            <a:r>
              <a:rPr lang="es-ES" dirty="0"/>
              <a:t>?.</a:t>
            </a:r>
            <a:r>
              <a:rPr lang="es-ES" dirty="0" err="1"/>
              <a:t>required</a:t>
            </a:r>
            <a:r>
              <a:rPr lang="es-ES" dirty="0"/>
              <a:t>"&gt;Es obligatorio.&lt;/</a:t>
            </a:r>
            <a:r>
              <a:rPr lang="es-ES" dirty="0" err="1"/>
              <a:t>span</a:t>
            </a:r>
            <a:r>
              <a:rPr lang="es-ES" dirty="0"/>
              <a:t>&gt;</a:t>
            </a:r>
          </a:p>
          <a:p>
            <a:pPr marL="400050" lvl="1" indent="0">
              <a:buNone/>
            </a:pPr>
            <a:r>
              <a:rPr lang="es-ES" dirty="0"/>
              <a:t>&lt;</a:t>
            </a:r>
            <a:r>
              <a:rPr lang="es-ES" dirty="0" err="1"/>
              <a:t>span</a:t>
            </a:r>
            <a:r>
              <a:rPr lang="es-ES" dirty="0"/>
              <a:t> </a:t>
            </a:r>
            <a:r>
              <a:rPr lang="es-ES" dirty="0" err="1"/>
              <a:t>class</a:t>
            </a:r>
            <a:r>
              <a:rPr lang="es-ES" dirty="0"/>
              <a:t>="</a:t>
            </a:r>
            <a:r>
              <a:rPr lang="es-ES" dirty="0" err="1"/>
              <a:t>errorMsg</a:t>
            </a:r>
            <a:r>
              <a:rPr lang="es-ES" dirty="0"/>
              <a:t>" [</a:t>
            </a:r>
            <a:r>
              <a:rPr lang="es-ES" dirty="0" err="1"/>
              <a:t>hidden</a:t>
            </a:r>
            <a:r>
              <a:rPr lang="es-ES" dirty="0"/>
              <a:t>]="!</a:t>
            </a:r>
            <a:r>
              <a:rPr lang="es-ES" dirty="0" err="1"/>
              <a:t>miForm</a:t>
            </a:r>
            <a:r>
              <a:rPr lang="es-ES" dirty="0"/>
              <a:t>?.</a:t>
            </a:r>
            <a:r>
              <a:rPr lang="es-ES" dirty="0" err="1"/>
              <a:t>get</a:t>
            </a:r>
            <a:r>
              <a:rPr lang="es-ES" dirty="0"/>
              <a:t>('</a:t>
            </a:r>
            <a:r>
              <a:rPr lang="es-ES" dirty="0" err="1"/>
              <a:t>user</a:t>
            </a:r>
            <a:r>
              <a:rPr lang="es-ES" dirty="0"/>
              <a:t>')?.</a:t>
            </a:r>
            <a:r>
              <a:rPr lang="es-ES" dirty="0" err="1"/>
              <a:t>errors</a:t>
            </a:r>
            <a:r>
              <a:rPr lang="es-ES" dirty="0"/>
              <a:t>?.</a:t>
            </a:r>
            <a:r>
              <a:rPr lang="es-ES" dirty="0" err="1"/>
              <a:t>required</a:t>
            </a:r>
            <a:r>
              <a:rPr lang="es-ES" dirty="0"/>
              <a:t>"&gt;Es obligatorio.&lt;/</a:t>
            </a:r>
            <a:r>
              <a:rPr lang="es-ES" dirty="0" err="1"/>
              <a:t>span</a:t>
            </a:r>
            <a:r>
              <a:rPr lang="es-ES" dirty="0"/>
              <a:t>&gt;</a:t>
            </a:r>
          </a:p>
          <a:p>
            <a:pPr marL="400050" lvl="1" indent="0">
              <a:buNone/>
            </a:pPr>
            <a:r>
              <a:rPr lang="es-ES" dirty="0"/>
              <a:t>&lt;!-- false || true --&gt;</a:t>
            </a:r>
          </a:p>
          <a:p>
            <a:pPr marL="400050" lvl="1" indent="0">
              <a:buNone/>
            </a:pPr>
            <a:r>
              <a:rPr lang="es-ES" dirty="0"/>
              <a:t>&lt;</a:t>
            </a:r>
            <a:r>
              <a:rPr lang="es-ES" dirty="0" err="1"/>
              <a:t>span</a:t>
            </a:r>
            <a:r>
              <a:rPr lang="es-ES" dirty="0"/>
              <a:t> </a:t>
            </a:r>
            <a:r>
              <a:rPr lang="es-ES" dirty="0" err="1"/>
              <a:t>class</a:t>
            </a:r>
            <a:r>
              <a:rPr lang="es-ES" dirty="0"/>
              <a:t>="</a:t>
            </a:r>
            <a:r>
              <a:rPr lang="es-ES" dirty="0" err="1"/>
              <a:t>errorMsg</a:t>
            </a:r>
            <a:r>
              <a:rPr lang="es-ES" dirty="0"/>
              <a:t>" [</a:t>
            </a:r>
            <a:r>
              <a:rPr lang="es-ES" dirty="0" err="1"/>
              <a:t>hidden</a:t>
            </a:r>
            <a:r>
              <a:rPr lang="es-ES" dirty="0"/>
              <a:t>]="!</a:t>
            </a:r>
            <a:r>
              <a:rPr lang="es-ES" dirty="0" err="1"/>
              <a:t>miForm.hasError</a:t>
            </a:r>
            <a:r>
              <a:rPr lang="es-ES" dirty="0"/>
              <a:t>('</a:t>
            </a:r>
            <a:r>
              <a:rPr lang="es-ES" dirty="0" err="1"/>
              <a:t>required</a:t>
            </a:r>
            <a:r>
              <a:rPr lang="es-ES" dirty="0"/>
              <a:t>', '</a:t>
            </a:r>
            <a:r>
              <a:rPr lang="es-ES" dirty="0" err="1"/>
              <a:t>user</a:t>
            </a:r>
            <a:r>
              <a:rPr lang="es-ES" dirty="0"/>
              <a:t>')"&gt;Es obligatorio.&lt;/</a:t>
            </a:r>
            <a:r>
              <a:rPr lang="es-ES" dirty="0" err="1"/>
              <a:t>span</a:t>
            </a:r>
            <a:r>
              <a:rPr lang="es-ES" dirty="0"/>
              <a:t>&gt;</a:t>
            </a:r>
          </a:p>
          <a:p>
            <a:r>
              <a:rPr lang="es-ES" dirty="0"/>
              <a:t>Errores en los controles de sub formularios:</a:t>
            </a:r>
          </a:p>
          <a:p>
            <a:pPr marL="400050" lvl="1" indent="0">
              <a:buNone/>
            </a:pPr>
            <a:r>
              <a:rPr lang="es-ES" dirty="0"/>
              <a:t>{{</a:t>
            </a:r>
            <a:r>
              <a:rPr lang="es-ES" dirty="0" err="1"/>
              <a:t>miForm</a:t>
            </a:r>
            <a:r>
              <a:rPr lang="es-ES" dirty="0"/>
              <a:t>?.</a:t>
            </a:r>
            <a:r>
              <a:rPr lang="es-ES" dirty="0" err="1"/>
              <a:t>get</a:t>
            </a:r>
            <a:r>
              <a:rPr lang="es-ES" dirty="0"/>
              <a:t>('</a:t>
            </a:r>
            <a:r>
              <a:rPr lang="es-ES" dirty="0" err="1"/>
              <a:t>password</a:t>
            </a:r>
            <a:r>
              <a:rPr lang="es-ES" dirty="0"/>
              <a:t>')?.</a:t>
            </a:r>
            <a:r>
              <a:rPr lang="es-ES" dirty="0" err="1"/>
              <a:t>get</a:t>
            </a:r>
            <a:r>
              <a:rPr lang="es-ES" dirty="0"/>
              <a:t>('</a:t>
            </a:r>
            <a:r>
              <a:rPr lang="es-ES" dirty="0" err="1"/>
              <a:t>passwordValue</a:t>
            </a:r>
            <a:r>
              <a:rPr lang="es-ES" dirty="0"/>
              <a:t>')?.</a:t>
            </a:r>
            <a:r>
              <a:rPr lang="es-ES" dirty="0" err="1"/>
              <a:t>errors</a:t>
            </a:r>
            <a:r>
              <a:rPr lang="es-ES" dirty="0"/>
              <a:t> | </a:t>
            </a:r>
            <a:r>
              <a:rPr lang="es-ES" dirty="0" err="1"/>
              <a:t>json</a:t>
            </a:r>
            <a:r>
              <a:rPr lang="es-ES" dirty="0"/>
              <a:t>}}</a:t>
            </a:r>
          </a:p>
          <a:p>
            <a:pPr marL="400050" lvl="1" indent="0">
              <a:buNone/>
            </a:pPr>
            <a:r>
              <a:rPr lang="es-ES" dirty="0"/>
              <a:t>{{</a:t>
            </a:r>
            <a:r>
              <a:rPr lang="es-ES" dirty="0" err="1"/>
              <a:t>miForm</a:t>
            </a:r>
            <a:r>
              <a:rPr lang="es-ES" dirty="0"/>
              <a:t>?.</a:t>
            </a:r>
            <a:r>
              <a:rPr lang="es-ES" dirty="0" err="1"/>
              <a:t>get</a:t>
            </a:r>
            <a:r>
              <a:rPr lang="es-ES" dirty="0"/>
              <a:t>(['</a:t>
            </a:r>
            <a:r>
              <a:rPr lang="es-ES" dirty="0" err="1"/>
              <a:t>password</a:t>
            </a:r>
            <a:r>
              <a:rPr lang="es-ES" dirty="0"/>
              <a:t>', '</a:t>
            </a:r>
            <a:r>
              <a:rPr lang="es-ES" dirty="0" err="1"/>
              <a:t>passwordValue</a:t>
            </a:r>
            <a:r>
              <a:rPr lang="es-ES" dirty="0"/>
              <a:t>'])?.</a:t>
            </a:r>
            <a:r>
              <a:rPr lang="es-ES" dirty="0" err="1"/>
              <a:t>errors</a:t>
            </a:r>
            <a:r>
              <a:rPr lang="es-ES" dirty="0"/>
              <a:t> | </a:t>
            </a:r>
            <a:r>
              <a:rPr lang="es-ES" dirty="0" err="1"/>
              <a:t>json</a:t>
            </a:r>
            <a:r>
              <a:rPr lang="es-ES" dirty="0"/>
              <a:t>}}</a:t>
            </a:r>
          </a:p>
          <a:p>
            <a:r>
              <a:rPr lang="es-ES" dirty="0"/>
              <a:t>Errores en las validaciones del </a:t>
            </a:r>
            <a:r>
              <a:rPr lang="es-ES" dirty="0" err="1"/>
              <a:t>FormGroup</a:t>
            </a:r>
            <a:r>
              <a:rPr lang="es-ES" dirty="0"/>
              <a:t>:</a:t>
            </a:r>
          </a:p>
          <a:p>
            <a:pPr marL="400050" lvl="1" indent="0">
              <a:buNone/>
            </a:pPr>
            <a:r>
              <a:rPr lang="es-ES" dirty="0"/>
              <a:t>{{</a:t>
            </a:r>
            <a:r>
              <a:rPr lang="es-ES" dirty="0" err="1"/>
              <a:t>miForm</a:t>
            </a:r>
            <a:r>
              <a:rPr lang="es-ES" dirty="0"/>
              <a:t>?.</a:t>
            </a:r>
            <a:r>
              <a:rPr lang="es-ES" dirty="0" err="1"/>
              <a:t>get</a:t>
            </a:r>
            <a:r>
              <a:rPr lang="es-ES" dirty="0"/>
              <a:t>('</a:t>
            </a:r>
            <a:r>
              <a:rPr lang="es-ES" dirty="0" err="1"/>
              <a:t>password</a:t>
            </a:r>
            <a:r>
              <a:rPr lang="es-ES" dirty="0"/>
              <a:t>')?.</a:t>
            </a:r>
            <a:r>
              <a:rPr lang="es-ES" dirty="0" err="1"/>
              <a:t>errors</a:t>
            </a:r>
            <a:r>
              <a:rPr lang="es-ES" dirty="0"/>
              <a:t> | </a:t>
            </a:r>
            <a:r>
              <a:rPr lang="es-ES" dirty="0" err="1"/>
              <a:t>json</a:t>
            </a:r>
            <a:r>
              <a:rPr lang="es-ES" dirty="0"/>
              <a:t>}}</a:t>
            </a:r>
          </a:p>
          <a:p>
            <a:r>
              <a:rPr lang="es-ES" dirty="0"/>
              <a:t>Errores en los elementos de un </a:t>
            </a:r>
            <a:r>
              <a:rPr lang="es-ES" dirty="0" err="1"/>
              <a:t>FormArray</a:t>
            </a:r>
            <a:r>
              <a:rPr lang="es-ES" dirty="0"/>
              <a:t>:</a:t>
            </a:r>
          </a:p>
          <a:p>
            <a:pPr marL="400050" lvl="1" indent="0">
              <a:buNone/>
            </a:pPr>
            <a:r>
              <a:rPr lang="es-ES" dirty="0"/>
              <a:t> &lt;</a:t>
            </a:r>
            <a:r>
              <a:rPr lang="es-ES" dirty="0" err="1"/>
              <a:t>ul</a:t>
            </a:r>
            <a:r>
              <a:rPr lang="es-ES" dirty="0"/>
              <a:t> *</a:t>
            </a:r>
            <a:r>
              <a:rPr lang="es-ES" dirty="0" err="1"/>
              <a:t>ngFor</a:t>
            </a:r>
            <a:r>
              <a:rPr lang="es-ES" dirty="0"/>
              <a:t>="</a:t>
            </a:r>
            <a:r>
              <a:rPr lang="es-ES" dirty="0" err="1"/>
              <a:t>let</a:t>
            </a:r>
            <a:r>
              <a:rPr lang="es-ES" dirty="0"/>
              <a:t> </a:t>
            </a:r>
            <a:r>
              <a:rPr lang="es-ES" dirty="0" err="1"/>
              <a:t>row</a:t>
            </a:r>
            <a:r>
              <a:rPr lang="es-ES" dirty="0"/>
              <a:t> of </a:t>
            </a:r>
            <a:r>
              <a:rPr lang="es-ES" dirty="0" err="1"/>
              <a:t>miForm.get</a:t>
            </a:r>
            <a:r>
              <a:rPr lang="es-ES" dirty="0"/>
              <a:t>('roles').</a:t>
            </a:r>
            <a:r>
              <a:rPr lang="es-ES" dirty="0" err="1"/>
              <a:t>controls</a:t>
            </a:r>
            <a:r>
              <a:rPr lang="es-ES" dirty="0"/>
              <a:t> … &gt; </a:t>
            </a:r>
          </a:p>
          <a:p>
            <a:pPr marL="400050" lvl="1" indent="0">
              <a:buNone/>
            </a:pPr>
            <a:r>
              <a:rPr lang="es-ES" dirty="0"/>
              <a:t>     {{</a:t>
            </a:r>
            <a:r>
              <a:rPr lang="es-ES" dirty="0" err="1"/>
              <a:t>row</a:t>
            </a:r>
            <a:r>
              <a:rPr lang="es-ES" dirty="0"/>
              <a:t>?.</a:t>
            </a:r>
            <a:r>
              <a:rPr lang="es-ES" dirty="0" err="1"/>
              <a:t>get</a:t>
            </a:r>
            <a:r>
              <a:rPr lang="es-ES" dirty="0"/>
              <a:t>('role')?.</a:t>
            </a:r>
            <a:r>
              <a:rPr lang="es-ES" dirty="0" err="1"/>
              <a:t>errors</a:t>
            </a:r>
            <a:r>
              <a:rPr lang="es-ES" dirty="0"/>
              <a:t> | </a:t>
            </a:r>
            <a:r>
              <a:rPr lang="es-ES" dirty="0" err="1"/>
              <a:t>json</a:t>
            </a:r>
            <a:r>
              <a:rPr lang="es-ES" dirty="0"/>
              <a:t>}}</a:t>
            </a:r>
          </a:p>
          <a:p>
            <a:endParaRPr lang="es-ES" dirty="0"/>
          </a:p>
        </p:txBody>
      </p:sp>
    </p:spTree>
    <p:extLst>
      <p:ext uri="{BB962C8B-B14F-4D97-AF65-F5344CB8AC3E}">
        <p14:creationId xmlns:p14="http://schemas.microsoft.com/office/powerpoint/2010/main" val="21617040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Plantilla (I</a:t>
            </a:r>
            <a:r>
              <a:rPr lang="es-ES" dirty="0"/>
              <a:t>)</a:t>
            </a:r>
          </a:p>
        </p:txBody>
      </p:sp>
      <p:sp>
        <p:nvSpPr>
          <p:cNvPr id="3" name="Marcador de contenido 2"/>
          <p:cNvSpPr>
            <a:spLocks noGrp="1"/>
          </p:cNvSpPr>
          <p:nvPr>
            <p:ph idx="1"/>
          </p:nvPr>
        </p:nvSpPr>
        <p:spPr>
          <a:xfrm>
            <a:off x="457200" y="1600200"/>
            <a:ext cx="8229600" cy="4781128"/>
          </a:xfrm>
        </p:spPr>
        <p:txBody>
          <a:bodyPr>
            <a:normAutofit fontScale="77500" lnSpcReduction="20000"/>
          </a:bodyPr>
          <a:lstStyle/>
          <a:p>
            <a:pPr marL="0" indent="0">
              <a:buNone/>
            </a:pPr>
            <a:r>
              <a:rPr lang="es-ES" dirty="0"/>
              <a:t>&lt;</a:t>
            </a:r>
            <a:r>
              <a:rPr lang="es-ES" dirty="0" err="1"/>
              <a:t>form</a:t>
            </a:r>
            <a:r>
              <a:rPr lang="es-ES" dirty="0"/>
              <a:t> [</a:t>
            </a:r>
            <a:r>
              <a:rPr lang="es-ES" dirty="0" err="1"/>
              <a:t>formGroup</a:t>
            </a:r>
            <a:r>
              <a:rPr lang="es-ES" dirty="0"/>
              <a:t>]="</a:t>
            </a:r>
            <a:r>
              <a:rPr lang="es-ES" dirty="0" err="1"/>
              <a:t>miForm</a:t>
            </a:r>
            <a:r>
              <a:rPr lang="es-ES" dirty="0"/>
              <a:t>"&gt;</a:t>
            </a:r>
          </a:p>
          <a:p>
            <a:pPr marL="725488" indent="-725488">
              <a:buNone/>
            </a:pPr>
            <a:r>
              <a:rPr lang="es-ES" dirty="0"/>
              <a:t>  &lt;</a:t>
            </a:r>
            <a:r>
              <a:rPr lang="es-ES" dirty="0" err="1"/>
              <a:t>label</a:t>
            </a:r>
            <a:r>
              <a:rPr lang="es-ES" dirty="0"/>
              <a:t>&gt;</a:t>
            </a:r>
            <a:r>
              <a:rPr lang="es-ES" dirty="0" err="1"/>
              <a:t>User</a:t>
            </a:r>
            <a:r>
              <a:rPr lang="es-ES" dirty="0"/>
              <a:t>: &lt;input </a:t>
            </a:r>
            <a:r>
              <a:rPr lang="es-ES" dirty="0" err="1"/>
              <a:t>type</a:t>
            </a:r>
            <a:r>
              <a:rPr lang="es-ES" dirty="0"/>
              <a:t>="</a:t>
            </a:r>
            <a:r>
              <a:rPr lang="es-ES" dirty="0" err="1"/>
              <a:t>text</a:t>
            </a:r>
            <a:r>
              <a:rPr lang="es-ES" dirty="0"/>
              <a:t>" </a:t>
            </a:r>
            <a:r>
              <a:rPr lang="es-ES" dirty="0" err="1"/>
              <a:t>formControlName</a:t>
            </a:r>
            <a:r>
              <a:rPr lang="es-ES" dirty="0"/>
              <a:t>="</a:t>
            </a:r>
            <a:r>
              <a:rPr lang="es-ES" dirty="0" err="1"/>
              <a:t>user</a:t>
            </a:r>
            <a:r>
              <a:rPr lang="es-ES" dirty="0"/>
              <a:t>" &gt;&lt;/</a:t>
            </a:r>
            <a:r>
              <a:rPr lang="es-ES" dirty="0" err="1"/>
              <a:t>label</a:t>
            </a:r>
            <a:r>
              <a:rPr lang="es-ES" dirty="0"/>
              <a:t>&gt;</a:t>
            </a:r>
          </a:p>
          <a:p>
            <a:pPr marL="725488" indent="-725488">
              <a:buNone/>
            </a:pPr>
            <a:r>
              <a:rPr lang="es-ES" dirty="0"/>
              <a:t>  {{</a:t>
            </a:r>
            <a:r>
              <a:rPr lang="es-ES" dirty="0" err="1"/>
              <a:t>miForm</a:t>
            </a:r>
            <a:r>
              <a:rPr lang="es-ES" dirty="0"/>
              <a:t>?.</a:t>
            </a:r>
            <a:r>
              <a:rPr lang="es-ES" dirty="0" err="1"/>
              <a:t>get</a:t>
            </a:r>
            <a:r>
              <a:rPr lang="es-ES" dirty="0"/>
              <a:t>('</a:t>
            </a:r>
            <a:r>
              <a:rPr lang="es-ES" dirty="0" err="1"/>
              <a:t>user</a:t>
            </a:r>
            <a:r>
              <a:rPr lang="es-ES" dirty="0"/>
              <a:t>')?.</a:t>
            </a:r>
            <a:r>
              <a:rPr lang="es-ES" dirty="0" err="1"/>
              <a:t>errors</a:t>
            </a:r>
            <a:r>
              <a:rPr lang="es-ES" dirty="0"/>
              <a:t> | </a:t>
            </a:r>
            <a:r>
              <a:rPr lang="es-ES" dirty="0" err="1"/>
              <a:t>json</a:t>
            </a:r>
            <a:r>
              <a:rPr lang="es-ES" dirty="0"/>
              <a:t>}}</a:t>
            </a:r>
          </a:p>
          <a:p>
            <a:pPr marL="725488" indent="-725488">
              <a:buNone/>
            </a:pPr>
            <a:r>
              <a:rPr lang="es-ES" dirty="0"/>
              <a:t>  &lt;</a:t>
            </a:r>
            <a:r>
              <a:rPr lang="es-ES" dirty="0" err="1"/>
              <a:t>fieldset</a:t>
            </a:r>
            <a:r>
              <a:rPr lang="es-ES" dirty="0"/>
              <a:t> </a:t>
            </a:r>
            <a:r>
              <a:rPr lang="es-ES" dirty="0" err="1"/>
              <a:t>formGroupName</a:t>
            </a:r>
            <a:r>
              <a:rPr lang="es-ES" dirty="0"/>
              <a:t>="</a:t>
            </a:r>
            <a:r>
              <a:rPr lang="es-ES" dirty="0" err="1"/>
              <a:t>password</a:t>
            </a:r>
            <a:r>
              <a:rPr lang="es-ES" dirty="0"/>
              <a:t>" &gt;</a:t>
            </a:r>
          </a:p>
          <a:p>
            <a:pPr marL="725488" indent="-725488">
              <a:buNone/>
            </a:pPr>
            <a:r>
              <a:rPr lang="es-ES" dirty="0"/>
              <a:t>    &lt;</a:t>
            </a:r>
            <a:r>
              <a:rPr lang="es-ES" dirty="0" err="1"/>
              <a:t>label</a:t>
            </a:r>
            <a:r>
              <a:rPr lang="es-ES" dirty="0"/>
              <a:t>&gt;</a:t>
            </a:r>
            <a:r>
              <a:rPr lang="es-ES" dirty="0" err="1"/>
              <a:t>Password</a:t>
            </a:r>
            <a:r>
              <a:rPr lang="es-ES" dirty="0"/>
              <a:t>: &lt;input </a:t>
            </a:r>
            <a:r>
              <a:rPr lang="es-ES" dirty="0" err="1"/>
              <a:t>type</a:t>
            </a:r>
            <a:r>
              <a:rPr lang="es-ES" dirty="0"/>
              <a:t>="</a:t>
            </a:r>
            <a:r>
              <a:rPr lang="es-ES" dirty="0" err="1"/>
              <a:t>password</a:t>
            </a:r>
            <a:r>
              <a:rPr lang="es-ES" dirty="0"/>
              <a:t>" </a:t>
            </a:r>
            <a:r>
              <a:rPr lang="es-ES" dirty="0" err="1"/>
              <a:t>formControlName</a:t>
            </a:r>
            <a:r>
              <a:rPr lang="es-ES" dirty="0"/>
              <a:t>="</a:t>
            </a:r>
            <a:r>
              <a:rPr lang="es-ES" dirty="0" err="1"/>
              <a:t>passwordValue</a:t>
            </a:r>
            <a:r>
              <a:rPr lang="es-ES" dirty="0"/>
              <a:t>" &gt;&lt;/</a:t>
            </a:r>
            <a:r>
              <a:rPr lang="es-ES" dirty="0" err="1"/>
              <a:t>label</a:t>
            </a:r>
            <a:r>
              <a:rPr lang="es-ES" dirty="0"/>
              <a:t>&gt;</a:t>
            </a:r>
          </a:p>
          <a:p>
            <a:pPr marL="725488" indent="-725488">
              <a:buNone/>
            </a:pPr>
            <a:r>
              <a:rPr lang="es-ES" dirty="0"/>
              <a:t>    {{</a:t>
            </a:r>
            <a:r>
              <a:rPr lang="es-ES" dirty="0" err="1"/>
              <a:t>miForm</a:t>
            </a:r>
            <a:r>
              <a:rPr lang="es-ES" dirty="0"/>
              <a:t>?.</a:t>
            </a:r>
            <a:r>
              <a:rPr lang="es-ES" dirty="0" err="1"/>
              <a:t>get</a:t>
            </a:r>
            <a:r>
              <a:rPr lang="es-ES" dirty="0"/>
              <a:t>('</a:t>
            </a:r>
            <a:r>
              <a:rPr lang="es-ES" dirty="0" err="1"/>
              <a:t>password</a:t>
            </a:r>
            <a:r>
              <a:rPr lang="es-ES" dirty="0"/>
              <a:t>')?.</a:t>
            </a:r>
            <a:r>
              <a:rPr lang="es-ES" dirty="0" err="1"/>
              <a:t>get</a:t>
            </a:r>
            <a:r>
              <a:rPr lang="es-ES" dirty="0"/>
              <a:t>('</a:t>
            </a:r>
            <a:r>
              <a:rPr lang="es-ES" dirty="0" err="1"/>
              <a:t>passwordValue</a:t>
            </a:r>
            <a:r>
              <a:rPr lang="es-ES" dirty="0"/>
              <a:t>')?.</a:t>
            </a:r>
            <a:r>
              <a:rPr lang="es-ES" dirty="0" err="1"/>
              <a:t>errors</a:t>
            </a:r>
            <a:r>
              <a:rPr lang="es-ES" dirty="0"/>
              <a:t> | </a:t>
            </a:r>
            <a:r>
              <a:rPr lang="es-ES" dirty="0" err="1"/>
              <a:t>json</a:t>
            </a:r>
            <a:r>
              <a:rPr lang="es-ES" dirty="0"/>
              <a:t>}}</a:t>
            </a:r>
          </a:p>
          <a:p>
            <a:pPr marL="725488" indent="-725488">
              <a:buNone/>
            </a:pPr>
            <a:r>
              <a:rPr lang="es-ES" dirty="0"/>
              <a:t>    &lt;</a:t>
            </a:r>
            <a:r>
              <a:rPr lang="es-ES" dirty="0" err="1"/>
              <a:t>label</a:t>
            </a:r>
            <a:r>
              <a:rPr lang="es-ES" dirty="0"/>
              <a:t>&gt;</a:t>
            </a:r>
            <a:r>
              <a:rPr lang="es-ES" dirty="0" err="1"/>
              <a:t>Confirm</a:t>
            </a:r>
            <a:r>
              <a:rPr lang="es-ES" dirty="0"/>
              <a:t> </a:t>
            </a:r>
            <a:r>
              <a:rPr lang="es-ES" dirty="0" err="1"/>
              <a:t>Password</a:t>
            </a:r>
            <a:r>
              <a:rPr lang="es-ES" dirty="0"/>
              <a:t>: &lt;input </a:t>
            </a:r>
            <a:r>
              <a:rPr lang="es-ES" dirty="0" err="1"/>
              <a:t>type</a:t>
            </a:r>
            <a:r>
              <a:rPr lang="es-ES" dirty="0"/>
              <a:t>="</a:t>
            </a:r>
            <a:r>
              <a:rPr lang="es-ES" dirty="0" err="1"/>
              <a:t>password</a:t>
            </a:r>
            <a:r>
              <a:rPr lang="es-ES" dirty="0"/>
              <a:t>" </a:t>
            </a:r>
            <a:r>
              <a:rPr lang="es-ES" dirty="0" err="1"/>
              <a:t>formControlName</a:t>
            </a:r>
            <a:r>
              <a:rPr lang="es-ES" dirty="0"/>
              <a:t>="</a:t>
            </a:r>
            <a:r>
              <a:rPr lang="es-ES" dirty="0" err="1"/>
              <a:t>passwordConfirm</a:t>
            </a:r>
            <a:r>
              <a:rPr lang="es-ES" dirty="0"/>
              <a:t>" &gt;&lt;/</a:t>
            </a:r>
            <a:r>
              <a:rPr lang="es-ES" dirty="0" err="1"/>
              <a:t>label</a:t>
            </a:r>
            <a:r>
              <a:rPr lang="es-ES" dirty="0"/>
              <a:t>&gt;</a:t>
            </a:r>
          </a:p>
          <a:p>
            <a:pPr marL="0" indent="0">
              <a:buNone/>
            </a:pPr>
            <a:r>
              <a:rPr lang="es-ES" dirty="0"/>
              <a:t>  &lt;/</a:t>
            </a:r>
            <a:r>
              <a:rPr lang="es-ES" dirty="0" err="1"/>
              <a:t>fieldset</a:t>
            </a:r>
            <a:r>
              <a:rPr lang="es-ES" dirty="0"/>
              <a:t>&gt;</a:t>
            </a:r>
          </a:p>
          <a:p>
            <a:pPr marL="0" indent="0">
              <a:buNone/>
            </a:pPr>
            <a:r>
              <a:rPr lang="es-ES" dirty="0"/>
              <a:t>  {{</a:t>
            </a:r>
            <a:r>
              <a:rPr lang="es-ES" dirty="0" err="1"/>
              <a:t>miForm</a:t>
            </a:r>
            <a:r>
              <a:rPr lang="es-ES" dirty="0"/>
              <a:t>?.</a:t>
            </a:r>
            <a:r>
              <a:rPr lang="es-ES" dirty="0" err="1"/>
              <a:t>get</a:t>
            </a:r>
            <a:r>
              <a:rPr lang="es-ES" dirty="0"/>
              <a:t>('</a:t>
            </a:r>
            <a:r>
              <a:rPr lang="es-ES" dirty="0" err="1"/>
              <a:t>password</a:t>
            </a:r>
            <a:r>
              <a:rPr lang="es-ES" dirty="0"/>
              <a:t>')?.</a:t>
            </a:r>
            <a:r>
              <a:rPr lang="es-ES" dirty="0" err="1"/>
              <a:t>errors</a:t>
            </a:r>
            <a:r>
              <a:rPr lang="es-ES" dirty="0"/>
              <a:t> | </a:t>
            </a:r>
            <a:r>
              <a:rPr lang="es-ES" dirty="0" err="1"/>
              <a:t>json</a:t>
            </a:r>
            <a:r>
              <a:rPr lang="es-ES" dirty="0"/>
              <a:t>}}</a:t>
            </a:r>
          </a:p>
        </p:txBody>
      </p:sp>
    </p:spTree>
    <p:extLst>
      <p:ext uri="{BB962C8B-B14F-4D97-AF65-F5344CB8AC3E}">
        <p14:creationId xmlns:p14="http://schemas.microsoft.com/office/powerpoint/2010/main" val="42594419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Plantilla (II</a:t>
            </a:r>
            <a:r>
              <a:rPr lang="es-ES" dirty="0"/>
              <a:t>)</a:t>
            </a:r>
          </a:p>
        </p:txBody>
      </p:sp>
      <p:sp>
        <p:nvSpPr>
          <p:cNvPr id="3" name="Marcador de contenido 2"/>
          <p:cNvSpPr>
            <a:spLocks noGrp="1"/>
          </p:cNvSpPr>
          <p:nvPr>
            <p:ph idx="1"/>
          </p:nvPr>
        </p:nvSpPr>
        <p:spPr/>
        <p:txBody>
          <a:bodyPr>
            <a:normAutofit fontScale="77500" lnSpcReduction="20000"/>
          </a:bodyPr>
          <a:lstStyle/>
          <a:p>
            <a:pPr marL="0" indent="0">
              <a:buNone/>
            </a:pPr>
            <a:r>
              <a:rPr lang="es-ES" dirty="0"/>
              <a:t>  &lt;div </a:t>
            </a:r>
            <a:r>
              <a:rPr lang="es-ES" dirty="0" err="1"/>
              <a:t>formArrayName</a:t>
            </a:r>
            <a:r>
              <a:rPr lang="es-ES" dirty="0"/>
              <a:t>="roles"&gt;</a:t>
            </a:r>
          </a:p>
          <a:p>
            <a:pPr marL="898525" indent="-898525">
              <a:buNone/>
            </a:pPr>
            <a:r>
              <a:rPr lang="es-ES" dirty="0"/>
              <a:t>    &lt;h4&gt;Roles&lt;/h4&gt;&lt;</a:t>
            </a:r>
            <a:r>
              <a:rPr lang="es-ES" dirty="0" err="1"/>
              <a:t>button</a:t>
            </a:r>
            <a:r>
              <a:rPr lang="es-ES" dirty="0"/>
              <a:t> (</a:t>
            </a:r>
            <a:r>
              <a:rPr lang="es-ES" dirty="0" err="1"/>
              <a:t>click</a:t>
            </a:r>
            <a:r>
              <a:rPr lang="es-ES" dirty="0"/>
              <a:t>)="</a:t>
            </a:r>
            <a:r>
              <a:rPr lang="es-ES" dirty="0" err="1"/>
              <a:t>addRole</a:t>
            </a:r>
            <a:r>
              <a:rPr lang="es-ES" dirty="0"/>
              <a:t>()"&gt;</a:t>
            </a:r>
            <a:r>
              <a:rPr lang="es-ES" dirty="0" err="1"/>
              <a:t>Add</a:t>
            </a:r>
            <a:r>
              <a:rPr lang="es-ES" dirty="0"/>
              <a:t> Role&lt;/</a:t>
            </a:r>
            <a:r>
              <a:rPr lang="es-ES" dirty="0" err="1"/>
              <a:t>button</a:t>
            </a:r>
            <a:r>
              <a:rPr lang="es-ES" dirty="0"/>
              <a:t>&gt;</a:t>
            </a:r>
          </a:p>
          <a:p>
            <a:pPr marL="898525" indent="-898525">
              <a:buNone/>
            </a:pPr>
            <a:r>
              <a:rPr lang="es-ES" dirty="0"/>
              <a:t>    &lt;</a:t>
            </a:r>
            <a:r>
              <a:rPr lang="es-ES" dirty="0" err="1"/>
              <a:t>ul</a:t>
            </a:r>
            <a:r>
              <a:rPr lang="es-ES" dirty="0"/>
              <a:t> *</a:t>
            </a:r>
            <a:r>
              <a:rPr lang="es-ES" dirty="0" err="1"/>
              <a:t>ngFor</a:t>
            </a:r>
            <a:r>
              <a:rPr lang="es-ES" dirty="0"/>
              <a:t>="</a:t>
            </a:r>
            <a:r>
              <a:rPr lang="es-ES" dirty="0" err="1"/>
              <a:t>let</a:t>
            </a:r>
            <a:r>
              <a:rPr lang="es-ES" dirty="0"/>
              <a:t> </a:t>
            </a:r>
            <a:r>
              <a:rPr lang="es-ES" dirty="0" err="1"/>
              <a:t>row</a:t>
            </a:r>
            <a:r>
              <a:rPr lang="es-ES" dirty="0"/>
              <a:t> of $</a:t>
            </a:r>
            <a:r>
              <a:rPr lang="es-ES" dirty="0" err="1"/>
              <a:t>any</a:t>
            </a:r>
            <a:r>
              <a:rPr lang="es-ES" dirty="0"/>
              <a:t>(</a:t>
            </a:r>
            <a:r>
              <a:rPr lang="es-ES" dirty="0" err="1"/>
              <a:t>miForm.get</a:t>
            </a:r>
            <a:r>
              <a:rPr lang="es-ES" dirty="0"/>
              <a:t>('roles')).</a:t>
            </a:r>
            <a:r>
              <a:rPr lang="es-ES" dirty="0" err="1"/>
              <a:t>controls</a:t>
            </a:r>
            <a:r>
              <a:rPr lang="es-ES" dirty="0"/>
              <a:t>; </a:t>
            </a:r>
            <a:r>
              <a:rPr lang="es-ES" dirty="0" err="1"/>
              <a:t>let</a:t>
            </a:r>
            <a:r>
              <a:rPr lang="es-ES" dirty="0"/>
              <a:t> i=</a:t>
            </a:r>
            <a:r>
              <a:rPr lang="es-ES" dirty="0" err="1"/>
              <a:t>index</a:t>
            </a:r>
            <a:r>
              <a:rPr lang="es-ES" dirty="0"/>
              <a:t>" [</a:t>
            </a:r>
            <a:r>
              <a:rPr lang="es-ES" dirty="0" err="1"/>
              <a:t>formGroupName</a:t>
            </a:r>
            <a:r>
              <a:rPr lang="es-ES" dirty="0"/>
              <a:t>]="i"&gt;</a:t>
            </a:r>
          </a:p>
          <a:p>
            <a:pPr marL="0" indent="0">
              <a:buNone/>
            </a:pPr>
            <a:r>
              <a:rPr lang="es-ES" dirty="0"/>
              <a:t>      &lt;li&gt;{{i + 1}}: &lt;input </a:t>
            </a:r>
            <a:r>
              <a:rPr lang="es-ES" dirty="0" err="1"/>
              <a:t>type</a:t>
            </a:r>
            <a:r>
              <a:rPr lang="es-ES" dirty="0"/>
              <a:t>="</a:t>
            </a:r>
            <a:r>
              <a:rPr lang="es-ES" dirty="0" err="1"/>
              <a:t>text</a:t>
            </a:r>
            <a:r>
              <a:rPr lang="es-ES" dirty="0"/>
              <a:t>" </a:t>
            </a:r>
            <a:r>
              <a:rPr lang="es-ES" dirty="0" err="1"/>
              <a:t>formControlName</a:t>
            </a:r>
            <a:r>
              <a:rPr lang="es-ES" dirty="0"/>
              <a:t>="role"&gt;</a:t>
            </a:r>
          </a:p>
          <a:p>
            <a:pPr marL="0" indent="0">
              <a:buNone/>
            </a:pPr>
            <a:r>
              <a:rPr lang="es-ES" dirty="0"/>
              <a:t>      {{</a:t>
            </a:r>
            <a:r>
              <a:rPr lang="es-ES" dirty="0" err="1"/>
              <a:t>row</a:t>
            </a:r>
            <a:r>
              <a:rPr lang="es-ES" dirty="0"/>
              <a:t>?.</a:t>
            </a:r>
            <a:r>
              <a:rPr lang="es-ES" dirty="0" err="1"/>
              <a:t>get</a:t>
            </a:r>
            <a:r>
              <a:rPr lang="es-ES" dirty="0"/>
              <a:t>('role')?.</a:t>
            </a:r>
            <a:r>
              <a:rPr lang="es-ES" dirty="0" err="1"/>
              <a:t>errors</a:t>
            </a:r>
            <a:r>
              <a:rPr lang="es-ES" dirty="0"/>
              <a:t> | </a:t>
            </a:r>
            <a:r>
              <a:rPr lang="es-ES" dirty="0" err="1"/>
              <a:t>json</a:t>
            </a:r>
            <a:r>
              <a:rPr lang="es-ES" dirty="0"/>
              <a:t>}}</a:t>
            </a:r>
          </a:p>
          <a:p>
            <a:pPr marL="0" indent="0">
              <a:buNone/>
            </a:pPr>
            <a:r>
              <a:rPr lang="es-ES" dirty="0"/>
              <a:t>      &lt;</a:t>
            </a:r>
            <a:r>
              <a:rPr lang="es-ES" dirty="0" err="1"/>
              <a:t>button</a:t>
            </a:r>
            <a:r>
              <a:rPr lang="es-ES" dirty="0"/>
              <a:t> (</a:t>
            </a:r>
            <a:r>
              <a:rPr lang="es-ES" dirty="0" err="1"/>
              <a:t>click</a:t>
            </a:r>
            <a:r>
              <a:rPr lang="es-ES" dirty="0"/>
              <a:t>)="</a:t>
            </a:r>
            <a:r>
              <a:rPr lang="es-ES" dirty="0" err="1"/>
              <a:t>deleteRole</a:t>
            </a:r>
            <a:r>
              <a:rPr lang="es-ES" dirty="0"/>
              <a:t>(i)"&gt;</a:t>
            </a:r>
            <a:r>
              <a:rPr lang="es-ES" dirty="0" err="1"/>
              <a:t>Delete</a:t>
            </a:r>
            <a:r>
              <a:rPr lang="es-ES" dirty="0"/>
              <a:t>&lt;/</a:t>
            </a:r>
            <a:r>
              <a:rPr lang="es-ES" dirty="0" err="1"/>
              <a:t>button</a:t>
            </a:r>
            <a:r>
              <a:rPr lang="es-ES" dirty="0"/>
              <a:t>&gt;&lt;/li&gt;</a:t>
            </a:r>
          </a:p>
          <a:p>
            <a:pPr marL="0" indent="0">
              <a:buNone/>
            </a:pPr>
            <a:r>
              <a:rPr lang="es-ES" dirty="0"/>
              <a:t>    &lt;/</a:t>
            </a:r>
            <a:r>
              <a:rPr lang="es-ES" dirty="0" err="1"/>
              <a:t>ul</a:t>
            </a:r>
            <a:r>
              <a:rPr lang="es-ES" dirty="0"/>
              <a:t>&gt;</a:t>
            </a:r>
          </a:p>
          <a:p>
            <a:pPr marL="0" indent="0">
              <a:buNone/>
            </a:pPr>
            <a:r>
              <a:rPr lang="es-ES" dirty="0"/>
              <a:t>  &lt;/div&gt;</a:t>
            </a:r>
          </a:p>
          <a:p>
            <a:pPr marL="0" indent="0">
              <a:buNone/>
            </a:pPr>
            <a:r>
              <a:rPr lang="es-ES" dirty="0"/>
              <a:t>  &lt;</a:t>
            </a:r>
            <a:r>
              <a:rPr lang="es-ES" dirty="0" err="1"/>
              <a:t>button</a:t>
            </a:r>
            <a:r>
              <a:rPr lang="es-ES" dirty="0"/>
              <a:t> (</a:t>
            </a:r>
            <a:r>
              <a:rPr lang="es-ES" dirty="0" err="1"/>
              <a:t>click</a:t>
            </a:r>
            <a:r>
              <a:rPr lang="es-ES" dirty="0"/>
              <a:t>)="</a:t>
            </a:r>
            <a:r>
              <a:rPr lang="es-ES" dirty="0" err="1"/>
              <a:t>send</a:t>
            </a:r>
            <a:r>
              <a:rPr lang="es-ES" dirty="0"/>
              <a:t>()"&gt;</a:t>
            </a:r>
            <a:r>
              <a:rPr lang="es-ES" dirty="0" err="1"/>
              <a:t>Send</a:t>
            </a:r>
            <a:r>
              <a:rPr lang="es-ES" dirty="0"/>
              <a:t>&lt;/</a:t>
            </a:r>
            <a:r>
              <a:rPr lang="es-ES" dirty="0" err="1"/>
              <a:t>button</a:t>
            </a:r>
            <a:r>
              <a:rPr lang="es-ES" dirty="0"/>
              <a:t>&gt;</a:t>
            </a:r>
          </a:p>
          <a:p>
            <a:pPr marL="0" indent="0">
              <a:buNone/>
            </a:pPr>
            <a:r>
              <a:rPr lang="es-ES" dirty="0"/>
              <a:t>&lt;/</a:t>
            </a:r>
            <a:r>
              <a:rPr lang="es-ES" dirty="0" err="1"/>
              <a:t>form</a:t>
            </a:r>
            <a:r>
              <a:rPr lang="es-ES" dirty="0"/>
              <a:t>&gt;{{ </a:t>
            </a:r>
            <a:r>
              <a:rPr lang="es-ES" dirty="0" err="1"/>
              <a:t>miForm.value</a:t>
            </a:r>
            <a:r>
              <a:rPr lang="es-ES" dirty="0"/>
              <a:t> | </a:t>
            </a:r>
            <a:r>
              <a:rPr lang="es-ES" dirty="0" err="1"/>
              <a:t>json</a:t>
            </a:r>
            <a:r>
              <a:rPr lang="es-ES" dirty="0"/>
              <a:t> }}</a:t>
            </a:r>
          </a:p>
        </p:txBody>
      </p:sp>
    </p:spTree>
    <p:extLst>
      <p:ext uri="{BB962C8B-B14F-4D97-AF65-F5344CB8AC3E}">
        <p14:creationId xmlns:p14="http://schemas.microsoft.com/office/powerpoint/2010/main" val="20244637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Custom</a:t>
            </a:r>
            <a:r>
              <a:rPr lang="es-ES" dirty="0"/>
              <a:t> </a:t>
            </a:r>
            <a:r>
              <a:rPr lang="es-ES" dirty="0" err="1"/>
              <a:t>form</a:t>
            </a:r>
            <a:r>
              <a:rPr lang="es-ES" dirty="0"/>
              <a:t> control</a:t>
            </a:r>
          </a:p>
        </p:txBody>
      </p:sp>
      <p:sp>
        <p:nvSpPr>
          <p:cNvPr id="3" name="Marcador de contenido 2"/>
          <p:cNvSpPr>
            <a:spLocks noGrp="1"/>
          </p:cNvSpPr>
          <p:nvPr>
            <p:ph idx="1"/>
          </p:nvPr>
        </p:nvSpPr>
        <p:spPr/>
        <p:txBody>
          <a:bodyPr/>
          <a:lstStyle/>
          <a:p>
            <a:r>
              <a:rPr lang="es-ES" dirty="0">
                <a:hlinkClick r:id="rId2"/>
              </a:rPr>
              <a:t>https://blog.thoughtram.io/angular/2016/07/27/custom-form-controls-in-angular-2.html</a:t>
            </a:r>
            <a:endParaRPr lang="es-ES" dirty="0"/>
          </a:p>
          <a:p>
            <a:endParaRPr lang="es-ES" dirty="0"/>
          </a:p>
        </p:txBody>
      </p:sp>
    </p:spTree>
    <p:extLst>
      <p:ext uri="{BB962C8B-B14F-4D97-AF65-F5344CB8AC3E}">
        <p14:creationId xmlns:p14="http://schemas.microsoft.com/office/powerpoint/2010/main" val="27809032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Sincronismo</a:t>
            </a:r>
          </a:p>
        </p:txBody>
      </p:sp>
      <p:sp>
        <p:nvSpPr>
          <p:cNvPr id="3" name="Marcador de contenido 2"/>
          <p:cNvSpPr>
            <a:spLocks noGrp="1"/>
          </p:cNvSpPr>
          <p:nvPr>
            <p:ph idx="1"/>
          </p:nvPr>
        </p:nvSpPr>
        <p:spPr/>
        <p:txBody>
          <a:bodyPr>
            <a:normAutofit fontScale="55000" lnSpcReduction="20000"/>
          </a:bodyPr>
          <a:lstStyle/>
          <a:p>
            <a:r>
              <a:rPr lang="es-ES" dirty="0"/>
              <a:t>Los formularios reactivos son síncronos y los formularios basados ​​en plantillas son asíncronos. </a:t>
            </a:r>
          </a:p>
          <a:p>
            <a:r>
              <a:rPr lang="es-ES" dirty="0"/>
              <a:t>En los formularios reactivos, se crea el árbol de control de formulario completo en el código. Se puede actualizar inmediatamente un valor o profundizar a través de los descendientes del formulario principal porque todos los controles están siempre disponibles.</a:t>
            </a:r>
          </a:p>
          <a:p>
            <a:r>
              <a:rPr lang="es-ES" dirty="0"/>
              <a:t>Los formularios basados ​​en plantillas delegan la creación de sus controles de formulario en directivas. Para evitar errores "</a:t>
            </a:r>
            <a:r>
              <a:rPr lang="es-ES" dirty="0" err="1"/>
              <a:t>changed</a:t>
            </a:r>
            <a:r>
              <a:rPr lang="es-ES" dirty="0"/>
              <a:t> </a:t>
            </a:r>
            <a:r>
              <a:rPr lang="es-ES" dirty="0" err="1"/>
              <a:t>after</a:t>
            </a:r>
            <a:r>
              <a:rPr lang="es-ES" dirty="0"/>
              <a:t> </a:t>
            </a:r>
            <a:r>
              <a:rPr lang="es-ES" dirty="0" err="1"/>
              <a:t>checked</a:t>
            </a:r>
            <a:r>
              <a:rPr lang="es-ES" dirty="0"/>
              <a:t>", estas directivas tardan más de un ciclo en construir todo el árbol de control. Esto significa que debe esperar una señal antes de manipular cualquiera de los controles de la clase de componente.</a:t>
            </a:r>
          </a:p>
          <a:p>
            <a:r>
              <a:rPr lang="es-ES" dirty="0"/>
              <a:t>Por ejemplo, si inyecta el control de formulario con una petición </a:t>
            </a:r>
            <a:r>
              <a:rPr lang="es-ES"/>
              <a:t>@ViewChild (NgForm</a:t>
            </a:r>
            <a:r>
              <a:rPr lang="es-ES" dirty="0"/>
              <a:t>) y se examina en el </a:t>
            </a:r>
            <a:r>
              <a:rPr lang="es-ES" dirty="0" err="1"/>
              <a:t>ngAfterViewInit</a:t>
            </a:r>
            <a:r>
              <a:rPr lang="es-ES" dirty="0"/>
              <a:t>, no tendrá hijos. Se tendrá que esperar, utilizando </a:t>
            </a:r>
            <a:r>
              <a:rPr lang="es-ES" dirty="0" err="1"/>
              <a:t>setTimeout</a:t>
            </a:r>
            <a:r>
              <a:rPr lang="es-ES" dirty="0"/>
              <a:t>, antes de extraer un valor de un control, validar o establecerle un nuevo valor.</a:t>
            </a:r>
          </a:p>
          <a:p>
            <a:r>
              <a:rPr lang="es-ES" dirty="0"/>
              <a:t>La </a:t>
            </a:r>
            <a:r>
              <a:rPr lang="es-ES" dirty="0" err="1"/>
              <a:t>asincronía</a:t>
            </a:r>
            <a:r>
              <a:rPr lang="es-ES" dirty="0"/>
              <a:t> de los formularios basados ​​en plantillas también complica las pruebas unitarias. Se debe colocar el bloque de prueba en </a:t>
            </a:r>
            <a:r>
              <a:rPr lang="es-ES" dirty="0" err="1"/>
              <a:t>async</a:t>
            </a:r>
            <a:r>
              <a:rPr lang="es-ES" dirty="0"/>
              <a:t>() o en </a:t>
            </a:r>
            <a:r>
              <a:rPr lang="es-ES" dirty="0" err="1"/>
              <a:t>fakeAsync</a:t>
            </a:r>
            <a:r>
              <a:rPr lang="es-ES" dirty="0"/>
              <a:t>() para evitar buscar valores en el formulario que aún no están disponibles. Con los formularios reactivo, todo está disponible tal y como se espera que sea.</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41600686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Subtitle 2"/>
          <p:cNvSpPr>
            <a:spLocks noGrp="1"/>
          </p:cNvSpPr>
          <p:nvPr>
            <p:ph type="body" idx="1"/>
          </p:nvPr>
        </p:nvSpPr>
        <p:spPr/>
        <p:txBody>
          <a:bodyPr>
            <a:normAutofit/>
          </a:bodyPr>
          <a:lstStyle/>
          <a:p>
            <a:r>
              <a:rPr lang="es-ES" dirty="0"/>
              <a:t>JavaScript </a:t>
            </a:r>
            <a:r>
              <a:rPr lang="es-ES" dirty="0" err="1"/>
              <a:t>Object</a:t>
            </a:r>
            <a:r>
              <a:rPr lang="es-ES" dirty="0"/>
              <a:t> </a:t>
            </a:r>
            <a:r>
              <a:rPr lang="es-ES" dirty="0" err="1"/>
              <a:t>Notation</a:t>
            </a:r>
            <a:endParaRPr lang="es-ES" dirty="0"/>
          </a:p>
          <a:p>
            <a:r>
              <a:rPr lang="en-US" dirty="0"/>
              <a:t>http://tools.ietf.org/html/rfc4627</a:t>
            </a:r>
          </a:p>
        </p:txBody>
      </p:sp>
    </p:spTree>
    <p:extLst>
      <p:ext uri="{BB962C8B-B14F-4D97-AF65-F5344CB8AC3E}">
        <p14:creationId xmlns:p14="http://schemas.microsoft.com/office/powerpoint/2010/main" val="1335075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Introducción</a:t>
            </a:r>
          </a:p>
        </p:txBody>
      </p:sp>
      <p:sp>
        <p:nvSpPr>
          <p:cNvPr id="5" name="4 Marcador de contenido"/>
          <p:cNvSpPr>
            <a:spLocks noGrp="1"/>
          </p:cNvSpPr>
          <p:nvPr>
            <p:ph idx="1"/>
          </p:nvPr>
        </p:nvSpPr>
        <p:spPr/>
        <p:txBody>
          <a:bodyPr>
            <a:normAutofit fontScale="70000" lnSpcReduction="20000"/>
          </a:bodyPr>
          <a:lstStyle/>
          <a:p>
            <a:r>
              <a:rPr lang="es-ES" dirty="0"/>
              <a:t>JSON (JavaScript </a:t>
            </a:r>
            <a:r>
              <a:rPr lang="es-ES" dirty="0" err="1"/>
              <a:t>Object</a:t>
            </a:r>
            <a:r>
              <a:rPr lang="es-ES" dirty="0"/>
              <a:t> </a:t>
            </a:r>
            <a:r>
              <a:rPr lang="es-ES" dirty="0" err="1"/>
              <a:t>Notation</a:t>
            </a:r>
            <a:r>
              <a:rPr lang="es-ES" dirty="0"/>
              <a:t>) es un formato sencillo para el intercambio de información. </a:t>
            </a:r>
          </a:p>
          <a:p>
            <a:r>
              <a:rPr lang="es-ES" dirty="0"/>
              <a:t>El formato JSON permite representar estructuras de datos (</a:t>
            </a:r>
            <a:r>
              <a:rPr lang="es-ES" dirty="0" err="1"/>
              <a:t>arrays</a:t>
            </a:r>
            <a:r>
              <a:rPr lang="es-ES" dirty="0"/>
              <a:t>) y objetos (</a:t>
            </a:r>
            <a:r>
              <a:rPr lang="es-ES" dirty="0" err="1"/>
              <a:t>arrays</a:t>
            </a:r>
            <a:r>
              <a:rPr lang="es-ES" dirty="0"/>
              <a:t> asociativos) en forma de texto. </a:t>
            </a:r>
          </a:p>
          <a:p>
            <a:r>
              <a:rPr lang="es-ES" dirty="0"/>
              <a:t>La notación de objetos mediante JSON es una de las características principales de JavaScript y es un mecanismo definido en los fundamentos básicos del lenguaje.</a:t>
            </a:r>
          </a:p>
          <a:p>
            <a:r>
              <a:rPr lang="es-ES" dirty="0"/>
              <a:t>En los últimos años, JSON se ha convertido en una alternativa al formato XML, ya que es más fácil de leer y escribir, además de ser mucho más conciso. </a:t>
            </a:r>
          </a:p>
          <a:p>
            <a:r>
              <a:rPr lang="es-ES" dirty="0"/>
              <a:t>No obstante, XML es superior técnicamente porque es un lenguaje de marcado, mientras que JSON es simplemente un formato para intercambiar datos.</a:t>
            </a:r>
          </a:p>
          <a:p>
            <a:r>
              <a:rPr lang="es-ES" dirty="0"/>
              <a:t>La especificación completa del JSON es la RFC 4627, su tipo MIME oficial es </a:t>
            </a:r>
            <a:r>
              <a:rPr lang="es-ES" dirty="0" err="1"/>
              <a:t>application</a:t>
            </a:r>
            <a:r>
              <a:rPr lang="es-ES" dirty="0"/>
              <a:t>/</a:t>
            </a:r>
            <a:r>
              <a:rPr lang="es-ES" dirty="0" err="1"/>
              <a:t>json</a:t>
            </a:r>
            <a:r>
              <a:rPr lang="es-ES" dirty="0"/>
              <a:t> y la extensión recomendada es .</a:t>
            </a:r>
            <a:r>
              <a:rPr lang="es-ES" dirty="0" err="1"/>
              <a:t>json</a:t>
            </a:r>
            <a:r>
              <a:rPr lang="es-ES" dirty="0"/>
              <a:t>.</a:t>
            </a:r>
          </a:p>
        </p:txBody>
      </p:sp>
    </p:spTree>
    <p:extLst>
      <p:ext uri="{BB962C8B-B14F-4D97-AF65-F5344CB8AC3E}">
        <p14:creationId xmlns:p14="http://schemas.microsoft.com/office/powerpoint/2010/main" val="296633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 4.0</a:t>
            </a:r>
          </a:p>
        </p:txBody>
      </p:sp>
      <p:sp>
        <p:nvSpPr>
          <p:cNvPr id="3" name="Marcador de contenido 2"/>
          <p:cNvSpPr>
            <a:spLocks noGrp="1"/>
          </p:cNvSpPr>
          <p:nvPr>
            <p:ph idx="1"/>
          </p:nvPr>
        </p:nvSpPr>
        <p:spPr/>
        <p:txBody>
          <a:bodyPr>
            <a:normAutofit fontScale="77500" lnSpcReduction="20000"/>
          </a:bodyPr>
          <a:lstStyle/>
          <a:p>
            <a:r>
              <a:rPr lang="es-ES" dirty="0"/>
              <a:t>Actualización de TypeScript 2.1</a:t>
            </a:r>
          </a:p>
          <a:p>
            <a:r>
              <a:rPr lang="es-ES" dirty="0"/>
              <a:t>Uso de </a:t>
            </a:r>
            <a:r>
              <a:rPr lang="es-ES" dirty="0" err="1"/>
              <a:t>StrictNullChecks</a:t>
            </a:r>
            <a:r>
              <a:rPr lang="es-ES" dirty="0"/>
              <a:t> de TypeScript</a:t>
            </a:r>
          </a:p>
          <a:p>
            <a:r>
              <a:rPr lang="es-ES" dirty="0"/>
              <a:t>Sintaxis </a:t>
            </a:r>
            <a:r>
              <a:rPr lang="es-ES" dirty="0" err="1"/>
              <a:t>if</a:t>
            </a:r>
            <a:r>
              <a:rPr lang="es-ES" dirty="0"/>
              <a:t>…</a:t>
            </a:r>
            <a:r>
              <a:rPr lang="es-ES" dirty="0" err="1"/>
              <a:t>else</a:t>
            </a:r>
            <a:r>
              <a:rPr lang="es-ES" dirty="0"/>
              <a:t> dentro de </a:t>
            </a:r>
            <a:r>
              <a:rPr lang="es-ES"/>
              <a:t>los templates (*</a:t>
            </a:r>
            <a:r>
              <a:rPr lang="es-ES" dirty="0" err="1"/>
              <a:t>ngIf</a:t>
            </a:r>
            <a:r>
              <a:rPr lang="es-ES" dirty="0"/>
              <a:t>)</a:t>
            </a:r>
          </a:p>
          <a:p>
            <a:r>
              <a:rPr lang="es-ES" dirty="0"/>
              <a:t>Módulo de animación separado</a:t>
            </a:r>
          </a:p>
          <a:p>
            <a:r>
              <a:rPr lang="es-ES" dirty="0"/>
              <a:t>Integración de Angular Universal como módulo de Angular Core</a:t>
            </a:r>
          </a:p>
          <a:p>
            <a:r>
              <a:rPr lang="es-ES" dirty="0"/>
              <a:t>Mejoras de rendimiento gracias a FESM</a:t>
            </a:r>
          </a:p>
          <a:p>
            <a:pPr marL="3543300" lvl="8" indent="0">
              <a:buNone/>
            </a:pPr>
            <a:endParaRPr lang="es-ES" sz="1200" dirty="0"/>
          </a:p>
          <a:p>
            <a:pPr marL="400050" lvl="1" indent="0">
              <a:buNone/>
            </a:pPr>
            <a:r>
              <a:rPr lang="nb-NO" dirty="0"/>
              <a:t>npm install @angular/common@next @angular/compiler@next @angular/compiler-cli@next @angular/core@next @angular/forms@next @angular/http@next @angular/platform-browser@next @angular/platform-browser-dynamic@next @angular/platform-server@next @angular/router@next @angular/animations@next --save</a:t>
            </a:r>
            <a:endParaRPr lang="es-ES" dirty="0"/>
          </a:p>
        </p:txBody>
      </p:sp>
    </p:spTree>
    <p:extLst>
      <p:ext uri="{BB962C8B-B14F-4D97-AF65-F5344CB8AC3E}">
        <p14:creationId xmlns:p14="http://schemas.microsoft.com/office/powerpoint/2010/main" val="258200695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Estructuras</a:t>
            </a:r>
          </a:p>
        </p:txBody>
      </p:sp>
      <p:sp>
        <p:nvSpPr>
          <p:cNvPr id="3" name="2 Marcador de contenido"/>
          <p:cNvSpPr>
            <a:spLocks noGrp="1"/>
          </p:cNvSpPr>
          <p:nvPr>
            <p:ph idx="1"/>
          </p:nvPr>
        </p:nvSpPr>
        <p:spPr/>
        <p:txBody>
          <a:bodyPr>
            <a:normAutofit fontScale="85000" lnSpcReduction="20000"/>
          </a:bodyPr>
          <a:lstStyle/>
          <a:p>
            <a:r>
              <a:rPr lang="es-ES" dirty="0"/>
              <a:t>JSON está constituido por dos estructuras:</a:t>
            </a:r>
          </a:p>
          <a:p>
            <a:pPr lvl="1"/>
            <a:r>
              <a:rPr lang="es-ES" dirty="0"/>
              <a:t>Una colección de pares de nombre/valor. En los lenguajes esto es conocido como un objeto, registro, estructura, diccionario, tabla hash, lista de claves o un arreglo asociativo.</a:t>
            </a:r>
          </a:p>
          <a:p>
            <a:pPr lvl="1"/>
            <a:r>
              <a:rPr lang="es-ES" dirty="0"/>
              <a:t>Una lista ordenada de valores. En la mayoría de los lenguajes, esto se implementa como tablas, arreglos, vectores, listas o secuencias.</a:t>
            </a:r>
          </a:p>
          <a:p>
            <a:r>
              <a:rPr lang="es-ES" dirty="0"/>
              <a:t>Estas son estructuras universales; virtualmente todos los lenguajes de programación las soportan de una forma u otra. Es razonable que un formato de intercambio de datos que es independiente del lenguaje de programación se base en estas estructuras.</a:t>
            </a:r>
          </a:p>
          <a:p>
            <a:endParaRPr lang="es-ES" dirty="0"/>
          </a:p>
          <a:p>
            <a:endParaRPr lang="es-ES" dirty="0"/>
          </a:p>
        </p:txBody>
      </p:sp>
    </p:spTree>
    <p:extLst>
      <p:ext uri="{BB962C8B-B14F-4D97-AF65-F5344CB8AC3E}">
        <p14:creationId xmlns:p14="http://schemas.microsoft.com/office/powerpoint/2010/main" val="25921891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Sintaxis</a:t>
            </a:r>
            <a:endParaRPr lang="es-ES" dirty="0"/>
          </a:p>
        </p:txBody>
      </p:sp>
      <p:sp>
        <p:nvSpPr>
          <p:cNvPr id="3" name="2 Marcador de contenido"/>
          <p:cNvSpPr>
            <a:spLocks noGrp="1"/>
          </p:cNvSpPr>
          <p:nvPr>
            <p:ph idx="1"/>
          </p:nvPr>
        </p:nvSpPr>
        <p:spPr/>
        <p:txBody>
          <a:bodyPr>
            <a:normAutofit fontScale="77500" lnSpcReduction="20000"/>
          </a:bodyPr>
          <a:lstStyle/>
          <a:p>
            <a:r>
              <a:rPr lang="es-ES" dirty="0"/>
              <a:t>Un </a:t>
            </a:r>
            <a:r>
              <a:rPr lang="es-ES" dirty="0" err="1"/>
              <a:t>array</a:t>
            </a:r>
            <a:r>
              <a:rPr lang="es-ES" dirty="0"/>
              <a:t> es un conjunto de valores separados por comas (,) que se encierran entre corchetes [ … ]</a:t>
            </a:r>
          </a:p>
          <a:p>
            <a:r>
              <a:rPr lang="es-ES" dirty="0"/>
              <a:t>Un objeto es un conjunto de pares </a:t>
            </a:r>
            <a:r>
              <a:rPr lang="es-ES" dirty="0" err="1"/>
              <a:t>nombre:valor</a:t>
            </a:r>
            <a:r>
              <a:rPr lang="es-ES" dirty="0"/>
              <a:t> separados por comas (,) que se acotan entre llaves { … }</a:t>
            </a:r>
          </a:p>
          <a:p>
            <a:r>
              <a:rPr lang="es-ES" dirty="0"/>
              <a:t>Los nombre son cadenas, entre comillas dobles (").</a:t>
            </a:r>
          </a:p>
          <a:p>
            <a:r>
              <a:rPr lang="es-ES" dirty="0"/>
              <a:t>El separador entre el nombre y el valor son los dos puntos (:)</a:t>
            </a:r>
          </a:p>
          <a:p>
            <a:r>
              <a:rPr lang="es-ES" dirty="0"/>
              <a:t>El valor debe ser un objeto, un </a:t>
            </a:r>
            <a:r>
              <a:rPr lang="es-ES" dirty="0" err="1"/>
              <a:t>array</a:t>
            </a:r>
            <a:r>
              <a:rPr lang="es-ES" dirty="0"/>
              <a:t>, un número, una cadena o uno de los tres nombres literales siguientes (en minúsculas):</a:t>
            </a:r>
          </a:p>
          <a:p>
            <a:pPr lvl="1"/>
            <a:r>
              <a:rPr lang="es-ES" dirty="0"/>
              <a:t>true, false o </a:t>
            </a:r>
            <a:r>
              <a:rPr lang="es-ES" dirty="0" err="1"/>
              <a:t>null</a:t>
            </a:r>
            <a:endParaRPr lang="es-ES" dirty="0"/>
          </a:p>
          <a:p>
            <a:r>
              <a:rPr lang="es-ES" dirty="0"/>
              <a:t>Se codifica en Unicode, la codificación predeterminada es UTF-8.</a:t>
            </a:r>
          </a:p>
        </p:txBody>
      </p:sp>
    </p:spTree>
    <p:extLst>
      <p:ext uri="{BB962C8B-B14F-4D97-AF65-F5344CB8AC3E}">
        <p14:creationId xmlns:p14="http://schemas.microsoft.com/office/powerpoint/2010/main" val="37205239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Valores numéricos</a:t>
            </a:r>
          </a:p>
        </p:txBody>
      </p:sp>
      <p:sp>
        <p:nvSpPr>
          <p:cNvPr id="3" name="2 Marcador de contenido"/>
          <p:cNvSpPr>
            <a:spLocks noGrp="1"/>
          </p:cNvSpPr>
          <p:nvPr>
            <p:ph idx="1"/>
          </p:nvPr>
        </p:nvSpPr>
        <p:spPr/>
        <p:txBody>
          <a:bodyPr>
            <a:normAutofit fontScale="70000" lnSpcReduction="20000"/>
          </a:bodyPr>
          <a:lstStyle/>
          <a:p>
            <a:r>
              <a:rPr lang="es-ES" dirty="0"/>
              <a:t>La representación de números es similar a la utilizada en la mayoría de los lenguajes de programación. </a:t>
            </a:r>
          </a:p>
          <a:p>
            <a:r>
              <a:rPr lang="es-ES" dirty="0"/>
              <a:t>Un número contiene una parte entera que puede ser prefijada con un signo menos opcional, que puede ser seguida por una parte fraccionaria y / o una parte exponencial.</a:t>
            </a:r>
          </a:p>
          <a:p>
            <a:r>
              <a:rPr lang="es-ES" dirty="0"/>
              <a:t>La parte fraccionaria comienza con un punto (como separador decimal) seguido de uno o más dígitos.</a:t>
            </a:r>
          </a:p>
          <a:p>
            <a:r>
              <a:rPr lang="es-ES" dirty="0"/>
              <a:t>La parte exponencial comienza con la letra E en mayúsculas o minúsculas, lo que puede ser seguido por un signo más o menos, y son seguidas por uno o más dígitos.</a:t>
            </a:r>
          </a:p>
          <a:p>
            <a:r>
              <a:rPr lang="es-ES" dirty="0"/>
              <a:t>Los formatos octales y hexadecimales no están permitidos. Los ceros iniciales no están permitidos.</a:t>
            </a:r>
          </a:p>
          <a:p>
            <a:r>
              <a:rPr lang="es-ES" dirty="0"/>
              <a:t>No se permiten valores numéricos que no se puedan representar como secuencias de dígitos (como infinito y </a:t>
            </a:r>
            <a:r>
              <a:rPr lang="es-ES" dirty="0" err="1"/>
              <a:t>NaN</a:t>
            </a:r>
            <a:r>
              <a:rPr lang="es-ES" dirty="0"/>
              <a:t>).</a:t>
            </a:r>
          </a:p>
        </p:txBody>
      </p:sp>
    </p:spTree>
    <p:extLst>
      <p:ext uri="{BB962C8B-B14F-4D97-AF65-F5344CB8AC3E}">
        <p14:creationId xmlns:p14="http://schemas.microsoft.com/office/powerpoint/2010/main" val="13204274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Valores cadena</a:t>
            </a:r>
          </a:p>
        </p:txBody>
      </p:sp>
      <p:sp>
        <p:nvSpPr>
          <p:cNvPr id="3" name="2 Marcador de contenido"/>
          <p:cNvSpPr>
            <a:spLocks noGrp="1"/>
          </p:cNvSpPr>
          <p:nvPr>
            <p:ph idx="1"/>
          </p:nvPr>
        </p:nvSpPr>
        <p:spPr/>
        <p:txBody>
          <a:bodyPr>
            <a:normAutofit fontScale="70000" lnSpcReduction="20000"/>
          </a:bodyPr>
          <a:lstStyle/>
          <a:p>
            <a:r>
              <a:rPr lang="es-ES" dirty="0"/>
              <a:t>La representación de las cadenas es similar a las convenciones utilizadas en la familia C de lenguajes de programación. </a:t>
            </a:r>
          </a:p>
          <a:p>
            <a:r>
              <a:rPr lang="es-ES" dirty="0"/>
              <a:t>Una cadena comienza y termina con comillas ("). </a:t>
            </a:r>
          </a:p>
          <a:p>
            <a:r>
              <a:rPr lang="es-ES" dirty="0"/>
              <a:t>Se pueden utilizar todos los caracteres Unicode dentro de las comillas con excepción de los caracteres que se deben escapar: los caracteres de control (U + 0000 a U + 001F) y los caracteres con significado.</a:t>
            </a:r>
          </a:p>
          <a:p>
            <a:r>
              <a:rPr lang="es-ES" dirty="0"/>
              <a:t>Cuando un carácter se encuentra fuera del plano multilingüe básico (U + 0000 a U + FFFF), puede ser representado por su correspondiente valor hexadecimal. Las letras hexadecimales A-F puede ir en mayúsculas o en minúsculas.</a:t>
            </a:r>
          </a:p>
          <a:p>
            <a:r>
              <a:rPr lang="es-ES" dirty="0"/>
              <a:t>Secuencias de escape:</a:t>
            </a:r>
          </a:p>
          <a:p>
            <a:pPr lvl="1"/>
            <a:r>
              <a:rPr lang="es-ES" dirty="0"/>
              <a:t>\\, \/, \", \n, \r, \b, \f, \t</a:t>
            </a:r>
          </a:p>
          <a:p>
            <a:pPr lvl="1"/>
            <a:r>
              <a:rPr lang="es-ES" dirty="0"/>
              <a:t>\u[0-9A-Fa-f]{4}</a:t>
            </a:r>
          </a:p>
        </p:txBody>
      </p:sp>
    </p:spTree>
    <p:extLst>
      <p:ext uri="{BB962C8B-B14F-4D97-AF65-F5344CB8AC3E}">
        <p14:creationId xmlns:p14="http://schemas.microsoft.com/office/powerpoint/2010/main" val="279237427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Objeto con anidamientos</a:t>
            </a:r>
          </a:p>
        </p:txBody>
      </p:sp>
      <p:sp>
        <p:nvSpPr>
          <p:cNvPr id="3" name="2 Marcador de contenido"/>
          <p:cNvSpPr>
            <a:spLocks noGrp="1"/>
          </p:cNvSpPr>
          <p:nvPr>
            <p:ph idx="1"/>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"Image": {</a:t>
            </a:r>
          </a:p>
          <a:p>
            <a:pPr marL="0" indent="0">
              <a:buNone/>
            </a:pPr>
            <a:r>
              <a:rPr lang="en-US" dirty="0">
                <a:latin typeface="Consolas" panose="020B0609020204030204" pitchFamily="49" charset="0"/>
                <a:cs typeface="Consolas" panose="020B0609020204030204" pitchFamily="49" charset="0"/>
              </a:rPr>
              <a:t>          "Width":  800,</a:t>
            </a:r>
          </a:p>
          <a:p>
            <a:pPr marL="0" indent="0">
              <a:buNone/>
            </a:pPr>
            <a:r>
              <a:rPr lang="en-US" dirty="0">
                <a:latin typeface="Consolas" panose="020B0609020204030204" pitchFamily="49" charset="0"/>
                <a:cs typeface="Consolas" panose="020B0609020204030204" pitchFamily="49" charset="0"/>
              </a:rPr>
              <a:t>          "Height": 600,</a:t>
            </a:r>
          </a:p>
          <a:p>
            <a:pPr marL="0" indent="0">
              <a:buNone/>
            </a:pPr>
            <a:r>
              <a:rPr lang="en-US" dirty="0">
                <a:latin typeface="Consolas" panose="020B0609020204030204" pitchFamily="49" charset="0"/>
                <a:cs typeface="Consolas" panose="020B0609020204030204" pitchFamily="49" charset="0"/>
              </a:rPr>
              <a:t>          "Title":  "View from 15th Floor",</a:t>
            </a:r>
          </a:p>
          <a:p>
            <a:pPr marL="0" indent="0">
              <a:buNone/>
            </a:pPr>
            <a:r>
              <a:rPr lang="en-US" dirty="0">
                <a:latin typeface="Consolas" panose="020B0609020204030204" pitchFamily="49" charset="0"/>
                <a:cs typeface="Consolas" panose="020B0609020204030204" pitchFamily="49" charset="0"/>
              </a:rPr>
              <a:t>          "Thumbnail":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"/image/481989943",</a:t>
            </a:r>
          </a:p>
          <a:p>
            <a:pPr marL="0" indent="0">
              <a:buNone/>
            </a:pPr>
            <a:r>
              <a:rPr lang="en-US" dirty="0">
                <a:latin typeface="Consolas" panose="020B0609020204030204" pitchFamily="49" charset="0"/>
                <a:cs typeface="Consolas" panose="020B0609020204030204" pitchFamily="49" charset="0"/>
              </a:rPr>
              <a:t>              "Height": 125,</a:t>
            </a:r>
          </a:p>
          <a:p>
            <a:pPr marL="0" indent="0">
              <a:buNone/>
            </a:pPr>
            <a:r>
              <a:rPr lang="en-US" dirty="0">
                <a:latin typeface="Consolas" panose="020B0609020204030204" pitchFamily="49" charset="0"/>
                <a:cs typeface="Consolas" panose="020B0609020204030204" pitchFamily="49" charset="0"/>
              </a:rPr>
              <a:t>              "Width":  "100"</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"IDs": [116, 943, 234, 38793]</a:t>
            </a:r>
          </a:p>
          <a:p>
            <a:pPr marL="0" indent="0">
              <a:buNone/>
            </a:pPr>
            <a:r>
              <a:rPr lang="es-ES" dirty="0">
                <a:latin typeface="Consolas" panose="020B0609020204030204" pitchFamily="49" charset="0"/>
                <a:cs typeface="Consolas" panose="020B0609020204030204" pitchFamily="49" charset="0"/>
              </a:rPr>
              <a:t>          }</a:t>
            </a:r>
          </a:p>
          <a:p>
            <a:pPr marL="0" indent="0">
              <a:buNone/>
            </a:pPr>
            <a:r>
              <a:rPr lang="es-E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9478671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Array</a:t>
            </a:r>
            <a:r>
              <a:rPr lang="es-ES" dirty="0"/>
              <a:t> de objetos</a:t>
            </a:r>
          </a:p>
        </p:txBody>
      </p:sp>
      <p:sp>
        <p:nvSpPr>
          <p:cNvPr id="3" name="2 Marcador de contenido"/>
          <p:cNvSpPr>
            <a:spLocks noGrp="1"/>
          </p:cNvSpPr>
          <p:nvPr>
            <p:ph idx="1"/>
          </p:nvPr>
        </p:nvSpPr>
        <p:spPr/>
        <p:txBody>
          <a:bodyPr>
            <a:normAutofit fontScale="47500" lnSpcReduction="20000"/>
          </a:bodyPr>
          <a:lstStyle/>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"precision": "zip",</a:t>
            </a:r>
          </a:p>
          <a:p>
            <a:pPr marL="0" indent="0">
              <a:buNone/>
            </a:pPr>
            <a:r>
              <a:rPr lang="en-US" dirty="0">
                <a:latin typeface="Consolas" panose="020B0609020204030204" pitchFamily="49" charset="0"/>
                <a:cs typeface="Consolas" panose="020B0609020204030204" pitchFamily="49" charset="0"/>
              </a:rPr>
              <a:t>         "Latitude":  37.7668,</a:t>
            </a:r>
          </a:p>
          <a:p>
            <a:pPr marL="0" indent="0">
              <a:buNone/>
            </a:pPr>
            <a:r>
              <a:rPr lang="en-US" dirty="0">
                <a:latin typeface="Consolas" panose="020B0609020204030204" pitchFamily="49" charset="0"/>
                <a:cs typeface="Consolas" panose="020B0609020204030204" pitchFamily="49" charset="0"/>
              </a:rPr>
              <a:t>         "Longitude": -122.3959,</a:t>
            </a:r>
          </a:p>
          <a:p>
            <a:pPr marL="0" indent="0">
              <a:buNone/>
            </a:pPr>
            <a:r>
              <a:rPr lang="en-US" dirty="0">
                <a:latin typeface="Consolas" panose="020B0609020204030204" pitchFamily="49" charset="0"/>
                <a:cs typeface="Consolas" panose="020B0609020204030204" pitchFamily="49" charset="0"/>
              </a:rPr>
              <a:t>         "City":      "SAN FRANCISCO",</a:t>
            </a:r>
          </a:p>
          <a:p>
            <a:pPr marL="0" indent="0">
              <a:buNone/>
            </a:pPr>
            <a:r>
              <a:rPr lang="en-US" dirty="0">
                <a:latin typeface="Consolas" panose="020B0609020204030204" pitchFamily="49" charset="0"/>
                <a:cs typeface="Consolas" panose="020B0609020204030204" pitchFamily="49" charset="0"/>
              </a:rPr>
              <a:t>         "State":     "CA",</a:t>
            </a:r>
          </a:p>
          <a:p>
            <a:pPr marL="0" indent="0">
              <a:buNone/>
            </a:pPr>
            <a:r>
              <a:rPr lang="en-US" dirty="0">
                <a:latin typeface="Consolas" panose="020B0609020204030204" pitchFamily="49" charset="0"/>
                <a:cs typeface="Consolas" panose="020B0609020204030204" pitchFamily="49" charset="0"/>
              </a:rPr>
              <a:t>         "Zip":       "94107"</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"precision": "zip",</a:t>
            </a:r>
          </a:p>
          <a:p>
            <a:pPr marL="0" indent="0">
              <a:buNone/>
            </a:pPr>
            <a:r>
              <a:rPr lang="en-US" dirty="0">
                <a:latin typeface="Consolas" panose="020B0609020204030204" pitchFamily="49" charset="0"/>
                <a:cs typeface="Consolas" panose="020B0609020204030204" pitchFamily="49" charset="0"/>
              </a:rPr>
              <a:t>         "Latitude":  37.371991,</a:t>
            </a:r>
          </a:p>
          <a:p>
            <a:pPr marL="0" indent="0">
              <a:buNone/>
            </a:pPr>
            <a:r>
              <a:rPr lang="en-US" dirty="0">
                <a:latin typeface="Consolas" panose="020B0609020204030204" pitchFamily="49" charset="0"/>
                <a:cs typeface="Consolas" panose="020B0609020204030204" pitchFamily="49" charset="0"/>
              </a:rPr>
              <a:t>         "Longitude": -122.026020,</a:t>
            </a:r>
          </a:p>
          <a:p>
            <a:pPr marL="0" indent="0">
              <a:buNone/>
            </a:pPr>
            <a:r>
              <a:rPr lang="en-US" dirty="0">
                <a:latin typeface="Consolas" panose="020B0609020204030204" pitchFamily="49" charset="0"/>
                <a:cs typeface="Consolas" panose="020B0609020204030204" pitchFamily="49" charset="0"/>
              </a:rPr>
              <a:t>         "City":      "SUNNYVALE",</a:t>
            </a:r>
          </a:p>
          <a:p>
            <a:pPr marL="0" indent="0">
              <a:buNone/>
            </a:pPr>
            <a:r>
              <a:rPr lang="en-US" dirty="0">
                <a:latin typeface="Consolas" panose="020B0609020204030204" pitchFamily="49" charset="0"/>
                <a:cs typeface="Consolas" panose="020B0609020204030204" pitchFamily="49" charset="0"/>
              </a:rPr>
              <a:t>         "State":     "CA",</a:t>
            </a:r>
          </a:p>
          <a:p>
            <a:pPr marL="0" indent="0">
              <a:buNone/>
            </a:pPr>
            <a:r>
              <a:rPr lang="en-US" dirty="0">
                <a:latin typeface="Consolas" panose="020B0609020204030204" pitchFamily="49" charset="0"/>
                <a:cs typeface="Consolas" panose="020B0609020204030204" pitchFamily="49" charset="0"/>
              </a:rPr>
              <a:t>         "Zip":       "94085"</a:t>
            </a:r>
          </a:p>
          <a:p>
            <a:pPr marL="0" indent="0">
              <a:buNone/>
            </a:pP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endParaRPr lang="es-E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18721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JSON en JavaScript </a:t>
            </a:r>
          </a:p>
        </p:txBody>
      </p:sp>
      <p:sp>
        <p:nvSpPr>
          <p:cNvPr id="3" name="2 Marcador de contenido"/>
          <p:cNvSpPr>
            <a:spLocks noGrp="1"/>
          </p:cNvSpPr>
          <p:nvPr>
            <p:ph idx="1"/>
          </p:nvPr>
        </p:nvSpPr>
        <p:spPr/>
        <p:txBody>
          <a:bodyPr>
            <a:normAutofit/>
          </a:bodyPr>
          <a:lstStyle/>
          <a:p>
            <a:r>
              <a:rPr lang="es-ES" sz="2400" dirty="0"/>
              <a:t>El Standard </a:t>
            </a:r>
            <a:r>
              <a:rPr lang="es-ES" sz="2400" dirty="0" err="1"/>
              <a:t>Built</a:t>
            </a:r>
            <a:r>
              <a:rPr lang="es-ES" sz="2400" dirty="0"/>
              <a:t>-in </a:t>
            </a:r>
            <a:r>
              <a:rPr lang="es-ES" sz="2400" dirty="0" err="1"/>
              <a:t>ECMAScript</a:t>
            </a:r>
            <a:r>
              <a:rPr lang="es-ES" sz="2400" dirty="0"/>
              <a:t> </a:t>
            </a:r>
            <a:r>
              <a:rPr lang="es-ES" sz="2400" dirty="0" err="1"/>
              <a:t>Objects</a:t>
            </a:r>
            <a:r>
              <a:rPr lang="es-ES" sz="2400" dirty="0"/>
              <a:t> define que todo interprete de JavaScript debe contar con un objeto JSON como miembro del objeto Global.</a:t>
            </a:r>
          </a:p>
          <a:p>
            <a:r>
              <a:rPr lang="es-ES" sz="2400" dirty="0"/>
              <a:t>El objeto debe contener, al menos, los siguientes miembros:</a:t>
            </a:r>
          </a:p>
          <a:p>
            <a:pPr lvl="1"/>
            <a:r>
              <a:rPr lang="es-ES" sz="2000" b="1"/>
              <a:t>JSON.parse</a:t>
            </a:r>
            <a:r>
              <a:rPr lang="es-ES" sz="2000"/>
              <a:t> (Función</a:t>
            </a:r>
            <a:r>
              <a:rPr lang="es-ES" sz="2000" dirty="0"/>
              <a:t>): Convierte una cadena de la notación de objetos </a:t>
            </a:r>
            <a:r>
              <a:rPr lang="es-ES" sz="2000"/>
              <a:t>de JavaScript (JSON</a:t>
            </a:r>
            <a:r>
              <a:rPr lang="es-ES" sz="2000" dirty="0"/>
              <a:t>) en un objeto de JavaScript. </a:t>
            </a:r>
          </a:p>
          <a:p>
            <a:pPr lvl="1"/>
            <a:r>
              <a:rPr lang="es-ES" sz="2000" b="1"/>
              <a:t>JSON.stringify</a:t>
            </a:r>
            <a:r>
              <a:rPr lang="es-ES" sz="2000"/>
              <a:t> (Función</a:t>
            </a:r>
            <a:r>
              <a:rPr lang="es-ES" sz="2000" dirty="0"/>
              <a:t>): Convierte un valor de JavaScript en una cadena de la notación de </a:t>
            </a:r>
            <a:r>
              <a:rPr lang="es-ES" sz="2000"/>
              <a:t>objetos JavaScript (JSON</a:t>
            </a:r>
            <a:r>
              <a:rPr lang="es-ES" sz="2000" dirty="0"/>
              <a:t>).</a:t>
            </a:r>
          </a:p>
          <a:p>
            <a:endParaRPr lang="es-ES" sz="2400" dirty="0"/>
          </a:p>
          <a:p>
            <a:endParaRPr lang="es-ES" sz="2400" dirty="0"/>
          </a:p>
        </p:txBody>
      </p:sp>
    </p:spTree>
    <p:extLst>
      <p:ext uri="{BB962C8B-B14F-4D97-AF65-F5344CB8AC3E}">
        <p14:creationId xmlns:p14="http://schemas.microsoft.com/office/powerpoint/2010/main" val="34634652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Servicios </a:t>
            </a:r>
            <a:r>
              <a:rPr lang="es-ES" dirty="0" err="1"/>
              <a:t>RESTful</a:t>
            </a:r>
            <a:endParaRPr lang="es-ES" dirty="0"/>
          </a:p>
        </p:txBody>
      </p:sp>
      <p:sp>
        <p:nvSpPr>
          <p:cNvPr id="5" name="Marcador de texto 4"/>
          <p:cNvSpPr>
            <a:spLocks noGrp="1"/>
          </p:cNvSpPr>
          <p:nvPr>
            <p:ph type="body" idx="1"/>
          </p:nvPr>
        </p:nvSpPr>
        <p:spPr/>
        <p:txBody>
          <a:bodyPr/>
          <a:lstStyle/>
          <a:p>
            <a:r>
              <a:rPr lang="es-ES" dirty="0" err="1"/>
              <a:t>REpresentational</a:t>
            </a:r>
            <a:r>
              <a:rPr lang="es-ES" dirty="0"/>
              <a:t> </a:t>
            </a:r>
            <a:r>
              <a:rPr lang="es-ES" dirty="0" err="1"/>
              <a:t>State</a:t>
            </a:r>
            <a:r>
              <a:rPr lang="es-ES" dirty="0"/>
              <a:t> Transfer</a:t>
            </a:r>
          </a:p>
        </p:txBody>
      </p:sp>
    </p:spTree>
    <p:extLst>
      <p:ext uri="{BB962C8B-B14F-4D97-AF65-F5344CB8AC3E}">
        <p14:creationId xmlns:p14="http://schemas.microsoft.com/office/powerpoint/2010/main" val="37857524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REST (REpresentational </a:t>
            </a:r>
            <a:r>
              <a:rPr lang="es-ES" dirty="0" err="1"/>
              <a:t>State</a:t>
            </a:r>
            <a:r>
              <a:rPr lang="es-ES" dirty="0"/>
              <a:t> Transfer)</a:t>
            </a:r>
          </a:p>
        </p:txBody>
      </p:sp>
      <p:sp>
        <p:nvSpPr>
          <p:cNvPr id="3" name="Marcador de contenido 2"/>
          <p:cNvSpPr>
            <a:spLocks noGrp="1"/>
          </p:cNvSpPr>
          <p:nvPr>
            <p:ph idx="1"/>
          </p:nvPr>
        </p:nvSpPr>
        <p:spPr/>
        <p:txBody>
          <a:bodyPr>
            <a:normAutofit fontScale="70000" lnSpcReduction="20000"/>
          </a:bodyPr>
          <a:lstStyle/>
          <a:p>
            <a:r>
              <a:rPr lang="es-ES" dirty="0"/>
              <a:t>Un </a:t>
            </a:r>
            <a:r>
              <a:rPr lang="es-ES" b="1" dirty="0"/>
              <a:t>estilo de arquitectura </a:t>
            </a:r>
            <a:r>
              <a:rPr lang="es-ES" dirty="0"/>
              <a:t>para desarrollar aplicaciones web distribuidas que se basa en el uso del protocolo HTTP e </a:t>
            </a:r>
            <a:r>
              <a:rPr lang="es-ES" dirty="0" err="1"/>
              <a:t>Hypermedia</a:t>
            </a:r>
            <a:r>
              <a:rPr lang="es-ES" dirty="0"/>
              <a:t>.</a:t>
            </a:r>
          </a:p>
          <a:p>
            <a:r>
              <a:rPr lang="es-ES" dirty="0"/>
              <a:t>Definido en el 2000 por Roy </a:t>
            </a:r>
            <a:r>
              <a:rPr lang="es-ES" dirty="0" err="1"/>
              <a:t>Fielding</a:t>
            </a:r>
            <a:r>
              <a:rPr lang="es-ES" dirty="0"/>
              <a:t>, para no reinventar la rueda, se basa en aprovechar lo que ya estaba definido en el HTTP pero que no se utilizaba.</a:t>
            </a:r>
          </a:p>
          <a:p>
            <a:r>
              <a:rPr lang="es-ES" dirty="0"/>
              <a:t>El HTTP ya define </a:t>
            </a:r>
            <a:r>
              <a:rPr lang="es-ES"/>
              <a:t>8 métodos (algunas </a:t>
            </a:r>
            <a:r>
              <a:rPr lang="es-ES" dirty="0"/>
              <a:t>veces referidos como "verbos") que indica la acción que desea que se efectúe sobre el recurso identificado:</a:t>
            </a:r>
          </a:p>
          <a:p>
            <a:pPr lvl="1"/>
            <a:r>
              <a:rPr lang="en-US" dirty="0"/>
              <a:t>HEAD, GET, POST, PUT, DELETE, TRACE, OPTIONS, CONNECT</a:t>
            </a:r>
            <a:endParaRPr lang="es-ES" dirty="0"/>
          </a:p>
          <a:p>
            <a:r>
              <a:rPr lang="es-ES" dirty="0"/>
              <a:t>El HTTP permite en el encabezado transmitir la información de comportamiento: </a:t>
            </a:r>
          </a:p>
          <a:p>
            <a:pPr lvl="1"/>
            <a:r>
              <a:rPr lang="es-ES" dirty="0" err="1"/>
              <a:t>Accept</a:t>
            </a:r>
            <a:r>
              <a:rPr lang="es-ES" dirty="0"/>
              <a:t>, Content-</a:t>
            </a:r>
            <a:r>
              <a:rPr lang="es-ES" dirty="0" err="1"/>
              <a:t>type</a:t>
            </a:r>
            <a:r>
              <a:rPr lang="es-ES"/>
              <a:t>, Response (códigos </a:t>
            </a:r>
            <a:r>
              <a:rPr lang="es-ES" dirty="0"/>
              <a:t>de estado), </a:t>
            </a:r>
            <a:r>
              <a:rPr lang="es-ES" dirty="0" err="1"/>
              <a:t>Authorization</a:t>
            </a:r>
            <a:r>
              <a:rPr lang="es-ES" dirty="0"/>
              <a:t>, Cache-control, …</a:t>
            </a:r>
          </a:p>
          <a:p>
            <a:endParaRPr lang="es-ES" dirty="0"/>
          </a:p>
        </p:txBody>
      </p:sp>
    </p:spTree>
    <p:extLst>
      <p:ext uri="{BB962C8B-B14F-4D97-AF65-F5344CB8AC3E}">
        <p14:creationId xmlns:p14="http://schemas.microsoft.com/office/powerpoint/2010/main" val="623553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Objetivos de los servicios REST</a:t>
            </a:r>
          </a:p>
        </p:txBody>
      </p:sp>
      <p:sp>
        <p:nvSpPr>
          <p:cNvPr id="3" name="Marcador de contenido 2"/>
          <p:cNvSpPr>
            <a:spLocks noGrp="1"/>
          </p:cNvSpPr>
          <p:nvPr>
            <p:ph idx="1"/>
          </p:nvPr>
        </p:nvSpPr>
        <p:spPr/>
        <p:txBody>
          <a:bodyPr>
            <a:normAutofit/>
          </a:bodyPr>
          <a:lstStyle/>
          <a:p>
            <a:r>
              <a:rPr lang="es-ES" dirty="0"/>
              <a:t>Desacoplar el cliente del </a:t>
            </a:r>
            <a:r>
              <a:rPr lang="es-ES" dirty="0" err="1"/>
              <a:t>backend</a:t>
            </a:r>
            <a:endParaRPr lang="es-ES" dirty="0"/>
          </a:p>
          <a:p>
            <a:r>
              <a:rPr lang="es-ES" dirty="0"/>
              <a:t>Mayor escalabilidad</a:t>
            </a:r>
          </a:p>
          <a:p>
            <a:pPr lvl="1"/>
            <a:r>
              <a:rPr lang="es-ES" dirty="0"/>
              <a:t>Sin estado en el </a:t>
            </a:r>
            <a:r>
              <a:rPr lang="es-ES" dirty="0" err="1"/>
              <a:t>backend</a:t>
            </a:r>
            <a:r>
              <a:rPr lang="es-ES" dirty="0"/>
              <a:t>.</a:t>
            </a:r>
          </a:p>
          <a:p>
            <a:r>
              <a:rPr lang="es-ES" dirty="0"/>
              <a:t>Separación de problemas</a:t>
            </a:r>
          </a:p>
          <a:p>
            <a:r>
              <a:rPr lang="es-ES" dirty="0"/>
              <a:t>División de responsabilidades</a:t>
            </a:r>
          </a:p>
          <a:p>
            <a:r>
              <a:rPr lang="es-ES" dirty="0"/>
              <a:t>API uniforme para todos los clientes</a:t>
            </a:r>
          </a:p>
          <a:p>
            <a:pPr lvl="1"/>
            <a:r>
              <a:rPr lang="es-ES" dirty="0"/>
              <a:t>Disponer de una interfaz uniforme (basada en </a:t>
            </a:r>
            <a:r>
              <a:rPr lang="es-ES" dirty="0" err="1"/>
              <a:t>URIs</a:t>
            </a:r>
            <a:r>
              <a:rPr lang="es-ES" dirty="0"/>
              <a:t>)</a:t>
            </a:r>
          </a:p>
          <a:p>
            <a:endParaRPr lang="es-ES" dirty="0"/>
          </a:p>
        </p:txBody>
      </p:sp>
    </p:spTree>
    <p:extLst>
      <p:ext uri="{BB962C8B-B14F-4D97-AF65-F5344CB8AC3E}">
        <p14:creationId xmlns:p14="http://schemas.microsoft.com/office/powerpoint/2010/main" val="99675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 5.0</a:t>
            </a:r>
          </a:p>
        </p:txBody>
      </p:sp>
      <p:sp>
        <p:nvSpPr>
          <p:cNvPr id="3" name="Marcador de contenido 2"/>
          <p:cNvSpPr>
            <a:spLocks noGrp="1"/>
          </p:cNvSpPr>
          <p:nvPr>
            <p:ph idx="1"/>
          </p:nvPr>
        </p:nvSpPr>
        <p:spPr/>
        <p:txBody>
          <a:bodyPr>
            <a:normAutofit fontScale="70000" lnSpcReduction="20000"/>
          </a:bodyPr>
          <a:lstStyle/>
          <a:p>
            <a:r>
              <a:rPr lang="es-ES" dirty="0"/>
              <a:t>Actualización de </a:t>
            </a:r>
            <a:r>
              <a:rPr lang="es-ES" dirty="0" err="1"/>
              <a:t>TypeScript</a:t>
            </a:r>
            <a:r>
              <a:rPr lang="es-ES" dirty="0"/>
              <a:t> 2.4.2</a:t>
            </a:r>
          </a:p>
          <a:p>
            <a:r>
              <a:rPr lang="es-ES" dirty="0"/>
              <a:t>Mejoras del compilador</a:t>
            </a:r>
          </a:p>
          <a:p>
            <a:r>
              <a:rPr lang="es-ES" dirty="0"/>
              <a:t>API Angular Universal </a:t>
            </a:r>
            <a:r>
              <a:rPr lang="es-ES" dirty="0" err="1"/>
              <a:t>State</a:t>
            </a:r>
            <a:r>
              <a:rPr lang="es-ES" dirty="0"/>
              <a:t> Transfer y soporte DOM</a:t>
            </a:r>
          </a:p>
          <a:p>
            <a:r>
              <a:rPr lang="es-ES" dirty="0"/>
              <a:t>Reconstruidos los pipes de números, fechas y monedas para mejorar la internacionalización.</a:t>
            </a:r>
          </a:p>
          <a:p>
            <a:r>
              <a:rPr lang="es-ES" dirty="0"/>
              <a:t>Validaciones y actualizaciones de valores en `</a:t>
            </a:r>
            <a:r>
              <a:rPr lang="es-ES" dirty="0" err="1"/>
              <a:t>blur</a:t>
            </a:r>
            <a:r>
              <a:rPr lang="es-ES" dirty="0"/>
              <a:t>` o en` </a:t>
            </a:r>
            <a:r>
              <a:rPr lang="es-ES" dirty="0" err="1"/>
              <a:t>submit</a:t>
            </a:r>
            <a:r>
              <a:rPr lang="es-ES" dirty="0"/>
              <a:t>`.</a:t>
            </a:r>
          </a:p>
          <a:p>
            <a:r>
              <a:rPr lang="es-ES" dirty="0"/>
              <a:t>Actualizado el uso de </a:t>
            </a:r>
            <a:r>
              <a:rPr lang="es-ES" dirty="0" err="1"/>
              <a:t>RxJS</a:t>
            </a:r>
            <a:r>
              <a:rPr lang="es-ES" dirty="0"/>
              <a:t> a 5.5.2 o posterior</a:t>
            </a:r>
          </a:p>
          <a:p>
            <a:r>
              <a:rPr lang="es-ES" dirty="0"/>
              <a:t>Nuevos eventos del ciclo de vida del enrutador.</a:t>
            </a:r>
            <a:endParaRPr lang="es-ES" sz="1200" dirty="0"/>
          </a:p>
          <a:p>
            <a:pPr marL="400050" lvl="1" indent="0">
              <a:buNone/>
            </a:pPr>
            <a:r>
              <a:rPr lang="nb-NO" dirty="0"/>
              <a:t>npm install @angular/animations@'^5.0.0' @angular/common@'^5.0.0' @angular/compiler@'^5.0.0' @angular/compiler-cli@'^5.0.0' @angular/core@'^5.0.0' @angular/forms@'^5.0.0' @angular/http@'^5.0.0' @angular/platform-browser@'^5.0.0' @angular/platform-browser-dynamic@'^5.0.0' @angular/platform-server@'^5.0.0' @angular/router@'^5.0.0' typescript@2.4.2 rxjs@'^5.5.2' --save</a:t>
            </a:r>
            <a:endParaRPr lang="es-ES" dirty="0"/>
          </a:p>
        </p:txBody>
      </p:sp>
    </p:spTree>
    <p:extLst>
      <p:ext uri="{BB962C8B-B14F-4D97-AF65-F5344CB8AC3E}">
        <p14:creationId xmlns:p14="http://schemas.microsoft.com/office/powerpoint/2010/main" val="23975717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Uso de la cabecera</a:t>
            </a:r>
          </a:p>
        </p:txBody>
      </p:sp>
      <p:sp>
        <p:nvSpPr>
          <p:cNvPr id="3" name="Marcador de contenido 2"/>
          <p:cNvSpPr>
            <a:spLocks noGrp="1"/>
          </p:cNvSpPr>
          <p:nvPr>
            <p:ph idx="1"/>
          </p:nvPr>
        </p:nvSpPr>
        <p:spPr/>
        <p:txBody>
          <a:bodyPr>
            <a:normAutofit fontScale="77500" lnSpcReduction="20000"/>
          </a:bodyPr>
          <a:lstStyle/>
          <a:p>
            <a:r>
              <a:rPr lang="es-ES" b="1" dirty="0" err="1"/>
              <a:t>Request</a:t>
            </a:r>
            <a:r>
              <a:rPr lang="es-ES" dirty="0"/>
              <a:t>: Método /</a:t>
            </a:r>
            <a:r>
              <a:rPr lang="es-ES" dirty="0" err="1"/>
              <a:t>uri?parámetros</a:t>
            </a:r>
            <a:endParaRPr lang="es-ES" dirty="0"/>
          </a:p>
          <a:p>
            <a:pPr lvl="1"/>
            <a:r>
              <a:rPr lang="es-ES" dirty="0"/>
              <a:t>GET: Recupera el recurso</a:t>
            </a:r>
          </a:p>
          <a:p>
            <a:pPr lvl="2"/>
            <a:r>
              <a:rPr lang="es-ES" dirty="0"/>
              <a:t>Todos: Sin parámetros</a:t>
            </a:r>
          </a:p>
          <a:p>
            <a:pPr lvl="2"/>
            <a:r>
              <a:rPr lang="es-ES" dirty="0"/>
              <a:t>Uno: Con parámetros</a:t>
            </a:r>
          </a:p>
          <a:p>
            <a:pPr lvl="1"/>
            <a:r>
              <a:rPr lang="es-ES" dirty="0"/>
              <a:t>POST: Crea un nuevo recurso</a:t>
            </a:r>
          </a:p>
          <a:p>
            <a:pPr lvl="1"/>
            <a:r>
              <a:rPr lang="es-ES" dirty="0"/>
              <a:t>PUT: Edita el recurso</a:t>
            </a:r>
          </a:p>
          <a:p>
            <a:pPr lvl="1"/>
            <a:r>
              <a:rPr lang="es-ES" dirty="0"/>
              <a:t>DELETE: Elimina el recurso</a:t>
            </a:r>
          </a:p>
          <a:p>
            <a:r>
              <a:rPr lang="es-ES" b="1" dirty="0" err="1"/>
              <a:t>Accept</a:t>
            </a:r>
            <a:r>
              <a:rPr lang="es-ES" dirty="0"/>
              <a:t>: Indica al servidor el formato o posibles formatos esperados, utilizando MIME.</a:t>
            </a:r>
          </a:p>
          <a:p>
            <a:r>
              <a:rPr lang="es-ES" b="1" dirty="0"/>
              <a:t>Content-</a:t>
            </a:r>
            <a:r>
              <a:rPr lang="es-ES" b="1" dirty="0" err="1"/>
              <a:t>type</a:t>
            </a:r>
            <a:r>
              <a:rPr lang="es-ES" dirty="0"/>
              <a:t>: Indica en que formato está codificado el cuerpo, utilizando MIME</a:t>
            </a:r>
          </a:p>
          <a:p>
            <a:r>
              <a:rPr lang="es-ES" b="1" dirty="0"/>
              <a:t>Response</a:t>
            </a:r>
            <a:r>
              <a:rPr lang="es-ES" dirty="0"/>
              <a:t>: Código de estado con el que el servidor informa del resultado de la petición.</a:t>
            </a:r>
          </a:p>
        </p:txBody>
      </p:sp>
    </p:spTree>
    <p:extLst>
      <p:ext uri="{BB962C8B-B14F-4D97-AF65-F5344CB8AC3E}">
        <p14:creationId xmlns:p14="http://schemas.microsoft.com/office/powerpoint/2010/main" val="26898194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Peticiones</a:t>
            </a:r>
          </a:p>
        </p:txBody>
      </p:sp>
      <p:sp>
        <p:nvSpPr>
          <p:cNvPr id="3" name="Marcador de contenido 2"/>
          <p:cNvSpPr>
            <a:spLocks noGrp="1"/>
          </p:cNvSpPr>
          <p:nvPr>
            <p:ph idx="1"/>
          </p:nvPr>
        </p:nvSpPr>
        <p:spPr>
          <a:xfrm>
            <a:off x="457200" y="1600200"/>
            <a:ext cx="8229600" cy="4925144"/>
          </a:xfrm>
        </p:spPr>
        <p:txBody>
          <a:bodyPr>
            <a:normAutofit fontScale="62500" lnSpcReduction="20000"/>
          </a:bodyPr>
          <a:lstStyle/>
          <a:p>
            <a:pPr marL="0" indent="0">
              <a:buNone/>
            </a:pPr>
            <a:r>
              <a:rPr lang="es-ES" dirty="0" err="1"/>
              <a:t>Request</a:t>
            </a:r>
            <a:r>
              <a:rPr lang="es-ES" dirty="0"/>
              <a:t>: GET /</a:t>
            </a:r>
            <a:r>
              <a:rPr lang="es-ES" dirty="0" err="1"/>
              <a:t>users</a:t>
            </a:r>
            <a:endParaRPr lang="es-ES" dirty="0"/>
          </a:p>
          <a:p>
            <a:pPr marL="400050" lvl="1" indent="0">
              <a:buNone/>
            </a:pPr>
            <a:r>
              <a:rPr lang="es-ES" dirty="0"/>
              <a:t>Response: 200 </a:t>
            </a:r>
          </a:p>
          <a:p>
            <a:pPr marL="400050" lvl="1" indent="0">
              <a:buNone/>
            </a:pPr>
            <a:r>
              <a:rPr lang="es-ES" dirty="0" err="1"/>
              <a:t>content-type:application</a:t>
            </a:r>
            <a:r>
              <a:rPr lang="es-ES" dirty="0"/>
              <a:t>/</a:t>
            </a:r>
            <a:r>
              <a:rPr lang="es-ES" dirty="0" err="1"/>
              <a:t>json</a:t>
            </a:r>
            <a:endParaRPr lang="es-ES" dirty="0"/>
          </a:p>
          <a:p>
            <a:pPr marL="0" indent="0">
              <a:buNone/>
            </a:pPr>
            <a:r>
              <a:rPr lang="es-ES" dirty="0" err="1"/>
              <a:t>Request</a:t>
            </a:r>
            <a:r>
              <a:rPr lang="es-ES" dirty="0"/>
              <a:t>: GET /</a:t>
            </a:r>
            <a:r>
              <a:rPr lang="es-ES" dirty="0" err="1"/>
              <a:t>users</a:t>
            </a:r>
            <a:r>
              <a:rPr lang="es-ES" dirty="0"/>
              <a:t>/11</a:t>
            </a:r>
          </a:p>
          <a:p>
            <a:pPr marL="400050" lvl="1" indent="0">
              <a:buNone/>
            </a:pPr>
            <a:r>
              <a:rPr lang="es-ES" dirty="0"/>
              <a:t>Response: 200 </a:t>
            </a:r>
          </a:p>
          <a:p>
            <a:pPr marL="400050" lvl="1" indent="0">
              <a:buNone/>
            </a:pPr>
            <a:r>
              <a:rPr lang="es-ES" dirty="0" err="1"/>
              <a:t>content-type:application</a:t>
            </a:r>
            <a:r>
              <a:rPr lang="es-ES" dirty="0"/>
              <a:t>/</a:t>
            </a:r>
            <a:r>
              <a:rPr lang="es-ES" dirty="0" err="1"/>
              <a:t>json</a:t>
            </a:r>
            <a:endParaRPr lang="es-ES" dirty="0"/>
          </a:p>
          <a:p>
            <a:pPr marL="0" indent="0">
              <a:buNone/>
            </a:pPr>
            <a:r>
              <a:rPr lang="es-ES" dirty="0" err="1"/>
              <a:t>Request</a:t>
            </a:r>
            <a:r>
              <a:rPr lang="es-ES" dirty="0"/>
              <a:t>: POST /</a:t>
            </a:r>
            <a:r>
              <a:rPr lang="es-ES" dirty="0" err="1"/>
              <a:t>users</a:t>
            </a:r>
            <a:endParaRPr lang="es-ES" dirty="0"/>
          </a:p>
          <a:p>
            <a:pPr marL="400050" lvl="1" indent="0">
              <a:buNone/>
            </a:pPr>
            <a:r>
              <a:rPr lang="es-ES" dirty="0"/>
              <a:t>Response: 201 </a:t>
            </a:r>
            <a:r>
              <a:rPr lang="es-ES" dirty="0" err="1"/>
              <a:t>Created</a:t>
            </a:r>
            <a:endParaRPr lang="es-ES" dirty="0"/>
          </a:p>
          <a:p>
            <a:pPr marL="400050" lvl="1" indent="0">
              <a:buNone/>
            </a:pPr>
            <a:r>
              <a:rPr lang="es-ES" dirty="0" err="1"/>
              <a:t>content-type:application</a:t>
            </a:r>
            <a:r>
              <a:rPr lang="es-ES" dirty="0"/>
              <a:t>/</a:t>
            </a:r>
            <a:r>
              <a:rPr lang="es-ES" dirty="0" err="1"/>
              <a:t>json</a:t>
            </a:r>
            <a:endParaRPr lang="es-ES" dirty="0"/>
          </a:p>
          <a:p>
            <a:pPr marL="400050" lvl="1" indent="0">
              <a:buNone/>
            </a:pPr>
            <a:r>
              <a:rPr lang="es-ES" dirty="0" err="1"/>
              <a:t>body</a:t>
            </a:r>
            <a:endParaRPr lang="es-ES" dirty="0"/>
          </a:p>
          <a:p>
            <a:pPr marL="0" indent="0">
              <a:buNone/>
            </a:pPr>
            <a:r>
              <a:rPr lang="es-ES" dirty="0" err="1"/>
              <a:t>Request</a:t>
            </a:r>
            <a:r>
              <a:rPr lang="es-ES" dirty="0"/>
              <a:t>: PUT /</a:t>
            </a:r>
            <a:r>
              <a:rPr lang="es-ES" dirty="0" err="1"/>
              <a:t>users</a:t>
            </a:r>
            <a:r>
              <a:rPr lang="es-ES" dirty="0"/>
              <a:t>/11</a:t>
            </a:r>
          </a:p>
          <a:p>
            <a:pPr marL="400050" lvl="1" indent="0">
              <a:buNone/>
            </a:pPr>
            <a:r>
              <a:rPr lang="es-ES" dirty="0"/>
              <a:t>Response: 200 </a:t>
            </a:r>
          </a:p>
          <a:p>
            <a:pPr marL="400050" lvl="1" indent="0">
              <a:buNone/>
            </a:pPr>
            <a:r>
              <a:rPr lang="es-ES" dirty="0" err="1"/>
              <a:t>content-type:application</a:t>
            </a:r>
            <a:r>
              <a:rPr lang="es-ES" dirty="0"/>
              <a:t>/</a:t>
            </a:r>
            <a:r>
              <a:rPr lang="es-ES" dirty="0" err="1"/>
              <a:t>json</a:t>
            </a:r>
            <a:endParaRPr lang="es-ES" dirty="0"/>
          </a:p>
          <a:p>
            <a:pPr marL="400050" lvl="1" indent="0">
              <a:buNone/>
            </a:pPr>
            <a:r>
              <a:rPr lang="es-ES" dirty="0" err="1"/>
              <a:t>body</a:t>
            </a:r>
            <a:endParaRPr lang="es-ES" dirty="0"/>
          </a:p>
          <a:p>
            <a:pPr marL="0" indent="0">
              <a:buNone/>
            </a:pPr>
            <a:r>
              <a:rPr lang="es-ES" dirty="0" err="1"/>
              <a:t>Request</a:t>
            </a:r>
            <a:r>
              <a:rPr lang="es-ES" dirty="0"/>
              <a:t>: DELETE /</a:t>
            </a:r>
            <a:r>
              <a:rPr lang="es-ES" dirty="0" err="1"/>
              <a:t>users</a:t>
            </a:r>
            <a:r>
              <a:rPr lang="es-ES" dirty="0"/>
              <a:t>/11</a:t>
            </a:r>
          </a:p>
          <a:p>
            <a:pPr marL="400050" lvl="1" indent="0">
              <a:buNone/>
            </a:pPr>
            <a:r>
              <a:rPr lang="es-ES" dirty="0"/>
              <a:t>Response: 204 No Content</a:t>
            </a:r>
          </a:p>
          <a:p>
            <a:pPr marL="0" indent="0">
              <a:buNone/>
            </a:pPr>
            <a:endParaRPr lang="es-ES" dirty="0"/>
          </a:p>
        </p:txBody>
      </p:sp>
      <p:sp>
        <p:nvSpPr>
          <p:cNvPr id="4" name="CuadroTexto 3"/>
          <p:cNvSpPr txBox="1"/>
          <p:nvPr/>
        </p:nvSpPr>
        <p:spPr>
          <a:xfrm>
            <a:off x="4788024" y="5229200"/>
            <a:ext cx="3797771" cy="923330"/>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i="1" dirty="0"/>
              <a:t>Fake Online REST API </a:t>
            </a:r>
          </a:p>
          <a:p>
            <a:r>
              <a:rPr lang="en-US" i="1" dirty="0"/>
              <a:t>for Testing and Prototyping</a:t>
            </a:r>
            <a:endParaRPr lang="es-ES" i="1" dirty="0"/>
          </a:p>
          <a:p>
            <a:r>
              <a:rPr lang="es-ES" dirty="0">
                <a:hlinkClick r:id="rId2"/>
              </a:rPr>
              <a:t>https://jsonplaceholder.typicode.com/</a:t>
            </a:r>
            <a:endParaRPr lang="es-ES" dirty="0"/>
          </a:p>
        </p:txBody>
      </p:sp>
    </p:spTree>
    <p:extLst>
      <p:ext uri="{BB962C8B-B14F-4D97-AF65-F5344CB8AC3E}">
        <p14:creationId xmlns:p14="http://schemas.microsoft.com/office/powerpoint/2010/main" val="320873581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Richardson </a:t>
            </a:r>
            <a:r>
              <a:rPr lang="es-ES" dirty="0" err="1"/>
              <a:t>Maturity</a:t>
            </a:r>
            <a:r>
              <a:rPr lang="es-ES" dirty="0"/>
              <a:t> </a:t>
            </a:r>
            <a:r>
              <a:rPr lang="es-ES" dirty="0" err="1"/>
              <a:t>Model</a:t>
            </a:r>
            <a:endParaRPr lang="es-ES" dirty="0"/>
          </a:p>
        </p:txBody>
      </p:sp>
      <p:sp>
        <p:nvSpPr>
          <p:cNvPr id="3" name="Marcador de contenido 2"/>
          <p:cNvSpPr>
            <a:spLocks noGrp="1"/>
          </p:cNvSpPr>
          <p:nvPr>
            <p:ph idx="1"/>
          </p:nvPr>
        </p:nvSpPr>
        <p:spPr/>
        <p:txBody>
          <a:bodyPr>
            <a:normAutofit fontScale="77500" lnSpcReduction="20000"/>
          </a:bodyPr>
          <a:lstStyle/>
          <a:p>
            <a:pPr marL="0" indent="0">
              <a:buNone/>
            </a:pPr>
            <a:r>
              <a:rPr lang="es-ES" sz="2600" dirty="0">
                <a:hlinkClick r:id="rId2"/>
              </a:rPr>
              <a:t>http://www.crummy.com/writing/speaking/2008-QCon/act3.html</a:t>
            </a:r>
            <a:endParaRPr lang="es-ES" sz="2600" dirty="0"/>
          </a:p>
          <a:p>
            <a:pPr marL="0" indent="0">
              <a:buNone/>
            </a:pPr>
            <a:endParaRPr lang="es-ES" sz="2600" dirty="0"/>
          </a:p>
          <a:p>
            <a:r>
              <a:rPr lang="es-ES" dirty="0"/>
              <a:t># </a:t>
            </a:r>
            <a:r>
              <a:rPr lang="es-ES"/>
              <a:t>Nivel 1 (Pobre</a:t>
            </a:r>
            <a:r>
              <a:rPr lang="es-ES" dirty="0"/>
              <a:t>): Se usan </a:t>
            </a:r>
            <a:r>
              <a:rPr lang="es-ES" dirty="0" err="1"/>
              <a:t>URIs</a:t>
            </a:r>
            <a:r>
              <a:rPr lang="es-ES" dirty="0"/>
              <a:t> para identificar recursos:</a:t>
            </a:r>
          </a:p>
          <a:p>
            <a:pPr lvl="1"/>
            <a:r>
              <a:rPr lang="es-ES" dirty="0"/>
              <a:t>Se debe identificar un recurso</a:t>
            </a:r>
          </a:p>
          <a:p>
            <a:pPr marL="457200" lvl="1" indent="0">
              <a:buNone/>
            </a:pPr>
            <a:r>
              <a:rPr lang="es-ES" dirty="0"/>
              <a:t>	/</a:t>
            </a:r>
            <a:r>
              <a:rPr lang="es-ES" dirty="0" err="1"/>
              <a:t>invoices</a:t>
            </a:r>
            <a:r>
              <a:rPr lang="es-ES" dirty="0"/>
              <a:t>/?page=2 </a:t>
            </a:r>
            <a:r>
              <a:rPr lang="es-ES" dirty="0">
                <a:sym typeface="Wingdings" panose="05000000000000000000" pitchFamily="2" charset="2"/>
              </a:rPr>
              <a:t></a:t>
            </a:r>
            <a:r>
              <a:rPr lang="es-ES" dirty="0"/>
              <a:t> /</a:t>
            </a:r>
            <a:r>
              <a:rPr lang="es-ES" dirty="0" err="1"/>
              <a:t>invoices</a:t>
            </a:r>
            <a:r>
              <a:rPr lang="es-ES" dirty="0"/>
              <a:t>/page/2</a:t>
            </a:r>
          </a:p>
          <a:p>
            <a:pPr lvl="1"/>
            <a:r>
              <a:rPr lang="es-ES" dirty="0"/>
              <a:t>Se construyen con nombres nunca con verbos</a:t>
            </a:r>
          </a:p>
          <a:p>
            <a:pPr marL="457200" lvl="1" indent="0">
              <a:buNone/>
            </a:pPr>
            <a:r>
              <a:rPr lang="es-ES" dirty="0"/>
              <a:t>	/</a:t>
            </a:r>
            <a:r>
              <a:rPr lang="es-ES" dirty="0" err="1"/>
              <a:t>getUser</a:t>
            </a:r>
            <a:r>
              <a:rPr lang="es-ES" dirty="0"/>
              <a:t>/{id} </a:t>
            </a:r>
            <a:r>
              <a:rPr lang="es-ES" dirty="0">
                <a:sym typeface="Wingdings" panose="05000000000000000000" pitchFamily="2" charset="2"/>
              </a:rPr>
              <a:t></a:t>
            </a:r>
            <a:r>
              <a:rPr lang="es-ES" dirty="0"/>
              <a:t> /</a:t>
            </a:r>
            <a:r>
              <a:rPr lang="es-ES" dirty="0" err="1"/>
              <a:t>users</a:t>
            </a:r>
            <a:r>
              <a:rPr lang="es-ES" dirty="0"/>
              <a:t>/{id}/</a:t>
            </a:r>
          </a:p>
          <a:p>
            <a:pPr marL="457200" lvl="1" indent="0">
              <a:buNone/>
            </a:pPr>
            <a:r>
              <a:rPr lang="es-ES" dirty="0"/>
              <a:t>	/</a:t>
            </a:r>
            <a:r>
              <a:rPr lang="es-ES" dirty="0" err="1"/>
              <a:t>users</a:t>
            </a:r>
            <a:r>
              <a:rPr lang="es-ES" dirty="0"/>
              <a:t>/{id}/</a:t>
            </a:r>
            <a:r>
              <a:rPr lang="es-ES" dirty="0" err="1"/>
              <a:t>edit</a:t>
            </a:r>
            <a:r>
              <a:rPr lang="es-ES" dirty="0"/>
              <a:t>/</a:t>
            </a:r>
            <a:r>
              <a:rPr lang="es-ES" dirty="0" err="1"/>
              <a:t>login</a:t>
            </a:r>
            <a:r>
              <a:rPr lang="es-ES" dirty="0"/>
              <a:t> </a:t>
            </a:r>
            <a:r>
              <a:rPr lang="es-ES" dirty="0">
                <a:sym typeface="Wingdings" panose="05000000000000000000" pitchFamily="2" charset="2"/>
              </a:rPr>
              <a:t></a:t>
            </a:r>
            <a:r>
              <a:rPr lang="es-ES" dirty="0"/>
              <a:t> </a:t>
            </a:r>
            <a:r>
              <a:rPr lang="es-ES" dirty="0" err="1"/>
              <a:t>users</a:t>
            </a:r>
            <a:r>
              <a:rPr lang="es-ES" dirty="0"/>
              <a:t>/{id}/</a:t>
            </a:r>
            <a:r>
              <a:rPr lang="es-ES" dirty="0" err="1"/>
              <a:t>access-token</a:t>
            </a:r>
            <a:endParaRPr lang="es-ES" dirty="0"/>
          </a:p>
          <a:p>
            <a:pPr lvl="1"/>
            <a:r>
              <a:rPr lang="es-ES" dirty="0"/>
              <a:t>Deberían tener una estructura jerárquica</a:t>
            </a:r>
          </a:p>
          <a:p>
            <a:pPr marL="457200" lvl="1" indent="0">
              <a:buNone/>
            </a:pPr>
            <a:r>
              <a:rPr lang="es-ES" dirty="0"/>
              <a:t>	/</a:t>
            </a:r>
            <a:r>
              <a:rPr lang="es-ES" dirty="0" err="1"/>
              <a:t>invoices</a:t>
            </a:r>
            <a:r>
              <a:rPr lang="es-ES" dirty="0"/>
              <a:t>/</a:t>
            </a:r>
            <a:r>
              <a:rPr lang="es-ES" dirty="0" err="1"/>
              <a:t>user</a:t>
            </a:r>
            <a:r>
              <a:rPr lang="es-ES" dirty="0"/>
              <a:t>/{id} </a:t>
            </a:r>
            <a:r>
              <a:rPr lang="es-ES" dirty="0">
                <a:sym typeface="Wingdings" panose="05000000000000000000" pitchFamily="2" charset="2"/>
              </a:rPr>
              <a:t></a:t>
            </a:r>
            <a:r>
              <a:rPr lang="es-ES" dirty="0"/>
              <a:t> /</a:t>
            </a:r>
            <a:r>
              <a:rPr lang="es-ES" dirty="0" err="1"/>
              <a:t>user</a:t>
            </a:r>
            <a:r>
              <a:rPr lang="es-ES" dirty="0"/>
              <a:t>/{id}/</a:t>
            </a:r>
            <a:r>
              <a:rPr lang="es-ES" dirty="0" err="1"/>
              <a:t>invoices</a:t>
            </a:r>
            <a:endParaRPr lang="es-ES" dirty="0"/>
          </a:p>
          <a:p>
            <a:r>
              <a:rPr lang="es-ES" dirty="0"/>
              <a:t># </a:t>
            </a:r>
            <a:r>
              <a:rPr lang="es-ES"/>
              <a:t>Nivel 2 (Medio</a:t>
            </a:r>
            <a:r>
              <a:rPr lang="es-ES" dirty="0"/>
              <a:t>): Se usa el protocolo HTTP adecuadamente</a:t>
            </a:r>
          </a:p>
          <a:p>
            <a:r>
              <a:rPr lang="es-ES" dirty="0"/>
              <a:t># </a:t>
            </a:r>
            <a:r>
              <a:rPr lang="es-ES"/>
              <a:t>Nivel 3 (Óptimo</a:t>
            </a:r>
            <a:r>
              <a:rPr lang="es-ES" dirty="0"/>
              <a:t>): Se implementa </a:t>
            </a:r>
            <a:r>
              <a:rPr lang="es-ES" dirty="0" err="1"/>
              <a:t>hypermedia</a:t>
            </a:r>
            <a:r>
              <a:rPr lang="es-ES" dirty="0"/>
              <a:t>.</a:t>
            </a:r>
          </a:p>
          <a:p>
            <a:endParaRPr lang="es-ES" dirty="0"/>
          </a:p>
          <a:p>
            <a:endParaRPr lang="es-ES" dirty="0"/>
          </a:p>
        </p:txBody>
      </p:sp>
    </p:spTree>
    <p:extLst>
      <p:ext uri="{BB962C8B-B14F-4D97-AF65-F5344CB8AC3E}">
        <p14:creationId xmlns:p14="http://schemas.microsoft.com/office/powerpoint/2010/main" val="51751066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Hypermedia</a:t>
            </a:r>
            <a:endParaRPr lang="es-ES" dirty="0"/>
          </a:p>
        </p:txBody>
      </p:sp>
      <p:sp>
        <p:nvSpPr>
          <p:cNvPr id="3" name="Marcador de contenido 2"/>
          <p:cNvSpPr>
            <a:spLocks noGrp="1"/>
          </p:cNvSpPr>
          <p:nvPr>
            <p:ph idx="1"/>
          </p:nvPr>
        </p:nvSpPr>
        <p:spPr/>
        <p:txBody>
          <a:bodyPr>
            <a:normAutofit lnSpcReduction="10000"/>
          </a:bodyPr>
          <a:lstStyle/>
          <a:p>
            <a:r>
              <a:rPr lang="es-ES" dirty="0"/>
              <a:t>Se basa en la idea de enlazar recursos: propiedades que son enlaces a otros recursos.</a:t>
            </a:r>
          </a:p>
          <a:p>
            <a:r>
              <a:rPr lang="es-ES" dirty="0"/>
              <a:t>Para que sea útil, el cliente debe saber que en la respuesta hay contenido </a:t>
            </a:r>
            <a:r>
              <a:rPr lang="es-ES" dirty="0" err="1"/>
              <a:t>hypermedia</a:t>
            </a:r>
            <a:r>
              <a:rPr lang="es-ES" dirty="0"/>
              <a:t>.</a:t>
            </a:r>
          </a:p>
          <a:p>
            <a:r>
              <a:rPr lang="es-ES" dirty="0"/>
              <a:t>En </a:t>
            </a:r>
            <a:r>
              <a:rPr lang="es-ES" dirty="0" err="1"/>
              <a:t>content-type</a:t>
            </a:r>
            <a:r>
              <a:rPr lang="es-ES" dirty="0"/>
              <a:t> es clave para esto</a:t>
            </a:r>
          </a:p>
          <a:p>
            <a:pPr lvl="1"/>
            <a:r>
              <a:rPr lang="es-ES" dirty="0"/>
              <a:t>Un tipo genérico no aporta nada:</a:t>
            </a:r>
          </a:p>
          <a:p>
            <a:pPr marL="857250" lvl="2" indent="0">
              <a:buNone/>
            </a:pPr>
            <a:r>
              <a:rPr lang="es-ES" dirty="0"/>
              <a:t>Content-</a:t>
            </a:r>
            <a:r>
              <a:rPr lang="es-ES" dirty="0" err="1"/>
              <a:t>Type</a:t>
            </a:r>
            <a:r>
              <a:rPr lang="es-ES" dirty="0"/>
              <a:t>: </a:t>
            </a:r>
            <a:r>
              <a:rPr lang="es-ES" dirty="0" err="1"/>
              <a:t>text</a:t>
            </a:r>
            <a:r>
              <a:rPr lang="es-ES" dirty="0"/>
              <a:t>/</a:t>
            </a:r>
            <a:r>
              <a:rPr lang="es-ES" dirty="0" err="1"/>
              <a:t>xml</a:t>
            </a:r>
            <a:r>
              <a:rPr lang="es-ES" dirty="0"/>
              <a:t> </a:t>
            </a:r>
          </a:p>
          <a:p>
            <a:pPr lvl="1"/>
            <a:r>
              <a:rPr lang="es-ES" dirty="0"/>
              <a:t>Se pueden crear tipos propios</a:t>
            </a:r>
          </a:p>
          <a:p>
            <a:pPr marL="914400" lvl="2" indent="0">
              <a:buNone/>
            </a:pPr>
            <a:r>
              <a:rPr lang="es-ES" dirty="0" err="1"/>
              <a:t>Content-Type:application</a:t>
            </a:r>
            <a:r>
              <a:rPr lang="es-ES" dirty="0"/>
              <a:t>/</a:t>
            </a:r>
            <a:r>
              <a:rPr lang="es-ES" dirty="0" err="1"/>
              <a:t>servicio+xml</a:t>
            </a:r>
            <a:endParaRPr lang="es-ES" dirty="0"/>
          </a:p>
          <a:p>
            <a:endParaRPr lang="es-ES" dirty="0"/>
          </a:p>
        </p:txBody>
      </p:sp>
    </p:spTree>
    <p:extLst>
      <p:ext uri="{BB962C8B-B14F-4D97-AF65-F5344CB8AC3E}">
        <p14:creationId xmlns:p14="http://schemas.microsoft.com/office/powerpoint/2010/main" val="1380257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JSON </a:t>
            </a:r>
            <a:r>
              <a:rPr lang="es-ES" dirty="0" err="1"/>
              <a:t>Hypertext</a:t>
            </a:r>
            <a:r>
              <a:rPr lang="es-ES" dirty="0"/>
              <a:t> </a:t>
            </a:r>
            <a:r>
              <a:rPr lang="es-ES" dirty="0" err="1"/>
              <a:t>Application</a:t>
            </a:r>
            <a:r>
              <a:rPr lang="es-ES" dirty="0"/>
              <a:t> </a:t>
            </a:r>
            <a:r>
              <a:rPr lang="es-ES" dirty="0" err="1"/>
              <a:t>Language</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RFC4627 </a:t>
            </a:r>
            <a:r>
              <a:rPr lang="es-ES" dirty="0">
                <a:hlinkClick r:id="rId2"/>
              </a:rPr>
              <a:t>http://tools.ietf.org/html/draft-kelly-json-hal-00</a:t>
            </a:r>
            <a:endParaRPr lang="es-ES" dirty="0"/>
          </a:p>
          <a:p>
            <a:r>
              <a:rPr lang="es-ES" dirty="0"/>
              <a:t>Content-</a:t>
            </a:r>
            <a:r>
              <a:rPr lang="es-ES" dirty="0" err="1"/>
              <a:t>Type</a:t>
            </a:r>
            <a:r>
              <a:rPr lang="es-ES" dirty="0"/>
              <a:t>: </a:t>
            </a:r>
            <a:r>
              <a:rPr lang="es-ES" dirty="0" err="1"/>
              <a:t>application</a:t>
            </a:r>
            <a:r>
              <a:rPr lang="es-ES" dirty="0"/>
              <a:t>/</a:t>
            </a:r>
            <a:r>
              <a:rPr lang="es-ES" dirty="0" err="1"/>
              <a:t>hal+json</a:t>
            </a:r>
            <a:r>
              <a:rPr lang="es-ES" dirty="0"/>
              <a:t> </a:t>
            </a:r>
          </a:p>
          <a:p>
            <a:pPr marL="0" indent="0">
              <a:buNone/>
            </a:pPr>
            <a:r>
              <a:rPr lang="es-ES" dirty="0">
                <a:latin typeface="Consolas" panose="020B0609020204030204" pitchFamily="49" charset="0"/>
                <a:cs typeface="Consolas" panose="020B0609020204030204" pitchFamily="49" charset="0"/>
              </a:rPr>
              <a:t>{ </a:t>
            </a:r>
          </a:p>
          <a:p>
            <a:pPr marL="0" indent="0">
              <a:buNone/>
            </a:pPr>
            <a:r>
              <a:rPr lang="es-ES" i="1" dirty="0">
                <a:latin typeface="Consolas" panose="020B0609020204030204" pitchFamily="49" charset="0"/>
                <a:cs typeface="Consolas" panose="020B0609020204030204" pitchFamily="49" charset="0"/>
              </a:rPr>
              <a:t>   "_links": {</a:t>
            </a:r>
          </a:p>
          <a:p>
            <a:pPr marL="0" indent="0">
              <a:buNone/>
            </a:pP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self</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href</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orders</a:t>
            </a:r>
            <a:r>
              <a:rPr lang="es-ES" i="1" dirty="0">
                <a:latin typeface="Consolas" panose="020B0609020204030204" pitchFamily="49" charset="0"/>
                <a:cs typeface="Consolas" panose="020B0609020204030204" pitchFamily="49" charset="0"/>
              </a:rPr>
              <a:t>/523" }, </a:t>
            </a:r>
          </a:p>
          <a:p>
            <a:pPr marL="0" indent="0">
              <a:buNone/>
            </a:pP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warehouse</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href</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warehouse</a:t>
            </a:r>
            <a:r>
              <a:rPr lang="es-ES" i="1" dirty="0">
                <a:latin typeface="Consolas" panose="020B0609020204030204" pitchFamily="49" charset="0"/>
                <a:cs typeface="Consolas" panose="020B0609020204030204" pitchFamily="49" charset="0"/>
              </a:rPr>
              <a:t>/56" }, </a:t>
            </a:r>
          </a:p>
          <a:p>
            <a:pPr marL="0" indent="0">
              <a:buNone/>
            </a:pP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invoice</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href</a:t>
            </a:r>
            <a:r>
              <a:rPr lang="es-ES" i="1" dirty="0">
                <a:latin typeface="Consolas" panose="020B0609020204030204" pitchFamily="49" charset="0"/>
                <a:cs typeface="Consolas" panose="020B0609020204030204" pitchFamily="49" charset="0"/>
              </a:rPr>
              <a:t>": "/</a:t>
            </a:r>
            <a:r>
              <a:rPr lang="es-ES" i="1" dirty="0" err="1">
                <a:latin typeface="Consolas" panose="020B0609020204030204" pitchFamily="49" charset="0"/>
                <a:cs typeface="Consolas" panose="020B0609020204030204" pitchFamily="49" charset="0"/>
              </a:rPr>
              <a:t>invoices</a:t>
            </a:r>
            <a:r>
              <a:rPr lang="es-ES" i="1" dirty="0">
                <a:latin typeface="Consolas" panose="020B0609020204030204" pitchFamily="49" charset="0"/>
                <a:cs typeface="Consolas" panose="020B0609020204030204" pitchFamily="49" charset="0"/>
              </a:rPr>
              <a:t>/873“} </a:t>
            </a:r>
          </a:p>
          <a:p>
            <a:pPr marL="0" indent="0">
              <a:buNone/>
            </a:pPr>
            <a:r>
              <a:rPr lang="es-ES" i="1" dirty="0">
                <a:latin typeface="Consolas" panose="020B0609020204030204" pitchFamily="49" charset="0"/>
                <a:cs typeface="Consolas" panose="020B0609020204030204" pitchFamily="49" charset="0"/>
              </a:rPr>
              <a:t>   },</a:t>
            </a:r>
          </a:p>
          <a:p>
            <a:pPr marL="0" indent="0">
              <a:buNone/>
            </a:pPr>
            <a:r>
              <a:rPr lang="es-ES" dirty="0">
                <a:latin typeface="Consolas" panose="020B0609020204030204" pitchFamily="49" charset="0"/>
                <a:cs typeface="Consolas" panose="020B0609020204030204" pitchFamily="49" charset="0"/>
              </a:rPr>
              <a:t>   , "</a:t>
            </a:r>
            <a:r>
              <a:rPr lang="es-ES" dirty="0" err="1">
                <a:latin typeface="Consolas" panose="020B0609020204030204" pitchFamily="49" charset="0"/>
                <a:cs typeface="Consolas" panose="020B0609020204030204" pitchFamily="49" charset="0"/>
              </a:rPr>
              <a:t>currency</a:t>
            </a:r>
            <a:r>
              <a:rPr lang="es-ES" dirty="0">
                <a:latin typeface="Consolas" panose="020B0609020204030204" pitchFamily="49" charset="0"/>
                <a:cs typeface="Consolas" panose="020B0609020204030204" pitchFamily="49" charset="0"/>
              </a:rPr>
              <a:t>": "USD"</a:t>
            </a:r>
          </a:p>
          <a:p>
            <a:pPr marL="0" indent="0">
              <a:buNone/>
            </a:pPr>
            <a:r>
              <a:rPr lang="es-ES" dirty="0">
                <a:latin typeface="Consolas" panose="020B0609020204030204" pitchFamily="49" charset="0"/>
                <a:cs typeface="Consolas" panose="020B0609020204030204" pitchFamily="49" charset="0"/>
              </a:rPr>
              <a:t>   , "status": "</a:t>
            </a:r>
            <a:r>
              <a:rPr lang="es-ES" dirty="0" err="1">
                <a:latin typeface="Consolas" panose="020B0609020204030204" pitchFamily="49" charset="0"/>
                <a:cs typeface="Consolas" panose="020B0609020204030204" pitchFamily="49" charset="0"/>
              </a:rPr>
              <a:t>shipped</a:t>
            </a:r>
            <a:r>
              <a:rPr lang="es-ES" dirty="0">
                <a:latin typeface="Consolas" panose="020B0609020204030204" pitchFamily="49" charset="0"/>
                <a:cs typeface="Consolas" panose="020B0609020204030204" pitchFamily="49" charset="0"/>
              </a:rPr>
              <a:t>"</a:t>
            </a:r>
          </a:p>
          <a:p>
            <a:pPr marL="0" indent="0">
              <a:buNone/>
            </a:pPr>
            <a:r>
              <a:rPr lang="es-ES" dirty="0">
                <a:latin typeface="Consolas" panose="020B0609020204030204" pitchFamily="49" charset="0"/>
                <a:cs typeface="Consolas" panose="020B0609020204030204" pitchFamily="49" charset="0"/>
              </a:rPr>
              <a:t>   , "total": 10.20 </a:t>
            </a:r>
          </a:p>
          <a:p>
            <a:pPr marL="0" indent="0">
              <a:buNone/>
            </a:pPr>
            <a:r>
              <a:rPr lang="es-E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717862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Patrón Agregado (</a:t>
            </a:r>
            <a:r>
              <a:rPr lang="es-ES" dirty="0" err="1"/>
              <a:t>Aggregate</a:t>
            </a:r>
            <a:r>
              <a:rPr lang="es-ES" dirty="0"/>
              <a:t>)</a:t>
            </a:r>
          </a:p>
        </p:txBody>
      </p:sp>
      <p:sp>
        <p:nvSpPr>
          <p:cNvPr id="3" name="2 Marcador de contenido"/>
          <p:cNvSpPr>
            <a:spLocks noGrp="1"/>
          </p:cNvSpPr>
          <p:nvPr>
            <p:ph idx="1"/>
          </p:nvPr>
        </p:nvSpPr>
        <p:spPr/>
        <p:txBody>
          <a:bodyPr>
            <a:normAutofit fontScale="62500" lnSpcReduction="20000"/>
          </a:bodyPr>
          <a:lstStyle/>
          <a:p>
            <a:r>
              <a:rPr lang="es-ES" dirty="0"/>
              <a:t>Una Agregación es un grupo de objetos asociados que deben tratarse como una unidad a la hora de manipular sus datos. </a:t>
            </a:r>
          </a:p>
          <a:p>
            <a:r>
              <a:rPr lang="es-ES" dirty="0"/>
              <a:t>El patrón Agregado es ampliamente utilizado en los modelos de datos basados en Diseños Orientados </a:t>
            </a:r>
            <a:r>
              <a:rPr lang="es-ES"/>
              <a:t>al Dominio (DDD</a:t>
            </a:r>
            <a:r>
              <a:rPr lang="es-ES" dirty="0"/>
              <a:t>).</a:t>
            </a:r>
          </a:p>
          <a:p>
            <a:r>
              <a:rPr lang="es-ES" dirty="0"/>
              <a:t>Proporciona un forma de encapsular nuestras entidades y los accesos y relaciones que se establecen entre las mismas de manera que se simplifique la complejidad del sistema en la medida de lo posible.</a:t>
            </a:r>
          </a:p>
          <a:p>
            <a:r>
              <a:rPr lang="es-ES" dirty="0"/>
              <a:t>Cada Agregación cuenta con una </a:t>
            </a:r>
            <a:r>
              <a:rPr lang="es-ES"/>
              <a:t>Entidad Raíz (root</a:t>
            </a:r>
            <a:r>
              <a:rPr lang="es-ES" dirty="0"/>
              <a:t>) y </a:t>
            </a:r>
            <a:r>
              <a:rPr lang="es-ES"/>
              <a:t>una Frontera (boundary</a:t>
            </a:r>
            <a:r>
              <a:rPr lang="es-ES" dirty="0"/>
              <a:t>):</a:t>
            </a:r>
          </a:p>
          <a:p>
            <a:pPr lvl="1"/>
            <a:r>
              <a:rPr lang="es-ES" dirty="0"/>
              <a:t>La Entidad Raíz es una Entidad contenida en la Agregación de la que colgarán el resto de entidades del agregado y será el único punto de entrada a la Agregación. </a:t>
            </a:r>
          </a:p>
          <a:p>
            <a:pPr lvl="1"/>
            <a:r>
              <a:rPr lang="es-ES" dirty="0"/>
              <a:t>La Frontera define qué está dentro de la Agregación y qué no. </a:t>
            </a:r>
          </a:p>
          <a:p>
            <a:r>
              <a:rPr lang="es-ES" dirty="0"/>
              <a:t>La Agregación es la unidad de persistencia, se recupera toda y se almacena toda.</a:t>
            </a:r>
          </a:p>
          <a:p>
            <a:endParaRPr lang="es-ES" dirty="0"/>
          </a:p>
          <a:p>
            <a:endParaRPr lang="es-ES" dirty="0"/>
          </a:p>
        </p:txBody>
      </p:sp>
    </p:spTree>
    <p:extLst>
      <p:ext uri="{BB962C8B-B14F-4D97-AF65-F5344CB8AC3E}">
        <p14:creationId xmlns:p14="http://schemas.microsoft.com/office/powerpoint/2010/main" val="27699126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GraphQL</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a:hlinkClick r:id="rId2"/>
              </a:rPr>
              <a:t>http://graphql.org/</a:t>
            </a:r>
            <a:endParaRPr lang="es-ES" dirty="0"/>
          </a:p>
          <a:p>
            <a:r>
              <a:rPr lang="es-ES" dirty="0" err="1"/>
              <a:t>GraphQL</a:t>
            </a:r>
            <a:r>
              <a:rPr lang="es-ES" dirty="0"/>
              <a:t> es un lenguaje para ejecutar consultas en un API de servidor mediante el cual se provee al cliente de una descripción detallada de las estructuras de datos que ofrece.</a:t>
            </a:r>
          </a:p>
          <a:p>
            <a:r>
              <a:rPr lang="es-ES" dirty="0"/>
              <a:t>Este lenguaje fue creado por Facebook en 2012, cuya estandarización se comenzó a desarrollar en 2015, por lo que es un lenguaje en continuo desarrollo.</a:t>
            </a:r>
          </a:p>
          <a:p>
            <a:r>
              <a:rPr lang="es-ES" dirty="0"/>
              <a:t>Las principales características y funcionalidades que ofrece </a:t>
            </a:r>
            <a:r>
              <a:rPr lang="es-ES" dirty="0" err="1"/>
              <a:t>GraphQL</a:t>
            </a:r>
            <a:r>
              <a:rPr lang="es-ES" dirty="0"/>
              <a:t> son las siguientes:</a:t>
            </a:r>
          </a:p>
          <a:p>
            <a:pPr lvl="1"/>
            <a:r>
              <a:rPr lang="es-ES" dirty="0"/>
              <a:t>Describe la estructura/organización de los datos ofrecidos por el API mediante un sistema de fuertemente </a:t>
            </a:r>
            <a:r>
              <a:rPr lang="es-ES" dirty="0" err="1"/>
              <a:t>tipado</a:t>
            </a:r>
            <a:r>
              <a:rPr lang="es-ES" dirty="0"/>
              <a:t> en el que se detallan los recursos y las relaciones existentes entre estos.</a:t>
            </a:r>
          </a:p>
          <a:p>
            <a:pPr lvl="1"/>
            <a:r>
              <a:rPr lang="es-ES" dirty="0"/>
              <a:t>Permite solicitar al servidor tan sólo la información que necesitamos de un recurso en una sola petición incluyendo los datos de otros recursos que se relacionen con el recurso raíz.</a:t>
            </a:r>
          </a:p>
          <a:p>
            <a:pPr lvl="1"/>
            <a:r>
              <a:rPr lang="es-ES" dirty="0"/>
              <a:t>Ofrece una única URI en la que se realizan todas las peticiones, por lo que no debemos preocuparnos de la semántica implementada por cada API.</a:t>
            </a:r>
          </a:p>
          <a:p>
            <a:pPr lvl="1"/>
            <a:r>
              <a:rPr lang="es-ES" dirty="0"/>
              <a:t>Es un lenguaje independiente de la fuente de datos. Los datos pueden obtenerse de un servicio web, una base de datos, un fichero, etc.</a:t>
            </a:r>
          </a:p>
          <a:p>
            <a:pPr lvl="1"/>
            <a:r>
              <a:rPr lang="es-ES" dirty="0"/>
              <a:t>Permite la evolución de un API sin crear nuevas versiones</a:t>
            </a:r>
          </a:p>
          <a:p>
            <a:pPr lvl="1"/>
            <a:r>
              <a:rPr lang="es-ES" dirty="0"/>
              <a:t>Existen múltiples librerías para implementar en distintos lenguajes (JavaScript, .NET, Ruby, Java …)</a:t>
            </a:r>
          </a:p>
        </p:txBody>
      </p:sp>
    </p:spTree>
    <p:extLst>
      <p:ext uri="{BB962C8B-B14F-4D97-AF65-F5344CB8AC3E}">
        <p14:creationId xmlns:p14="http://schemas.microsoft.com/office/powerpoint/2010/main" val="35164314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dirty="0" err="1"/>
              <a:t>GraphQL</a:t>
            </a:r>
            <a:endParaRPr lang="es-ES" dirty="0"/>
          </a:p>
        </p:txBody>
      </p:sp>
      <p:sp>
        <p:nvSpPr>
          <p:cNvPr id="8" name="Marcador de texto 7"/>
          <p:cNvSpPr>
            <a:spLocks noGrp="1"/>
          </p:cNvSpPr>
          <p:nvPr>
            <p:ph type="body" idx="1"/>
          </p:nvPr>
        </p:nvSpPr>
        <p:spPr/>
        <p:txBody>
          <a:bodyPr/>
          <a:lstStyle/>
          <a:p>
            <a:r>
              <a:rPr lang="es-ES" dirty="0"/>
              <a:t>Definición de datos</a:t>
            </a:r>
          </a:p>
        </p:txBody>
      </p:sp>
      <p:sp>
        <p:nvSpPr>
          <p:cNvPr id="9" name="Marcador de contenido 8"/>
          <p:cNvSpPr>
            <a:spLocks noGrp="1"/>
          </p:cNvSpPr>
          <p:nvPr>
            <p:ph sz="half" idx="2"/>
          </p:nvPr>
        </p:nvSpPr>
        <p:spPr/>
        <p:txBody>
          <a:bodyPr>
            <a:normAutofit fontScale="55000" lnSpcReduction="20000"/>
          </a:bodyPr>
          <a:lstStyle/>
          <a:p>
            <a:pPr marL="0" indent="0">
              <a:buNone/>
            </a:pPr>
            <a:r>
              <a:rPr lang="en-US" dirty="0"/>
              <a:t>type Human implements Character {</a:t>
            </a:r>
          </a:p>
          <a:p>
            <a:pPr marL="0" indent="0">
              <a:buNone/>
            </a:pPr>
            <a:r>
              <a:rPr lang="en-US" dirty="0"/>
              <a:t>  id: ID!</a:t>
            </a:r>
          </a:p>
          <a:p>
            <a:pPr marL="0" indent="0">
              <a:buNone/>
            </a:pPr>
            <a:r>
              <a:rPr lang="en-US" dirty="0"/>
              <a:t>  name: String!</a:t>
            </a:r>
          </a:p>
          <a:p>
            <a:pPr marL="0" indent="0">
              <a:buNone/>
            </a:pPr>
            <a:r>
              <a:rPr lang="en-US" dirty="0"/>
              <a:t>  friends: [Character]</a:t>
            </a:r>
          </a:p>
          <a:p>
            <a:pPr marL="0" indent="0">
              <a:buNone/>
            </a:pPr>
            <a:r>
              <a:rPr lang="en-US" dirty="0"/>
              <a:t>  </a:t>
            </a:r>
            <a:r>
              <a:rPr lang="en-US" dirty="0" err="1"/>
              <a:t>appearsIn</a:t>
            </a:r>
            <a:r>
              <a:rPr lang="en-US" dirty="0"/>
              <a:t>: [Episode]!</a:t>
            </a:r>
          </a:p>
          <a:p>
            <a:pPr marL="0" indent="0">
              <a:buNone/>
            </a:pPr>
            <a:r>
              <a:rPr lang="en-US" dirty="0"/>
              <a:t>  starships: [Starship]</a:t>
            </a:r>
          </a:p>
          <a:p>
            <a:pPr marL="0" indent="0">
              <a:buNone/>
            </a:pPr>
            <a:r>
              <a:rPr lang="en-US" dirty="0"/>
              <a:t>  </a:t>
            </a:r>
            <a:r>
              <a:rPr lang="en-US" dirty="0" err="1"/>
              <a:t>totalCredits</a:t>
            </a:r>
            <a:r>
              <a:rPr lang="en-US" dirty="0"/>
              <a:t>: </a:t>
            </a:r>
            <a:r>
              <a:rPr lang="en-US" dirty="0" err="1"/>
              <a:t>Int</a:t>
            </a:r>
            <a:endParaRPr lang="en-US" dirty="0"/>
          </a:p>
          <a:p>
            <a:pPr marL="0" indent="0">
              <a:buNone/>
            </a:pPr>
            <a:r>
              <a:rPr lang="en-US" dirty="0"/>
              <a:t>}</a:t>
            </a:r>
          </a:p>
          <a:p>
            <a:pPr marL="0" indent="0">
              <a:buNone/>
            </a:pPr>
            <a:r>
              <a:rPr lang="en-US" dirty="0" err="1"/>
              <a:t>enum</a:t>
            </a:r>
            <a:r>
              <a:rPr lang="en-US" dirty="0"/>
              <a:t> Episode {</a:t>
            </a:r>
          </a:p>
          <a:p>
            <a:pPr marL="0" indent="0">
              <a:buNone/>
            </a:pPr>
            <a:r>
              <a:rPr lang="en-US" dirty="0"/>
              <a:t>  NEWHOPE</a:t>
            </a:r>
          </a:p>
          <a:p>
            <a:pPr marL="0" indent="0">
              <a:buNone/>
            </a:pPr>
            <a:r>
              <a:rPr lang="en-US" dirty="0"/>
              <a:t>  EMPIRE</a:t>
            </a:r>
          </a:p>
          <a:p>
            <a:pPr marL="0" indent="0">
              <a:buNone/>
            </a:pPr>
            <a:r>
              <a:rPr lang="en-US" dirty="0"/>
              <a:t>  JEDI</a:t>
            </a:r>
          </a:p>
          <a:p>
            <a:pPr marL="0" indent="0">
              <a:buNone/>
            </a:pPr>
            <a:r>
              <a:rPr lang="en-US" dirty="0"/>
              <a:t>}</a:t>
            </a:r>
          </a:p>
          <a:p>
            <a:pPr marL="0" indent="0">
              <a:buNone/>
            </a:pPr>
            <a:r>
              <a:rPr lang="en-US" dirty="0"/>
              <a:t>type Starship {</a:t>
            </a:r>
          </a:p>
          <a:p>
            <a:pPr marL="0" indent="0">
              <a:buNone/>
            </a:pPr>
            <a:r>
              <a:rPr lang="en-US" dirty="0"/>
              <a:t> id: ID!</a:t>
            </a:r>
          </a:p>
          <a:p>
            <a:pPr marL="0" indent="0">
              <a:buNone/>
            </a:pPr>
            <a:r>
              <a:rPr lang="en-US" dirty="0"/>
              <a:t>  name: String!</a:t>
            </a:r>
          </a:p>
          <a:p>
            <a:pPr marL="0" indent="0">
              <a:buNone/>
            </a:pPr>
            <a:r>
              <a:rPr lang="en-US" dirty="0"/>
              <a:t>  length(unit: </a:t>
            </a:r>
            <a:r>
              <a:rPr lang="en-US" dirty="0" err="1"/>
              <a:t>LengthUnit</a:t>
            </a:r>
            <a:r>
              <a:rPr lang="en-US" dirty="0"/>
              <a:t> = METER): Float</a:t>
            </a:r>
          </a:p>
          <a:p>
            <a:pPr marL="0" indent="0">
              <a:buNone/>
            </a:pPr>
            <a:r>
              <a:rPr lang="en-US" dirty="0"/>
              <a:t>}</a:t>
            </a:r>
          </a:p>
          <a:p>
            <a:pPr marL="0" indent="0">
              <a:buNone/>
            </a:pPr>
            <a:endParaRPr lang="es-ES" dirty="0"/>
          </a:p>
        </p:txBody>
      </p:sp>
      <p:sp>
        <p:nvSpPr>
          <p:cNvPr id="10" name="Marcador de texto 9"/>
          <p:cNvSpPr>
            <a:spLocks noGrp="1"/>
          </p:cNvSpPr>
          <p:nvPr>
            <p:ph type="body" sz="quarter" idx="3"/>
          </p:nvPr>
        </p:nvSpPr>
        <p:spPr/>
        <p:txBody>
          <a:bodyPr/>
          <a:lstStyle/>
          <a:p>
            <a:r>
              <a:rPr lang="es-ES" dirty="0"/>
              <a:t>Consulta</a:t>
            </a:r>
          </a:p>
        </p:txBody>
      </p:sp>
      <p:sp>
        <p:nvSpPr>
          <p:cNvPr id="11" name="Marcador de contenido 10"/>
          <p:cNvSpPr>
            <a:spLocks noGrp="1"/>
          </p:cNvSpPr>
          <p:nvPr>
            <p:ph sz="quarter" idx="4"/>
          </p:nvPr>
        </p:nvSpPr>
        <p:spPr/>
        <p:txBody>
          <a:bodyPr>
            <a:normAutofit lnSpcReduction="10000"/>
          </a:bodyPr>
          <a:lstStyle/>
          <a:p>
            <a:pPr marL="0" indent="0">
              <a:buNone/>
            </a:pPr>
            <a:r>
              <a:rPr lang="en-US" dirty="0"/>
              <a:t>{</a:t>
            </a:r>
          </a:p>
          <a:p>
            <a:pPr marL="0" indent="0">
              <a:buNone/>
            </a:pPr>
            <a:r>
              <a:rPr lang="en-US" dirty="0"/>
              <a:t>  human(id: 1002) {</a:t>
            </a:r>
          </a:p>
          <a:p>
            <a:pPr marL="0" indent="0">
              <a:buNone/>
            </a:pPr>
            <a:r>
              <a:rPr lang="en-US" dirty="0"/>
              <a:t>    name</a:t>
            </a:r>
          </a:p>
          <a:p>
            <a:pPr marL="0" indent="0">
              <a:buNone/>
            </a:pPr>
            <a:r>
              <a:rPr lang="en-US" dirty="0"/>
              <a:t>    </a:t>
            </a:r>
            <a:r>
              <a:rPr lang="en-US" dirty="0" err="1"/>
              <a:t>appearsIn</a:t>
            </a:r>
            <a:endParaRPr lang="en-US" dirty="0"/>
          </a:p>
          <a:p>
            <a:pPr marL="0" indent="0">
              <a:buNone/>
            </a:pPr>
            <a:r>
              <a:rPr lang="en-US" dirty="0"/>
              <a:t>    starships {</a:t>
            </a:r>
          </a:p>
          <a:p>
            <a:pPr marL="0" indent="0">
              <a:buNone/>
            </a:pPr>
            <a:r>
              <a:rPr lang="en-US" dirty="0"/>
              <a:t>      name</a:t>
            </a:r>
          </a:p>
          <a:p>
            <a:pPr marL="0" indent="0">
              <a:buNone/>
            </a:pPr>
            <a:r>
              <a:rPr lang="en-US" dirty="0"/>
              <a:t>    }</a:t>
            </a:r>
          </a:p>
          <a:p>
            <a:pPr marL="0" indent="0">
              <a:buNone/>
            </a:pPr>
            <a:r>
              <a:rPr lang="en-US" dirty="0"/>
              <a:t>  }</a:t>
            </a:r>
          </a:p>
          <a:p>
            <a:pPr marL="0" indent="0">
              <a:buNone/>
            </a:pPr>
            <a:r>
              <a:rPr lang="en-US" dirty="0"/>
              <a:t>}</a:t>
            </a:r>
            <a:endParaRPr lang="es-ES" dirty="0"/>
          </a:p>
        </p:txBody>
      </p:sp>
    </p:spTree>
    <p:extLst>
      <p:ext uri="{BB962C8B-B14F-4D97-AF65-F5344CB8AC3E}">
        <p14:creationId xmlns:p14="http://schemas.microsoft.com/office/powerpoint/2010/main" val="3489717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GraphQL</a:t>
            </a:r>
            <a:endParaRPr lang="es-ES" dirty="0"/>
          </a:p>
        </p:txBody>
      </p:sp>
      <p:sp>
        <p:nvSpPr>
          <p:cNvPr id="3" name="Marcador de texto 2"/>
          <p:cNvSpPr>
            <a:spLocks noGrp="1"/>
          </p:cNvSpPr>
          <p:nvPr>
            <p:ph type="body" idx="1"/>
          </p:nvPr>
        </p:nvSpPr>
        <p:spPr/>
        <p:txBody>
          <a:bodyPr/>
          <a:lstStyle/>
          <a:p>
            <a:r>
              <a:rPr lang="es-ES" dirty="0"/>
              <a:t>Resultado</a:t>
            </a:r>
          </a:p>
        </p:txBody>
      </p:sp>
      <p:sp>
        <p:nvSpPr>
          <p:cNvPr id="4" name="Marcador de contenido 3"/>
          <p:cNvSpPr>
            <a:spLocks noGrp="1"/>
          </p:cNvSpPr>
          <p:nvPr>
            <p:ph sz="half" idx="2"/>
          </p:nvPr>
        </p:nvSpPr>
        <p:spPr/>
        <p:txBody>
          <a:bodyPr>
            <a:normAutofit lnSpcReduction="10000"/>
          </a:bodyPr>
          <a:lstStyle/>
          <a:p>
            <a:pPr marL="0" indent="0">
              <a:buNone/>
            </a:pPr>
            <a:r>
              <a:rPr lang="es-ES" dirty="0"/>
              <a:t>{</a:t>
            </a:r>
          </a:p>
          <a:p>
            <a:pPr marL="0" indent="0">
              <a:buNone/>
            </a:pPr>
            <a:r>
              <a:rPr lang="es-ES" dirty="0"/>
              <a:t>  "data": {</a:t>
            </a:r>
          </a:p>
          <a:p>
            <a:pPr marL="0" indent="0">
              <a:buNone/>
            </a:pPr>
            <a:r>
              <a:rPr lang="es-ES" dirty="0"/>
              <a:t>    "human": {</a:t>
            </a:r>
          </a:p>
          <a:p>
            <a:pPr marL="0" indent="0">
              <a:buNone/>
            </a:pPr>
            <a:r>
              <a:rPr lang="es-ES" dirty="0"/>
              <a:t>      "</a:t>
            </a:r>
            <a:r>
              <a:rPr lang="es-ES" dirty="0" err="1"/>
              <a:t>name</a:t>
            </a:r>
            <a:r>
              <a:rPr lang="es-ES" dirty="0"/>
              <a:t>": "Han Solo",</a:t>
            </a:r>
          </a:p>
          <a:p>
            <a:pPr marL="0" indent="0">
              <a:buNone/>
            </a:pPr>
            <a:r>
              <a:rPr lang="es-ES" dirty="0"/>
              <a:t>      "</a:t>
            </a:r>
            <a:r>
              <a:rPr lang="es-ES" dirty="0" err="1"/>
              <a:t>appearsIn</a:t>
            </a:r>
            <a:r>
              <a:rPr lang="es-ES" dirty="0"/>
              <a:t>": [</a:t>
            </a:r>
          </a:p>
          <a:p>
            <a:pPr marL="0" indent="0">
              <a:buNone/>
            </a:pPr>
            <a:r>
              <a:rPr lang="es-ES" dirty="0"/>
              <a:t>        "NEWHOPE",</a:t>
            </a:r>
          </a:p>
          <a:p>
            <a:pPr marL="0" indent="0">
              <a:buNone/>
            </a:pPr>
            <a:r>
              <a:rPr lang="es-ES" dirty="0"/>
              <a:t>        "EMPIRE",</a:t>
            </a:r>
          </a:p>
          <a:p>
            <a:pPr marL="0" indent="0">
              <a:buNone/>
            </a:pPr>
            <a:r>
              <a:rPr lang="es-ES" dirty="0"/>
              <a:t>        "JEDI"</a:t>
            </a:r>
          </a:p>
          <a:p>
            <a:pPr marL="0" indent="0">
              <a:buNone/>
            </a:pPr>
            <a:r>
              <a:rPr lang="es-ES" dirty="0"/>
              <a:t>      ],</a:t>
            </a:r>
          </a:p>
        </p:txBody>
      </p:sp>
      <p:sp>
        <p:nvSpPr>
          <p:cNvPr id="5" name="Marcador de texto 4"/>
          <p:cNvSpPr>
            <a:spLocks noGrp="1"/>
          </p:cNvSpPr>
          <p:nvPr>
            <p:ph type="body" sz="quarter" idx="3"/>
          </p:nvPr>
        </p:nvSpPr>
        <p:spPr/>
        <p:txBody>
          <a:bodyPr/>
          <a:lstStyle/>
          <a:p>
            <a:endParaRPr lang="es-ES"/>
          </a:p>
        </p:txBody>
      </p:sp>
      <p:sp>
        <p:nvSpPr>
          <p:cNvPr id="6" name="Marcador de contenido 5"/>
          <p:cNvSpPr>
            <a:spLocks noGrp="1"/>
          </p:cNvSpPr>
          <p:nvPr>
            <p:ph sz="quarter" idx="4"/>
          </p:nvPr>
        </p:nvSpPr>
        <p:spPr/>
        <p:txBody>
          <a:bodyPr>
            <a:normAutofit fontScale="92500" lnSpcReduction="20000"/>
          </a:bodyPr>
          <a:lstStyle/>
          <a:p>
            <a:pPr marL="0" indent="0">
              <a:buNone/>
            </a:pPr>
            <a:r>
              <a:rPr lang="es-ES" dirty="0"/>
              <a:t> "</a:t>
            </a:r>
            <a:r>
              <a:rPr lang="es-ES" dirty="0" err="1"/>
              <a:t>starships</a:t>
            </a:r>
            <a:r>
              <a:rPr lang="es-ES" dirty="0"/>
              <a:t>": [</a:t>
            </a:r>
          </a:p>
          <a:p>
            <a:pPr marL="0" indent="0">
              <a:buNone/>
            </a:pPr>
            <a:r>
              <a:rPr lang="es-ES" dirty="0"/>
              <a:t>        {</a:t>
            </a:r>
          </a:p>
          <a:p>
            <a:pPr marL="0" indent="0">
              <a:buNone/>
            </a:pPr>
            <a:r>
              <a:rPr lang="es-ES" dirty="0"/>
              <a:t>          "</a:t>
            </a:r>
            <a:r>
              <a:rPr lang="es-ES" dirty="0" err="1"/>
              <a:t>name</a:t>
            </a:r>
            <a:r>
              <a:rPr lang="es-ES" dirty="0"/>
              <a:t>": "</a:t>
            </a:r>
            <a:r>
              <a:rPr lang="es-ES" dirty="0" err="1"/>
              <a:t>Millenium</a:t>
            </a:r>
            <a:r>
              <a:rPr lang="es-ES" dirty="0"/>
              <a:t> </a:t>
            </a:r>
            <a:r>
              <a:rPr lang="es-ES" dirty="0" err="1"/>
              <a:t>Falcon</a:t>
            </a:r>
            <a:r>
              <a:rPr lang="es-ES" dirty="0"/>
              <a:t>"</a:t>
            </a:r>
          </a:p>
          <a:p>
            <a:pPr marL="0" indent="0">
              <a:buNone/>
            </a:pPr>
            <a:r>
              <a:rPr lang="es-ES" dirty="0"/>
              <a:t>        },</a:t>
            </a:r>
          </a:p>
          <a:p>
            <a:pPr marL="0" indent="0">
              <a:buNone/>
            </a:pPr>
            <a:r>
              <a:rPr lang="es-ES" dirty="0"/>
              <a:t>        {</a:t>
            </a:r>
          </a:p>
          <a:p>
            <a:pPr marL="0" indent="0">
              <a:buNone/>
            </a:pPr>
            <a:r>
              <a:rPr lang="es-ES" dirty="0"/>
              <a:t>          "</a:t>
            </a:r>
            <a:r>
              <a:rPr lang="es-ES" dirty="0" err="1"/>
              <a:t>name</a:t>
            </a:r>
            <a:r>
              <a:rPr lang="es-ES" dirty="0"/>
              <a:t>": "Imperial </a:t>
            </a:r>
            <a:r>
              <a:rPr lang="es-ES" dirty="0" err="1"/>
              <a:t>shuttle</a:t>
            </a:r>
            <a:r>
              <a:rPr lang="es-ES" dirty="0"/>
              <a:t>"</a:t>
            </a:r>
          </a:p>
          <a:p>
            <a:pPr marL="0" indent="0">
              <a:buNone/>
            </a:pPr>
            <a:r>
              <a:rPr lang="es-ES" dirty="0"/>
              <a:t>        }</a:t>
            </a:r>
          </a:p>
          <a:p>
            <a:pPr marL="0" indent="0">
              <a:buNone/>
            </a:pPr>
            <a:r>
              <a:rPr lang="es-ES" dirty="0"/>
              <a:t>      ]</a:t>
            </a:r>
          </a:p>
          <a:p>
            <a:pPr marL="0" indent="0">
              <a:buNone/>
            </a:pPr>
            <a:r>
              <a:rPr lang="es-ES" dirty="0"/>
              <a:t>    }</a:t>
            </a:r>
          </a:p>
          <a:p>
            <a:pPr marL="0" indent="0">
              <a:buNone/>
            </a:pPr>
            <a:r>
              <a:rPr lang="es-ES" dirty="0"/>
              <a:t>  }</a:t>
            </a:r>
          </a:p>
          <a:p>
            <a:pPr marL="0" indent="0">
              <a:buNone/>
            </a:pPr>
            <a:r>
              <a:rPr lang="es-ES" dirty="0"/>
              <a:t>}</a:t>
            </a:r>
          </a:p>
        </p:txBody>
      </p:sp>
    </p:spTree>
    <p:extLst>
      <p:ext uri="{BB962C8B-B14F-4D97-AF65-F5344CB8AC3E}">
        <p14:creationId xmlns:p14="http://schemas.microsoft.com/office/powerpoint/2010/main" val="284234655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GraphQL</a:t>
            </a:r>
            <a:endParaRPr lang="es-ES" dirty="0"/>
          </a:p>
        </p:txBody>
      </p:sp>
      <p:sp>
        <p:nvSpPr>
          <p:cNvPr id="3" name="Marcador de contenido 2"/>
          <p:cNvSpPr>
            <a:spLocks noGrp="1"/>
          </p:cNvSpPr>
          <p:nvPr>
            <p:ph idx="1"/>
          </p:nvPr>
        </p:nvSpPr>
        <p:spPr/>
        <p:txBody>
          <a:bodyPr>
            <a:normAutofit fontScale="70000" lnSpcReduction="20000"/>
          </a:bodyPr>
          <a:lstStyle/>
          <a:p>
            <a:pPr marL="0" indent="0">
              <a:buNone/>
            </a:pPr>
            <a:r>
              <a:rPr lang="es-ES" dirty="0">
                <a:hlinkClick r:id="rId2"/>
              </a:rPr>
              <a:t>http://graphql.org/</a:t>
            </a:r>
            <a:endParaRPr lang="es-ES" dirty="0"/>
          </a:p>
          <a:p>
            <a:r>
              <a:rPr lang="es-ES" dirty="0" err="1"/>
              <a:t>GraphQL</a:t>
            </a:r>
            <a:r>
              <a:rPr lang="es-ES" dirty="0"/>
              <a:t> es un lenguaje de consulta para </a:t>
            </a:r>
            <a:r>
              <a:rPr lang="es-ES" dirty="0" err="1"/>
              <a:t>APIs</a:t>
            </a:r>
            <a:r>
              <a:rPr lang="es-ES" dirty="0"/>
              <a:t> y un entorno de ejecución para materializar dichas consultas con los datos existentes. </a:t>
            </a:r>
          </a:p>
          <a:p>
            <a:r>
              <a:rPr lang="es-ES" dirty="0" err="1"/>
              <a:t>GraphQL</a:t>
            </a:r>
            <a:r>
              <a:rPr lang="es-ES" dirty="0"/>
              <a:t> proporciona una descripción completa y comprensible de los datos en su API, da a los clientes el poder de pedir exactamente lo que necesitan y nada más, facilita la evolución de las API a lo largo del tiempo y permite potentes herramientas para desarrolladores.</a:t>
            </a:r>
          </a:p>
          <a:p>
            <a:r>
              <a:rPr lang="es-ES" dirty="0"/>
              <a:t>Permiten enviar una consulta </a:t>
            </a:r>
            <a:r>
              <a:rPr lang="es-ES" dirty="0" err="1"/>
              <a:t>GraphQL</a:t>
            </a:r>
            <a:r>
              <a:rPr lang="es-ES" dirty="0"/>
              <a:t> al API y obtener exactamente lo que se necesita, nada más y nada menos.</a:t>
            </a:r>
          </a:p>
          <a:p>
            <a:r>
              <a:rPr lang="es-ES" dirty="0"/>
              <a:t>Las consultas </a:t>
            </a:r>
            <a:r>
              <a:rPr lang="es-ES" dirty="0" err="1"/>
              <a:t>GraphQL</a:t>
            </a:r>
            <a:r>
              <a:rPr lang="es-ES" dirty="0"/>
              <a:t> siempre devuelven resultados predecibles. </a:t>
            </a:r>
          </a:p>
          <a:p>
            <a:r>
              <a:rPr lang="es-ES" dirty="0"/>
              <a:t>Las aplicaciones que utilizan </a:t>
            </a:r>
            <a:r>
              <a:rPr lang="es-ES" dirty="0" err="1"/>
              <a:t>GraphQL</a:t>
            </a:r>
            <a:r>
              <a:rPr lang="es-ES" dirty="0"/>
              <a:t> son mas rápidas y estables porque controlan los datos que reciben, en vez de ser el servidor.</a:t>
            </a:r>
          </a:p>
          <a:p>
            <a:endParaRPr lang="es-ES" dirty="0"/>
          </a:p>
        </p:txBody>
      </p:sp>
    </p:spTree>
    <p:extLst>
      <p:ext uri="{BB962C8B-B14F-4D97-AF65-F5344CB8AC3E}">
        <p14:creationId xmlns:p14="http://schemas.microsoft.com/office/powerpoint/2010/main" val="1510505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 6.0</a:t>
            </a:r>
          </a:p>
        </p:txBody>
      </p:sp>
      <p:sp>
        <p:nvSpPr>
          <p:cNvPr id="3" name="Marcador de contenido 2"/>
          <p:cNvSpPr>
            <a:spLocks noGrp="1"/>
          </p:cNvSpPr>
          <p:nvPr>
            <p:ph idx="1"/>
          </p:nvPr>
        </p:nvSpPr>
        <p:spPr/>
        <p:txBody>
          <a:bodyPr>
            <a:normAutofit fontScale="55000" lnSpcReduction="20000"/>
          </a:bodyPr>
          <a:lstStyle/>
          <a:p>
            <a:r>
              <a:rPr lang="es-ES" dirty="0"/>
              <a:t>Lanzamiento enfocado menos en el marco subyacente, y más en la cadena de herramientas y en facilitar el movimiento rápido con Angular en el futuro, sincronizando las versiones de Angular ( @angular/</a:t>
            </a:r>
            <a:r>
              <a:rPr lang="es-ES" dirty="0" err="1"/>
              <a:t>core</a:t>
            </a:r>
            <a:r>
              <a:rPr lang="es-ES" dirty="0"/>
              <a:t>, @angular/</a:t>
            </a:r>
            <a:r>
              <a:rPr lang="es-ES" dirty="0" err="1"/>
              <a:t>common</a:t>
            </a:r>
            <a:r>
              <a:rPr lang="es-ES" dirty="0"/>
              <a:t>, @angular/</a:t>
            </a:r>
            <a:r>
              <a:rPr lang="es-ES" dirty="0" err="1"/>
              <a:t>compiler</a:t>
            </a:r>
            <a:r>
              <a:rPr lang="es-ES" dirty="0"/>
              <a:t>, etc.), Angular CLI y Angular Material + CDK.</a:t>
            </a:r>
          </a:p>
          <a:p>
            <a:r>
              <a:rPr lang="es-ES" dirty="0"/>
              <a:t>Nuevos comandos CLI: </a:t>
            </a:r>
            <a:r>
              <a:rPr lang="es-ES" dirty="0" err="1"/>
              <a:t>ng</a:t>
            </a:r>
            <a:r>
              <a:rPr lang="es-ES" dirty="0"/>
              <a:t> </a:t>
            </a:r>
            <a:r>
              <a:rPr lang="es-ES" dirty="0" err="1"/>
              <a:t>update</a:t>
            </a:r>
            <a:r>
              <a:rPr lang="es-ES" dirty="0"/>
              <a:t> &lt;</a:t>
            </a:r>
            <a:r>
              <a:rPr lang="es-ES" dirty="0" err="1"/>
              <a:t>package</a:t>
            </a:r>
            <a:r>
              <a:rPr lang="es-ES" dirty="0"/>
              <a:t>&gt; y </a:t>
            </a:r>
            <a:r>
              <a:rPr lang="es-ES" dirty="0" err="1"/>
              <a:t>ng</a:t>
            </a:r>
            <a:r>
              <a:rPr lang="es-ES" dirty="0"/>
              <a:t> </a:t>
            </a:r>
            <a:r>
              <a:rPr lang="es-ES" dirty="0" err="1"/>
              <a:t>add</a:t>
            </a:r>
            <a:r>
              <a:rPr lang="es-ES" dirty="0"/>
              <a:t> &lt;</a:t>
            </a:r>
            <a:r>
              <a:rPr lang="es-ES" dirty="0" err="1"/>
              <a:t>package</a:t>
            </a:r>
            <a:r>
              <a:rPr lang="es-ES" dirty="0"/>
              <a:t>&gt;</a:t>
            </a:r>
          </a:p>
          <a:p>
            <a:r>
              <a:rPr lang="es-ES" dirty="0"/>
              <a:t>Nuevos generadores CLI: </a:t>
            </a:r>
            <a:r>
              <a:rPr lang="es-ES" dirty="0" err="1"/>
              <a:t>application</a:t>
            </a:r>
            <a:r>
              <a:rPr lang="es-ES" dirty="0"/>
              <a:t>, </a:t>
            </a:r>
            <a:r>
              <a:rPr lang="es-ES" dirty="0" err="1"/>
              <a:t>library</a:t>
            </a:r>
            <a:r>
              <a:rPr lang="es-ES" dirty="0"/>
              <a:t>, universal</a:t>
            </a:r>
          </a:p>
          <a:p>
            <a:r>
              <a:rPr lang="es-ES" dirty="0"/>
              <a:t>Angular </a:t>
            </a:r>
            <a:r>
              <a:rPr lang="es-ES" dirty="0" err="1"/>
              <a:t>Elements</a:t>
            </a:r>
            <a:r>
              <a:rPr lang="es-ES" dirty="0"/>
              <a:t> (Web </a:t>
            </a:r>
            <a:r>
              <a:rPr lang="es-ES" dirty="0" err="1"/>
              <a:t>Components</a:t>
            </a:r>
            <a:r>
              <a:rPr lang="es-ES" dirty="0"/>
              <a:t>)</a:t>
            </a:r>
          </a:p>
          <a:p>
            <a:r>
              <a:rPr lang="es-ES" dirty="0"/>
              <a:t>Angular Material + CDK </a:t>
            </a:r>
            <a:r>
              <a:rPr lang="es-ES" dirty="0" err="1"/>
              <a:t>Components</a:t>
            </a:r>
            <a:r>
              <a:rPr lang="es-ES" dirty="0"/>
              <a:t> y generadores de componentes de arranque Angular Material </a:t>
            </a:r>
          </a:p>
          <a:p>
            <a:r>
              <a:rPr lang="es-ES" dirty="0"/>
              <a:t>CLI v6 ahora es compatible con espacios de trabajo que contienen múltiples proyectos, como múltiples aplicaciones o bibliotecas.</a:t>
            </a:r>
          </a:p>
          <a:p>
            <a:r>
              <a:rPr lang="es-ES" dirty="0"/>
              <a:t>Soporte para crear y construir bibliotecas.</a:t>
            </a:r>
          </a:p>
          <a:p>
            <a:r>
              <a:rPr lang="es-ES" dirty="0"/>
              <a:t>Referenciado de proveedores en los servicios (Inyección de dependencias).</a:t>
            </a:r>
          </a:p>
          <a:p>
            <a:r>
              <a:rPr lang="es-ES" dirty="0"/>
              <a:t>Actualizada la implementación de Animaciones para que ya no necesitemos el </a:t>
            </a:r>
            <a:r>
              <a:rPr lang="es-ES" dirty="0" err="1"/>
              <a:t>polyfill</a:t>
            </a:r>
            <a:r>
              <a:rPr lang="es-ES" dirty="0"/>
              <a:t> de web </a:t>
            </a:r>
            <a:r>
              <a:rPr lang="es-ES" dirty="0" err="1"/>
              <a:t>animations</a:t>
            </a:r>
            <a:r>
              <a:rPr lang="es-ES" dirty="0"/>
              <a:t>.</a:t>
            </a:r>
          </a:p>
          <a:p>
            <a:r>
              <a:rPr lang="es-ES" dirty="0"/>
              <a:t>Angular ha sido actualizado para usar v.6 de </a:t>
            </a:r>
            <a:r>
              <a:rPr lang="es-ES" dirty="0" err="1"/>
              <a:t>RxJS</a:t>
            </a:r>
            <a:r>
              <a:rPr lang="es-ES" dirty="0"/>
              <a:t>.</a:t>
            </a:r>
          </a:p>
        </p:txBody>
      </p:sp>
    </p:spTree>
    <p:extLst>
      <p:ext uri="{BB962C8B-B14F-4D97-AF65-F5344CB8AC3E}">
        <p14:creationId xmlns:p14="http://schemas.microsoft.com/office/powerpoint/2010/main" val="165165176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GraphQL</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Las consultas </a:t>
            </a:r>
            <a:r>
              <a:rPr lang="es-ES" dirty="0" err="1"/>
              <a:t>GraphQL</a:t>
            </a:r>
            <a:r>
              <a:rPr lang="es-ES" dirty="0"/>
              <a:t> no sólo el acceden a las propiedades de un recurso, si no que también siguen sin problemas referencias entre ellos. </a:t>
            </a:r>
          </a:p>
          <a:p>
            <a:r>
              <a:rPr lang="es-ES" dirty="0"/>
              <a:t>Mientras que las API REST típicas requieren la carga desde varias direcciones URL, API </a:t>
            </a:r>
            <a:r>
              <a:rPr lang="es-ES" dirty="0" err="1"/>
              <a:t>GraphQL</a:t>
            </a:r>
            <a:r>
              <a:rPr lang="es-ES" dirty="0"/>
              <a:t> puede obtener todos los datos de la aplicación necesita en una sola solicitud. </a:t>
            </a:r>
          </a:p>
          <a:p>
            <a:r>
              <a:rPr lang="es-ES" dirty="0"/>
              <a:t>Las aplicaciones que utilizan </a:t>
            </a:r>
            <a:r>
              <a:rPr lang="es-ES" dirty="0" err="1"/>
              <a:t>GraphQL</a:t>
            </a:r>
            <a:r>
              <a:rPr lang="es-ES" dirty="0"/>
              <a:t> pueden ser rápidas incluso en conexiones de redes móviles lentas.</a:t>
            </a:r>
          </a:p>
          <a:p>
            <a:r>
              <a:rPr lang="es-ES" dirty="0"/>
              <a:t>El API </a:t>
            </a:r>
            <a:r>
              <a:rPr lang="es-ES" dirty="0" err="1"/>
              <a:t>GraphQL</a:t>
            </a:r>
            <a:r>
              <a:rPr lang="es-ES" dirty="0"/>
              <a:t> se organiza en términos de tipos y campos, no a puntos finales, permite el acceso a todas las capacidades de los datos desde un solo punto final. </a:t>
            </a:r>
          </a:p>
          <a:p>
            <a:r>
              <a:rPr lang="es-ES" dirty="0" err="1"/>
              <a:t>GraphQL</a:t>
            </a:r>
            <a:r>
              <a:rPr lang="es-ES" dirty="0"/>
              <a:t> utiliza tipos para asegurar que las aplicaciones sólo pregunten por lo que es posible y proporcionar errores claros y significativos. Las aplicaciones pueden utilizar tipos para evitar escribir código de análisis manual.</a:t>
            </a:r>
          </a:p>
        </p:txBody>
      </p:sp>
    </p:spTree>
    <p:extLst>
      <p:ext uri="{BB962C8B-B14F-4D97-AF65-F5344CB8AC3E}">
        <p14:creationId xmlns:p14="http://schemas.microsoft.com/office/powerpoint/2010/main" val="41718005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Acceso al servidor </a:t>
            </a:r>
          </a:p>
        </p:txBody>
      </p:sp>
      <p:sp>
        <p:nvSpPr>
          <p:cNvPr id="3" name="2 Marcador de texto"/>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0019403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RxJS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Programación Reactiva (o Reactive </a:t>
            </a:r>
            <a:r>
              <a:rPr lang="es-ES" dirty="0" err="1"/>
              <a:t>Programming</a:t>
            </a:r>
            <a:r>
              <a:rPr lang="es-ES" dirty="0"/>
              <a:t>) es un paradigma de programación asíncrono relacionado con los flujos de datos y la propagación de los cambios. Estos flujos se pueden observar y reaccionar en consecuencia. </a:t>
            </a:r>
          </a:p>
          <a:p>
            <a:r>
              <a:rPr lang="es-ES" dirty="0"/>
              <a:t>Reactive </a:t>
            </a:r>
            <a:r>
              <a:rPr lang="es-ES" dirty="0" err="1"/>
              <a:t>Extension</a:t>
            </a:r>
            <a:r>
              <a:rPr lang="es-ES" dirty="0"/>
              <a:t> </a:t>
            </a:r>
            <a:r>
              <a:rPr lang="es-ES" dirty="0" err="1"/>
              <a:t>for</a:t>
            </a:r>
            <a:r>
              <a:rPr lang="es-ES" dirty="0"/>
              <a:t> JavaScript (</a:t>
            </a:r>
            <a:r>
              <a:rPr lang="es-ES" dirty="0" err="1"/>
              <a:t>RxJS</a:t>
            </a:r>
            <a:r>
              <a:rPr lang="es-ES" dirty="0"/>
              <a:t>) es una biblioteca para implementar programación reactiva utilizando observables que facilita la composición de flujos de datos asíncronos o basados en eventos.</a:t>
            </a:r>
          </a:p>
          <a:p>
            <a:r>
              <a:rPr lang="es-ES" dirty="0"/>
              <a:t>Un Observable es un mecanismo creado para representar los flujos de datos que, cada vez que cambian los datos, informa de los cambios producidos. Los Observables se basan en dos patrones de programación bien conocidos como son el patrón “</a:t>
            </a:r>
            <a:r>
              <a:rPr lang="es-ES" dirty="0" err="1"/>
              <a:t>Observer</a:t>
            </a:r>
            <a:r>
              <a:rPr lang="es-ES" dirty="0"/>
              <a:t>” y el patrón “</a:t>
            </a:r>
            <a:r>
              <a:rPr lang="es-ES" dirty="0" err="1"/>
              <a:t>Iterator</a:t>
            </a:r>
            <a:r>
              <a:rPr lang="es-ES" dirty="0"/>
              <a:t>”. </a:t>
            </a:r>
          </a:p>
          <a:p>
            <a:r>
              <a:rPr lang="es-ES" dirty="0"/>
              <a:t>Un Observador o suscriptor esta interesado en enterarse de los cambios que se producen en un flujo de datos.</a:t>
            </a:r>
          </a:p>
          <a:p>
            <a:r>
              <a:rPr lang="es-ES" dirty="0"/>
              <a:t>Los observadores se subscriben a los Observables para recibir notificaciones de los cambios. Un Observable puede tener tantos suscriptores como sean necesario.</a:t>
            </a:r>
          </a:p>
        </p:txBody>
      </p:sp>
    </p:spTree>
    <p:extLst>
      <p:ext uri="{BB962C8B-B14F-4D97-AF65-F5344CB8AC3E}">
        <p14:creationId xmlns:p14="http://schemas.microsoft.com/office/powerpoint/2010/main" val="20031989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RxJS</a:t>
            </a:r>
            <a:endParaRPr lang="es-ES" dirty="0"/>
          </a:p>
        </p:txBody>
      </p:sp>
      <p:sp>
        <p:nvSpPr>
          <p:cNvPr id="3" name="Marcador de contenido 2"/>
          <p:cNvSpPr>
            <a:spLocks noGrp="1"/>
          </p:cNvSpPr>
          <p:nvPr>
            <p:ph idx="1"/>
          </p:nvPr>
        </p:nvSpPr>
        <p:spPr>
          <a:xfrm>
            <a:off x="457200" y="1600200"/>
            <a:ext cx="8229600" cy="4709120"/>
          </a:xfrm>
        </p:spPr>
        <p:txBody>
          <a:bodyPr>
            <a:normAutofit fontScale="70000" lnSpcReduction="20000"/>
          </a:bodyPr>
          <a:lstStyle/>
          <a:p>
            <a:r>
              <a:rPr lang="es-ES" dirty="0"/>
              <a:t>Para hacerlo simple, podríamos decir que un Observable es un objeto que guarda un valor y que emite un evento a todos sus suscriptores cada vez que ese valor se actualiza. </a:t>
            </a:r>
          </a:p>
          <a:p>
            <a:r>
              <a:rPr lang="es-ES" dirty="0"/>
              <a:t>En palabras de la </a:t>
            </a:r>
            <a:r>
              <a:rPr lang="es-ES" dirty="0" err="1"/>
              <a:t>RxJS</a:t>
            </a:r>
            <a:r>
              <a:rPr lang="es-ES" dirty="0"/>
              <a:t>, un Observable es un conjunto de valores a lo largo de cualquier intervalo de tiempo.</a:t>
            </a:r>
          </a:p>
          <a:p>
            <a:r>
              <a:rPr lang="es-ES" dirty="0"/>
              <a:t>La librería </a:t>
            </a:r>
            <a:r>
              <a:rPr lang="es-ES" dirty="0" err="1"/>
              <a:t>RxJS</a:t>
            </a:r>
            <a:r>
              <a:rPr lang="es-ES" dirty="0"/>
              <a:t> aporta un amplio conjunto de recursos para la creación de Observables sobre diversas fuentes de datos, además de varios operadores para transformar los resultados de los Observables como:</a:t>
            </a:r>
          </a:p>
          <a:p>
            <a:pPr lvl="1"/>
            <a:r>
              <a:rPr lang="es-ES" dirty="0"/>
              <a:t>el </a:t>
            </a:r>
            <a:r>
              <a:rPr lang="es-ES"/>
              <a:t>operador map (equivalente </a:t>
            </a:r>
            <a:r>
              <a:rPr lang="es-ES" dirty="0"/>
              <a:t>al método </a:t>
            </a:r>
            <a:r>
              <a:rPr lang="es-ES" dirty="0" err="1"/>
              <a:t>map</a:t>
            </a:r>
            <a:r>
              <a:rPr lang="es-ES" dirty="0"/>
              <a:t> de los </a:t>
            </a:r>
            <a:r>
              <a:rPr lang="es-ES" dirty="0" err="1"/>
              <a:t>arrays</a:t>
            </a:r>
            <a:r>
              <a:rPr lang="es-ES" dirty="0"/>
              <a:t> JS para manipular cada elemento del </a:t>
            </a:r>
            <a:r>
              <a:rPr lang="es-ES" dirty="0" err="1"/>
              <a:t>array</a:t>
            </a:r>
            <a:r>
              <a:rPr lang="es-ES" dirty="0"/>
              <a:t>), </a:t>
            </a:r>
          </a:p>
          <a:p>
            <a:pPr lvl="1"/>
            <a:r>
              <a:rPr lang="es-ES" dirty="0"/>
              <a:t>el operador </a:t>
            </a:r>
            <a:r>
              <a:rPr lang="es-ES" dirty="0" err="1"/>
              <a:t>debounce</a:t>
            </a:r>
            <a:r>
              <a:rPr lang="es-ES" dirty="0"/>
              <a:t> para ignorar eventos demasiado seguidos, </a:t>
            </a:r>
          </a:p>
          <a:p>
            <a:pPr lvl="1"/>
            <a:r>
              <a:rPr lang="es-ES" dirty="0"/>
              <a:t>el operador </a:t>
            </a:r>
            <a:r>
              <a:rPr lang="es-ES" dirty="0" err="1"/>
              <a:t>merge</a:t>
            </a:r>
            <a:r>
              <a:rPr lang="es-ES" dirty="0"/>
              <a:t> para combinar los eventos de 2 o más observables en uno…</a:t>
            </a:r>
          </a:p>
          <a:p>
            <a:pPr lvl="7"/>
            <a:endParaRPr lang="es-ES" dirty="0"/>
          </a:p>
          <a:p>
            <a:pPr marL="800100" lvl="2" indent="0">
              <a:buNone/>
            </a:pPr>
            <a:r>
              <a:rPr lang="es-ES" dirty="0">
                <a:hlinkClick r:id="rId2"/>
              </a:rPr>
              <a:t>https://github.com/Reactive-Extensions/RxJS</a:t>
            </a:r>
            <a:endParaRPr lang="es-ES" dirty="0"/>
          </a:p>
        </p:txBody>
      </p:sp>
    </p:spTree>
    <p:extLst>
      <p:ext uri="{BB962C8B-B14F-4D97-AF65-F5344CB8AC3E}">
        <p14:creationId xmlns:p14="http://schemas.microsoft.com/office/powerpoint/2010/main" val="41693575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 http</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El servicio http permite hacer peticiones AJAX al servidor. </a:t>
            </a:r>
          </a:p>
          <a:p>
            <a:r>
              <a:rPr lang="es-ES" dirty="0"/>
              <a:t>Encapsula el objeto </a:t>
            </a:r>
            <a:r>
              <a:rPr lang="es-ES" dirty="0" err="1"/>
              <a:t>XMLHttpRequest</a:t>
            </a:r>
            <a:r>
              <a:rPr lang="es-ES" dirty="0"/>
              <a:t>, pero está integrado con Angular como un servicio (con todas las ventajas de ellos conlleva) y notifica a Angular que ha habido un cambio en el modelo de JavaScript y actualiza la vista y el resto de dependencias adecuadamente. </a:t>
            </a:r>
          </a:p>
          <a:p>
            <a:r>
              <a:rPr lang="es-ES" dirty="0"/>
              <a:t>El http es un servicio opcional y no es parte del núcleo Angular. Es un paquete de la biblioteca, @angular/http, con su propio módulo.</a:t>
            </a:r>
          </a:p>
          <a:p>
            <a:r>
              <a:rPr lang="es-ES" dirty="0"/>
              <a:t>Hay que importar lo que se necesita de él en el módulo principal como se haría con cualquier otro modulo Angular.</a:t>
            </a:r>
          </a:p>
          <a:p>
            <a:pPr marL="400050" lvl="1" indent="0">
              <a:buNone/>
            </a:pPr>
            <a:r>
              <a:rPr lang="es-ES" dirty="0" err="1"/>
              <a:t>import</a:t>
            </a:r>
            <a:r>
              <a:rPr lang="es-ES" dirty="0"/>
              <a:t> { </a:t>
            </a:r>
            <a:r>
              <a:rPr lang="es-ES" dirty="0" err="1"/>
              <a:t>HttpModule</a:t>
            </a:r>
            <a:r>
              <a:rPr lang="es-ES" dirty="0"/>
              <a:t>, </a:t>
            </a:r>
            <a:r>
              <a:rPr lang="es-ES" dirty="0" err="1"/>
              <a:t>JsonpModule</a:t>
            </a:r>
            <a:r>
              <a:rPr lang="es-ES" dirty="0"/>
              <a:t> } </a:t>
            </a:r>
            <a:r>
              <a:rPr lang="es-ES" dirty="0" err="1"/>
              <a:t>from</a:t>
            </a:r>
            <a:r>
              <a:rPr lang="es-ES" dirty="0"/>
              <a:t> '@angular/http';</a:t>
            </a:r>
          </a:p>
          <a:p>
            <a:pPr marL="400050" lvl="1" indent="0">
              <a:buNone/>
            </a:pPr>
            <a:r>
              <a:rPr lang="es-ES" dirty="0"/>
              <a:t>@</a:t>
            </a:r>
            <a:r>
              <a:rPr lang="es-ES" dirty="0" err="1"/>
              <a:t>NgModule</a:t>
            </a:r>
            <a:r>
              <a:rPr lang="es-ES" dirty="0"/>
              <a:t>({</a:t>
            </a:r>
          </a:p>
          <a:p>
            <a:pPr marL="400050" lvl="1" indent="0">
              <a:buNone/>
            </a:pPr>
            <a:r>
              <a:rPr lang="es-ES" dirty="0"/>
              <a:t>  </a:t>
            </a:r>
            <a:r>
              <a:rPr lang="es-ES" dirty="0" err="1"/>
              <a:t>imports</a:t>
            </a:r>
            <a:r>
              <a:rPr lang="es-ES" dirty="0"/>
              <a:t>: [</a:t>
            </a:r>
          </a:p>
          <a:p>
            <a:pPr marL="400050" lvl="1" indent="0">
              <a:buNone/>
            </a:pPr>
            <a:r>
              <a:rPr lang="es-ES" dirty="0"/>
              <a:t>    </a:t>
            </a:r>
            <a:r>
              <a:rPr lang="es-ES" dirty="0" err="1"/>
              <a:t>HttpModule</a:t>
            </a:r>
            <a:r>
              <a:rPr lang="es-ES" dirty="0"/>
              <a:t>, </a:t>
            </a:r>
            <a:r>
              <a:rPr lang="es-ES" dirty="0" err="1"/>
              <a:t>JsonpModule</a:t>
            </a:r>
            <a:r>
              <a:rPr lang="es-ES" dirty="0"/>
              <a:t>  // …</a:t>
            </a:r>
          </a:p>
          <a:p>
            <a:pPr marL="400050" lvl="1" indent="0">
              <a:buNone/>
            </a:pPr>
            <a:r>
              <a:rPr lang="es-ES" dirty="0"/>
              <a:t>  ],  //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p:txBody>
      </p:sp>
    </p:spTree>
    <p:extLst>
      <p:ext uri="{BB962C8B-B14F-4D97-AF65-F5344CB8AC3E}">
        <p14:creationId xmlns:p14="http://schemas.microsoft.com/office/powerpoint/2010/main" val="207460798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 http</a:t>
            </a:r>
          </a:p>
        </p:txBody>
      </p:sp>
      <p:sp>
        <p:nvSpPr>
          <p:cNvPr id="3" name="Marcador de contenido 2"/>
          <p:cNvSpPr>
            <a:spLocks noGrp="1"/>
          </p:cNvSpPr>
          <p:nvPr>
            <p:ph idx="1"/>
          </p:nvPr>
        </p:nvSpPr>
        <p:spPr/>
        <p:txBody>
          <a:bodyPr>
            <a:normAutofit fontScale="62500" lnSpcReduction="20000"/>
          </a:bodyPr>
          <a:lstStyle/>
          <a:p>
            <a:r>
              <a:rPr lang="es-ES" dirty="0"/>
              <a:t>Método general:</a:t>
            </a:r>
          </a:p>
          <a:p>
            <a:pPr marL="714375" lvl="1" indent="-257175">
              <a:buNone/>
            </a:pPr>
            <a:r>
              <a:rPr lang="es-ES" dirty="0" err="1"/>
              <a:t>request</a:t>
            </a:r>
            <a:r>
              <a:rPr lang="es-ES" dirty="0"/>
              <a:t>(url: </a:t>
            </a:r>
            <a:r>
              <a:rPr lang="es-ES" dirty="0" err="1"/>
              <a:t>string|Request</a:t>
            </a:r>
            <a:r>
              <a:rPr lang="es-ES" dirty="0"/>
              <a:t>, </a:t>
            </a:r>
            <a:r>
              <a:rPr lang="es-ES" dirty="0" err="1"/>
              <a:t>options</a:t>
            </a:r>
            <a:r>
              <a:rPr lang="es-ES" dirty="0"/>
              <a:t>?: </a:t>
            </a:r>
            <a:r>
              <a:rPr lang="es-ES" dirty="0" err="1"/>
              <a:t>RequestOptionsArgs</a:t>
            </a:r>
            <a:r>
              <a:rPr lang="es-ES" dirty="0"/>
              <a:t>) : Observable&lt;Response&gt;</a:t>
            </a:r>
          </a:p>
          <a:p>
            <a:r>
              <a:rPr lang="es-ES" dirty="0"/>
              <a:t>Atajos:</a:t>
            </a:r>
          </a:p>
          <a:p>
            <a:pPr marL="714375" lvl="1" indent="-257175">
              <a:buNone/>
            </a:pPr>
            <a:r>
              <a:rPr lang="es-ES" dirty="0" err="1"/>
              <a:t>get</a:t>
            </a:r>
            <a:r>
              <a:rPr lang="es-ES" dirty="0"/>
              <a:t>(url: </a:t>
            </a:r>
            <a:r>
              <a:rPr lang="es-ES" dirty="0" err="1"/>
              <a:t>string</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a:t>post(url: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err="1"/>
              <a:t>put</a:t>
            </a:r>
            <a:r>
              <a:rPr lang="es-ES" dirty="0"/>
              <a: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err="1"/>
              <a:t>delete</a:t>
            </a:r>
            <a:r>
              <a:rPr lang="es-ES" dirty="0"/>
              <a:t>(url: </a:t>
            </a:r>
            <a:r>
              <a:rPr lang="es-ES" dirty="0" err="1"/>
              <a:t>string</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err="1"/>
              <a:t>patch</a:t>
            </a:r>
            <a:r>
              <a:rPr lang="es-ES" dirty="0"/>
              <a: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a:t>head(url: </a:t>
            </a:r>
            <a:r>
              <a:rPr lang="es-ES" dirty="0" err="1"/>
              <a:t>string</a:t>
            </a:r>
            <a:r>
              <a:rPr lang="es-ES" dirty="0"/>
              <a:t>, </a:t>
            </a:r>
            <a:r>
              <a:rPr lang="es-ES" dirty="0" err="1"/>
              <a:t>options</a:t>
            </a:r>
            <a:r>
              <a:rPr lang="es-ES" dirty="0"/>
              <a:t>?: </a:t>
            </a:r>
            <a:r>
              <a:rPr lang="es-ES" dirty="0" err="1"/>
              <a:t>RequestOptionsArgs</a:t>
            </a:r>
            <a:r>
              <a:rPr lang="es-ES" dirty="0"/>
              <a:t>) : Observable&lt;Response&gt;</a:t>
            </a:r>
          </a:p>
          <a:p>
            <a:pPr marL="714375" lvl="1" indent="-257175">
              <a:buNone/>
            </a:pPr>
            <a:r>
              <a:rPr lang="es-ES" dirty="0" err="1"/>
              <a:t>options</a:t>
            </a:r>
            <a:r>
              <a:rPr lang="es-ES" dirty="0"/>
              <a:t>(url: </a:t>
            </a:r>
            <a:r>
              <a:rPr lang="es-ES" dirty="0" err="1"/>
              <a:t>string</a:t>
            </a:r>
            <a:r>
              <a:rPr lang="es-ES" dirty="0"/>
              <a:t>, </a:t>
            </a:r>
            <a:r>
              <a:rPr lang="es-ES" dirty="0" err="1"/>
              <a:t>options</a:t>
            </a:r>
            <a:r>
              <a:rPr lang="es-ES" dirty="0"/>
              <a:t>?: </a:t>
            </a:r>
            <a:r>
              <a:rPr lang="es-ES" dirty="0" err="1"/>
              <a:t>RequestOptionsArgs</a:t>
            </a:r>
            <a:r>
              <a:rPr lang="es-ES" dirty="0"/>
              <a:t>) : Observable&lt;Response&gt;</a:t>
            </a:r>
          </a:p>
          <a:p>
            <a:r>
              <a:rPr lang="es-ES" dirty="0"/>
              <a:t>Opciones </a:t>
            </a:r>
            <a:r>
              <a:rPr lang="es-ES" dirty="0" err="1"/>
              <a:t>RequestOptions</a:t>
            </a:r>
            <a:r>
              <a:rPr lang="es-ES" dirty="0"/>
              <a:t>: </a:t>
            </a:r>
          </a:p>
          <a:p>
            <a:pPr lvl="1"/>
            <a:r>
              <a:rPr lang="en-US" dirty="0"/>
              <a:t>method, </a:t>
            </a:r>
            <a:r>
              <a:rPr lang="en-US" dirty="0" err="1"/>
              <a:t>url</a:t>
            </a:r>
            <a:r>
              <a:rPr lang="en-US" dirty="0"/>
              <a:t>, headers, body, search, </a:t>
            </a:r>
            <a:r>
              <a:rPr lang="en-US" dirty="0" err="1"/>
              <a:t>withCredentials</a:t>
            </a:r>
            <a:r>
              <a:rPr lang="en-US" dirty="0"/>
              <a:t>, </a:t>
            </a:r>
            <a:r>
              <a:rPr lang="en-US" dirty="0" err="1"/>
              <a:t>responseType</a:t>
            </a:r>
            <a:r>
              <a:rPr lang="en-US" dirty="0"/>
              <a:t>, merge</a:t>
            </a:r>
            <a:endParaRPr lang="es-ES" dirty="0"/>
          </a:p>
        </p:txBody>
      </p:sp>
    </p:spTree>
    <p:extLst>
      <p:ext uri="{BB962C8B-B14F-4D97-AF65-F5344CB8AC3E}">
        <p14:creationId xmlns:p14="http://schemas.microsoft.com/office/powerpoint/2010/main" val="174174424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Response</a:t>
            </a:r>
          </a:p>
        </p:txBody>
      </p:sp>
      <p:sp>
        <p:nvSpPr>
          <p:cNvPr id="3" name="Marcador de contenido 2"/>
          <p:cNvSpPr>
            <a:spLocks noGrp="1"/>
          </p:cNvSpPr>
          <p:nvPr>
            <p:ph idx="1"/>
          </p:nvPr>
        </p:nvSpPr>
        <p:spPr/>
        <p:txBody>
          <a:bodyPr>
            <a:normAutofit fontScale="70000" lnSpcReduction="20000"/>
          </a:bodyPr>
          <a:lstStyle/>
          <a:p>
            <a:r>
              <a:rPr lang="es-ES" b="1" dirty="0" err="1"/>
              <a:t>type</a:t>
            </a:r>
            <a:r>
              <a:rPr lang="es-ES" dirty="0"/>
              <a:t>: </a:t>
            </a:r>
            <a:r>
              <a:rPr lang="en-US" dirty="0"/>
              <a:t>"basic", "</a:t>
            </a:r>
            <a:r>
              <a:rPr lang="en-US" dirty="0" err="1"/>
              <a:t>cors</a:t>
            </a:r>
            <a:r>
              <a:rPr lang="en-US" dirty="0"/>
              <a:t>", "default", "error" o "opaque".</a:t>
            </a:r>
            <a:endParaRPr lang="es-ES" dirty="0"/>
          </a:p>
          <a:p>
            <a:r>
              <a:rPr lang="es-ES" b="1" dirty="0"/>
              <a:t>ok</a:t>
            </a:r>
            <a:r>
              <a:rPr lang="es-ES" dirty="0"/>
              <a:t>: Verdadero si el estado de la respuesta está entre 200 y 299.</a:t>
            </a:r>
          </a:p>
          <a:p>
            <a:r>
              <a:rPr lang="es-ES" b="1" dirty="0"/>
              <a:t>url</a:t>
            </a:r>
            <a:r>
              <a:rPr lang="es-ES" dirty="0"/>
              <a:t>: URL de la respuesta.</a:t>
            </a:r>
          </a:p>
          <a:p>
            <a:r>
              <a:rPr lang="es-ES" b="1" dirty="0"/>
              <a:t>status</a:t>
            </a:r>
            <a:r>
              <a:rPr lang="es-ES" dirty="0"/>
              <a:t>: Código de estado devuelto por el servidor.</a:t>
            </a:r>
          </a:p>
          <a:p>
            <a:r>
              <a:rPr lang="es-ES" b="1" dirty="0" err="1"/>
              <a:t>statusText</a:t>
            </a:r>
            <a:r>
              <a:rPr lang="es-ES" dirty="0"/>
              <a:t>: Versión textual del `status`.</a:t>
            </a:r>
          </a:p>
          <a:p>
            <a:r>
              <a:rPr lang="es-ES" b="1" dirty="0" err="1"/>
              <a:t>bytesLoaded</a:t>
            </a:r>
            <a:r>
              <a:rPr lang="es-ES" dirty="0"/>
              <a:t>: Número de bytes descargados hasta el momento del cuerpo de la respuesta.</a:t>
            </a:r>
          </a:p>
          <a:p>
            <a:r>
              <a:rPr lang="es-ES" b="1" dirty="0" err="1"/>
              <a:t>totalBytes</a:t>
            </a:r>
            <a:r>
              <a:rPr lang="es-ES" dirty="0"/>
              <a:t>: Número total de bytes que se esperan en el cuerpo de la respuesta.</a:t>
            </a:r>
          </a:p>
          <a:p>
            <a:r>
              <a:rPr lang="es-ES" b="1" dirty="0" err="1"/>
              <a:t>headers</a:t>
            </a:r>
            <a:r>
              <a:rPr lang="es-ES" dirty="0"/>
              <a:t>: Cabeceras de la respuesta.</a:t>
            </a:r>
          </a:p>
          <a:p>
            <a:r>
              <a:rPr lang="es-ES" b="1" dirty="0" err="1"/>
              <a:t>json</a:t>
            </a:r>
            <a:r>
              <a:rPr lang="es-ES" dirty="0"/>
              <a:t>(): Intenta devolver el cuerpo como objeto `JSON` analizado o lanza una excepción.</a:t>
            </a:r>
          </a:p>
          <a:p>
            <a:r>
              <a:rPr lang="es-ES" b="1" dirty="0" err="1"/>
              <a:t>text</a:t>
            </a:r>
            <a:r>
              <a:rPr lang="es-ES" dirty="0"/>
              <a:t>(): Devuelve el cuerpo como una cadena de texto.</a:t>
            </a:r>
          </a:p>
          <a:p>
            <a:r>
              <a:rPr lang="es-ES" b="1" dirty="0" err="1"/>
              <a:t>arrayBuffer</a:t>
            </a:r>
            <a:r>
              <a:rPr lang="es-ES" dirty="0"/>
              <a:t>(): Devuelve el cuerpo como una cadena de </a:t>
            </a:r>
            <a:r>
              <a:rPr lang="es-ES" dirty="0" err="1"/>
              <a:t>ArrayBuffer</a:t>
            </a:r>
            <a:r>
              <a:rPr lang="es-ES" dirty="0"/>
              <a:t>.</a:t>
            </a:r>
          </a:p>
        </p:txBody>
      </p:sp>
    </p:spTree>
    <p:extLst>
      <p:ext uri="{BB962C8B-B14F-4D97-AF65-F5344CB8AC3E}">
        <p14:creationId xmlns:p14="http://schemas.microsoft.com/office/powerpoint/2010/main" val="28507666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Peticiones al servidor</a:t>
            </a:r>
          </a:p>
        </p:txBody>
      </p:sp>
      <p:sp>
        <p:nvSpPr>
          <p:cNvPr id="3" name="Marcador de contenido 2"/>
          <p:cNvSpPr>
            <a:spLocks noGrp="1"/>
          </p:cNvSpPr>
          <p:nvPr>
            <p:ph idx="1"/>
          </p:nvPr>
        </p:nvSpPr>
        <p:spPr>
          <a:xfrm>
            <a:off x="457200" y="1600200"/>
            <a:ext cx="8229600" cy="4925144"/>
          </a:xfrm>
        </p:spPr>
        <p:txBody>
          <a:bodyPr>
            <a:normAutofit fontScale="62500" lnSpcReduction="20000"/>
          </a:bodyPr>
          <a:lstStyle/>
          <a:p>
            <a:r>
              <a:rPr lang="es-ES" dirty="0"/>
              <a:t>Solicitar datos al servidor:</a:t>
            </a:r>
          </a:p>
          <a:p>
            <a:pPr marL="400050" lvl="1" indent="0">
              <a:buNone/>
            </a:pPr>
            <a:r>
              <a:rPr lang="es-ES" dirty="0" err="1"/>
              <a:t>this.http.get</a:t>
            </a:r>
            <a:r>
              <a:rPr lang="es-ES" dirty="0"/>
              <a:t>('</a:t>
            </a:r>
            <a:r>
              <a:rPr lang="es-ES" dirty="0" err="1"/>
              <a:t>ws</a:t>
            </a:r>
            <a:r>
              <a:rPr lang="es-ES" dirty="0"/>
              <a:t>/entidad/${Id}')</a:t>
            </a:r>
          </a:p>
          <a:p>
            <a:pPr marL="714375" lvl="1" indent="0">
              <a:buNone/>
            </a:pPr>
            <a:r>
              <a:rPr lang="es-ES" dirty="0"/>
              <a:t>.</a:t>
            </a:r>
            <a:r>
              <a:rPr lang="es-ES" dirty="0" err="1"/>
              <a:t>map</a:t>
            </a:r>
            <a:r>
              <a:rPr lang="es-ES" dirty="0"/>
              <a:t>(response =&gt; </a:t>
            </a:r>
            <a:r>
              <a:rPr lang="es-ES" dirty="0" err="1"/>
              <a:t>response.json</a:t>
            </a:r>
            <a:r>
              <a:rPr lang="es-ES" dirty="0"/>
              <a:t>());</a:t>
            </a:r>
          </a:p>
          <a:p>
            <a:pPr marL="714375" lvl="1" indent="0">
              <a:buNone/>
            </a:pPr>
            <a:r>
              <a:rPr lang="es-ES" dirty="0"/>
              <a:t>.subscribe(</a:t>
            </a:r>
          </a:p>
          <a:p>
            <a:pPr marL="801688" lvl="1" indent="0">
              <a:buNone/>
            </a:pPr>
            <a:r>
              <a:rPr lang="es-ES" dirty="0"/>
              <a:t> datos =&gt; </a:t>
            </a:r>
            <a:r>
              <a:rPr lang="es-ES" dirty="0" err="1"/>
              <a:t>this.listado</a:t>
            </a:r>
            <a:r>
              <a:rPr lang="es-ES" dirty="0"/>
              <a:t> = datos,</a:t>
            </a:r>
          </a:p>
          <a:p>
            <a:pPr marL="801688" lvl="1" indent="0">
              <a:buNone/>
            </a:pPr>
            <a:r>
              <a:rPr lang="es-ES" dirty="0"/>
              <a:t> error =&gt; </a:t>
            </a:r>
            <a:r>
              <a:rPr lang="es-ES" dirty="0" err="1"/>
              <a:t>console.error</a:t>
            </a:r>
            <a:r>
              <a:rPr lang="es-ES" dirty="0"/>
              <a:t>(`Error: ${error}`)</a:t>
            </a:r>
          </a:p>
          <a:p>
            <a:pPr marL="400050" lvl="1" indent="0">
              <a:buNone/>
            </a:pPr>
            <a:r>
              <a:rPr lang="es-ES" dirty="0"/>
              <a:t>       );</a:t>
            </a:r>
          </a:p>
          <a:p>
            <a:r>
              <a:rPr lang="es-ES" dirty="0"/>
              <a:t>Enviar datos al servidor:</a:t>
            </a:r>
          </a:p>
          <a:p>
            <a:pPr marL="400050" lvl="1" indent="0">
              <a:buNone/>
            </a:pPr>
            <a:r>
              <a:rPr lang="es-ES" dirty="0" err="1"/>
              <a:t>let</a:t>
            </a:r>
            <a:r>
              <a:rPr lang="es-ES" dirty="0"/>
              <a:t> </a:t>
            </a:r>
            <a:r>
              <a:rPr lang="es-ES" dirty="0" err="1"/>
              <a:t>headers</a:t>
            </a:r>
            <a:r>
              <a:rPr lang="es-ES" dirty="0"/>
              <a:t> = new </a:t>
            </a:r>
            <a:r>
              <a:rPr lang="es-ES" dirty="0" err="1"/>
              <a:t>Headers</a:t>
            </a:r>
            <a:r>
              <a:rPr lang="es-ES" dirty="0"/>
              <a:t>({ 'Content-</a:t>
            </a:r>
            <a:r>
              <a:rPr lang="es-ES" dirty="0" err="1"/>
              <a:t>Type</a:t>
            </a:r>
            <a:r>
              <a:rPr lang="es-ES" dirty="0"/>
              <a:t>': '</a:t>
            </a:r>
            <a:r>
              <a:rPr lang="es-ES" dirty="0" err="1"/>
              <a:t>application</a:t>
            </a:r>
            <a:r>
              <a:rPr lang="es-ES" dirty="0"/>
              <a:t>/</a:t>
            </a:r>
            <a:r>
              <a:rPr lang="es-ES" dirty="0" err="1"/>
              <a:t>json</a:t>
            </a:r>
            <a:r>
              <a:rPr lang="es-ES" dirty="0"/>
              <a:t>' });</a:t>
            </a:r>
          </a:p>
          <a:p>
            <a:pPr marL="400050" lvl="1" indent="0">
              <a:buNone/>
            </a:pPr>
            <a:r>
              <a:rPr lang="es-ES" dirty="0" err="1"/>
              <a:t>let</a:t>
            </a:r>
            <a:r>
              <a:rPr lang="es-ES" dirty="0"/>
              <a:t> </a:t>
            </a:r>
            <a:r>
              <a:rPr lang="es-ES" dirty="0" err="1"/>
              <a:t>options</a:t>
            </a:r>
            <a:r>
              <a:rPr lang="es-ES" dirty="0"/>
              <a:t> = new </a:t>
            </a:r>
            <a:r>
              <a:rPr lang="es-ES" dirty="0" err="1"/>
              <a:t>RequestOptions</a:t>
            </a:r>
            <a:r>
              <a:rPr lang="es-ES" dirty="0"/>
              <a:t>({ </a:t>
            </a:r>
            <a:r>
              <a:rPr lang="es-ES" dirty="0" err="1"/>
              <a:t>headers</a:t>
            </a:r>
            <a:r>
              <a:rPr lang="es-ES" dirty="0"/>
              <a:t>: </a:t>
            </a:r>
            <a:r>
              <a:rPr lang="es-ES" dirty="0" err="1"/>
              <a:t>headers</a:t>
            </a:r>
            <a:r>
              <a:rPr lang="es-ES" dirty="0"/>
              <a:t> });</a:t>
            </a:r>
          </a:p>
          <a:p>
            <a:pPr marL="400050" lvl="1" indent="0">
              <a:buNone/>
            </a:pPr>
            <a:r>
              <a:rPr lang="es-ES" dirty="0" err="1"/>
              <a:t>this.http.post</a:t>
            </a:r>
            <a:r>
              <a:rPr lang="es-ES" dirty="0"/>
              <a:t>('</a:t>
            </a:r>
            <a:r>
              <a:rPr lang="es-ES" dirty="0" err="1"/>
              <a:t>ws</a:t>
            </a:r>
            <a:r>
              <a:rPr lang="es-ES" dirty="0"/>
              <a:t>/entidad', </a:t>
            </a:r>
            <a:r>
              <a:rPr lang="es-ES" dirty="0" err="1"/>
              <a:t>this.modelo</a:t>
            </a:r>
            <a:r>
              <a:rPr lang="es-ES" dirty="0"/>
              <a:t>, </a:t>
            </a:r>
            <a:r>
              <a:rPr lang="es-ES" dirty="0" err="1"/>
              <a:t>options</a:t>
            </a:r>
            <a:r>
              <a:rPr lang="es-ES" dirty="0"/>
              <a:t>)</a:t>
            </a:r>
          </a:p>
          <a:p>
            <a:pPr marL="400050" lvl="1" indent="0">
              <a:buNone/>
            </a:pPr>
            <a:r>
              <a:rPr lang="es-ES" dirty="0"/>
              <a:t>       .</a:t>
            </a:r>
            <a:r>
              <a:rPr lang="es-ES" dirty="0" err="1"/>
              <a:t>map</a:t>
            </a:r>
            <a:r>
              <a:rPr lang="es-ES" dirty="0"/>
              <a:t>(response =&gt; </a:t>
            </a:r>
            <a:r>
              <a:rPr lang="es-ES" dirty="0" err="1"/>
              <a:t>response.json</a:t>
            </a:r>
            <a:r>
              <a:rPr lang="es-ES" dirty="0"/>
              <a:t>())</a:t>
            </a:r>
          </a:p>
          <a:p>
            <a:pPr marL="400050" lvl="1" indent="0">
              <a:buNone/>
            </a:pPr>
            <a:r>
              <a:rPr lang="es-ES" dirty="0"/>
              <a:t>       .subscribe(</a:t>
            </a:r>
          </a:p>
          <a:p>
            <a:pPr marL="400050" lvl="1" indent="0">
              <a:buNone/>
            </a:pPr>
            <a:r>
              <a:rPr lang="es-ES" dirty="0"/>
              <a:t>           data =&gt; console.log('</a:t>
            </a:r>
            <a:r>
              <a:rPr lang="es-ES" dirty="0" err="1"/>
              <a:t>Success</a:t>
            </a:r>
            <a:r>
              <a:rPr lang="es-ES" dirty="0"/>
              <a:t> </a:t>
            </a:r>
            <a:r>
              <a:rPr lang="es-ES" dirty="0" err="1"/>
              <a:t>uploading</a:t>
            </a:r>
            <a:r>
              <a:rPr lang="es-ES" dirty="0"/>
              <a:t>', data),</a:t>
            </a:r>
          </a:p>
          <a:p>
            <a:pPr marL="400050" lvl="1" indent="0">
              <a:buNone/>
            </a:pPr>
            <a:r>
              <a:rPr lang="es-ES" dirty="0"/>
              <a:t>           error =&gt; </a:t>
            </a:r>
            <a:r>
              <a:rPr lang="es-ES" dirty="0" err="1"/>
              <a:t>console.error</a:t>
            </a:r>
            <a:r>
              <a:rPr lang="es-ES" dirty="0"/>
              <a:t>('Error: ${error}')</a:t>
            </a:r>
          </a:p>
          <a:p>
            <a:pPr marL="400050" lvl="1" indent="0">
              <a:buNone/>
            </a:pPr>
            <a:r>
              <a:rPr lang="es-ES" dirty="0"/>
              <a:t>       );</a:t>
            </a:r>
          </a:p>
        </p:txBody>
      </p:sp>
    </p:spTree>
    <p:extLst>
      <p:ext uri="{BB962C8B-B14F-4D97-AF65-F5344CB8AC3E}">
        <p14:creationId xmlns:p14="http://schemas.microsoft.com/office/powerpoint/2010/main" val="7709735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 </a:t>
            </a:r>
            <a:r>
              <a:rPr lang="es-ES" dirty="0" err="1"/>
              <a:t>RESTFul</a:t>
            </a:r>
            <a:endParaRPr lang="es-ES" dirty="0"/>
          </a:p>
        </p:txBody>
      </p:sp>
      <p:sp>
        <p:nvSpPr>
          <p:cNvPr id="3" name="Marcador de contenido 2"/>
          <p:cNvSpPr>
            <a:spLocks noGrp="1"/>
          </p:cNvSpPr>
          <p:nvPr>
            <p:ph idx="1"/>
          </p:nvPr>
        </p:nvSpPr>
        <p:spPr>
          <a:xfrm>
            <a:off x="457200" y="1600200"/>
            <a:ext cx="8229600" cy="4853136"/>
          </a:xfrm>
        </p:spPr>
        <p:txBody>
          <a:bodyPr>
            <a:normAutofit fontScale="47500" lnSpcReduction="20000"/>
          </a:bodyPr>
          <a:lstStyle/>
          <a:p>
            <a:pPr marL="0" indent="0">
              <a:buNone/>
            </a:pPr>
            <a:r>
              <a:rPr lang="es-ES" dirty="0" err="1"/>
              <a:t>import</a:t>
            </a:r>
            <a:r>
              <a:rPr lang="es-ES" dirty="0"/>
              <a:t> { </a:t>
            </a:r>
            <a:r>
              <a:rPr lang="es-ES" dirty="0" err="1"/>
              <a:t>Injectable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Http, Response } </a:t>
            </a:r>
            <a:r>
              <a:rPr lang="es-ES" dirty="0" err="1"/>
              <a:t>from</a:t>
            </a:r>
            <a:r>
              <a:rPr lang="es-ES" dirty="0"/>
              <a:t> '@angular/http';</a:t>
            </a:r>
          </a:p>
          <a:p>
            <a:pPr marL="0" indent="0">
              <a:buNone/>
            </a:pPr>
            <a:r>
              <a:rPr lang="es-ES" dirty="0" err="1"/>
              <a:t>import</a:t>
            </a:r>
            <a:r>
              <a:rPr lang="es-ES" dirty="0"/>
              <a:t> {Observable} </a:t>
            </a:r>
            <a:r>
              <a:rPr lang="es-ES" dirty="0" err="1"/>
              <a:t>from</a:t>
            </a:r>
            <a:r>
              <a:rPr lang="es-ES" dirty="0"/>
              <a:t> '</a:t>
            </a:r>
            <a:r>
              <a:rPr lang="es-ES" dirty="0" err="1"/>
              <a:t>rxjs</a:t>
            </a:r>
            <a:r>
              <a:rPr lang="es-ES" dirty="0"/>
              <a:t>/Observable';</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map</a:t>
            </a:r>
            <a:r>
              <a:rPr lang="es-ES" dirty="0"/>
              <a:t>'; // </a:t>
            </a:r>
            <a:r>
              <a:rPr lang="es-ES" dirty="0" err="1"/>
              <a:t>import</a:t>
            </a:r>
            <a:r>
              <a:rPr lang="es-ES" dirty="0"/>
              <a:t> '../</a:t>
            </a:r>
            <a:r>
              <a:rPr lang="es-ES" dirty="0" err="1"/>
              <a:t>rxjs-operators</a:t>
            </a:r>
            <a:r>
              <a:rPr lang="es-ES" dirty="0"/>
              <a:t>';</a:t>
            </a:r>
          </a:p>
          <a:p>
            <a:pPr marL="0" indent="0">
              <a:buNone/>
            </a:pPr>
            <a:endParaRPr lang="es-ES" dirty="0"/>
          </a:p>
          <a:p>
            <a:pPr marL="0" indent="0">
              <a:buNone/>
            </a:pPr>
            <a:r>
              <a:rPr lang="es-ES" dirty="0"/>
              <a:t>@</a:t>
            </a:r>
            <a:r>
              <a:rPr lang="es-ES" dirty="0" err="1"/>
              <a:t>Injectable</a:t>
            </a:r>
            <a:r>
              <a:rPr lang="es-ES" dirty="0"/>
              <a:t>()</a:t>
            </a:r>
          </a:p>
          <a:p>
            <a:pPr marL="0" indent="0">
              <a:buNone/>
            </a:pPr>
            <a:r>
              <a:rPr lang="es-ES" dirty="0" err="1"/>
              <a:t>export</a:t>
            </a:r>
            <a:r>
              <a:rPr lang="es-ES" dirty="0"/>
              <a:t> </a:t>
            </a:r>
            <a:r>
              <a:rPr lang="es-ES" dirty="0" err="1"/>
              <a:t>class</a:t>
            </a:r>
            <a:r>
              <a:rPr lang="es-ES" dirty="0"/>
              <a:t> </a:t>
            </a:r>
            <a:r>
              <a:rPr lang="es-ES" dirty="0" err="1"/>
              <a:t>entidadDAOService</a:t>
            </a:r>
            <a:r>
              <a:rPr lang="es-ES" dirty="0"/>
              <a:t> {</a:t>
            </a:r>
          </a:p>
          <a:p>
            <a:pPr marL="363538" indent="0">
              <a:buNone/>
            </a:pPr>
            <a:r>
              <a:rPr lang="es-ES" dirty="0" err="1"/>
              <a:t>private</a:t>
            </a:r>
            <a:r>
              <a:rPr lang="es-ES" dirty="0"/>
              <a:t> </a:t>
            </a:r>
            <a:r>
              <a:rPr lang="es-ES" dirty="0" err="1"/>
              <a:t>baseUrl</a:t>
            </a:r>
            <a:r>
              <a:rPr lang="es-ES" dirty="0"/>
              <a:t> = '/</a:t>
            </a:r>
            <a:r>
              <a:rPr lang="es-ES" dirty="0" err="1"/>
              <a:t>dao</a:t>
            </a:r>
            <a:r>
              <a:rPr lang="es-ES" dirty="0"/>
              <a:t>/entidad';</a:t>
            </a:r>
          </a:p>
          <a:p>
            <a:pPr marL="363538" indent="0">
              <a:buNone/>
            </a:pPr>
            <a:r>
              <a:rPr lang="es-ES" dirty="0"/>
              <a:t>constructor(</a:t>
            </a:r>
            <a:r>
              <a:rPr lang="es-ES" dirty="0" err="1"/>
              <a:t>private</a:t>
            </a:r>
            <a:r>
              <a:rPr lang="es-ES" dirty="0"/>
              <a:t> http: Http) { }</a:t>
            </a:r>
          </a:p>
          <a:p>
            <a:pPr marL="363538" indent="0">
              <a:buNone/>
            </a:pPr>
            <a:r>
              <a:rPr lang="es-ES" dirty="0" err="1"/>
              <a:t>query</a:t>
            </a:r>
            <a:r>
              <a:rPr lang="es-ES" dirty="0"/>
              <a:t>(): Observable&lt;</a:t>
            </a:r>
            <a:r>
              <a:rPr lang="es-ES" dirty="0" err="1"/>
              <a:t>any</a:t>
            </a:r>
            <a:r>
              <a:rPr lang="es-ES" dirty="0"/>
              <a:t>&gt; { </a:t>
            </a:r>
          </a:p>
          <a:p>
            <a:pPr marL="363538" indent="0">
              <a:buNone/>
            </a:pPr>
            <a:r>
              <a:rPr lang="es-ES" dirty="0"/>
              <a:t>  </a:t>
            </a:r>
            <a:r>
              <a:rPr lang="es-ES" dirty="0" err="1"/>
              <a:t>return</a:t>
            </a:r>
            <a:r>
              <a:rPr lang="es-ES" dirty="0"/>
              <a:t> </a:t>
            </a:r>
            <a:r>
              <a:rPr lang="es-ES" dirty="0" err="1"/>
              <a:t>this.http.</a:t>
            </a:r>
            <a:r>
              <a:rPr lang="es-ES" b="1" dirty="0" err="1"/>
              <a:t>get</a:t>
            </a:r>
            <a:r>
              <a:rPr lang="es-ES" dirty="0"/>
              <a:t>(</a:t>
            </a:r>
            <a:r>
              <a:rPr lang="es-ES" dirty="0" err="1"/>
              <a:t>this.baseUrl</a:t>
            </a:r>
            <a:r>
              <a:rPr lang="es-ES" dirty="0"/>
              <a:t>).</a:t>
            </a:r>
            <a:r>
              <a:rPr lang="es-ES" dirty="0" err="1"/>
              <a:t>map</a:t>
            </a:r>
            <a:r>
              <a:rPr lang="es-ES" dirty="0"/>
              <a:t>(response =&gt; </a:t>
            </a:r>
            <a:r>
              <a:rPr lang="es-ES" dirty="0" err="1"/>
              <a:t>response.json</a:t>
            </a:r>
            <a:r>
              <a:rPr lang="es-ES" dirty="0"/>
              <a:t>()); }</a:t>
            </a:r>
          </a:p>
          <a:p>
            <a:pPr marL="363538" indent="0">
              <a:buNone/>
            </a:pPr>
            <a:r>
              <a:rPr lang="es-ES" dirty="0" err="1"/>
              <a:t>get</a:t>
            </a:r>
            <a:r>
              <a:rPr lang="es-ES" dirty="0"/>
              <a:t>(id: </a:t>
            </a:r>
            <a:r>
              <a:rPr lang="es-ES" dirty="0" err="1"/>
              <a:t>number</a:t>
            </a:r>
            <a:r>
              <a:rPr lang="es-ES" dirty="0"/>
              <a:t>) { </a:t>
            </a:r>
          </a:p>
          <a:p>
            <a:pPr marL="363538" indent="0">
              <a:buNone/>
            </a:pPr>
            <a:r>
              <a:rPr lang="es-ES" dirty="0"/>
              <a:t>  </a:t>
            </a:r>
            <a:r>
              <a:rPr lang="es-ES" dirty="0" err="1"/>
              <a:t>return</a:t>
            </a:r>
            <a:r>
              <a:rPr lang="es-ES" dirty="0"/>
              <a:t> </a:t>
            </a:r>
            <a:r>
              <a:rPr lang="es-ES" dirty="0" err="1"/>
              <a:t>this.http.</a:t>
            </a:r>
            <a:r>
              <a:rPr lang="es-ES" b="1" dirty="0" err="1"/>
              <a:t>get</a:t>
            </a:r>
            <a:r>
              <a:rPr lang="es-ES" dirty="0"/>
              <a:t>(</a:t>
            </a:r>
            <a:r>
              <a:rPr lang="es-ES" dirty="0" err="1"/>
              <a:t>this.baseUrl</a:t>
            </a:r>
            <a:r>
              <a:rPr lang="es-ES" dirty="0"/>
              <a:t> + '/' + id).</a:t>
            </a:r>
            <a:r>
              <a:rPr lang="es-ES" dirty="0" err="1"/>
              <a:t>map</a:t>
            </a:r>
            <a:r>
              <a:rPr lang="es-ES" dirty="0"/>
              <a:t>(response =&gt; </a:t>
            </a:r>
            <a:r>
              <a:rPr lang="es-ES" dirty="0" err="1"/>
              <a:t>response.json</a:t>
            </a:r>
            <a:r>
              <a:rPr lang="es-ES" dirty="0"/>
              <a:t>()); }</a:t>
            </a:r>
          </a:p>
          <a:p>
            <a:pPr marL="363538" indent="0">
              <a:buNone/>
            </a:pPr>
            <a:r>
              <a:rPr lang="es-ES" dirty="0" err="1"/>
              <a:t>add</a:t>
            </a:r>
            <a:r>
              <a:rPr lang="es-ES" dirty="0"/>
              <a:t>(</a:t>
            </a:r>
            <a:r>
              <a:rPr lang="es-ES" dirty="0" err="1"/>
              <a:t>item</a:t>
            </a:r>
            <a:r>
              <a:rPr lang="es-ES" dirty="0"/>
              <a:t>: </a:t>
            </a:r>
            <a:r>
              <a:rPr lang="es-ES" dirty="0" err="1"/>
              <a:t>any</a:t>
            </a:r>
            <a:r>
              <a:rPr lang="es-ES" dirty="0"/>
              <a:t>)  { </a:t>
            </a:r>
          </a:p>
          <a:p>
            <a:pPr marL="363538" indent="0">
              <a:buNone/>
            </a:pPr>
            <a:r>
              <a:rPr lang="es-ES" dirty="0"/>
              <a:t>  </a:t>
            </a:r>
            <a:r>
              <a:rPr lang="es-ES" dirty="0" err="1"/>
              <a:t>return</a:t>
            </a:r>
            <a:r>
              <a:rPr lang="es-ES" dirty="0"/>
              <a:t> </a:t>
            </a:r>
            <a:r>
              <a:rPr lang="es-ES" dirty="0" err="1"/>
              <a:t>this.http.</a:t>
            </a:r>
            <a:r>
              <a:rPr lang="es-ES" b="1" dirty="0" err="1"/>
              <a:t>post</a:t>
            </a:r>
            <a:r>
              <a:rPr lang="es-ES" dirty="0"/>
              <a:t>(</a:t>
            </a:r>
            <a:r>
              <a:rPr lang="es-ES" dirty="0" err="1"/>
              <a:t>this.baseUrl</a:t>
            </a:r>
            <a:r>
              <a:rPr lang="es-ES" dirty="0"/>
              <a:t>, </a:t>
            </a:r>
            <a:r>
              <a:rPr lang="es-ES" dirty="0" err="1"/>
              <a:t>item</a:t>
            </a:r>
            <a:r>
              <a:rPr lang="es-ES" dirty="0"/>
              <a:t>).</a:t>
            </a:r>
            <a:r>
              <a:rPr lang="es-ES" dirty="0" err="1"/>
              <a:t>map</a:t>
            </a:r>
            <a:r>
              <a:rPr lang="es-ES" dirty="0"/>
              <a:t>(response =&gt; </a:t>
            </a:r>
            <a:r>
              <a:rPr lang="es-ES" dirty="0" err="1"/>
              <a:t>response.json</a:t>
            </a:r>
            <a:r>
              <a:rPr lang="es-ES" dirty="0"/>
              <a:t>()); }</a:t>
            </a:r>
          </a:p>
          <a:p>
            <a:pPr marL="363538" indent="0">
              <a:buNone/>
            </a:pPr>
            <a:r>
              <a:rPr lang="es-ES" dirty="0" err="1"/>
              <a:t>change</a:t>
            </a:r>
            <a:r>
              <a:rPr lang="es-ES" dirty="0"/>
              <a:t>(</a:t>
            </a:r>
            <a:r>
              <a:rPr lang="es-ES" dirty="0" err="1"/>
              <a:t>item</a:t>
            </a:r>
            <a:r>
              <a:rPr lang="es-ES" dirty="0"/>
              <a:t>: </a:t>
            </a:r>
            <a:r>
              <a:rPr lang="es-ES" dirty="0" err="1"/>
              <a:t>any</a:t>
            </a:r>
            <a:r>
              <a:rPr lang="es-ES" dirty="0"/>
              <a:t>) { </a:t>
            </a:r>
          </a:p>
          <a:p>
            <a:pPr marL="363538" indent="0">
              <a:buNone/>
            </a:pPr>
            <a:r>
              <a:rPr lang="es-ES" dirty="0"/>
              <a:t>  </a:t>
            </a:r>
            <a:r>
              <a:rPr lang="es-ES" dirty="0" err="1"/>
              <a:t>return</a:t>
            </a:r>
            <a:r>
              <a:rPr lang="es-ES" dirty="0"/>
              <a:t> </a:t>
            </a:r>
            <a:r>
              <a:rPr lang="es-ES" dirty="0" err="1"/>
              <a:t>this.http.</a:t>
            </a:r>
            <a:r>
              <a:rPr lang="es-ES" b="1" dirty="0" err="1"/>
              <a:t>put</a:t>
            </a:r>
            <a:r>
              <a:rPr lang="es-ES" dirty="0"/>
              <a:t>(</a:t>
            </a:r>
            <a:r>
              <a:rPr lang="es-ES" dirty="0" err="1"/>
              <a:t>this.baseUrl</a:t>
            </a:r>
            <a:r>
              <a:rPr lang="es-ES" dirty="0"/>
              <a:t>, </a:t>
            </a:r>
            <a:r>
              <a:rPr lang="es-ES" dirty="0" err="1"/>
              <a:t>item</a:t>
            </a:r>
            <a:r>
              <a:rPr lang="es-ES" dirty="0"/>
              <a:t>).</a:t>
            </a:r>
            <a:r>
              <a:rPr lang="es-ES" dirty="0" err="1"/>
              <a:t>map</a:t>
            </a:r>
            <a:r>
              <a:rPr lang="es-ES" dirty="0"/>
              <a:t>(response =&gt; </a:t>
            </a:r>
            <a:r>
              <a:rPr lang="es-ES" dirty="0" err="1"/>
              <a:t>response.json</a:t>
            </a:r>
            <a:r>
              <a:rPr lang="es-ES" dirty="0"/>
              <a:t>()); }</a:t>
            </a:r>
          </a:p>
          <a:p>
            <a:pPr marL="363538" indent="0">
              <a:buNone/>
            </a:pPr>
            <a:r>
              <a:rPr lang="es-ES" dirty="0" err="1"/>
              <a:t>remove</a:t>
            </a:r>
            <a:r>
              <a:rPr lang="es-ES" dirty="0"/>
              <a:t>(id: </a:t>
            </a:r>
            <a:r>
              <a:rPr lang="es-ES" dirty="0" err="1"/>
              <a:t>number</a:t>
            </a:r>
            <a:r>
              <a:rPr lang="es-ES" dirty="0"/>
              <a:t>) { </a:t>
            </a:r>
          </a:p>
          <a:p>
            <a:pPr marL="363538" indent="0">
              <a:buNone/>
            </a:pPr>
            <a:r>
              <a:rPr lang="es-ES" dirty="0"/>
              <a:t>  </a:t>
            </a:r>
            <a:r>
              <a:rPr lang="es-ES" dirty="0" err="1"/>
              <a:t>return</a:t>
            </a:r>
            <a:r>
              <a:rPr lang="es-ES" dirty="0"/>
              <a:t> </a:t>
            </a:r>
            <a:r>
              <a:rPr lang="es-ES" dirty="0" err="1"/>
              <a:t>this.http.</a:t>
            </a:r>
            <a:r>
              <a:rPr lang="es-ES" b="1" dirty="0" err="1"/>
              <a:t>delete</a:t>
            </a:r>
            <a:r>
              <a:rPr lang="es-ES" dirty="0"/>
              <a:t>(</a:t>
            </a:r>
            <a:r>
              <a:rPr lang="es-ES" dirty="0" err="1"/>
              <a:t>this.baseUrl</a:t>
            </a:r>
            <a:r>
              <a:rPr lang="es-ES" dirty="0"/>
              <a:t> + '/' + id).</a:t>
            </a:r>
            <a:r>
              <a:rPr lang="es-ES" dirty="0" err="1"/>
              <a:t>map</a:t>
            </a:r>
            <a:r>
              <a:rPr lang="es-ES" dirty="0"/>
              <a:t>(response =&gt; </a:t>
            </a:r>
            <a:r>
              <a:rPr lang="es-ES" dirty="0" err="1"/>
              <a:t>response.json</a:t>
            </a:r>
            <a:r>
              <a:rPr lang="es-ES" dirty="0"/>
              <a:t>()); }</a:t>
            </a:r>
          </a:p>
          <a:p>
            <a:pPr marL="0" indent="0">
              <a:buNone/>
            </a:pPr>
            <a:r>
              <a:rPr lang="es-ES" dirty="0"/>
              <a:t>}</a:t>
            </a:r>
          </a:p>
        </p:txBody>
      </p:sp>
    </p:spTree>
    <p:extLst>
      <p:ext uri="{BB962C8B-B14F-4D97-AF65-F5344CB8AC3E}">
        <p14:creationId xmlns:p14="http://schemas.microsoft.com/office/powerpoint/2010/main" val="247715312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rxjs-operators</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a:t>// </a:t>
            </a:r>
            <a:r>
              <a:rPr lang="es-ES" dirty="0" err="1"/>
              <a:t>import</a:t>
            </a:r>
            <a:r>
              <a:rPr lang="es-ES" dirty="0"/>
              <a:t> '</a:t>
            </a:r>
            <a:r>
              <a:rPr lang="es-ES" dirty="0" err="1"/>
              <a:t>rxjs</a:t>
            </a:r>
            <a:r>
              <a:rPr lang="es-ES" dirty="0"/>
              <a:t>/</a:t>
            </a:r>
            <a:r>
              <a:rPr lang="es-ES" dirty="0" err="1"/>
              <a:t>Rx</a:t>
            </a:r>
            <a:r>
              <a:rPr lang="es-ES" dirty="0"/>
              <a:t>'; // </a:t>
            </a:r>
            <a:r>
              <a:rPr lang="es-ES" dirty="0" err="1"/>
              <a:t>adds</a:t>
            </a:r>
            <a:r>
              <a:rPr lang="es-ES" dirty="0"/>
              <a:t> ALL </a:t>
            </a:r>
            <a:r>
              <a:rPr lang="es-ES" dirty="0" err="1"/>
              <a:t>RxJS</a:t>
            </a:r>
            <a:r>
              <a:rPr lang="es-ES" dirty="0"/>
              <a:t> </a:t>
            </a:r>
            <a:r>
              <a:rPr lang="es-ES" dirty="0" err="1"/>
              <a:t>statics</a:t>
            </a:r>
            <a:r>
              <a:rPr lang="es-ES" dirty="0"/>
              <a:t> &amp; </a:t>
            </a:r>
            <a:r>
              <a:rPr lang="es-ES" dirty="0" err="1"/>
              <a:t>operators</a:t>
            </a:r>
            <a:r>
              <a:rPr lang="es-ES" dirty="0"/>
              <a:t> to Observable</a:t>
            </a:r>
          </a:p>
          <a:p>
            <a:pPr marL="0" indent="0">
              <a:buNone/>
            </a:pPr>
            <a:endParaRPr lang="es-ES" dirty="0"/>
          </a:p>
          <a:p>
            <a:pPr marL="0" indent="0">
              <a:buNone/>
            </a:pPr>
            <a:r>
              <a:rPr lang="es-ES" dirty="0"/>
              <a:t>// </a:t>
            </a:r>
            <a:r>
              <a:rPr lang="es-ES" dirty="0" err="1"/>
              <a:t>See</a:t>
            </a:r>
            <a:r>
              <a:rPr lang="es-ES" dirty="0"/>
              <a:t> </a:t>
            </a:r>
            <a:r>
              <a:rPr lang="es-ES" dirty="0" err="1"/>
              <a:t>node_module</a:t>
            </a:r>
            <a:r>
              <a:rPr lang="es-ES" dirty="0"/>
              <a:t>/</a:t>
            </a:r>
            <a:r>
              <a:rPr lang="es-ES" dirty="0" err="1"/>
              <a:t>rxjs</a:t>
            </a:r>
            <a:r>
              <a:rPr lang="es-ES" dirty="0"/>
              <a:t>/Rxjs.js</a:t>
            </a:r>
          </a:p>
          <a:p>
            <a:pPr marL="0" indent="0">
              <a:buNone/>
            </a:pPr>
            <a:r>
              <a:rPr lang="es-ES" dirty="0"/>
              <a:t>// </a:t>
            </a:r>
            <a:r>
              <a:rPr lang="es-ES" dirty="0" err="1"/>
              <a:t>Import</a:t>
            </a:r>
            <a:r>
              <a:rPr lang="es-ES" dirty="0"/>
              <a:t> </a:t>
            </a:r>
            <a:r>
              <a:rPr lang="es-ES" dirty="0" err="1"/>
              <a:t>just</a:t>
            </a:r>
            <a:r>
              <a:rPr lang="es-ES" dirty="0"/>
              <a:t> </a:t>
            </a:r>
            <a:r>
              <a:rPr lang="es-ES" dirty="0" err="1"/>
              <a:t>the</a:t>
            </a:r>
            <a:r>
              <a:rPr lang="es-ES" dirty="0"/>
              <a:t> </a:t>
            </a:r>
            <a:r>
              <a:rPr lang="es-ES" dirty="0" err="1"/>
              <a:t>rxjs</a:t>
            </a:r>
            <a:r>
              <a:rPr lang="es-ES" dirty="0"/>
              <a:t> </a:t>
            </a:r>
            <a:r>
              <a:rPr lang="es-ES" dirty="0" err="1"/>
              <a:t>statics</a:t>
            </a:r>
            <a:r>
              <a:rPr lang="es-ES" dirty="0"/>
              <a:t> and </a:t>
            </a:r>
            <a:r>
              <a:rPr lang="es-ES" dirty="0" err="1"/>
              <a:t>operators</a:t>
            </a:r>
            <a:r>
              <a:rPr lang="es-ES" dirty="0"/>
              <a:t> </a:t>
            </a:r>
            <a:r>
              <a:rPr lang="es-ES" dirty="0" err="1"/>
              <a:t>needed</a:t>
            </a:r>
            <a:r>
              <a:rPr lang="es-ES" dirty="0"/>
              <a:t> </a:t>
            </a:r>
            <a:r>
              <a:rPr lang="es-ES" dirty="0" err="1"/>
              <a:t>for</a:t>
            </a:r>
            <a:r>
              <a:rPr lang="es-ES" dirty="0"/>
              <a:t> THIS app.</a:t>
            </a:r>
          </a:p>
          <a:p>
            <a:pPr marL="0" indent="0">
              <a:buNone/>
            </a:pPr>
            <a:endParaRPr lang="es-ES" dirty="0"/>
          </a:p>
          <a:p>
            <a:pPr marL="0" indent="0">
              <a:buNone/>
            </a:pPr>
            <a:r>
              <a:rPr lang="es-ES" dirty="0"/>
              <a:t>// </a:t>
            </a:r>
            <a:r>
              <a:rPr lang="es-ES" dirty="0" err="1"/>
              <a:t>Statics</a:t>
            </a:r>
            <a:endParaRPr lang="es-ES" dirty="0"/>
          </a:p>
          <a:p>
            <a:pPr marL="0" indent="0">
              <a:buNone/>
            </a:pPr>
            <a:r>
              <a:rPr lang="es-ES" dirty="0" err="1"/>
              <a:t>import</a:t>
            </a:r>
            <a:r>
              <a:rPr lang="es-ES" dirty="0"/>
              <a:t> '</a:t>
            </a:r>
            <a:r>
              <a:rPr lang="es-ES" dirty="0" err="1"/>
              <a:t>rxjs</a:t>
            </a:r>
            <a:r>
              <a:rPr lang="es-ES" dirty="0"/>
              <a:t>/</a:t>
            </a:r>
            <a:r>
              <a:rPr lang="es-ES" dirty="0" err="1"/>
              <a:t>add</a:t>
            </a:r>
            <a:r>
              <a:rPr lang="es-ES" dirty="0"/>
              <a:t>/observable/</a:t>
            </a:r>
            <a:r>
              <a:rPr lang="es-ES" dirty="0" err="1"/>
              <a:t>throw</a:t>
            </a:r>
            <a:r>
              <a:rPr lang="es-ES" dirty="0"/>
              <a:t>';</a:t>
            </a:r>
          </a:p>
          <a:p>
            <a:pPr marL="0" indent="0">
              <a:buNone/>
            </a:pPr>
            <a:endParaRPr lang="es-ES" dirty="0"/>
          </a:p>
          <a:p>
            <a:pPr marL="0" indent="0">
              <a:buNone/>
            </a:pPr>
            <a:r>
              <a:rPr lang="es-ES" dirty="0"/>
              <a:t>// </a:t>
            </a:r>
            <a:r>
              <a:rPr lang="es-ES" dirty="0" err="1"/>
              <a:t>Operators</a:t>
            </a:r>
            <a:endParaRPr lang="es-ES" dirty="0"/>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/catch';</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debounceTime</a:t>
            </a:r>
            <a:r>
              <a:rPr lang="es-ES" dirty="0"/>
              <a:t>';</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distinctUntilChanged</a:t>
            </a:r>
            <a:r>
              <a:rPr lang="es-ES" dirty="0"/>
              <a:t>';</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map</a:t>
            </a:r>
            <a:r>
              <a:rPr lang="es-ES" dirty="0"/>
              <a:t>';</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switchMap</a:t>
            </a:r>
            <a:r>
              <a:rPr lang="es-ES" dirty="0"/>
              <a:t>';</a:t>
            </a:r>
          </a:p>
          <a:p>
            <a:pPr marL="0"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toPromise</a:t>
            </a:r>
            <a:r>
              <a:rPr lang="es-ES" dirty="0"/>
              <a:t>';</a:t>
            </a:r>
          </a:p>
        </p:txBody>
      </p:sp>
    </p:spTree>
    <p:extLst>
      <p:ext uri="{BB962C8B-B14F-4D97-AF65-F5344CB8AC3E}">
        <p14:creationId xmlns:p14="http://schemas.microsoft.com/office/powerpoint/2010/main" val="239769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Novedades 7.0</a:t>
            </a:r>
          </a:p>
        </p:txBody>
      </p:sp>
      <p:sp>
        <p:nvSpPr>
          <p:cNvPr id="3" name="Marcador de contenido 2"/>
          <p:cNvSpPr>
            <a:spLocks noGrp="1"/>
          </p:cNvSpPr>
          <p:nvPr>
            <p:ph idx="1"/>
          </p:nvPr>
        </p:nvSpPr>
        <p:spPr/>
        <p:txBody>
          <a:bodyPr>
            <a:normAutofit fontScale="85000" lnSpcReduction="10000"/>
          </a:bodyPr>
          <a:lstStyle/>
          <a:p>
            <a:r>
              <a:rPr lang="es-ES" dirty="0"/>
              <a:t>Incorporación de avisos de CLI</a:t>
            </a:r>
          </a:p>
          <a:p>
            <a:r>
              <a:rPr lang="es-ES" dirty="0"/>
              <a:t>Mejoras Rendimiento de la aplicación</a:t>
            </a:r>
          </a:p>
          <a:p>
            <a:r>
              <a:rPr lang="es-ES" dirty="0"/>
              <a:t>Angular Material y el CDK:</a:t>
            </a:r>
          </a:p>
          <a:p>
            <a:pPr lvl="1"/>
            <a:r>
              <a:rPr lang="es-ES" dirty="0"/>
              <a:t>Desplazamiento virtual</a:t>
            </a:r>
          </a:p>
          <a:p>
            <a:pPr lvl="1"/>
            <a:r>
              <a:rPr lang="es-ES" dirty="0"/>
              <a:t>Arrastrar y soltar</a:t>
            </a:r>
          </a:p>
          <a:p>
            <a:pPr lvl="1"/>
            <a:r>
              <a:rPr lang="es-ES" dirty="0"/>
              <a:t>Mejorada la Accesibilidad de selecciones</a:t>
            </a:r>
          </a:p>
          <a:p>
            <a:r>
              <a:rPr lang="es-ES" dirty="0"/>
              <a:t>Angular </a:t>
            </a:r>
            <a:r>
              <a:rPr lang="es-ES" dirty="0" err="1"/>
              <a:t>Elements</a:t>
            </a:r>
            <a:r>
              <a:rPr lang="es-ES" dirty="0"/>
              <a:t> ahora admite la proyección de contenido</a:t>
            </a:r>
          </a:p>
          <a:p>
            <a:r>
              <a:rPr lang="es-ES" dirty="0"/>
              <a:t>Actualización de TypeScript 3.1</a:t>
            </a:r>
          </a:p>
          <a:p>
            <a:r>
              <a:rPr lang="es-ES" dirty="0"/>
              <a:t>Angular ha sido actualizado para usar v.6.3 de </a:t>
            </a:r>
            <a:r>
              <a:rPr lang="es-ES" dirty="0" err="1"/>
              <a:t>RxJS</a:t>
            </a:r>
            <a:r>
              <a:rPr lang="es-ES" dirty="0"/>
              <a:t>.</a:t>
            </a:r>
          </a:p>
        </p:txBody>
      </p:sp>
    </p:spTree>
    <p:extLst>
      <p:ext uri="{BB962C8B-B14F-4D97-AF65-F5344CB8AC3E}">
        <p14:creationId xmlns:p14="http://schemas.microsoft.com/office/powerpoint/2010/main" val="5003569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JSONP (JSON </a:t>
            </a:r>
            <a:r>
              <a:rPr lang="es-ES" dirty="0"/>
              <a:t>con </a:t>
            </a:r>
            <a:r>
              <a:rPr lang="es-ES" dirty="0" err="1"/>
              <a:t>Padding</a:t>
            </a:r>
            <a:r>
              <a:rPr lang="es-ES" dirty="0"/>
              <a:t>)</a:t>
            </a:r>
          </a:p>
        </p:txBody>
      </p:sp>
      <p:sp>
        <p:nvSpPr>
          <p:cNvPr id="3" name="Marcador de contenido 2"/>
          <p:cNvSpPr>
            <a:spLocks noGrp="1"/>
          </p:cNvSpPr>
          <p:nvPr>
            <p:ph idx="1"/>
          </p:nvPr>
        </p:nvSpPr>
        <p:spPr/>
        <p:txBody>
          <a:bodyPr>
            <a:normAutofit fontScale="62500" lnSpcReduction="20000"/>
          </a:bodyPr>
          <a:lstStyle/>
          <a:p>
            <a:r>
              <a:rPr lang="es-ES" dirty="0"/>
              <a:t>JSONP es una técnica de comunicación utilizada en los programas JavaScript para realizar llamadas asíncronas a dominios diferentes. JSONP es un método concebido para suplir la limitación de AJAX entre dominios por razones de seguridad. Esta restricción no se aplica a la etiqueta &lt;script&gt; de HTML, para la cual se puede especificar en su atributo </a:t>
            </a:r>
            <a:r>
              <a:rPr lang="es-ES" dirty="0" err="1"/>
              <a:t>src</a:t>
            </a:r>
            <a:r>
              <a:rPr lang="es-ES" dirty="0"/>
              <a:t> la URL de un script alojado en un servidor remoto.</a:t>
            </a:r>
          </a:p>
          <a:p>
            <a:r>
              <a:rPr lang="es-ES" dirty="0"/>
              <a:t>En esta técnica se devuelve un objeto JSON envuelto en la llamada de </a:t>
            </a:r>
            <a:r>
              <a:rPr lang="es-ES"/>
              <a:t>una función (debe </a:t>
            </a:r>
            <a:r>
              <a:rPr lang="es-ES" dirty="0"/>
              <a:t>ser código JavaScript valido), la función ya debe estar definida en el entorno de JavaScript y se encarga de manipular los datos JSON.</a:t>
            </a:r>
          </a:p>
          <a:p>
            <a:pPr marL="457200" lvl="1" indent="0">
              <a:buNone/>
            </a:pPr>
            <a:r>
              <a:rPr lang="es-ES" sz="2900">
                <a:latin typeface="Consolas" panose="020B0609020204030204" pitchFamily="49" charset="0"/>
                <a:cs typeface="Consolas" panose="020B0609020204030204" pitchFamily="49" charset="0"/>
              </a:rPr>
              <a:t>miJsonCallback ({"</a:t>
            </a:r>
            <a:r>
              <a:rPr lang="es-ES" sz="2900" dirty="0" err="1">
                <a:latin typeface="Consolas" panose="020B0609020204030204" pitchFamily="49" charset="0"/>
                <a:cs typeface="Consolas" panose="020B0609020204030204" pitchFamily="49" charset="0"/>
              </a:rPr>
              <a:t>Nombre":"Carmelo","Apellidos":"Cotón</a:t>
            </a:r>
            <a:r>
              <a:rPr lang="es-ES" sz="2900" dirty="0">
                <a:latin typeface="Consolas" panose="020B0609020204030204" pitchFamily="49" charset="0"/>
                <a:cs typeface="Consolas" panose="020B0609020204030204" pitchFamily="49" charset="0"/>
              </a:rPr>
              <a:t>"});</a:t>
            </a:r>
          </a:p>
          <a:p>
            <a:r>
              <a:rPr lang="es-ES" dirty="0"/>
              <a:t>Por convención, el nombre de la función de retorno se suele especificar mediante un parámetro de la consulta, normalmente, utilizando </a:t>
            </a:r>
            <a:r>
              <a:rPr lang="es-ES" dirty="0" err="1"/>
              <a:t>jsonp</a:t>
            </a:r>
            <a:r>
              <a:rPr lang="es-ES" dirty="0"/>
              <a:t> o </a:t>
            </a:r>
            <a:r>
              <a:rPr lang="es-ES" dirty="0" err="1"/>
              <a:t>callback</a:t>
            </a:r>
            <a:r>
              <a:rPr lang="es-ES" dirty="0"/>
              <a:t> como nombre del campo en la solicitud al servidor.</a:t>
            </a:r>
          </a:p>
          <a:p>
            <a:pPr marL="812800" lvl="1" indent="-355600">
              <a:buNone/>
            </a:pPr>
            <a:r>
              <a:rPr lang="es-ES" sz="2900" dirty="0">
                <a:latin typeface="Consolas" panose="020B0609020204030204" pitchFamily="49" charset="0"/>
                <a:cs typeface="Consolas" panose="020B0609020204030204" pitchFamily="49" charset="0"/>
              </a:rPr>
              <a:t>&lt;script </a:t>
            </a:r>
            <a:r>
              <a:rPr lang="es-ES" sz="2900" dirty="0" err="1">
                <a:latin typeface="Consolas" panose="020B0609020204030204" pitchFamily="49" charset="0"/>
                <a:cs typeface="Consolas" panose="020B0609020204030204" pitchFamily="49" charset="0"/>
              </a:rPr>
              <a:t>type</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text</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javascript</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src</a:t>
            </a:r>
            <a:r>
              <a:rPr lang="es-ES" sz="2900" dirty="0">
                <a:latin typeface="Consolas" panose="020B0609020204030204" pitchFamily="49" charset="0"/>
                <a:cs typeface="Consolas" panose="020B0609020204030204" pitchFamily="49" charset="0"/>
              </a:rPr>
              <a:t>="http://otrodominio.com/</a:t>
            </a:r>
            <a:r>
              <a:rPr lang="es-ES" sz="2900" dirty="0" err="1">
                <a:latin typeface="Consolas" panose="020B0609020204030204" pitchFamily="49" charset="0"/>
                <a:cs typeface="Consolas" panose="020B0609020204030204" pitchFamily="49" charset="0"/>
              </a:rPr>
              <a:t>datos.json?callback</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miJsonCallback</a:t>
            </a:r>
            <a:r>
              <a:rPr lang="es-ES" sz="2900" dirty="0">
                <a:latin typeface="Consolas" panose="020B0609020204030204" pitchFamily="49" charset="0"/>
                <a:cs typeface="Consolas" panose="020B0609020204030204" pitchFamily="49" charset="0"/>
              </a:rPr>
              <a:t>"&gt;&lt;/script&gt;</a:t>
            </a:r>
          </a:p>
          <a:p>
            <a:endParaRPr lang="es-ES" dirty="0"/>
          </a:p>
        </p:txBody>
      </p:sp>
    </p:spTree>
    <p:extLst>
      <p:ext uri="{BB962C8B-B14F-4D97-AF65-F5344CB8AC3E}">
        <p14:creationId xmlns:p14="http://schemas.microsoft.com/office/powerpoint/2010/main" val="3155577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JSONP (JSON </a:t>
            </a:r>
            <a:r>
              <a:rPr lang="es-ES" dirty="0"/>
              <a:t>con </a:t>
            </a:r>
            <a:r>
              <a:rPr lang="es-ES" dirty="0" err="1"/>
              <a:t>Padding</a:t>
            </a:r>
            <a:r>
              <a:rPr lang="es-ES" dirty="0"/>
              <a:t>)</a:t>
            </a:r>
          </a:p>
        </p:txBody>
      </p:sp>
      <p:sp>
        <p:nvSpPr>
          <p:cNvPr id="3" name="Marcador de contenido 2"/>
          <p:cNvSpPr>
            <a:spLocks noGrp="1"/>
          </p:cNvSpPr>
          <p:nvPr>
            <p:ph idx="1"/>
          </p:nvPr>
        </p:nvSpPr>
        <p:spPr/>
        <p:txBody>
          <a:bodyPr>
            <a:normAutofit fontScale="55000" lnSpcReduction="20000"/>
          </a:bodyPr>
          <a:lstStyle/>
          <a:p>
            <a:pPr marL="719138" indent="-719138">
              <a:buNone/>
            </a:pPr>
            <a:r>
              <a:rPr lang="es-ES" dirty="0" err="1"/>
              <a:t>import</a:t>
            </a:r>
            <a:r>
              <a:rPr lang="es-ES" dirty="0"/>
              <a:t> { </a:t>
            </a:r>
            <a:r>
              <a:rPr lang="es-ES" dirty="0" err="1"/>
              <a:t>Injectable</a:t>
            </a:r>
            <a:r>
              <a:rPr lang="es-ES" dirty="0"/>
              <a:t> } </a:t>
            </a:r>
            <a:r>
              <a:rPr lang="es-ES" dirty="0" err="1"/>
              <a:t>from</a:t>
            </a:r>
            <a:r>
              <a:rPr lang="es-ES" dirty="0"/>
              <a:t> '@angular/</a:t>
            </a:r>
            <a:r>
              <a:rPr lang="es-ES" dirty="0" err="1"/>
              <a:t>core</a:t>
            </a:r>
            <a:r>
              <a:rPr lang="es-ES" dirty="0"/>
              <a:t>';</a:t>
            </a:r>
          </a:p>
          <a:p>
            <a:pPr marL="719138" indent="-719138">
              <a:buNone/>
            </a:pPr>
            <a:r>
              <a:rPr lang="es-ES" b="1" dirty="0" err="1"/>
              <a:t>import</a:t>
            </a:r>
            <a:r>
              <a:rPr lang="es-ES" b="1" dirty="0"/>
              <a:t> { </a:t>
            </a:r>
            <a:r>
              <a:rPr lang="es-ES" b="1" dirty="0" err="1"/>
              <a:t>Jsonp</a:t>
            </a:r>
            <a:r>
              <a:rPr lang="es-ES" b="1" dirty="0"/>
              <a:t> } </a:t>
            </a:r>
            <a:r>
              <a:rPr lang="es-ES" b="1" dirty="0" err="1"/>
              <a:t>from</a:t>
            </a:r>
            <a:r>
              <a:rPr lang="es-ES" b="1" dirty="0"/>
              <a:t> '@angular/http';</a:t>
            </a:r>
          </a:p>
          <a:p>
            <a:pPr marL="719138" indent="-719138">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map</a:t>
            </a:r>
            <a:r>
              <a:rPr lang="es-ES" dirty="0"/>
              <a:t>';</a:t>
            </a:r>
          </a:p>
          <a:p>
            <a:pPr marL="1976438" lvl="3" indent="-719138">
              <a:buNone/>
            </a:pPr>
            <a:endParaRPr lang="es-ES" dirty="0"/>
          </a:p>
          <a:p>
            <a:pPr marL="719138" indent="-719138">
              <a:buNone/>
            </a:pPr>
            <a:r>
              <a:rPr lang="es-ES" dirty="0"/>
              <a:t>@</a:t>
            </a:r>
            <a:r>
              <a:rPr lang="es-ES" dirty="0" err="1"/>
              <a:t>Injectable</a:t>
            </a:r>
            <a:r>
              <a:rPr lang="es-ES" dirty="0"/>
              <a:t>()</a:t>
            </a:r>
          </a:p>
          <a:p>
            <a:pPr marL="719138" indent="-719138">
              <a:buNone/>
            </a:pPr>
            <a:r>
              <a:rPr lang="es-ES" dirty="0" err="1"/>
              <a:t>export</a:t>
            </a:r>
            <a:r>
              <a:rPr lang="es-ES" dirty="0"/>
              <a:t> </a:t>
            </a:r>
            <a:r>
              <a:rPr lang="es-ES" dirty="0" err="1"/>
              <a:t>class</a:t>
            </a:r>
            <a:r>
              <a:rPr lang="es-ES" dirty="0"/>
              <a:t> </a:t>
            </a:r>
            <a:r>
              <a:rPr lang="es-ES" dirty="0" err="1"/>
              <a:t>WikipediaService</a:t>
            </a:r>
            <a:r>
              <a:rPr lang="es-ES" dirty="0"/>
              <a:t> {</a:t>
            </a:r>
          </a:p>
          <a:p>
            <a:pPr marL="719138" indent="-719138">
              <a:buNone/>
            </a:pPr>
            <a:r>
              <a:rPr lang="es-ES" dirty="0"/>
              <a:t>  constructor(</a:t>
            </a:r>
            <a:r>
              <a:rPr lang="es-ES" dirty="0" err="1"/>
              <a:t>private</a:t>
            </a:r>
            <a:r>
              <a:rPr lang="es-ES" dirty="0"/>
              <a:t> </a:t>
            </a:r>
            <a:r>
              <a:rPr lang="es-ES" b="1" dirty="0" err="1"/>
              <a:t>jsonp</a:t>
            </a:r>
            <a:r>
              <a:rPr lang="es-ES" b="1" dirty="0"/>
              <a:t>: </a:t>
            </a:r>
            <a:r>
              <a:rPr lang="es-ES" b="1" dirty="0" err="1"/>
              <a:t>Jsonp</a:t>
            </a:r>
            <a:r>
              <a:rPr lang="es-ES" dirty="0"/>
              <a:t>) {}</a:t>
            </a:r>
          </a:p>
          <a:p>
            <a:pPr marL="719138" indent="-719138">
              <a:buNone/>
            </a:pPr>
            <a:r>
              <a:rPr lang="es-ES" dirty="0"/>
              <a:t>  </a:t>
            </a:r>
            <a:r>
              <a:rPr lang="es-ES" dirty="0" err="1"/>
              <a:t>search</a:t>
            </a:r>
            <a:r>
              <a:rPr lang="es-ES" dirty="0"/>
              <a:t> (</a:t>
            </a:r>
            <a:r>
              <a:rPr lang="es-ES" dirty="0" err="1"/>
              <a:t>term</a:t>
            </a:r>
            <a:r>
              <a:rPr lang="es-ES" dirty="0"/>
              <a:t>: </a:t>
            </a:r>
            <a:r>
              <a:rPr lang="es-ES" dirty="0" err="1"/>
              <a:t>string</a:t>
            </a:r>
            <a:r>
              <a:rPr lang="es-ES" dirty="0"/>
              <a:t>) {</a:t>
            </a:r>
          </a:p>
          <a:p>
            <a:pPr marL="719138" indent="-719138">
              <a:buNone/>
            </a:pPr>
            <a:r>
              <a:rPr lang="es-ES" dirty="0"/>
              <a:t>     </a:t>
            </a:r>
            <a:r>
              <a:rPr lang="es-ES" dirty="0" err="1"/>
              <a:t>let</a:t>
            </a:r>
            <a:r>
              <a:rPr lang="es-ES" dirty="0"/>
              <a:t> </a:t>
            </a:r>
            <a:r>
              <a:rPr lang="es-ES" dirty="0" err="1"/>
              <a:t>wikiUrl</a:t>
            </a:r>
            <a:r>
              <a:rPr lang="es-ES" dirty="0"/>
              <a:t> =   `http://en.wikipedia.org/w/</a:t>
            </a:r>
            <a:r>
              <a:rPr lang="es-ES" dirty="0" err="1"/>
              <a:t>api.php?search</a:t>
            </a:r>
            <a:r>
              <a:rPr lang="es-ES" dirty="0"/>
              <a:t>=${</a:t>
            </a:r>
            <a:r>
              <a:rPr lang="es-ES" dirty="0" err="1"/>
              <a:t>term</a:t>
            </a:r>
            <a:r>
              <a:rPr lang="es-ES" dirty="0"/>
              <a:t>}&amp;</a:t>
            </a:r>
            <a:r>
              <a:rPr lang="es-ES" dirty="0" err="1"/>
              <a:t>action</a:t>
            </a:r>
            <a:r>
              <a:rPr lang="es-ES" dirty="0"/>
              <a:t>=</a:t>
            </a:r>
            <a:r>
              <a:rPr lang="es-ES" dirty="0" err="1"/>
              <a:t>opensearch&amp;format</a:t>
            </a:r>
            <a:r>
              <a:rPr lang="es-ES" dirty="0"/>
              <a:t>=</a:t>
            </a:r>
            <a:r>
              <a:rPr lang="es-ES" dirty="0" err="1"/>
              <a:t>json&amp;callback</a:t>
            </a:r>
            <a:r>
              <a:rPr lang="es-ES" dirty="0"/>
              <a:t>=JSONP_CALLBACK`;</a:t>
            </a:r>
          </a:p>
          <a:p>
            <a:pPr marL="719138" indent="-719138">
              <a:buNone/>
            </a:pPr>
            <a:r>
              <a:rPr lang="es-ES" dirty="0"/>
              <a:t>     </a:t>
            </a:r>
            <a:r>
              <a:rPr lang="es-ES" dirty="0" err="1"/>
              <a:t>return</a:t>
            </a:r>
            <a:r>
              <a:rPr lang="es-ES" dirty="0"/>
              <a:t> </a:t>
            </a:r>
            <a:r>
              <a:rPr lang="es-ES" b="1" dirty="0" err="1"/>
              <a:t>this.jsonp.get</a:t>
            </a:r>
            <a:r>
              <a:rPr lang="es-ES" b="1" dirty="0"/>
              <a:t>(</a:t>
            </a:r>
            <a:r>
              <a:rPr lang="es-ES" b="1" dirty="0" err="1"/>
              <a:t>wikiUrl</a:t>
            </a:r>
            <a:r>
              <a:rPr lang="es-ES" b="1" dirty="0"/>
              <a:t>)</a:t>
            </a:r>
          </a:p>
          <a:p>
            <a:pPr marL="719138" indent="-719138">
              <a:buNone/>
            </a:pPr>
            <a:r>
              <a:rPr lang="es-ES" dirty="0"/>
              <a:t>               .</a:t>
            </a:r>
            <a:r>
              <a:rPr lang="es-ES" dirty="0" err="1"/>
              <a:t>map</a:t>
            </a:r>
            <a:r>
              <a:rPr lang="es-ES" dirty="0"/>
              <a:t>(response =&gt; &lt;</a:t>
            </a:r>
            <a:r>
              <a:rPr lang="es-ES" dirty="0" err="1"/>
              <a:t>string</a:t>
            </a:r>
            <a:r>
              <a:rPr lang="es-ES" dirty="0"/>
              <a:t>[]&gt; </a:t>
            </a:r>
            <a:r>
              <a:rPr lang="es-ES" dirty="0" err="1"/>
              <a:t>response.json</a:t>
            </a:r>
            <a:r>
              <a:rPr lang="es-ES" dirty="0"/>
              <a:t>()[1]);</a:t>
            </a:r>
          </a:p>
          <a:p>
            <a:pPr marL="719138" indent="-719138">
              <a:buNone/>
            </a:pPr>
            <a:r>
              <a:rPr lang="es-ES" dirty="0"/>
              <a:t>  }</a:t>
            </a:r>
          </a:p>
          <a:p>
            <a:pPr marL="719138" indent="-719138">
              <a:buNone/>
            </a:pPr>
            <a:r>
              <a:rPr lang="es-ES" dirty="0"/>
              <a:t>}</a:t>
            </a:r>
          </a:p>
          <a:p>
            <a:pPr marL="0" indent="0">
              <a:buNone/>
            </a:pPr>
            <a:endParaRPr lang="es-ES" dirty="0"/>
          </a:p>
          <a:p>
            <a:pPr marL="0" indent="0">
              <a:buNone/>
            </a:pPr>
            <a:r>
              <a:rPr lang="es-ES" dirty="0" err="1"/>
              <a:t>this.items</a:t>
            </a:r>
            <a:r>
              <a:rPr lang="es-ES" dirty="0"/>
              <a:t> = </a:t>
            </a:r>
            <a:r>
              <a:rPr lang="es-ES" dirty="0" err="1"/>
              <a:t>this.wikipediaService.search</a:t>
            </a:r>
            <a:r>
              <a:rPr lang="es-ES" dirty="0"/>
              <a:t>(</a:t>
            </a:r>
            <a:r>
              <a:rPr lang="es-ES" dirty="0" err="1"/>
              <a:t>term</a:t>
            </a:r>
            <a:r>
              <a:rPr lang="es-ES" dirty="0"/>
              <a:t>);</a:t>
            </a:r>
          </a:p>
        </p:txBody>
      </p:sp>
    </p:spTree>
    <p:extLst>
      <p:ext uri="{BB962C8B-B14F-4D97-AF65-F5344CB8AC3E}">
        <p14:creationId xmlns:p14="http://schemas.microsoft.com/office/powerpoint/2010/main" val="32319969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Servicio HttpClient (v 4.3)</a:t>
            </a:r>
            <a:endParaRPr lang="es-ES" dirty="0"/>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El servicio </a:t>
            </a:r>
            <a:r>
              <a:rPr lang="es-ES" dirty="0" err="1"/>
              <a:t>HttpClient</a:t>
            </a:r>
            <a:r>
              <a:rPr lang="es-ES" dirty="0"/>
              <a:t> permite hacer peticiones AJAX al servidor. </a:t>
            </a:r>
          </a:p>
          <a:p>
            <a:r>
              <a:rPr lang="es-ES" dirty="0"/>
              <a:t>Encapsula el objeto </a:t>
            </a:r>
            <a:r>
              <a:rPr lang="es-ES" dirty="0" err="1"/>
              <a:t>XMLHttpRequest</a:t>
            </a:r>
            <a:r>
              <a:rPr lang="es-ES" dirty="0"/>
              <a:t> (</a:t>
            </a:r>
            <a:r>
              <a:rPr lang="es-ES" dirty="0" err="1"/>
              <a:t>Level</a:t>
            </a:r>
            <a:r>
              <a:rPr lang="es-ES" dirty="0"/>
              <a:t> 2), pero está integrado con Angular como un servicio (con todas las ventajas de ellos conlleva) y notifica a Angular que ha habido un cambio en el modelo de JavaScript y actualiza la vista y el resto de dependencias adecuadamente. </a:t>
            </a:r>
          </a:p>
          <a:p>
            <a:r>
              <a:rPr lang="es-ES" dirty="0"/>
              <a:t>El </a:t>
            </a:r>
            <a:r>
              <a:rPr lang="es-ES" dirty="0" err="1"/>
              <a:t>HttpClient</a:t>
            </a:r>
            <a:r>
              <a:rPr lang="es-ES" dirty="0"/>
              <a:t> es un servicio opcional y no es parte del núcleo Angular. Es parte de la biblioteca @angular/</a:t>
            </a:r>
            <a:r>
              <a:rPr lang="es-ES" dirty="0" err="1"/>
              <a:t>common</a:t>
            </a:r>
            <a:r>
              <a:rPr lang="es-ES" dirty="0"/>
              <a:t>/http, con su propio módulo.</a:t>
            </a:r>
          </a:p>
          <a:p>
            <a:r>
              <a:rPr lang="es-ES" dirty="0"/>
              <a:t>Hay que importar lo que se necesita de él en el módulo principal como se haría con cualquier otro modulo Angular. No es necesario registrar el proveedor.</a:t>
            </a:r>
          </a:p>
          <a:p>
            <a:pPr marL="719138" lvl="1" indent="-261938">
              <a:buNone/>
            </a:pPr>
            <a:r>
              <a:rPr lang="es-ES" dirty="0" err="1"/>
              <a:t>import</a:t>
            </a:r>
            <a:r>
              <a:rPr lang="es-ES" dirty="0"/>
              <a:t> { </a:t>
            </a:r>
            <a:r>
              <a:rPr lang="es-ES" dirty="0" err="1"/>
              <a:t>HttpClientModule</a:t>
            </a:r>
            <a:r>
              <a:rPr lang="es-ES" dirty="0"/>
              <a:t>, </a:t>
            </a:r>
            <a:r>
              <a:rPr lang="es-ES" i="1" dirty="0" err="1"/>
              <a:t>HttpClientJsonpModule</a:t>
            </a:r>
            <a:r>
              <a:rPr lang="es-ES" dirty="0"/>
              <a:t> } </a:t>
            </a:r>
            <a:r>
              <a:rPr lang="es-ES" dirty="0" err="1"/>
              <a:t>from</a:t>
            </a:r>
            <a:r>
              <a:rPr lang="es-ES" dirty="0"/>
              <a:t> '@angular/</a:t>
            </a:r>
            <a:r>
              <a:rPr lang="es-ES" dirty="0" err="1"/>
              <a:t>common</a:t>
            </a:r>
            <a:r>
              <a:rPr lang="es-ES" dirty="0"/>
              <a:t>/http';</a:t>
            </a:r>
          </a:p>
          <a:p>
            <a:pPr marL="457200" lvl="1" indent="0">
              <a:buNone/>
            </a:pPr>
            <a:r>
              <a:rPr lang="es-ES" dirty="0"/>
              <a:t>@</a:t>
            </a:r>
            <a:r>
              <a:rPr lang="es-ES" dirty="0" err="1"/>
              <a:t>NgModule</a:t>
            </a:r>
            <a:r>
              <a:rPr lang="es-ES" dirty="0"/>
              <a:t>({</a:t>
            </a:r>
          </a:p>
          <a:p>
            <a:pPr marL="457200" lvl="1" indent="0">
              <a:buNone/>
            </a:pPr>
            <a:r>
              <a:rPr lang="es-ES" dirty="0"/>
              <a:t>  </a:t>
            </a:r>
            <a:r>
              <a:rPr lang="es-ES" dirty="0" err="1"/>
              <a:t>imports</a:t>
            </a:r>
            <a:r>
              <a:rPr lang="es-ES" dirty="0"/>
              <a:t>: [ </a:t>
            </a:r>
            <a:r>
              <a:rPr lang="es-ES" dirty="0" err="1"/>
              <a:t>HttpModule</a:t>
            </a:r>
            <a:r>
              <a:rPr lang="es-ES" dirty="0"/>
              <a:t>, </a:t>
            </a:r>
            <a:r>
              <a:rPr lang="es-ES" i="1" dirty="0" err="1"/>
              <a:t>HttpClientJsonpModule</a:t>
            </a:r>
            <a:r>
              <a:rPr lang="es-ES" i="1" dirty="0"/>
              <a:t>, </a:t>
            </a:r>
            <a:r>
              <a:rPr lang="es-ES" dirty="0"/>
              <a:t>// …</a:t>
            </a:r>
          </a:p>
          <a:p>
            <a:pPr marL="457200" lvl="1" indent="0">
              <a:buNone/>
            </a:pPr>
            <a:r>
              <a:rPr lang="es-ES" dirty="0"/>
              <a:t>  ],  // …</a:t>
            </a:r>
          </a:p>
          <a:p>
            <a:pPr marL="457200" lvl="1" indent="0">
              <a:buNone/>
            </a:pPr>
            <a:r>
              <a:rPr lang="es-ES" dirty="0"/>
              <a:t>})</a:t>
            </a:r>
          </a:p>
          <a:p>
            <a:pPr marL="457200" lvl="1" indent="0">
              <a:buNone/>
            </a:pPr>
            <a:r>
              <a:rPr lang="es-ES" dirty="0" err="1"/>
              <a:t>export</a:t>
            </a:r>
            <a:r>
              <a:rPr lang="es-ES" dirty="0"/>
              <a:t> </a:t>
            </a:r>
            <a:r>
              <a:rPr lang="es-ES" dirty="0" err="1"/>
              <a:t>class</a:t>
            </a:r>
            <a:r>
              <a:rPr lang="es-ES" dirty="0"/>
              <a:t> </a:t>
            </a:r>
            <a:r>
              <a:rPr lang="es-ES" dirty="0" err="1"/>
              <a:t>AppModule</a:t>
            </a:r>
            <a:r>
              <a:rPr lang="es-ES" dirty="0"/>
              <a:t> { }</a:t>
            </a:r>
          </a:p>
        </p:txBody>
      </p:sp>
    </p:spTree>
    <p:extLst>
      <p:ext uri="{BB962C8B-B14F-4D97-AF65-F5344CB8AC3E}">
        <p14:creationId xmlns:p14="http://schemas.microsoft.com/office/powerpoint/2010/main" val="37992902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HttpClient</a:t>
            </a:r>
            <a:r>
              <a:rPr lang="es-ES" dirty="0"/>
              <a:t> (v 4.3)</a:t>
            </a:r>
          </a:p>
        </p:txBody>
      </p:sp>
      <p:sp>
        <p:nvSpPr>
          <p:cNvPr id="3" name="Marcador de contenido 2"/>
          <p:cNvSpPr>
            <a:spLocks noGrp="1"/>
          </p:cNvSpPr>
          <p:nvPr>
            <p:ph idx="1"/>
          </p:nvPr>
        </p:nvSpPr>
        <p:spPr/>
        <p:txBody>
          <a:bodyPr>
            <a:normAutofit fontScale="85000" lnSpcReduction="20000"/>
          </a:bodyPr>
          <a:lstStyle/>
          <a:p>
            <a:r>
              <a:rPr lang="es-ES" dirty="0"/>
              <a:t>Evolución del Http anterior:</a:t>
            </a:r>
          </a:p>
          <a:p>
            <a:pPr lvl="1"/>
            <a:r>
              <a:rPr lang="es-ES" dirty="0"/>
              <a:t>Atajos a los verbos HTTP con parámetros mínimos.</a:t>
            </a:r>
          </a:p>
          <a:p>
            <a:pPr lvl="1"/>
            <a:r>
              <a:rPr lang="es-ES" dirty="0"/>
              <a:t>Respuestas </a:t>
            </a:r>
            <a:r>
              <a:rPr lang="es-ES" dirty="0" err="1"/>
              <a:t>tipadas</a:t>
            </a:r>
            <a:r>
              <a:rPr lang="es-ES" dirty="0"/>
              <a:t>.</a:t>
            </a:r>
          </a:p>
          <a:p>
            <a:pPr lvl="1"/>
            <a:r>
              <a:rPr lang="es-ES" dirty="0"/>
              <a:t>Acceso al cuerpo de respuesta síncrono y automatizado, incluido el soporte para cuerpos de tipo JSON.</a:t>
            </a:r>
          </a:p>
          <a:p>
            <a:pPr lvl="1"/>
            <a:r>
              <a:rPr lang="es-ES" dirty="0"/>
              <a:t>JSON como valor predeterminado, ya no necesita ser analizado explícitamente.</a:t>
            </a:r>
          </a:p>
          <a:p>
            <a:pPr lvl="1"/>
            <a:r>
              <a:rPr lang="es-ES" dirty="0"/>
              <a:t>Los interceptores permiten que la lógica de middleware sea insertada en el flujo.</a:t>
            </a:r>
          </a:p>
          <a:p>
            <a:pPr lvl="1"/>
            <a:r>
              <a:rPr lang="es-ES" dirty="0"/>
              <a:t>Objetos de petición/respuesta inmutables</a:t>
            </a:r>
          </a:p>
          <a:p>
            <a:pPr lvl="1"/>
            <a:r>
              <a:rPr lang="es-ES" dirty="0"/>
              <a:t>Eventos de progreso para la carga y descarga de la solicitud.</a:t>
            </a:r>
          </a:p>
          <a:p>
            <a:pPr lvl="1"/>
            <a:r>
              <a:rPr lang="es-ES" dirty="0"/>
              <a:t>Protección ante XSRF</a:t>
            </a:r>
          </a:p>
          <a:p>
            <a:endParaRPr lang="es-ES" dirty="0"/>
          </a:p>
          <a:p>
            <a:endParaRPr lang="es-ES" dirty="0"/>
          </a:p>
        </p:txBody>
      </p:sp>
    </p:spTree>
    <p:extLst>
      <p:ext uri="{BB962C8B-B14F-4D97-AF65-F5344CB8AC3E}">
        <p14:creationId xmlns:p14="http://schemas.microsoft.com/office/powerpoint/2010/main" val="1808841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 </a:t>
            </a:r>
            <a:r>
              <a:rPr lang="es-ES" dirty="0" err="1"/>
              <a:t>HttpClient</a:t>
            </a:r>
            <a:endParaRPr lang="es-ES" dirty="0"/>
          </a:p>
        </p:txBody>
      </p:sp>
      <p:sp>
        <p:nvSpPr>
          <p:cNvPr id="3" name="Marcador de contenido 2"/>
          <p:cNvSpPr>
            <a:spLocks noGrp="1"/>
          </p:cNvSpPr>
          <p:nvPr>
            <p:ph idx="1"/>
          </p:nvPr>
        </p:nvSpPr>
        <p:spPr/>
        <p:txBody>
          <a:bodyPr>
            <a:normAutofit fontScale="85000" lnSpcReduction="20000"/>
          </a:bodyPr>
          <a:lstStyle/>
          <a:p>
            <a:r>
              <a:rPr lang="es-ES" dirty="0"/>
              <a:t>Método general:</a:t>
            </a:r>
          </a:p>
          <a:p>
            <a:pPr marL="714375" lvl="1" indent="-257175">
              <a:buNone/>
            </a:pPr>
            <a:r>
              <a:rPr lang="en-US" dirty="0"/>
              <a:t> request(first: </a:t>
            </a:r>
            <a:r>
              <a:rPr lang="en-US" dirty="0" err="1"/>
              <a:t>string|HttpRequest</a:t>
            </a:r>
            <a:r>
              <a:rPr lang="en-US" dirty="0"/>
              <a:t>&lt;any&gt;, </a:t>
            </a:r>
            <a:r>
              <a:rPr lang="en-US" dirty="0" err="1"/>
              <a:t>url</a:t>
            </a:r>
            <a:r>
              <a:rPr lang="en-US" dirty="0"/>
              <a:t>?: string, options: {...}): Observable&lt;any&gt;</a:t>
            </a:r>
          </a:p>
          <a:p>
            <a:r>
              <a:rPr lang="es-ES" dirty="0"/>
              <a:t>Atajos:</a:t>
            </a:r>
          </a:p>
          <a:p>
            <a:pPr marL="714375" lvl="1" indent="-257175">
              <a:buNone/>
            </a:pPr>
            <a:r>
              <a:rPr lang="es-ES" dirty="0" err="1"/>
              <a:t>get</a:t>
            </a:r>
            <a:r>
              <a:rPr lang="es-ES" dirty="0"/>
              <a:t>(url: </a:t>
            </a:r>
            <a:r>
              <a:rPr lang="es-ES" dirty="0" err="1"/>
              <a:t>string</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a:t>post(url: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err="1"/>
              <a:t>put</a:t>
            </a:r>
            <a:r>
              <a:rPr lang="es-ES" dirty="0"/>
              <a: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err="1"/>
              <a:t>delete</a:t>
            </a:r>
            <a:r>
              <a:rPr lang="es-ES" dirty="0"/>
              <a:t>(url: </a:t>
            </a:r>
            <a:r>
              <a:rPr lang="es-ES" dirty="0" err="1"/>
              <a:t>string</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err="1"/>
              <a:t>patch</a:t>
            </a:r>
            <a:r>
              <a:rPr lang="es-ES" dirty="0"/>
              <a:t>(url: </a:t>
            </a:r>
            <a:r>
              <a:rPr lang="es-ES" dirty="0" err="1"/>
              <a:t>string</a:t>
            </a:r>
            <a:r>
              <a:rPr lang="es-ES" dirty="0"/>
              <a:t>, </a:t>
            </a:r>
            <a:r>
              <a:rPr lang="es-ES" dirty="0" err="1"/>
              <a:t>body</a:t>
            </a:r>
            <a:r>
              <a:rPr lang="es-ES" dirty="0"/>
              <a:t>: </a:t>
            </a:r>
            <a:r>
              <a:rPr lang="es-ES" dirty="0" err="1"/>
              <a:t>any</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a:t>head(url: </a:t>
            </a:r>
            <a:r>
              <a:rPr lang="es-ES" dirty="0" err="1"/>
              <a:t>string</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err="1"/>
              <a:t>options</a:t>
            </a:r>
            <a:r>
              <a:rPr lang="es-ES" dirty="0"/>
              <a:t>(url: </a:t>
            </a:r>
            <a:r>
              <a:rPr lang="es-ES" dirty="0" err="1"/>
              <a:t>string</a:t>
            </a:r>
            <a:r>
              <a:rPr lang="es-ES" dirty="0"/>
              <a:t>, </a:t>
            </a:r>
            <a:r>
              <a:rPr lang="es-ES" dirty="0" err="1"/>
              <a:t>options</a:t>
            </a:r>
            <a:r>
              <a:rPr lang="es-ES" dirty="0"/>
              <a:t>: {...}): Observable&lt;</a:t>
            </a:r>
            <a:r>
              <a:rPr lang="es-ES" dirty="0" err="1"/>
              <a:t>any</a:t>
            </a:r>
            <a:r>
              <a:rPr lang="es-ES" dirty="0"/>
              <a:t>&gt;</a:t>
            </a:r>
          </a:p>
          <a:p>
            <a:pPr marL="714375" lvl="1" indent="-257175">
              <a:buNone/>
            </a:pPr>
            <a:r>
              <a:rPr lang="es-ES" dirty="0" err="1"/>
              <a:t>jsonp</a:t>
            </a:r>
            <a:r>
              <a:rPr lang="es-ES" dirty="0"/>
              <a:t>&lt;T&gt;(url: </a:t>
            </a:r>
            <a:r>
              <a:rPr lang="es-ES" dirty="0" err="1"/>
              <a:t>string</a:t>
            </a:r>
            <a:r>
              <a:rPr lang="es-ES" dirty="0"/>
              <a:t>, </a:t>
            </a:r>
            <a:r>
              <a:rPr lang="es-ES" dirty="0" err="1"/>
              <a:t>callbackParam</a:t>
            </a:r>
            <a:r>
              <a:rPr lang="es-ES" dirty="0"/>
              <a:t>: </a:t>
            </a:r>
            <a:r>
              <a:rPr lang="es-ES" dirty="0" err="1"/>
              <a:t>string</a:t>
            </a:r>
            <a:r>
              <a:rPr lang="es-ES" dirty="0"/>
              <a:t>): Observable&lt;T&gt;</a:t>
            </a:r>
          </a:p>
        </p:txBody>
      </p:sp>
    </p:spTree>
    <p:extLst>
      <p:ext uri="{BB962C8B-B14F-4D97-AF65-F5344CB8AC3E}">
        <p14:creationId xmlns:p14="http://schemas.microsoft.com/office/powerpoint/2010/main" val="23150662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Opciones adicionales</a:t>
            </a:r>
          </a:p>
        </p:txBody>
      </p:sp>
      <p:sp>
        <p:nvSpPr>
          <p:cNvPr id="3" name="Marcador de contenido 2"/>
          <p:cNvSpPr>
            <a:spLocks noGrp="1"/>
          </p:cNvSpPr>
          <p:nvPr>
            <p:ph idx="1"/>
          </p:nvPr>
        </p:nvSpPr>
        <p:spPr/>
        <p:txBody>
          <a:bodyPr>
            <a:normAutofit fontScale="85000" lnSpcReduction="10000"/>
          </a:bodyPr>
          <a:lstStyle/>
          <a:p>
            <a:r>
              <a:rPr lang="es-ES" b="1" dirty="0" err="1"/>
              <a:t>body</a:t>
            </a:r>
            <a:r>
              <a:rPr lang="es-ES" dirty="0"/>
              <a:t>: Para peticiones POST o PUT</a:t>
            </a:r>
          </a:p>
          <a:p>
            <a:r>
              <a:rPr lang="es-ES" b="1" dirty="0" err="1"/>
              <a:t>headers</a:t>
            </a:r>
            <a:r>
              <a:rPr lang="es-ES" dirty="0"/>
              <a:t>: Colección de cabeceras que acompañan la solicitud</a:t>
            </a:r>
          </a:p>
          <a:p>
            <a:r>
              <a:rPr lang="es-ES" b="1" dirty="0"/>
              <a:t>observe</a:t>
            </a:r>
            <a:r>
              <a:rPr lang="es-ES" dirty="0"/>
              <a:t>: </a:t>
            </a:r>
            <a:r>
              <a:rPr lang="es-ES" b="1" dirty="0"/>
              <a:t>'</a:t>
            </a:r>
            <a:r>
              <a:rPr lang="es-ES" b="1" dirty="0" err="1"/>
              <a:t>body</a:t>
            </a:r>
            <a:r>
              <a:rPr lang="es-ES" dirty="0"/>
              <a:t>' | '</a:t>
            </a:r>
            <a:r>
              <a:rPr lang="es-ES" dirty="0" err="1"/>
              <a:t>events</a:t>
            </a:r>
            <a:r>
              <a:rPr lang="es-ES" dirty="0"/>
              <a:t>' | 'response'</a:t>
            </a:r>
          </a:p>
          <a:p>
            <a:r>
              <a:rPr lang="es-ES" b="1" dirty="0" err="1"/>
              <a:t>params</a:t>
            </a:r>
            <a:r>
              <a:rPr lang="es-ES" dirty="0"/>
              <a:t>: </a:t>
            </a:r>
            <a:r>
              <a:rPr lang="es-ES" dirty="0" err="1"/>
              <a:t>Coleccion</a:t>
            </a:r>
            <a:r>
              <a:rPr lang="es-ES" dirty="0"/>
              <a:t> de pares nombre/valor del </a:t>
            </a:r>
            <a:r>
              <a:rPr lang="es-ES" dirty="0" err="1"/>
              <a:t>QueryString</a:t>
            </a:r>
            <a:endParaRPr lang="es-ES" dirty="0"/>
          </a:p>
          <a:p>
            <a:r>
              <a:rPr lang="es-ES" b="1" dirty="0" err="1"/>
              <a:t>reportProgress</a:t>
            </a:r>
            <a:r>
              <a:rPr lang="es-ES" dirty="0"/>
              <a:t>: true activa el seguimiento de eventos de progreso</a:t>
            </a:r>
          </a:p>
          <a:p>
            <a:r>
              <a:rPr lang="es-ES" b="1" dirty="0" err="1"/>
              <a:t>responseType</a:t>
            </a:r>
            <a:r>
              <a:rPr lang="es-ES" dirty="0"/>
              <a:t>: '</a:t>
            </a:r>
            <a:r>
              <a:rPr lang="es-ES" dirty="0" err="1"/>
              <a:t>arraybuffer</a:t>
            </a:r>
            <a:r>
              <a:rPr lang="es-ES" dirty="0"/>
              <a:t>'|'blob'|</a:t>
            </a:r>
            <a:r>
              <a:rPr lang="es-ES" b="1" dirty="0"/>
              <a:t>'</a:t>
            </a:r>
            <a:r>
              <a:rPr lang="es-ES" b="1" dirty="0" err="1"/>
              <a:t>json</a:t>
            </a:r>
            <a:r>
              <a:rPr lang="es-ES" dirty="0"/>
              <a:t>'|'</a:t>
            </a:r>
            <a:r>
              <a:rPr lang="es-ES" dirty="0" err="1"/>
              <a:t>text</a:t>
            </a:r>
            <a:r>
              <a:rPr lang="es-ES" dirty="0"/>
              <a:t>',</a:t>
            </a:r>
          </a:p>
          <a:p>
            <a:r>
              <a:rPr lang="es-ES" b="1" dirty="0" err="1"/>
              <a:t>withCredentials</a:t>
            </a:r>
            <a:r>
              <a:rPr lang="es-ES" dirty="0"/>
              <a:t>: true indica el envío de credenciales</a:t>
            </a:r>
          </a:p>
        </p:txBody>
      </p:sp>
    </p:spTree>
    <p:extLst>
      <p:ext uri="{BB962C8B-B14F-4D97-AF65-F5344CB8AC3E}">
        <p14:creationId xmlns:p14="http://schemas.microsoft.com/office/powerpoint/2010/main" val="345093052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Peticiones al servidor</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Solicitar datos al servidor:</a:t>
            </a:r>
          </a:p>
          <a:p>
            <a:pPr marL="457200" lvl="1" indent="0">
              <a:buNone/>
            </a:pPr>
            <a:r>
              <a:rPr lang="es-ES" dirty="0" err="1"/>
              <a:t>this.http.get</a:t>
            </a:r>
            <a:r>
              <a:rPr lang="es-ES" dirty="0"/>
              <a:t>(`</a:t>
            </a:r>
            <a:r>
              <a:rPr lang="es-ES" dirty="0" err="1"/>
              <a:t>ws</a:t>
            </a:r>
            <a:r>
              <a:rPr lang="es-ES" dirty="0"/>
              <a:t>/entidad/${Id} `)</a:t>
            </a:r>
          </a:p>
          <a:p>
            <a:pPr marL="457200" lvl="1" indent="0">
              <a:buNone/>
            </a:pPr>
            <a:r>
              <a:rPr lang="es-ES" dirty="0"/>
              <a:t>      .subscribe(</a:t>
            </a:r>
          </a:p>
          <a:p>
            <a:pPr marL="457200" lvl="1" indent="0">
              <a:buNone/>
            </a:pPr>
            <a:r>
              <a:rPr lang="es-ES" dirty="0"/>
              <a:t>          datos =&gt; </a:t>
            </a:r>
            <a:r>
              <a:rPr lang="es-ES" dirty="0" err="1"/>
              <a:t>this.listado</a:t>
            </a:r>
            <a:r>
              <a:rPr lang="es-ES" dirty="0"/>
              <a:t> = datos,</a:t>
            </a:r>
          </a:p>
          <a:p>
            <a:pPr marL="457200" lvl="1" indent="0">
              <a:buNone/>
            </a:pPr>
            <a:r>
              <a:rPr lang="es-ES" dirty="0"/>
              <a:t>          error =&gt; </a:t>
            </a:r>
            <a:r>
              <a:rPr lang="es-ES" dirty="0" err="1"/>
              <a:t>console.error</a:t>
            </a:r>
            <a:r>
              <a:rPr lang="es-ES" dirty="0"/>
              <a:t>(`Error: ${error}`)</a:t>
            </a:r>
          </a:p>
          <a:p>
            <a:pPr marL="457200" lvl="1" indent="0">
              <a:buNone/>
            </a:pPr>
            <a:r>
              <a:rPr lang="es-ES" dirty="0"/>
              <a:t>       );</a:t>
            </a:r>
          </a:p>
          <a:p>
            <a:r>
              <a:rPr lang="es-ES" dirty="0"/>
              <a:t>Enviar datos al servidor (</a:t>
            </a:r>
            <a:r>
              <a:rPr lang="es-ES" dirty="0" err="1"/>
              <a:t>ws</a:t>
            </a:r>
            <a:r>
              <a:rPr lang="es-ES" dirty="0"/>
              <a:t>/entidad/</a:t>
            </a:r>
            <a:r>
              <a:rPr lang="es-ES" dirty="0" err="1"/>
              <a:t>edit?id</a:t>
            </a:r>
            <a:r>
              <a:rPr lang="es-ES" dirty="0"/>
              <a:t>=3):</a:t>
            </a:r>
          </a:p>
          <a:p>
            <a:pPr marL="457200" lvl="1" indent="0">
              <a:buNone/>
            </a:pPr>
            <a:r>
              <a:rPr lang="es-ES" dirty="0" err="1"/>
              <a:t>this.http.post</a:t>
            </a:r>
            <a:r>
              <a:rPr lang="es-ES" dirty="0"/>
              <a:t>('</a:t>
            </a:r>
            <a:r>
              <a:rPr lang="es-ES" dirty="0" err="1"/>
              <a:t>ws</a:t>
            </a:r>
            <a:r>
              <a:rPr lang="es-ES" dirty="0"/>
              <a:t>/entidad', </a:t>
            </a:r>
            <a:r>
              <a:rPr lang="es-ES" dirty="0" err="1"/>
              <a:t>body</a:t>
            </a:r>
            <a:r>
              <a:rPr lang="es-ES" dirty="0"/>
              <a:t>, {</a:t>
            </a:r>
          </a:p>
          <a:p>
            <a:pPr marL="457200" lvl="1" indent="0">
              <a:buNone/>
            </a:pPr>
            <a:r>
              <a:rPr lang="es-ES" dirty="0"/>
              <a:t>    </a:t>
            </a:r>
            <a:r>
              <a:rPr lang="es-ES" dirty="0" err="1"/>
              <a:t>headers</a:t>
            </a:r>
            <a:r>
              <a:rPr lang="es-ES" dirty="0"/>
              <a:t>: new </a:t>
            </a:r>
            <a:r>
              <a:rPr lang="es-ES" dirty="0" err="1"/>
              <a:t>HttpHeaders</a:t>
            </a:r>
            <a:r>
              <a:rPr lang="es-ES" dirty="0"/>
              <a:t>().set('</a:t>
            </a:r>
            <a:r>
              <a:rPr lang="es-ES" dirty="0" err="1"/>
              <a:t>Authorization</a:t>
            </a:r>
            <a:r>
              <a:rPr lang="es-ES" dirty="0"/>
              <a:t>', '</a:t>
            </a:r>
            <a:r>
              <a:rPr lang="es-ES" dirty="0" err="1"/>
              <a:t>my-auth-token</a:t>
            </a:r>
            <a:r>
              <a:rPr lang="es-ES" dirty="0"/>
              <a:t>'),</a:t>
            </a:r>
          </a:p>
          <a:p>
            <a:pPr marL="457200" lvl="1" indent="0">
              <a:buNone/>
            </a:pPr>
            <a:r>
              <a:rPr lang="es-ES" dirty="0"/>
              <a:t>    </a:t>
            </a:r>
            <a:r>
              <a:rPr lang="es-ES" dirty="0" err="1"/>
              <a:t>params</a:t>
            </a:r>
            <a:r>
              <a:rPr lang="es-ES" dirty="0"/>
              <a:t>: new </a:t>
            </a:r>
            <a:r>
              <a:rPr lang="es-ES" dirty="0" err="1"/>
              <a:t>HttpParams</a:t>
            </a:r>
            <a:r>
              <a:rPr lang="es-ES" dirty="0"/>
              <a:t>().set('id', '3'),</a:t>
            </a:r>
          </a:p>
          <a:p>
            <a:pPr marL="457200" lvl="1" indent="0">
              <a:buNone/>
            </a:pPr>
            <a:r>
              <a:rPr lang="es-ES" dirty="0"/>
              <a:t>  })</a:t>
            </a:r>
          </a:p>
          <a:p>
            <a:pPr marL="457200" lvl="1" indent="0">
              <a:buNone/>
            </a:pPr>
            <a:r>
              <a:rPr lang="es-ES" dirty="0"/>
              <a:t>  .subscribe(</a:t>
            </a:r>
          </a:p>
          <a:p>
            <a:pPr marL="457200" lvl="1" indent="0">
              <a:buNone/>
            </a:pPr>
            <a:r>
              <a:rPr lang="es-ES" dirty="0"/>
              <a:t>    data =&gt; console.log('</a:t>
            </a:r>
            <a:r>
              <a:rPr lang="es-ES" dirty="0" err="1"/>
              <a:t>Success</a:t>
            </a:r>
            <a:r>
              <a:rPr lang="es-ES" dirty="0"/>
              <a:t> </a:t>
            </a:r>
            <a:r>
              <a:rPr lang="es-ES" dirty="0" err="1"/>
              <a:t>uploading</a:t>
            </a:r>
            <a:r>
              <a:rPr lang="es-ES" dirty="0"/>
              <a:t>', data),</a:t>
            </a:r>
          </a:p>
          <a:p>
            <a:pPr marL="457200" lvl="1" indent="0">
              <a:buNone/>
            </a:pPr>
            <a:r>
              <a:rPr lang="es-ES" dirty="0"/>
              <a:t>    error =&gt; </a:t>
            </a:r>
            <a:r>
              <a:rPr lang="es-ES" dirty="0" err="1"/>
              <a:t>console.error</a:t>
            </a:r>
            <a:r>
              <a:rPr lang="es-ES" dirty="0"/>
              <a:t>('Error: ${error}')</a:t>
            </a:r>
          </a:p>
          <a:p>
            <a:pPr marL="457200" lvl="1" indent="0">
              <a:buNone/>
            </a:pPr>
            <a:r>
              <a:rPr lang="es-ES" dirty="0"/>
              <a:t>   );</a:t>
            </a:r>
          </a:p>
        </p:txBody>
      </p:sp>
    </p:spTree>
    <p:extLst>
      <p:ext uri="{BB962C8B-B14F-4D97-AF65-F5344CB8AC3E}">
        <p14:creationId xmlns:p14="http://schemas.microsoft.com/office/powerpoint/2010/main" val="28411459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JSON como valor predeterminado</a:t>
            </a:r>
          </a:p>
        </p:txBody>
      </p:sp>
      <p:sp>
        <p:nvSpPr>
          <p:cNvPr id="3" name="Marcador de contenido 2"/>
          <p:cNvSpPr>
            <a:spLocks noGrp="1"/>
          </p:cNvSpPr>
          <p:nvPr>
            <p:ph idx="1"/>
          </p:nvPr>
        </p:nvSpPr>
        <p:spPr>
          <a:xfrm>
            <a:off x="457200" y="1600200"/>
            <a:ext cx="8229600" cy="4709120"/>
          </a:xfrm>
        </p:spPr>
        <p:txBody>
          <a:bodyPr>
            <a:normAutofit fontScale="70000" lnSpcReduction="20000"/>
          </a:bodyPr>
          <a:lstStyle/>
          <a:p>
            <a:r>
              <a:rPr lang="es-ES" dirty="0"/>
              <a:t>El tipo más común de solicitud para un </a:t>
            </a:r>
            <a:r>
              <a:rPr lang="es-ES" dirty="0" err="1"/>
              <a:t>backend</a:t>
            </a:r>
            <a:r>
              <a:rPr lang="es-ES" dirty="0"/>
              <a:t> es en formato JSON.</a:t>
            </a:r>
          </a:p>
          <a:p>
            <a:pPr marL="457200" lvl="1" indent="0">
              <a:buNone/>
            </a:pPr>
            <a:r>
              <a:rPr lang="es-ES" dirty="0" err="1"/>
              <a:t>return</a:t>
            </a:r>
            <a:r>
              <a:rPr lang="es-ES" dirty="0"/>
              <a:t> </a:t>
            </a:r>
            <a:r>
              <a:rPr lang="es-ES" dirty="0" err="1"/>
              <a:t>this.http.get</a:t>
            </a:r>
            <a:r>
              <a:rPr lang="es-ES" dirty="0"/>
              <a:t>(</a:t>
            </a:r>
            <a:r>
              <a:rPr lang="es-ES" dirty="0" err="1"/>
              <a:t>this.baseUrl</a:t>
            </a:r>
            <a:r>
              <a:rPr lang="es-ES" dirty="0"/>
              <a:t>); // .</a:t>
            </a:r>
            <a:r>
              <a:rPr lang="es-ES" dirty="0" err="1"/>
              <a:t>map</a:t>
            </a:r>
            <a:r>
              <a:rPr lang="es-ES" dirty="0"/>
              <a:t>(response =&gt; </a:t>
            </a:r>
            <a:r>
              <a:rPr lang="es-ES" dirty="0" err="1"/>
              <a:t>response.json</a:t>
            </a:r>
            <a:r>
              <a:rPr lang="es-ES" dirty="0"/>
              <a:t>());</a:t>
            </a:r>
          </a:p>
          <a:p>
            <a:r>
              <a:rPr lang="es-ES" dirty="0"/>
              <a:t>Se puede establecer el tipo de datos esperado en la respuesta:</a:t>
            </a:r>
          </a:p>
          <a:p>
            <a:pPr marL="457200" lvl="1" indent="0">
              <a:buNone/>
            </a:pPr>
            <a:r>
              <a:rPr lang="en-US" dirty="0" err="1"/>
              <a:t>this.http.get</a:t>
            </a:r>
            <a:r>
              <a:rPr lang="en-US" dirty="0"/>
              <a:t>&lt;</a:t>
            </a:r>
            <a:r>
              <a:rPr lang="en-US" dirty="0" err="1"/>
              <a:t>MyModel</a:t>
            </a:r>
            <a:r>
              <a:rPr lang="en-US" dirty="0"/>
              <a:t>&gt;(</a:t>
            </a:r>
            <a:r>
              <a:rPr lang="en-US" dirty="0" err="1"/>
              <a:t>this.baseUrl</a:t>
            </a:r>
            <a:r>
              <a:rPr lang="en-US" dirty="0"/>
              <a:t>).subscribe(data =&gt; {</a:t>
            </a:r>
          </a:p>
          <a:p>
            <a:pPr marL="457200" lvl="1" indent="0">
              <a:buNone/>
            </a:pPr>
            <a:r>
              <a:rPr lang="en-US" dirty="0"/>
              <a:t>// data is an instance of type </a:t>
            </a:r>
            <a:r>
              <a:rPr lang="en-US" dirty="0" err="1"/>
              <a:t>MyModel</a:t>
            </a:r>
            <a:endParaRPr lang="en-US" dirty="0"/>
          </a:p>
          <a:p>
            <a:pPr marL="457200" lvl="1" indent="0">
              <a:buNone/>
            </a:pPr>
            <a:r>
              <a:rPr lang="en-US" dirty="0"/>
              <a:t>});</a:t>
            </a:r>
          </a:p>
          <a:p>
            <a:r>
              <a:rPr lang="es-ES" dirty="0"/>
              <a:t>Para obtener la respuesta completa:</a:t>
            </a:r>
          </a:p>
          <a:p>
            <a:pPr marL="457200" lvl="1" indent="0">
              <a:buNone/>
            </a:pPr>
            <a:r>
              <a:rPr lang="en-US" dirty="0" err="1"/>
              <a:t>this.http.get</a:t>
            </a:r>
            <a:r>
              <a:rPr lang="en-US" dirty="0"/>
              <a:t>&lt;</a:t>
            </a:r>
            <a:r>
              <a:rPr lang="en-US" dirty="0" err="1"/>
              <a:t>MyModel</a:t>
            </a:r>
            <a:r>
              <a:rPr lang="en-US" dirty="0"/>
              <a:t>&gt;(</a:t>
            </a:r>
            <a:r>
              <a:rPr lang="en-US" dirty="0" err="1"/>
              <a:t>this.baseUrl</a:t>
            </a:r>
            <a:r>
              <a:rPr lang="en-US" dirty="0"/>
              <a:t>, {observe: 'response'})</a:t>
            </a:r>
          </a:p>
          <a:p>
            <a:pPr marL="457200" lvl="1" indent="0">
              <a:buNone/>
            </a:pPr>
            <a:r>
              <a:rPr lang="en-US" dirty="0"/>
              <a:t>.subscribe(</a:t>
            </a:r>
            <a:r>
              <a:rPr lang="en-US" dirty="0" err="1"/>
              <a:t>resp</a:t>
            </a:r>
            <a:r>
              <a:rPr lang="en-US" dirty="0"/>
              <a:t> =&gt; {</a:t>
            </a:r>
          </a:p>
          <a:p>
            <a:pPr marL="457200" lvl="1" indent="0">
              <a:buNone/>
            </a:pPr>
            <a:r>
              <a:rPr lang="en-US" dirty="0"/>
              <a:t>// </a:t>
            </a:r>
            <a:r>
              <a:rPr lang="en-US" dirty="0" err="1"/>
              <a:t>resp</a:t>
            </a:r>
            <a:r>
              <a:rPr lang="en-US" dirty="0"/>
              <a:t> is an instance of type </a:t>
            </a:r>
            <a:r>
              <a:rPr lang="en-US" dirty="0" err="1"/>
              <a:t>HttpResponse</a:t>
            </a:r>
            <a:endParaRPr lang="en-US" dirty="0"/>
          </a:p>
          <a:p>
            <a:pPr marL="457200" lvl="1" indent="0">
              <a:buNone/>
            </a:pPr>
            <a:r>
              <a:rPr lang="en-US" dirty="0"/>
              <a:t>// </a:t>
            </a:r>
            <a:r>
              <a:rPr lang="en-US" dirty="0" err="1"/>
              <a:t>resp.body</a:t>
            </a:r>
            <a:r>
              <a:rPr lang="en-US" dirty="0"/>
              <a:t> is an instance of type </a:t>
            </a:r>
            <a:r>
              <a:rPr lang="en-US" dirty="0" err="1"/>
              <a:t>MyModel</a:t>
            </a:r>
            <a:endParaRPr lang="en-US" dirty="0"/>
          </a:p>
          <a:p>
            <a:pPr marL="457200" lvl="1" indent="0">
              <a:buNone/>
            </a:pPr>
            <a:r>
              <a:rPr lang="en-US" dirty="0"/>
              <a:t>});</a:t>
            </a:r>
            <a:endParaRPr lang="es-ES" dirty="0"/>
          </a:p>
          <a:p>
            <a:r>
              <a:rPr lang="es-ES" dirty="0"/>
              <a:t>Para solicitar datos que no sean JSON:</a:t>
            </a:r>
          </a:p>
          <a:p>
            <a:pPr marL="457200" lvl="1" indent="0">
              <a:buNone/>
            </a:pPr>
            <a:r>
              <a:rPr lang="es-ES" dirty="0" err="1"/>
              <a:t>return</a:t>
            </a:r>
            <a:r>
              <a:rPr lang="es-ES" dirty="0"/>
              <a:t> </a:t>
            </a:r>
            <a:r>
              <a:rPr lang="es-ES" dirty="0" err="1"/>
              <a:t>this.http.get</a:t>
            </a:r>
            <a:r>
              <a:rPr lang="es-ES" dirty="0"/>
              <a:t>(</a:t>
            </a:r>
            <a:r>
              <a:rPr lang="es-ES" dirty="0" err="1"/>
              <a:t>this.baseUrl</a:t>
            </a:r>
            <a:r>
              <a:rPr lang="es-ES" dirty="0"/>
              <a:t>, {</a:t>
            </a:r>
            <a:r>
              <a:rPr lang="es-ES" dirty="0" err="1"/>
              <a:t>responseType</a:t>
            </a:r>
            <a:r>
              <a:rPr lang="es-ES" dirty="0"/>
              <a:t>: '</a:t>
            </a:r>
            <a:r>
              <a:rPr lang="es-ES" dirty="0" err="1"/>
              <a:t>text</a:t>
            </a:r>
            <a:r>
              <a:rPr lang="es-ES" dirty="0"/>
              <a:t>'});</a:t>
            </a:r>
          </a:p>
          <a:p>
            <a:pPr lvl="1"/>
            <a:endParaRPr lang="es-ES" dirty="0"/>
          </a:p>
        </p:txBody>
      </p:sp>
    </p:spTree>
    <p:extLst>
      <p:ext uri="{BB962C8B-B14F-4D97-AF65-F5344CB8AC3E}">
        <p14:creationId xmlns:p14="http://schemas.microsoft.com/office/powerpoint/2010/main" val="9099023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HttpResponse</a:t>
            </a:r>
            <a:r>
              <a:rPr lang="en-US" dirty="0"/>
              <a:t>&lt;T&gt;</a:t>
            </a:r>
            <a:endParaRPr lang="es-ES" dirty="0"/>
          </a:p>
        </p:txBody>
      </p:sp>
      <p:sp>
        <p:nvSpPr>
          <p:cNvPr id="3" name="Marcador de contenido 2"/>
          <p:cNvSpPr>
            <a:spLocks noGrp="1"/>
          </p:cNvSpPr>
          <p:nvPr>
            <p:ph idx="1"/>
          </p:nvPr>
        </p:nvSpPr>
        <p:spPr/>
        <p:txBody>
          <a:bodyPr>
            <a:normAutofit fontScale="92500" lnSpcReduction="20000"/>
          </a:bodyPr>
          <a:lstStyle/>
          <a:p>
            <a:r>
              <a:rPr lang="es-ES" b="1" dirty="0" err="1"/>
              <a:t>type</a:t>
            </a:r>
            <a:r>
              <a:rPr lang="es-ES" dirty="0"/>
              <a:t>: </a:t>
            </a:r>
            <a:r>
              <a:rPr lang="en-US" dirty="0" err="1"/>
              <a:t>HttpEventType.Response</a:t>
            </a:r>
            <a:r>
              <a:rPr lang="en-US" dirty="0"/>
              <a:t> o </a:t>
            </a:r>
            <a:r>
              <a:rPr lang="en-US" dirty="0" err="1"/>
              <a:t>HttpEventType.ResponseHeader</a:t>
            </a:r>
            <a:r>
              <a:rPr lang="en-US" dirty="0"/>
              <a:t>.</a:t>
            </a:r>
            <a:endParaRPr lang="es-ES" dirty="0"/>
          </a:p>
          <a:p>
            <a:r>
              <a:rPr lang="es-ES" b="1" dirty="0"/>
              <a:t>ok</a:t>
            </a:r>
            <a:r>
              <a:rPr lang="es-ES" dirty="0"/>
              <a:t>: Verdadero si el estado de la respuesta está entre 200 y 299.</a:t>
            </a:r>
          </a:p>
          <a:p>
            <a:r>
              <a:rPr lang="es-ES" b="1" dirty="0"/>
              <a:t>url</a:t>
            </a:r>
            <a:r>
              <a:rPr lang="es-ES" dirty="0"/>
              <a:t>: URL de la respuesta.</a:t>
            </a:r>
          </a:p>
          <a:p>
            <a:r>
              <a:rPr lang="es-ES" b="1" dirty="0"/>
              <a:t>status</a:t>
            </a:r>
            <a:r>
              <a:rPr lang="es-ES" dirty="0"/>
              <a:t>: Código de estado devuelto por el servidor.</a:t>
            </a:r>
          </a:p>
          <a:p>
            <a:r>
              <a:rPr lang="es-ES" b="1" dirty="0" err="1"/>
              <a:t>statusText</a:t>
            </a:r>
            <a:r>
              <a:rPr lang="es-ES" dirty="0"/>
              <a:t>: Versión textual del `status`.</a:t>
            </a:r>
          </a:p>
          <a:p>
            <a:r>
              <a:rPr lang="es-ES" b="1" dirty="0" err="1"/>
              <a:t>headers</a:t>
            </a:r>
            <a:r>
              <a:rPr lang="es-ES" dirty="0"/>
              <a:t>: Cabeceras de la respuesta.</a:t>
            </a:r>
          </a:p>
          <a:p>
            <a:r>
              <a:rPr lang="es-ES" b="1" dirty="0" err="1"/>
              <a:t>body</a:t>
            </a:r>
            <a:r>
              <a:rPr lang="es-ES" dirty="0"/>
              <a:t>: Cuerpo de la respuesta en el formato establecido.</a:t>
            </a:r>
          </a:p>
        </p:txBody>
      </p:sp>
    </p:spTree>
    <p:extLst>
      <p:ext uri="{BB962C8B-B14F-4D97-AF65-F5344CB8AC3E}">
        <p14:creationId xmlns:p14="http://schemas.microsoft.com/office/powerpoint/2010/main" val="127716289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Manejo de errores</a:t>
            </a:r>
          </a:p>
        </p:txBody>
      </p:sp>
      <p:sp>
        <p:nvSpPr>
          <p:cNvPr id="3" name="Marcador de contenido 2"/>
          <p:cNvSpPr>
            <a:spLocks noGrp="1"/>
          </p:cNvSpPr>
          <p:nvPr>
            <p:ph idx="1"/>
          </p:nvPr>
        </p:nvSpPr>
        <p:spPr/>
        <p:txBody>
          <a:bodyPr>
            <a:normAutofit fontScale="62500" lnSpcReduction="20000"/>
          </a:bodyPr>
          <a:lstStyle/>
          <a:p>
            <a:r>
              <a:rPr lang="es-ES" dirty="0"/>
              <a:t>Hay que agregar un controlador de errores a la llamada de .subscribe():</a:t>
            </a:r>
          </a:p>
          <a:p>
            <a:pPr marL="457200" lvl="1" indent="0">
              <a:buNone/>
            </a:pPr>
            <a:r>
              <a:rPr lang="es-ES" dirty="0" err="1"/>
              <a:t>this.http.get</a:t>
            </a:r>
            <a:r>
              <a:rPr lang="es-ES" dirty="0"/>
              <a:t>&lt;</a:t>
            </a:r>
            <a:r>
              <a:rPr lang="es-ES" dirty="0" err="1"/>
              <a:t>MyModel</a:t>
            </a:r>
            <a:r>
              <a:rPr lang="es-ES" dirty="0"/>
              <a:t>&gt;(</a:t>
            </a:r>
            <a:r>
              <a:rPr lang="es-ES" dirty="0" err="1"/>
              <a:t>this.baseUrl</a:t>
            </a:r>
            <a:r>
              <a:rPr lang="es-ES" dirty="0"/>
              <a:t>).subscribe(</a:t>
            </a:r>
          </a:p>
          <a:p>
            <a:pPr marL="457200" lvl="1" indent="0">
              <a:buNone/>
            </a:pPr>
            <a:r>
              <a:rPr lang="es-ES" dirty="0"/>
              <a:t>  </a:t>
            </a:r>
            <a:r>
              <a:rPr lang="es-ES" dirty="0" err="1"/>
              <a:t>resp</a:t>
            </a:r>
            <a:r>
              <a:rPr lang="es-ES" dirty="0"/>
              <a:t> =&gt; { ... },</a:t>
            </a:r>
          </a:p>
          <a:p>
            <a:pPr marL="457200" lvl="1" indent="0">
              <a:buNone/>
            </a:pPr>
            <a:r>
              <a:rPr lang="es-ES" dirty="0"/>
              <a:t>  </a:t>
            </a:r>
            <a:r>
              <a:rPr lang="es-ES" dirty="0" err="1"/>
              <a:t>err</a:t>
            </a:r>
            <a:r>
              <a:rPr lang="es-ES" dirty="0"/>
              <a:t> =&gt; { console.log('Error !!!');  }</a:t>
            </a:r>
          </a:p>
          <a:p>
            <a:pPr marL="457200" lvl="1" indent="0">
              <a:buNone/>
            </a:pPr>
            <a:r>
              <a:rPr lang="es-ES" dirty="0"/>
              <a:t>});</a:t>
            </a:r>
          </a:p>
          <a:p>
            <a:r>
              <a:rPr lang="es-ES" dirty="0"/>
              <a:t>Para obtener los detalles del error:</a:t>
            </a:r>
          </a:p>
          <a:p>
            <a:pPr marL="457200" lvl="1" indent="0">
              <a:buNone/>
            </a:pPr>
            <a:r>
              <a:rPr lang="es-ES" dirty="0"/>
              <a:t> (</a:t>
            </a:r>
            <a:r>
              <a:rPr lang="es-ES" dirty="0" err="1"/>
              <a:t>err</a:t>
            </a:r>
            <a:r>
              <a:rPr lang="es-ES" dirty="0"/>
              <a:t>: </a:t>
            </a:r>
            <a:r>
              <a:rPr lang="es-ES" dirty="0" err="1"/>
              <a:t>HttpErrorResponse</a:t>
            </a:r>
            <a:r>
              <a:rPr lang="es-ES" dirty="0"/>
              <a:t>) =&gt; {</a:t>
            </a:r>
          </a:p>
          <a:p>
            <a:pPr marL="457200" lvl="1" indent="0">
              <a:buNone/>
            </a:pPr>
            <a:r>
              <a:rPr lang="es-ES" dirty="0"/>
              <a:t>      </a:t>
            </a:r>
            <a:r>
              <a:rPr lang="es-ES" dirty="0" err="1"/>
              <a:t>if</a:t>
            </a:r>
            <a:r>
              <a:rPr lang="es-ES" dirty="0"/>
              <a:t> (</a:t>
            </a:r>
            <a:r>
              <a:rPr lang="es-ES" dirty="0" err="1"/>
              <a:t>err.error</a:t>
            </a:r>
            <a:r>
              <a:rPr lang="es-ES" dirty="0"/>
              <a:t> </a:t>
            </a:r>
            <a:r>
              <a:rPr lang="es-ES" dirty="0" err="1"/>
              <a:t>instanceof</a:t>
            </a:r>
            <a:r>
              <a:rPr lang="es-ES" dirty="0"/>
              <a:t> Error) { </a:t>
            </a:r>
          </a:p>
          <a:p>
            <a:pPr marL="457200" lvl="1" indent="0">
              <a:buNone/>
            </a:pPr>
            <a:r>
              <a:rPr lang="es-ES" dirty="0"/>
              <a:t>        // A </a:t>
            </a:r>
            <a:r>
              <a:rPr lang="es-ES" dirty="0" err="1"/>
              <a:t>client-side</a:t>
            </a:r>
            <a:r>
              <a:rPr lang="es-ES" dirty="0"/>
              <a:t> </a:t>
            </a:r>
            <a:r>
              <a:rPr lang="es-ES" dirty="0" err="1"/>
              <a:t>or</a:t>
            </a:r>
            <a:r>
              <a:rPr lang="es-ES" dirty="0"/>
              <a:t> </a:t>
            </a:r>
            <a:r>
              <a:rPr lang="es-ES" dirty="0" err="1"/>
              <a:t>network</a:t>
            </a:r>
            <a:r>
              <a:rPr lang="es-ES" dirty="0"/>
              <a:t> error </a:t>
            </a:r>
            <a:r>
              <a:rPr lang="es-ES" dirty="0" err="1"/>
              <a:t>occurred</a:t>
            </a:r>
            <a:r>
              <a:rPr lang="es-ES" dirty="0"/>
              <a:t>. </a:t>
            </a:r>
            <a:r>
              <a:rPr lang="es-ES" dirty="0" err="1"/>
              <a:t>Handle</a:t>
            </a:r>
            <a:r>
              <a:rPr lang="es-ES" dirty="0"/>
              <a:t> </a:t>
            </a:r>
            <a:r>
              <a:rPr lang="es-ES" dirty="0" err="1"/>
              <a:t>it</a:t>
            </a:r>
            <a:r>
              <a:rPr lang="es-ES" dirty="0"/>
              <a:t> </a:t>
            </a:r>
            <a:r>
              <a:rPr lang="es-ES" dirty="0" err="1"/>
              <a:t>accordingly</a:t>
            </a:r>
            <a:r>
              <a:rPr lang="es-ES" dirty="0"/>
              <a:t>.</a:t>
            </a:r>
          </a:p>
          <a:p>
            <a:pPr marL="457200" lvl="1" indent="0">
              <a:buNone/>
            </a:pPr>
            <a:r>
              <a:rPr lang="es-ES" dirty="0"/>
              <a:t>        console.log('</a:t>
            </a:r>
            <a:r>
              <a:rPr lang="es-ES" dirty="0" err="1"/>
              <a:t>An</a:t>
            </a:r>
            <a:r>
              <a:rPr lang="es-ES" dirty="0"/>
              <a:t> error </a:t>
            </a:r>
            <a:r>
              <a:rPr lang="es-ES" dirty="0" err="1"/>
              <a:t>occurred</a:t>
            </a:r>
            <a:r>
              <a:rPr lang="es-ES" dirty="0"/>
              <a:t>:', </a:t>
            </a:r>
            <a:r>
              <a:rPr lang="es-ES" dirty="0" err="1"/>
              <a:t>err.error.message</a:t>
            </a:r>
            <a:r>
              <a:rPr lang="es-ES" dirty="0"/>
              <a:t>);</a:t>
            </a:r>
          </a:p>
          <a:p>
            <a:pPr marL="457200" lvl="1" indent="0">
              <a:buNone/>
            </a:pPr>
            <a:r>
              <a:rPr lang="es-ES" dirty="0"/>
              <a:t>      } </a:t>
            </a:r>
            <a:r>
              <a:rPr lang="es-ES" dirty="0" err="1"/>
              <a:t>else</a:t>
            </a:r>
            <a:r>
              <a:rPr lang="es-ES" dirty="0"/>
              <a:t> {</a:t>
            </a:r>
          </a:p>
          <a:p>
            <a:pPr marL="457200" lvl="1" indent="0">
              <a:buNone/>
            </a:pPr>
            <a:r>
              <a:rPr lang="es-ES" dirty="0"/>
              <a:t>        // </a:t>
            </a:r>
            <a:r>
              <a:rPr lang="es-ES" dirty="0" err="1"/>
              <a:t>The</a:t>
            </a:r>
            <a:r>
              <a:rPr lang="es-ES" dirty="0"/>
              <a:t> </a:t>
            </a:r>
            <a:r>
              <a:rPr lang="es-ES" dirty="0" err="1"/>
              <a:t>backend</a:t>
            </a:r>
            <a:r>
              <a:rPr lang="es-ES" dirty="0"/>
              <a:t> </a:t>
            </a:r>
            <a:r>
              <a:rPr lang="es-ES" dirty="0" err="1"/>
              <a:t>returned</a:t>
            </a:r>
            <a:r>
              <a:rPr lang="es-ES" dirty="0"/>
              <a:t> </a:t>
            </a:r>
            <a:r>
              <a:rPr lang="es-ES" dirty="0" err="1"/>
              <a:t>an</a:t>
            </a:r>
            <a:r>
              <a:rPr lang="es-ES" dirty="0"/>
              <a:t> </a:t>
            </a:r>
            <a:r>
              <a:rPr lang="es-ES" dirty="0" err="1"/>
              <a:t>unsuccessful</a:t>
            </a:r>
            <a:r>
              <a:rPr lang="es-ES" dirty="0"/>
              <a:t> response </a:t>
            </a:r>
            <a:r>
              <a:rPr lang="es-ES" dirty="0" err="1"/>
              <a:t>code</a:t>
            </a:r>
            <a:r>
              <a:rPr lang="es-ES" dirty="0"/>
              <a:t>.</a:t>
            </a:r>
          </a:p>
          <a:p>
            <a:pPr marL="457200" lvl="1" indent="0">
              <a:buNone/>
            </a:pPr>
            <a:r>
              <a:rPr lang="es-ES" dirty="0"/>
              <a:t>        // </a:t>
            </a:r>
            <a:r>
              <a:rPr lang="es-ES" dirty="0" err="1"/>
              <a:t>The</a:t>
            </a:r>
            <a:r>
              <a:rPr lang="es-ES" dirty="0"/>
              <a:t> response </a:t>
            </a:r>
            <a:r>
              <a:rPr lang="es-ES" dirty="0" err="1"/>
              <a:t>body</a:t>
            </a:r>
            <a:r>
              <a:rPr lang="es-ES" dirty="0"/>
              <a:t> </a:t>
            </a:r>
            <a:r>
              <a:rPr lang="es-ES" dirty="0" err="1"/>
              <a:t>may</a:t>
            </a:r>
            <a:r>
              <a:rPr lang="es-ES" dirty="0"/>
              <a:t> </a:t>
            </a:r>
            <a:r>
              <a:rPr lang="es-ES" dirty="0" err="1"/>
              <a:t>contain</a:t>
            </a:r>
            <a:r>
              <a:rPr lang="es-ES" dirty="0"/>
              <a:t> </a:t>
            </a:r>
            <a:r>
              <a:rPr lang="es-ES" dirty="0" err="1"/>
              <a:t>clues</a:t>
            </a:r>
            <a:r>
              <a:rPr lang="es-ES" dirty="0"/>
              <a:t> as to </a:t>
            </a:r>
            <a:r>
              <a:rPr lang="es-ES" dirty="0" err="1"/>
              <a:t>what</a:t>
            </a:r>
            <a:r>
              <a:rPr lang="es-ES" dirty="0"/>
              <a:t> </a:t>
            </a:r>
            <a:r>
              <a:rPr lang="es-ES" dirty="0" err="1"/>
              <a:t>went</a:t>
            </a:r>
            <a:r>
              <a:rPr lang="es-ES" dirty="0"/>
              <a:t> </a:t>
            </a:r>
            <a:r>
              <a:rPr lang="es-ES" dirty="0" err="1"/>
              <a:t>wrong</a:t>
            </a:r>
            <a:r>
              <a:rPr lang="es-ES" dirty="0"/>
              <a:t>,</a:t>
            </a:r>
          </a:p>
          <a:p>
            <a:pPr marL="457200" lvl="1" indent="0">
              <a:buNone/>
            </a:pPr>
            <a:r>
              <a:rPr lang="es-ES" dirty="0"/>
              <a:t>        console.log(`</a:t>
            </a:r>
            <a:r>
              <a:rPr lang="es-ES" dirty="0" err="1"/>
              <a:t>Backend</a:t>
            </a:r>
            <a:r>
              <a:rPr lang="es-ES" dirty="0"/>
              <a:t> </a:t>
            </a:r>
            <a:r>
              <a:rPr lang="es-ES" dirty="0" err="1"/>
              <a:t>returned</a:t>
            </a:r>
            <a:r>
              <a:rPr lang="es-ES" dirty="0"/>
              <a:t> </a:t>
            </a:r>
            <a:r>
              <a:rPr lang="es-ES" dirty="0" err="1"/>
              <a:t>code</a:t>
            </a:r>
            <a:r>
              <a:rPr lang="es-ES" dirty="0"/>
              <a:t> ${</a:t>
            </a:r>
            <a:r>
              <a:rPr lang="es-ES" dirty="0" err="1"/>
              <a:t>err.status</a:t>
            </a:r>
            <a:r>
              <a:rPr lang="es-ES" dirty="0"/>
              <a:t>}, </a:t>
            </a:r>
            <a:r>
              <a:rPr lang="es-ES" dirty="0" err="1"/>
              <a:t>body</a:t>
            </a:r>
            <a:r>
              <a:rPr lang="es-ES" dirty="0"/>
              <a:t> </a:t>
            </a:r>
            <a:r>
              <a:rPr lang="es-ES" dirty="0" err="1"/>
              <a:t>was</a:t>
            </a:r>
            <a:r>
              <a:rPr lang="es-ES" dirty="0"/>
              <a:t>: ${</a:t>
            </a:r>
            <a:r>
              <a:rPr lang="es-ES" dirty="0" err="1"/>
              <a:t>err.error</a:t>
            </a:r>
            <a:r>
              <a:rPr lang="es-ES" dirty="0"/>
              <a:t>}`);</a:t>
            </a:r>
          </a:p>
          <a:p>
            <a:pPr marL="457200" lvl="1" indent="0">
              <a:buNone/>
            </a:pPr>
            <a:r>
              <a:rPr lang="es-ES" dirty="0"/>
              <a:t>      }</a:t>
            </a:r>
          </a:p>
          <a:p>
            <a:pPr marL="457200" lvl="1" indent="0">
              <a:buNone/>
            </a:pPr>
            <a:r>
              <a:rPr lang="es-ES" dirty="0"/>
              <a:t>    }</a:t>
            </a:r>
          </a:p>
        </p:txBody>
      </p:sp>
    </p:spTree>
    <p:extLst>
      <p:ext uri="{BB962C8B-B14F-4D97-AF65-F5344CB8AC3E}">
        <p14:creationId xmlns:p14="http://schemas.microsoft.com/office/powerpoint/2010/main" val="465491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Actualización</a:t>
            </a:r>
          </a:p>
        </p:txBody>
      </p:sp>
      <p:sp>
        <p:nvSpPr>
          <p:cNvPr id="3" name="Marcador de contenido 2"/>
          <p:cNvSpPr>
            <a:spLocks noGrp="1"/>
          </p:cNvSpPr>
          <p:nvPr>
            <p:ph idx="1"/>
          </p:nvPr>
        </p:nvSpPr>
        <p:spPr/>
        <p:txBody>
          <a:bodyPr>
            <a:normAutofit/>
          </a:bodyPr>
          <a:lstStyle/>
          <a:p>
            <a:r>
              <a:rPr lang="es-ES" dirty="0"/>
              <a:t>El equipo de Angular a creado la Angular </a:t>
            </a:r>
            <a:r>
              <a:rPr lang="es-ES" dirty="0" err="1"/>
              <a:t>Update</a:t>
            </a:r>
            <a:r>
              <a:rPr lang="es-ES" dirty="0"/>
              <a:t> </a:t>
            </a:r>
            <a:r>
              <a:rPr lang="es-ES" dirty="0" err="1"/>
              <a:t>Guide</a:t>
            </a:r>
            <a:r>
              <a:rPr lang="es-ES" dirty="0"/>
              <a:t> para guiar a través del proceso de actualización y para conocer los cambios que se deben realizar en el código antes de comenzar el proceso de actualización, los pasos para actualizar la aplicación y la información sobre cómo prepararse para futuras versiones de Angular.</a:t>
            </a:r>
          </a:p>
          <a:p>
            <a:pPr marL="457200" lvl="1" indent="0">
              <a:buNone/>
            </a:pPr>
            <a:r>
              <a:rPr lang="es-ES" dirty="0">
                <a:hlinkClick r:id="rId2"/>
              </a:rPr>
              <a:t>https://angular-update-guide.firebaseapp.com/</a:t>
            </a:r>
            <a:endParaRPr lang="es-ES" dirty="0"/>
          </a:p>
          <a:p>
            <a:endParaRPr lang="es-ES" dirty="0"/>
          </a:p>
        </p:txBody>
      </p:sp>
    </p:spTree>
    <p:extLst>
      <p:ext uri="{BB962C8B-B14F-4D97-AF65-F5344CB8AC3E}">
        <p14:creationId xmlns:p14="http://schemas.microsoft.com/office/powerpoint/2010/main" val="218371241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HttpErrorResponse</a:t>
            </a:r>
            <a:endParaRPr lang="es-ES" dirty="0"/>
          </a:p>
        </p:txBody>
      </p:sp>
      <p:sp>
        <p:nvSpPr>
          <p:cNvPr id="3" name="Marcador de contenido 2"/>
          <p:cNvSpPr>
            <a:spLocks noGrp="1"/>
          </p:cNvSpPr>
          <p:nvPr>
            <p:ph idx="1"/>
          </p:nvPr>
        </p:nvSpPr>
        <p:spPr/>
        <p:txBody>
          <a:bodyPr>
            <a:normAutofit fontScale="77500" lnSpcReduction="20000"/>
          </a:bodyPr>
          <a:lstStyle/>
          <a:p>
            <a:r>
              <a:rPr lang="es-ES" b="1" dirty="0" err="1"/>
              <a:t>type</a:t>
            </a:r>
            <a:r>
              <a:rPr lang="es-ES" dirty="0"/>
              <a:t>: </a:t>
            </a:r>
            <a:r>
              <a:rPr lang="en-US" dirty="0" err="1"/>
              <a:t>HttpEventType.Response</a:t>
            </a:r>
            <a:r>
              <a:rPr lang="en-US" dirty="0"/>
              <a:t> o </a:t>
            </a:r>
            <a:r>
              <a:rPr lang="en-US" dirty="0" err="1"/>
              <a:t>HttpEventType.ResponseHeader</a:t>
            </a:r>
            <a:r>
              <a:rPr lang="en-US" dirty="0"/>
              <a:t>.</a:t>
            </a:r>
            <a:endParaRPr lang="es-ES" dirty="0"/>
          </a:p>
          <a:p>
            <a:r>
              <a:rPr lang="es-ES" b="1" dirty="0"/>
              <a:t>url</a:t>
            </a:r>
            <a:r>
              <a:rPr lang="es-ES" dirty="0"/>
              <a:t>: URL de la respuesta.</a:t>
            </a:r>
          </a:p>
          <a:p>
            <a:r>
              <a:rPr lang="es-ES" b="1" dirty="0"/>
              <a:t>status</a:t>
            </a:r>
            <a:r>
              <a:rPr lang="es-ES" dirty="0"/>
              <a:t>: Código de estado devuelto por el servidor.</a:t>
            </a:r>
          </a:p>
          <a:p>
            <a:r>
              <a:rPr lang="es-ES" b="1" dirty="0" err="1"/>
              <a:t>statusText</a:t>
            </a:r>
            <a:r>
              <a:rPr lang="es-ES" dirty="0"/>
              <a:t>: Versión textual del `status`.</a:t>
            </a:r>
          </a:p>
          <a:p>
            <a:r>
              <a:rPr lang="es-ES" b="1" dirty="0" err="1"/>
              <a:t>headers</a:t>
            </a:r>
            <a:r>
              <a:rPr lang="es-ES" dirty="0"/>
              <a:t>: Cabeceras de la respuesta.</a:t>
            </a:r>
          </a:p>
          <a:p>
            <a:r>
              <a:rPr lang="es-ES" b="1" dirty="0"/>
              <a:t>ok</a:t>
            </a:r>
            <a:r>
              <a:rPr lang="es-ES" dirty="0"/>
              <a:t>: Falso </a:t>
            </a:r>
          </a:p>
          <a:p>
            <a:r>
              <a:rPr lang="es-ES" b="1" dirty="0" err="1"/>
              <a:t>name</a:t>
            </a:r>
            <a:r>
              <a:rPr lang="es-ES" dirty="0"/>
              <a:t>: '</a:t>
            </a:r>
            <a:r>
              <a:rPr lang="es-ES" dirty="0" err="1"/>
              <a:t>HttpErrorResponse</a:t>
            </a:r>
            <a:r>
              <a:rPr lang="es-ES" dirty="0"/>
              <a:t>'</a:t>
            </a:r>
          </a:p>
          <a:p>
            <a:r>
              <a:rPr lang="es-ES" b="1" dirty="0" err="1"/>
              <a:t>message</a:t>
            </a:r>
            <a:r>
              <a:rPr lang="es-ES" dirty="0"/>
              <a:t>: Indica si el error se ha producido en la solicitud (status: 4xx, 5xx) o al procesar la respuesta (status: 2xx)</a:t>
            </a:r>
          </a:p>
          <a:p>
            <a:r>
              <a:rPr lang="es-ES" b="1" dirty="0"/>
              <a:t>error</a:t>
            </a:r>
            <a:r>
              <a:rPr lang="es-ES" dirty="0"/>
              <a:t>: Cuerpo de la respuesta.</a:t>
            </a:r>
          </a:p>
        </p:txBody>
      </p:sp>
    </p:spTree>
    <p:extLst>
      <p:ext uri="{BB962C8B-B14F-4D97-AF65-F5344CB8AC3E}">
        <p14:creationId xmlns:p14="http://schemas.microsoft.com/office/powerpoint/2010/main" val="8526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Tratamiento de errores</a:t>
            </a:r>
          </a:p>
        </p:txBody>
      </p:sp>
      <p:sp>
        <p:nvSpPr>
          <p:cNvPr id="3" name="Marcador de contenido 2"/>
          <p:cNvSpPr>
            <a:spLocks noGrp="1"/>
          </p:cNvSpPr>
          <p:nvPr>
            <p:ph idx="1"/>
          </p:nvPr>
        </p:nvSpPr>
        <p:spPr/>
        <p:txBody>
          <a:bodyPr>
            <a:normAutofit fontScale="77500" lnSpcReduction="20000"/>
          </a:bodyPr>
          <a:lstStyle/>
          <a:p>
            <a:r>
              <a:rPr lang="es-ES" dirty="0"/>
              <a:t>Una forma de tratar los errores es simplemente reintentar la solicitud. </a:t>
            </a:r>
          </a:p>
          <a:p>
            <a:r>
              <a:rPr lang="es-ES" dirty="0"/>
              <a:t>Esta estrategia puede ser útil cuando los errores son transitorios y es poco probable que se repitan.</a:t>
            </a:r>
          </a:p>
          <a:p>
            <a:r>
              <a:rPr lang="es-ES" dirty="0" err="1"/>
              <a:t>RxJS</a:t>
            </a:r>
            <a:r>
              <a:rPr lang="es-ES" dirty="0"/>
              <a:t> tiene el operador .</a:t>
            </a:r>
            <a:r>
              <a:rPr lang="es-ES" dirty="0" err="1"/>
              <a:t>retry</a:t>
            </a:r>
            <a:r>
              <a:rPr lang="es-ES" dirty="0"/>
              <a:t>(), que automáticamente </a:t>
            </a:r>
            <a:r>
              <a:rPr lang="es-ES" dirty="0" err="1"/>
              <a:t>resubscribe</a:t>
            </a:r>
            <a:r>
              <a:rPr lang="es-ES" dirty="0"/>
              <a:t> a un Observable, reeditando así la solicitud, al encontrarse con un error.</a:t>
            </a:r>
          </a:p>
          <a:p>
            <a:pPr marL="457200" lvl="1" indent="0">
              <a:buNone/>
            </a:pPr>
            <a:r>
              <a:rPr lang="es-ES" b="1" dirty="0" err="1"/>
              <a:t>import</a:t>
            </a:r>
            <a:r>
              <a:rPr lang="es-ES" b="1" dirty="0"/>
              <a:t> {</a:t>
            </a:r>
            <a:r>
              <a:rPr lang="es-ES" b="1" dirty="0" err="1"/>
              <a:t>retry</a:t>
            </a:r>
            <a:r>
              <a:rPr lang="es-ES" b="1" dirty="0"/>
              <a:t>, </a:t>
            </a:r>
            <a:r>
              <a:rPr lang="es-ES" b="1" dirty="0" err="1"/>
              <a:t>catchError</a:t>
            </a:r>
            <a:r>
              <a:rPr lang="es-ES" b="1" dirty="0"/>
              <a:t>} </a:t>
            </a:r>
            <a:r>
              <a:rPr lang="es-ES" b="1" dirty="0" err="1"/>
              <a:t>from</a:t>
            </a:r>
            <a:r>
              <a:rPr lang="es-ES" b="1" dirty="0"/>
              <a:t> '</a:t>
            </a:r>
            <a:r>
              <a:rPr lang="es-ES" b="1" dirty="0" err="1"/>
              <a:t>rxjs</a:t>
            </a:r>
            <a:r>
              <a:rPr lang="es-ES" b="1" dirty="0"/>
              <a:t>/</a:t>
            </a:r>
            <a:r>
              <a:rPr lang="es-ES" b="1" dirty="0" err="1"/>
              <a:t>internal</a:t>
            </a:r>
            <a:r>
              <a:rPr lang="es-ES" b="1" dirty="0"/>
              <a:t>/</a:t>
            </a:r>
            <a:r>
              <a:rPr lang="es-ES" b="1" dirty="0" err="1"/>
              <a:t>operators</a:t>
            </a:r>
            <a:r>
              <a:rPr lang="es-ES" b="1" dirty="0"/>
              <a:t>';</a:t>
            </a:r>
          </a:p>
          <a:p>
            <a:pPr marL="457200" lvl="1" indent="0">
              <a:buNone/>
            </a:pPr>
            <a:r>
              <a:rPr lang="es-ES" dirty="0"/>
              <a:t>// …</a:t>
            </a:r>
          </a:p>
          <a:p>
            <a:pPr marL="457200" lvl="1" indent="0">
              <a:buNone/>
            </a:pPr>
            <a:r>
              <a:rPr lang="es-ES" dirty="0" err="1"/>
              <a:t>this.http.get</a:t>
            </a:r>
            <a:r>
              <a:rPr lang="es-ES" dirty="0"/>
              <a:t>&lt;</a:t>
            </a:r>
            <a:r>
              <a:rPr lang="es-ES" dirty="0" err="1"/>
              <a:t>MyModel</a:t>
            </a:r>
            <a:r>
              <a:rPr lang="es-ES" dirty="0"/>
              <a:t>&gt;(</a:t>
            </a:r>
            <a:r>
              <a:rPr lang="es-ES" dirty="0" err="1"/>
              <a:t>this.baseUrl</a:t>
            </a:r>
            <a:r>
              <a:rPr lang="es-ES" dirty="0"/>
              <a:t>).pipe(</a:t>
            </a:r>
          </a:p>
          <a:p>
            <a:pPr marL="719138" lvl="1" indent="0">
              <a:buNone/>
            </a:pPr>
            <a:r>
              <a:rPr lang="es-ES" b="1" dirty="0" err="1"/>
              <a:t>retry</a:t>
            </a:r>
            <a:r>
              <a:rPr lang="es-ES" b="1" dirty="0"/>
              <a:t>(3</a:t>
            </a:r>
            <a:r>
              <a:rPr lang="es-ES" dirty="0"/>
              <a:t>),</a:t>
            </a:r>
          </a:p>
          <a:p>
            <a:pPr marL="719138" lvl="1" indent="0">
              <a:buNone/>
            </a:pPr>
            <a:r>
              <a:rPr lang="es-ES" dirty="0" err="1"/>
              <a:t>catchError</a:t>
            </a:r>
            <a:r>
              <a:rPr lang="es-ES" dirty="0"/>
              <a:t>(</a:t>
            </a:r>
            <a:r>
              <a:rPr lang="es-ES" dirty="0" err="1"/>
              <a:t>err</a:t>
            </a:r>
            <a:r>
              <a:rPr lang="es-ES" dirty="0"/>
              <a:t> =&gt; …)</a:t>
            </a:r>
          </a:p>
          <a:p>
            <a:pPr marL="719138" lvl="1" indent="0">
              <a:buNone/>
            </a:pPr>
            <a:r>
              <a:rPr lang="es-ES" dirty="0"/>
              <a:t>).subscribe(…);</a:t>
            </a:r>
          </a:p>
          <a:p>
            <a:endParaRPr lang="es-ES" dirty="0"/>
          </a:p>
          <a:p>
            <a:endParaRPr lang="es-ES" dirty="0"/>
          </a:p>
        </p:txBody>
      </p:sp>
    </p:spTree>
    <p:extLst>
      <p:ext uri="{BB962C8B-B14F-4D97-AF65-F5344CB8AC3E}">
        <p14:creationId xmlns:p14="http://schemas.microsoft.com/office/powerpoint/2010/main" val="39908305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Retroceso exponencial</a:t>
            </a:r>
          </a:p>
        </p:txBody>
      </p:sp>
      <p:sp>
        <p:nvSpPr>
          <p:cNvPr id="3" name="Marcador de contenido 2"/>
          <p:cNvSpPr>
            <a:spLocks noGrp="1"/>
          </p:cNvSpPr>
          <p:nvPr>
            <p:ph idx="1"/>
          </p:nvPr>
        </p:nvSpPr>
        <p:spPr/>
        <p:txBody>
          <a:bodyPr>
            <a:normAutofit fontScale="62500" lnSpcReduction="20000"/>
          </a:bodyPr>
          <a:lstStyle/>
          <a:p>
            <a:r>
              <a:rPr lang="es-ES" dirty="0"/>
              <a:t>El retroceso exponencial es una técnica en la que se vuelve a intentar una API después de la falla, lo que hace que el tiempo entre reintentos sea más prolongado después de cada fallo consecutiva, con un número máximo de reintentos después de los cuales se considera que la solicitud ha fallado. </a:t>
            </a:r>
          </a:p>
          <a:p>
            <a:pPr lvl="3"/>
            <a:endParaRPr lang="es-ES" dirty="0"/>
          </a:p>
          <a:p>
            <a:pPr marL="457200" lvl="1" indent="0">
              <a:buNone/>
            </a:pPr>
            <a:r>
              <a:rPr lang="es-ES" dirty="0" err="1"/>
              <a:t>function</a:t>
            </a:r>
            <a:r>
              <a:rPr lang="es-ES" dirty="0"/>
              <a:t> </a:t>
            </a:r>
            <a:r>
              <a:rPr lang="es-ES" dirty="0" err="1"/>
              <a:t>backoff</a:t>
            </a:r>
            <a:r>
              <a:rPr lang="es-ES" dirty="0"/>
              <a:t>(</a:t>
            </a:r>
            <a:r>
              <a:rPr lang="es-ES" dirty="0" err="1"/>
              <a:t>maxTries</a:t>
            </a:r>
            <a:r>
              <a:rPr lang="es-ES" dirty="0"/>
              <a:t>, ms) {</a:t>
            </a:r>
          </a:p>
          <a:p>
            <a:pPr marL="457200" lvl="1" indent="0">
              <a:buNone/>
            </a:pPr>
            <a:r>
              <a:rPr lang="es-ES" dirty="0"/>
              <a:t> </a:t>
            </a:r>
            <a:r>
              <a:rPr lang="es-ES" dirty="0" err="1"/>
              <a:t>return</a:t>
            </a:r>
            <a:r>
              <a:rPr lang="es-ES" dirty="0"/>
              <a:t> pipe(</a:t>
            </a:r>
          </a:p>
          <a:p>
            <a:pPr marL="457200" lvl="1" indent="0">
              <a:buNone/>
            </a:pPr>
            <a:r>
              <a:rPr lang="es-ES" dirty="0"/>
              <a:t>   </a:t>
            </a:r>
            <a:r>
              <a:rPr lang="es-ES" dirty="0" err="1"/>
              <a:t>retryWhen</a:t>
            </a:r>
            <a:r>
              <a:rPr lang="es-ES" dirty="0"/>
              <a:t>(</a:t>
            </a:r>
            <a:r>
              <a:rPr lang="es-ES" dirty="0" err="1"/>
              <a:t>attempts</a:t>
            </a:r>
            <a:r>
              <a:rPr lang="es-ES" dirty="0"/>
              <a:t> =&gt; </a:t>
            </a:r>
            <a:r>
              <a:rPr lang="es-ES" dirty="0" err="1"/>
              <a:t>range</a:t>
            </a:r>
            <a:r>
              <a:rPr lang="es-ES" dirty="0"/>
              <a:t>(1, </a:t>
            </a:r>
            <a:r>
              <a:rPr lang="es-ES" dirty="0" err="1"/>
              <a:t>maxTries</a:t>
            </a:r>
            <a:r>
              <a:rPr lang="es-ES" dirty="0"/>
              <a:t>)</a:t>
            </a:r>
          </a:p>
          <a:p>
            <a:pPr marL="457200" lvl="1" indent="0">
              <a:buNone/>
            </a:pPr>
            <a:r>
              <a:rPr lang="es-ES" dirty="0"/>
              <a:t>     .pipe(</a:t>
            </a:r>
            <a:r>
              <a:rPr lang="es-ES" dirty="0" err="1"/>
              <a:t>zip</a:t>
            </a:r>
            <a:r>
              <a:rPr lang="es-ES" dirty="0"/>
              <a:t>(</a:t>
            </a:r>
            <a:r>
              <a:rPr lang="es-ES" dirty="0" err="1"/>
              <a:t>attempts</a:t>
            </a:r>
            <a:r>
              <a:rPr lang="es-ES" dirty="0"/>
              <a:t>, (i) =&gt; i), </a:t>
            </a:r>
            <a:r>
              <a:rPr lang="es-ES" dirty="0" err="1"/>
              <a:t>map</a:t>
            </a:r>
            <a:r>
              <a:rPr lang="es-ES" dirty="0"/>
              <a:t>(i =&gt; i * i), </a:t>
            </a:r>
            <a:r>
              <a:rPr lang="es-ES" dirty="0" err="1"/>
              <a:t>mergeMap</a:t>
            </a:r>
            <a:r>
              <a:rPr lang="es-ES" dirty="0"/>
              <a:t>(i =&gt;  </a:t>
            </a:r>
            <a:r>
              <a:rPr lang="es-ES" dirty="0" err="1"/>
              <a:t>timer</a:t>
            </a:r>
            <a:r>
              <a:rPr lang="es-ES" dirty="0"/>
              <a:t>(i * ms))</a:t>
            </a:r>
          </a:p>
          <a:p>
            <a:pPr marL="457200" lvl="1" indent="0">
              <a:buNone/>
            </a:pPr>
            <a:r>
              <a:rPr lang="es-ES" dirty="0"/>
              <a:t>     ) ) );</a:t>
            </a:r>
          </a:p>
          <a:p>
            <a:pPr marL="457200" lvl="1" indent="0">
              <a:buNone/>
            </a:pPr>
            <a:r>
              <a:rPr lang="es-ES" dirty="0"/>
              <a:t>}</a:t>
            </a:r>
          </a:p>
          <a:p>
            <a:pPr marL="1771650" lvl="4" indent="0">
              <a:buNone/>
            </a:pPr>
            <a:r>
              <a:rPr lang="es-ES" dirty="0"/>
              <a:t> </a:t>
            </a:r>
          </a:p>
          <a:p>
            <a:pPr marL="457200" lvl="1" indent="0">
              <a:buNone/>
            </a:pPr>
            <a:r>
              <a:rPr lang="es-ES" dirty="0" err="1"/>
              <a:t>ajax</a:t>
            </a:r>
            <a:r>
              <a:rPr lang="es-ES" dirty="0"/>
              <a:t>('/api/</a:t>
            </a:r>
            <a:r>
              <a:rPr lang="es-ES" dirty="0" err="1"/>
              <a:t>endpoint</a:t>
            </a:r>
            <a:r>
              <a:rPr lang="es-ES" dirty="0"/>
              <a:t>')</a:t>
            </a:r>
          </a:p>
          <a:p>
            <a:pPr marL="457200" lvl="1" indent="0">
              <a:buNone/>
            </a:pPr>
            <a:r>
              <a:rPr lang="es-ES" dirty="0"/>
              <a:t>  .pipe(</a:t>
            </a:r>
            <a:r>
              <a:rPr lang="es-ES" dirty="0" err="1"/>
              <a:t>backoff</a:t>
            </a:r>
            <a:r>
              <a:rPr lang="es-ES" dirty="0"/>
              <a:t>(3, 250))</a:t>
            </a:r>
          </a:p>
          <a:p>
            <a:pPr marL="457200" lvl="1" indent="0">
              <a:buNone/>
            </a:pPr>
            <a:r>
              <a:rPr lang="es-ES" dirty="0"/>
              <a:t>  .subscribe(data =&gt; </a:t>
            </a:r>
            <a:r>
              <a:rPr lang="es-ES" dirty="0" err="1"/>
              <a:t>handleData</a:t>
            </a:r>
            <a:r>
              <a:rPr lang="es-ES" dirty="0"/>
              <a:t>(data));</a:t>
            </a:r>
          </a:p>
        </p:txBody>
      </p:sp>
    </p:spTree>
    <p:extLst>
      <p:ext uri="{BB962C8B-B14F-4D97-AF65-F5344CB8AC3E}">
        <p14:creationId xmlns:p14="http://schemas.microsoft.com/office/powerpoint/2010/main" val="19980681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 </a:t>
            </a:r>
            <a:r>
              <a:rPr lang="es-ES" dirty="0" err="1"/>
              <a:t>RESTFul</a:t>
            </a:r>
            <a:endParaRPr lang="es-ES" dirty="0"/>
          </a:p>
        </p:txBody>
      </p:sp>
      <p:sp>
        <p:nvSpPr>
          <p:cNvPr id="3" name="Marcador de contenido 2"/>
          <p:cNvSpPr>
            <a:spLocks noGrp="1"/>
          </p:cNvSpPr>
          <p:nvPr>
            <p:ph idx="1"/>
          </p:nvPr>
        </p:nvSpPr>
        <p:spPr>
          <a:xfrm>
            <a:off x="457200" y="1600200"/>
            <a:ext cx="8229600" cy="4853136"/>
          </a:xfrm>
        </p:spPr>
        <p:txBody>
          <a:bodyPr>
            <a:normAutofit fontScale="55000" lnSpcReduction="20000"/>
          </a:bodyPr>
          <a:lstStyle/>
          <a:p>
            <a:pPr marL="0" indent="0">
              <a:buNone/>
            </a:pPr>
            <a:r>
              <a:rPr lang="es-ES" dirty="0" err="1"/>
              <a:t>import</a:t>
            </a:r>
            <a:r>
              <a:rPr lang="es-ES" dirty="0"/>
              <a:t> { </a:t>
            </a:r>
            <a:r>
              <a:rPr lang="es-ES" dirty="0" err="1"/>
              <a:t>HttpClient</a:t>
            </a:r>
            <a:r>
              <a:rPr lang="es-ES" dirty="0"/>
              <a:t> } </a:t>
            </a:r>
            <a:r>
              <a:rPr lang="es-ES" dirty="0" err="1"/>
              <a:t>from</a:t>
            </a:r>
            <a:r>
              <a:rPr lang="es-ES" dirty="0"/>
              <a:t> '@angular/</a:t>
            </a:r>
            <a:r>
              <a:rPr lang="es-ES" dirty="0" err="1"/>
              <a:t>common</a:t>
            </a:r>
            <a:r>
              <a:rPr lang="es-ES" dirty="0"/>
              <a:t>/http';</a:t>
            </a:r>
          </a:p>
          <a:p>
            <a:pPr marL="0" indent="0">
              <a:buNone/>
            </a:pPr>
            <a:r>
              <a:rPr lang="es-ES" dirty="0" err="1"/>
              <a:t>import</a:t>
            </a:r>
            <a:r>
              <a:rPr lang="es-ES" dirty="0"/>
              <a:t> {Observable} </a:t>
            </a:r>
            <a:r>
              <a:rPr lang="es-ES" dirty="0" err="1"/>
              <a:t>from</a:t>
            </a:r>
            <a:r>
              <a:rPr lang="es-ES" dirty="0"/>
              <a:t> '</a:t>
            </a:r>
            <a:r>
              <a:rPr lang="es-ES" dirty="0" err="1"/>
              <a:t>rxjs</a:t>
            </a:r>
            <a:r>
              <a:rPr lang="es-ES" dirty="0"/>
              <a:t>';</a:t>
            </a:r>
          </a:p>
          <a:p>
            <a:pPr marL="0" indent="0">
              <a:buNone/>
            </a:pPr>
            <a:r>
              <a:rPr lang="es-ES" dirty="0" err="1"/>
              <a:t>import</a:t>
            </a:r>
            <a:r>
              <a:rPr lang="es-ES" dirty="0"/>
              <a:t> { </a:t>
            </a:r>
            <a:r>
              <a:rPr lang="es-ES" dirty="0" err="1"/>
              <a:t>environment</a:t>
            </a:r>
            <a:r>
              <a:rPr lang="es-ES" dirty="0"/>
              <a:t> } </a:t>
            </a:r>
            <a:r>
              <a:rPr lang="es-ES" dirty="0" err="1"/>
              <a:t>from</a:t>
            </a:r>
            <a:r>
              <a:rPr lang="es-ES" dirty="0"/>
              <a:t> '</a:t>
            </a:r>
            <a:r>
              <a:rPr lang="es-ES" dirty="0" err="1"/>
              <a:t>src</a:t>
            </a:r>
            <a:r>
              <a:rPr lang="es-ES" dirty="0"/>
              <a:t>/</a:t>
            </a:r>
            <a:r>
              <a:rPr lang="es-ES" dirty="0" err="1"/>
              <a:t>environments</a:t>
            </a:r>
            <a:r>
              <a:rPr lang="es-ES" dirty="0"/>
              <a:t>/</a:t>
            </a:r>
            <a:r>
              <a:rPr lang="es-ES" dirty="0" err="1"/>
              <a:t>environment</a:t>
            </a:r>
            <a:r>
              <a:rPr lang="es-ES" dirty="0"/>
              <a:t>';</a:t>
            </a:r>
          </a:p>
          <a:p>
            <a:pPr marL="1714500" lvl="4" indent="0">
              <a:buNone/>
            </a:pPr>
            <a:endParaRPr lang="es-ES" dirty="0"/>
          </a:p>
          <a:p>
            <a:pPr marL="715963" indent="-715963">
              <a:buNone/>
            </a:pPr>
            <a:r>
              <a:rPr lang="es-ES" dirty="0" err="1"/>
              <a:t>export</a:t>
            </a:r>
            <a:r>
              <a:rPr lang="es-ES" dirty="0"/>
              <a:t> </a:t>
            </a:r>
            <a:r>
              <a:rPr lang="es-ES" dirty="0" err="1"/>
              <a:t>abstract</a:t>
            </a:r>
            <a:r>
              <a:rPr lang="es-ES" dirty="0"/>
              <a:t> </a:t>
            </a:r>
            <a:r>
              <a:rPr lang="es-ES" dirty="0" err="1"/>
              <a:t>class</a:t>
            </a:r>
            <a:r>
              <a:rPr lang="es-ES" dirty="0"/>
              <a:t> </a:t>
            </a:r>
            <a:r>
              <a:rPr lang="es-ES" dirty="0" err="1"/>
              <a:t>RESTDAOService</a:t>
            </a:r>
            <a:r>
              <a:rPr lang="es-ES" dirty="0"/>
              <a:t>&lt;T, K&gt; {</a:t>
            </a:r>
          </a:p>
          <a:p>
            <a:pPr marL="715963" indent="-715963">
              <a:buNone/>
            </a:pPr>
            <a:r>
              <a:rPr lang="es-ES" dirty="0"/>
              <a:t>  </a:t>
            </a:r>
            <a:r>
              <a:rPr lang="es-ES" dirty="0" err="1"/>
              <a:t>protected</a:t>
            </a:r>
            <a:r>
              <a:rPr lang="es-ES" dirty="0"/>
              <a:t> </a:t>
            </a:r>
            <a:r>
              <a:rPr lang="es-ES" dirty="0" err="1"/>
              <a:t>baseUrl</a:t>
            </a:r>
            <a:r>
              <a:rPr lang="es-ES" dirty="0"/>
              <a:t> = </a:t>
            </a:r>
            <a:r>
              <a:rPr lang="es-ES" dirty="0" err="1"/>
              <a:t>environment.apiURL</a:t>
            </a:r>
            <a:r>
              <a:rPr lang="es-ES" dirty="0"/>
              <a:t>;</a:t>
            </a:r>
          </a:p>
          <a:p>
            <a:pPr marL="715963" indent="-715963">
              <a:buNone/>
            </a:pPr>
            <a:r>
              <a:rPr lang="es-ES" dirty="0"/>
              <a:t>  constructor(</a:t>
            </a:r>
            <a:r>
              <a:rPr lang="es-ES" dirty="0" err="1"/>
              <a:t>protected</a:t>
            </a:r>
            <a:r>
              <a:rPr lang="es-ES" dirty="0"/>
              <a:t> http: </a:t>
            </a:r>
            <a:r>
              <a:rPr lang="es-ES" dirty="0" err="1"/>
              <a:t>HttpClient</a:t>
            </a:r>
            <a:r>
              <a:rPr lang="es-ES" dirty="0"/>
              <a:t>, entidad: </a:t>
            </a:r>
            <a:r>
              <a:rPr lang="es-ES" dirty="0" err="1"/>
              <a:t>string</a:t>
            </a:r>
            <a:r>
              <a:rPr lang="es-ES" dirty="0"/>
              <a:t>, </a:t>
            </a:r>
            <a:r>
              <a:rPr lang="es-ES" dirty="0" err="1"/>
              <a:t>protected</a:t>
            </a:r>
            <a:r>
              <a:rPr lang="es-ES" dirty="0"/>
              <a:t> </a:t>
            </a:r>
            <a:r>
              <a:rPr lang="es-ES" dirty="0" err="1"/>
              <a:t>option</a:t>
            </a:r>
            <a:r>
              <a:rPr lang="es-ES" dirty="0"/>
              <a:t> = {}) { </a:t>
            </a:r>
            <a:r>
              <a:rPr lang="es-ES" dirty="0" err="1"/>
              <a:t>this.baseUrl</a:t>
            </a:r>
            <a:r>
              <a:rPr lang="es-ES" dirty="0"/>
              <a:t> += entidad; }</a:t>
            </a:r>
          </a:p>
          <a:p>
            <a:pPr marL="715963" indent="-715963">
              <a:buNone/>
            </a:pPr>
            <a:r>
              <a:rPr lang="es-ES" dirty="0"/>
              <a:t>  </a:t>
            </a:r>
            <a:r>
              <a:rPr lang="es-ES" dirty="0" err="1"/>
              <a:t>query</a:t>
            </a:r>
            <a:r>
              <a:rPr lang="es-ES" dirty="0"/>
              <a:t>(): Observable&lt;T&gt; { </a:t>
            </a:r>
            <a:r>
              <a:rPr lang="es-ES" dirty="0" err="1"/>
              <a:t>return</a:t>
            </a:r>
            <a:r>
              <a:rPr lang="es-ES" dirty="0"/>
              <a:t> </a:t>
            </a:r>
            <a:r>
              <a:rPr lang="es-ES" dirty="0" err="1"/>
              <a:t>this.http.</a:t>
            </a:r>
            <a:r>
              <a:rPr lang="es-ES" b="1" dirty="0" err="1"/>
              <a:t>get</a:t>
            </a:r>
            <a:r>
              <a:rPr lang="es-ES" dirty="0"/>
              <a:t>&lt;T&gt;(</a:t>
            </a:r>
            <a:r>
              <a:rPr lang="es-ES" dirty="0" err="1"/>
              <a:t>this.baseUrl</a:t>
            </a:r>
            <a:r>
              <a:rPr lang="es-ES" dirty="0"/>
              <a:t>, </a:t>
            </a:r>
            <a:r>
              <a:rPr lang="es-ES" dirty="0" err="1"/>
              <a:t>this.option</a:t>
            </a:r>
            <a:r>
              <a:rPr lang="es-ES" dirty="0"/>
              <a:t>); }</a:t>
            </a:r>
          </a:p>
          <a:p>
            <a:pPr marL="715963" indent="-715963">
              <a:buNone/>
            </a:pPr>
            <a:r>
              <a:rPr lang="es-ES" dirty="0"/>
              <a:t>  </a:t>
            </a:r>
            <a:r>
              <a:rPr lang="es-ES" dirty="0" err="1"/>
              <a:t>get</a:t>
            </a:r>
            <a:r>
              <a:rPr lang="es-ES" dirty="0"/>
              <a:t>(id: K): Observable&lt;T&gt; { </a:t>
            </a:r>
            <a:r>
              <a:rPr lang="es-ES" dirty="0" err="1"/>
              <a:t>return</a:t>
            </a:r>
            <a:r>
              <a:rPr lang="es-ES" dirty="0"/>
              <a:t> </a:t>
            </a:r>
            <a:r>
              <a:rPr lang="es-ES" dirty="0" err="1"/>
              <a:t>this.http.</a:t>
            </a:r>
            <a:r>
              <a:rPr lang="es-ES" b="1" dirty="0" err="1"/>
              <a:t>get</a:t>
            </a:r>
            <a:r>
              <a:rPr lang="es-ES" dirty="0"/>
              <a:t>&lt;T&gt;(</a:t>
            </a:r>
            <a:r>
              <a:rPr lang="es-ES" dirty="0" err="1"/>
              <a:t>this.baseUrl</a:t>
            </a:r>
            <a:r>
              <a:rPr lang="es-ES" dirty="0"/>
              <a:t> + '/' + id, </a:t>
            </a:r>
            <a:r>
              <a:rPr lang="es-ES" dirty="0" err="1"/>
              <a:t>this.option</a:t>
            </a:r>
            <a:r>
              <a:rPr lang="es-ES" dirty="0"/>
              <a:t>); }</a:t>
            </a:r>
          </a:p>
          <a:p>
            <a:pPr marL="715963" indent="-715963">
              <a:buNone/>
            </a:pPr>
            <a:r>
              <a:rPr lang="es-ES" dirty="0"/>
              <a:t>  </a:t>
            </a:r>
            <a:r>
              <a:rPr lang="es-ES" dirty="0" err="1"/>
              <a:t>add</a:t>
            </a:r>
            <a:r>
              <a:rPr lang="es-ES" dirty="0"/>
              <a:t>(</a:t>
            </a:r>
            <a:r>
              <a:rPr lang="es-ES" dirty="0" err="1"/>
              <a:t>item</a:t>
            </a:r>
            <a:r>
              <a:rPr lang="es-ES" dirty="0"/>
              <a:t>: T): Observable&lt;T&gt;  { </a:t>
            </a:r>
            <a:r>
              <a:rPr lang="es-ES" dirty="0" err="1"/>
              <a:t>return</a:t>
            </a:r>
            <a:r>
              <a:rPr lang="es-ES" dirty="0"/>
              <a:t> </a:t>
            </a:r>
            <a:r>
              <a:rPr lang="es-ES" dirty="0" err="1"/>
              <a:t>this.http.</a:t>
            </a:r>
            <a:r>
              <a:rPr lang="es-ES" b="1" dirty="0" err="1"/>
              <a:t>post</a:t>
            </a:r>
            <a:r>
              <a:rPr lang="es-ES" dirty="0"/>
              <a:t>&lt;T&gt;(</a:t>
            </a:r>
            <a:r>
              <a:rPr lang="es-ES" dirty="0" err="1"/>
              <a:t>this.baseUrl</a:t>
            </a:r>
            <a:r>
              <a:rPr lang="es-ES" dirty="0"/>
              <a:t>, </a:t>
            </a:r>
            <a:r>
              <a:rPr lang="es-ES" dirty="0" err="1"/>
              <a:t>item</a:t>
            </a:r>
            <a:r>
              <a:rPr lang="es-ES" dirty="0"/>
              <a:t>, </a:t>
            </a:r>
            <a:r>
              <a:rPr lang="es-ES" dirty="0" err="1"/>
              <a:t>this.option</a:t>
            </a:r>
            <a:r>
              <a:rPr lang="es-ES" dirty="0"/>
              <a:t>); }</a:t>
            </a:r>
          </a:p>
          <a:p>
            <a:pPr marL="715963" indent="-715963">
              <a:buNone/>
            </a:pPr>
            <a:r>
              <a:rPr lang="es-ES" dirty="0"/>
              <a:t>  </a:t>
            </a:r>
            <a:r>
              <a:rPr lang="es-ES" dirty="0" err="1"/>
              <a:t>change</a:t>
            </a:r>
            <a:r>
              <a:rPr lang="es-ES" dirty="0"/>
              <a:t>(id: K, </a:t>
            </a:r>
            <a:r>
              <a:rPr lang="es-ES" dirty="0" err="1"/>
              <a:t>item</a:t>
            </a:r>
            <a:r>
              <a:rPr lang="es-ES" dirty="0"/>
              <a:t>: T): Observable&lt;T&gt; {</a:t>
            </a:r>
            <a:r>
              <a:rPr lang="es-ES" dirty="0" err="1"/>
              <a:t>return</a:t>
            </a:r>
            <a:r>
              <a:rPr lang="es-ES" dirty="0"/>
              <a:t> </a:t>
            </a:r>
            <a:r>
              <a:rPr lang="es-ES" dirty="0" err="1"/>
              <a:t>this.http.</a:t>
            </a:r>
            <a:r>
              <a:rPr lang="es-ES" b="1" dirty="0" err="1"/>
              <a:t>put</a:t>
            </a:r>
            <a:r>
              <a:rPr lang="es-ES" dirty="0"/>
              <a:t>&lt;T&gt;(</a:t>
            </a:r>
            <a:r>
              <a:rPr lang="es-ES" dirty="0" err="1"/>
              <a:t>this.baseUrl</a:t>
            </a:r>
            <a:r>
              <a:rPr lang="es-ES" dirty="0"/>
              <a:t> + '/' + id, </a:t>
            </a:r>
            <a:r>
              <a:rPr lang="es-ES" dirty="0" err="1"/>
              <a:t>item</a:t>
            </a:r>
            <a:r>
              <a:rPr lang="es-ES" dirty="0"/>
              <a:t>, </a:t>
            </a:r>
            <a:r>
              <a:rPr lang="es-ES" dirty="0" err="1"/>
              <a:t>this.option</a:t>
            </a:r>
            <a:r>
              <a:rPr lang="es-ES" dirty="0"/>
              <a:t>);}</a:t>
            </a:r>
          </a:p>
          <a:p>
            <a:pPr marL="715963" indent="-715963">
              <a:buNone/>
            </a:pPr>
            <a:r>
              <a:rPr lang="es-ES" dirty="0"/>
              <a:t>  </a:t>
            </a:r>
            <a:r>
              <a:rPr lang="es-ES" dirty="0" err="1"/>
              <a:t>remove</a:t>
            </a:r>
            <a:r>
              <a:rPr lang="es-ES" dirty="0"/>
              <a:t>(id: K): Observable&lt;T&gt; { </a:t>
            </a:r>
            <a:r>
              <a:rPr lang="es-ES" dirty="0" err="1"/>
              <a:t>return</a:t>
            </a:r>
            <a:r>
              <a:rPr lang="es-ES" dirty="0"/>
              <a:t> </a:t>
            </a:r>
            <a:r>
              <a:rPr lang="es-ES" dirty="0" err="1"/>
              <a:t>this.http.</a:t>
            </a:r>
            <a:r>
              <a:rPr lang="es-ES" b="1" dirty="0" err="1"/>
              <a:t>delete</a:t>
            </a:r>
            <a:r>
              <a:rPr lang="es-ES" dirty="0"/>
              <a:t>&lt;T&gt;(</a:t>
            </a:r>
            <a:r>
              <a:rPr lang="es-ES" dirty="0" err="1"/>
              <a:t>this.baseUrl</a:t>
            </a:r>
            <a:r>
              <a:rPr lang="es-ES" dirty="0"/>
              <a:t> + '/' + id, </a:t>
            </a:r>
            <a:r>
              <a:rPr lang="es-ES" dirty="0" err="1"/>
              <a:t>this.option</a:t>
            </a:r>
            <a:r>
              <a:rPr lang="es-ES" dirty="0"/>
              <a:t>); }</a:t>
            </a:r>
          </a:p>
          <a:p>
            <a:pPr marL="0" indent="0">
              <a:buNone/>
            </a:pPr>
            <a:r>
              <a:rPr lang="es-ES" dirty="0"/>
              <a:t>}</a:t>
            </a:r>
          </a:p>
        </p:txBody>
      </p:sp>
    </p:spTree>
    <p:extLst>
      <p:ext uri="{BB962C8B-B14F-4D97-AF65-F5344CB8AC3E}">
        <p14:creationId xmlns:p14="http://schemas.microsoft.com/office/powerpoint/2010/main" val="250606118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HTTP</a:t>
            </a:r>
          </a:p>
        </p:txBody>
      </p:sp>
      <p:sp>
        <p:nvSpPr>
          <p:cNvPr id="3" name="Marcador de contenido 2"/>
          <p:cNvSpPr>
            <a:spLocks noGrp="1"/>
          </p:cNvSpPr>
          <p:nvPr>
            <p:ph idx="1"/>
          </p:nvPr>
        </p:nvSpPr>
        <p:spPr/>
        <p:txBody>
          <a:bodyPr>
            <a:normAutofit fontScale="47500" lnSpcReduction="20000"/>
          </a:bodyPr>
          <a:lstStyle/>
          <a:p>
            <a:pPr marL="0" indent="0">
              <a:buNone/>
            </a:pPr>
            <a:r>
              <a:rPr lang="es-ES" dirty="0" err="1"/>
              <a:t>import</a:t>
            </a:r>
            <a:r>
              <a:rPr lang="es-ES" dirty="0"/>
              <a:t> { </a:t>
            </a:r>
            <a:r>
              <a:rPr lang="es-ES" dirty="0" err="1"/>
              <a:t>Injectable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PersonasDAOService</a:t>
            </a:r>
            <a:r>
              <a:rPr lang="es-ES" dirty="0"/>
              <a:t> } </a:t>
            </a:r>
            <a:r>
              <a:rPr lang="es-ES" dirty="0" err="1"/>
              <a:t>from</a:t>
            </a:r>
            <a:r>
              <a:rPr lang="es-ES" dirty="0"/>
              <a:t> './personas-</a:t>
            </a:r>
            <a:r>
              <a:rPr lang="es-ES" dirty="0" err="1"/>
              <a:t>dao.service</a:t>
            </a:r>
            <a:r>
              <a:rPr lang="es-ES" dirty="0"/>
              <a:t>';</a:t>
            </a:r>
          </a:p>
          <a:p>
            <a:pPr marL="0" indent="0">
              <a:buNone/>
            </a:pPr>
            <a:endParaRPr lang="es-ES" dirty="0"/>
          </a:p>
          <a:p>
            <a:pPr marL="0" indent="0">
              <a:buNone/>
            </a:pPr>
            <a:r>
              <a:rPr lang="es-ES" dirty="0"/>
              <a:t>@</a:t>
            </a:r>
            <a:r>
              <a:rPr lang="es-ES" dirty="0" err="1"/>
              <a:t>Injectable</a:t>
            </a:r>
            <a:r>
              <a:rPr lang="es-ES" dirty="0"/>
              <a:t>()</a:t>
            </a:r>
          </a:p>
          <a:p>
            <a:pPr marL="0" indent="0">
              <a:buNone/>
            </a:pPr>
            <a:r>
              <a:rPr lang="es-ES" dirty="0" err="1"/>
              <a:t>export</a:t>
            </a:r>
            <a:r>
              <a:rPr lang="es-ES" dirty="0"/>
              <a:t> </a:t>
            </a:r>
            <a:r>
              <a:rPr lang="es-ES" dirty="0" err="1"/>
              <a:t>class</a:t>
            </a:r>
            <a:r>
              <a:rPr lang="es-ES" dirty="0"/>
              <a:t> </a:t>
            </a:r>
            <a:r>
              <a:rPr lang="es-ES" dirty="0" err="1"/>
              <a:t>PersonasViewModelService</a:t>
            </a:r>
            <a:r>
              <a:rPr lang="es-ES" dirty="0"/>
              <a:t> {</a:t>
            </a:r>
          </a:p>
          <a:p>
            <a:pPr marL="0" indent="0">
              <a:buNone/>
            </a:pPr>
            <a:r>
              <a:rPr lang="es-ES" dirty="0"/>
              <a:t>    </a:t>
            </a:r>
            <a:r>
              <a:rPr lang="es-ES" dirty="0" err="1"/>
              <a:t>private</a:t>
            </a:r>
            <a:r>
              <a:rPr lang="es-ES" dirty="0"/>
              <a:t> listado = new </a:t>
            </a:r>
            <a:r>
              <a:rPr lang="es-ES" dirty="0" err="1"/>
              <a:t>Array</a:t>
            </a:r>
            <a:r>
              <a:rPr lang="es-ES" dirty="0"/>
              <a:t>&lt;</a:t>
            </a:r>
            <a:r>
              <a:rPr lang="es-ES" dirty="0" err="1"/>
              <a:t>any</a:t>
            </a:r>
            <a:r>
              <a:rPr lang="es-ES" dirty="0"/>
              <a:t>&gt;();</a:t>
            </a:r>
          </a:p>
          <a:p>
            <a:pPr marL="0" indent="0">
              <a:buNone/>
            </a:pPr>
            <a:r>
              <a:rPr lang="es-ES" dirty="0"/>
              <a:t>    </a:t>
            </a:r>
            <a:r>
              <a:rPr lang="es-ES" dirty="0" err="1"/>
              <a:t>private</a:t>
            </a:r>
            <a:r>
              <a:rPr lang="es-ES" dirty="0"/>
              <a:t> elemento: </a:t>
            </a:r>
            <a:r>
              <a:rPr lang="es-ES" dirty="0" err="1"/>
              <a:t>any</a:t>
            </a:r>
            <a:r>
              <a:rPr lang="es-ES" dirty="0"/>
              <a:t>;</a:t>
            </a:r>
          </a:p>
          <a:p>
            <a:pPr marL="0" indent="0">
              <a:buNone/>
            </a:pPr>
            <a:r>
              <a:rPr lang="es-ES" dirty="0"/>
              <a:t>    </a:t>
            </a:r>
            <a:r>
              <a:rPr lang="es-ES" dirty="0" err="1"/>
              <a:t>public</a:t>
            </a:r>
            <a:r>
              <a:rPr lang="es-ES" dirty="0"/>
              <a:t> modo = '</a:t>
            </a:r>
            <a:r>
              <a:rPr lang="es-ES" dirty="0" err="1"/>
              <a:t>list</a:t>
            </a:r>
            <a:r>
              <a:rPr lang="es-ES" dirty="0"/>
              <a:t>';</a:t>
            </a:r>
          </a:p>
          <a:p>
            <a:pPr marL="0" indent="0">
              <a:buNone/>
            </a:pPr>
            <a:r>
              <a:rPr lang="es-ES" dirty="0"/>
              <a:t>    </a:t>
            </a:r>
            <a:r>
              <a:rPr lang="es-ES" dirty="0" err="1"/>
              <a:t>private</a:t>
            </a:r>
            <a:r>
              <a:rPr lang="es-ES" dirty="0"/>
              <a:t> </a:t>
            </a:r>
            <a:r>
              <a:rPr lang="es-ES" dirty="0" err="1"/>
              <a:t>idOriginal</a:t>
            </a:r>
            <a:r>
              <a:rPr lang="es-ES" dirty="0"/>
              <a:t>: </a:t>
            </a:r>
            <a:r>
              <a:rPr lang="es-ES" dirty="0" err="1"/>
              <a:t>any</a:t>
            </a:r>
            <a:r>
              <a:rPr lang="es-ES" dirty="0"/>
              <a:t>;</a:t>
            </a:r>
          </a:p>
          <a:p>
            <a:pPr marL="0" indent="0">
              <a:buNone/>
            </a:pPr>
            <a:endParaRPr lang="es-ES" dirty="0"/>
          </a:p>
          <a:p>
            <a:pPr marL="0" indent="0">
              <a:buNone/>
            </a:pPr>
            <a:r>
              <a:rPr lang="es-ES" dirty="0"/>
              <a:t>    constructor(</a:t>
            </a:r>
            <a:r>
              <a:rPr lang="es-ES" dirty="0" err="1"/>
              <a:t>protected</a:t>
            </a:r>
            <a:r>
              <a:rPr lang="es-ES" dirty="0"/>
              <a:t> </a:t>
            </a:r>
            <a:r>
              <a:rPr lang="es-ES" dirty="0" err="1"/>
              <a:t>dao</a:t>
            </a:r>
            <a:r>
              <a:rPr lang="es-ES" dirty="0"/>
              <a:t>: </a:t>
            </a:r>
            <a:r>
              <a:rPr lang="es-ES" dirty="0" err="1"/>
              <a:t>PersonasDAOService</a:t>
            </a:r>
            <a:r>
              <a:rPr lang="es-ES" dirty="0"/>
              <a:t>) {   }</a:t>
            </a:r>
          </a:p>
          <a:p>
            <a:pPr marL="0" indent="0">
              <a:buNone/>
            </a:pPr>
            <a:r>
              <a:rPr lang="es-ES" dirty="0"/>
              <a:t> load() {</a:t>
            </a:r>
          </a:p>
          <a:p>
            <a:pPr marL="0" indent="0">
              <a:buNone/>
            </a:pPr>
            <a:r>
              <a:rPr lang="es-ES" dirty="0"/>
              <a:t>        </a:t>
            </a:r>
            <a:r>
              <a:rPr lang="es-ES" dirty="0" err="1"/>
              <a:t>this.dao.query</a:t>
            </a:r>
            <a:r>
              <a:rPr lang="es-ES" dirty="0"/>
              <a:t>().subscribe(</a:t>
            </a:r>
          </a:p>
          <a:p>
            <a:pPr marL="0" indent="0">
              <a:buNone/>
            </a:pPr>
            <a:r>
              <a:rPr lang="es-ES" dirty="0"/>
              <a:t>            datos =&gt; </a:t>
            </a:r>
            <a:r>
              <a:rPr lang="es-ES" dirty="0" err="1"/>
              <a:t>this.listado</a:t>
            </a:r>
            <a:r>
              <a:rPr lang="es-ES" dirty="0"/>
              <a:t> = datos,</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a:t>
            </a:r>
            <a:r>
              <a:rPr lang="es-ES" dirty="0" err="1"/>
              <a:t>this.modo</a:t>
            </a:r>
            <a:r>
              <a:rPr lang="es-ES" dirty="0"/>
              <a:t> = '</a:t>
            </a:r>
            <a:r>
              <a:rPr lang="es-ES" dirty="0" err="1"/>
              <a:t>list</a:t>
            </a:r>
            <a:r>
              <a:rPr lang="es-ES" dirty="0"/>
              <a:t>';</a:t>
            </a:r>
          </a:p>
          <a:p>
            <a:pPr marL="0" indent="0">
              <a:buNone/>
            </a:pPr>
            <a:r>
              <a:rPr lang="es-ES" dirty="0"/>
              <a:t>    }</a:t>
            </a:r>
          </a:p>
        </p:txBody>
      </p:sp>
    </p:spTree>
    <p:extLst>
      <p:ext uri="{BB962C8B-B14F-4D97-AF65-F5344CB8AC3E}">
        <p14:creationId xmlns:p14="http://schemas.microsoft.com/office/powerpoint/2010/main" val="30440733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HTTP</a:t>
            </a:r>
          </a:p>
        </p:txBody>
      </p:sp>
      <p:sp>
        <p:nvSpPr>
          <p:cNvPr id="3" name="Marcador de contenido 2"/>
          <p:cNvSpPr>
            <a:spLocks noGrp="1"/>
          </p:cNvSpPr>
          <p:nvPr>
            <p:ph idx="1"/>
          </p:nvPr>
        </p:nvSpPr>
        <p:spPr/>
        <p:txBody>
          <a:bodyPr>
            <a:normAutofit fontScale="62500" lnSpcReduction="20000"/>
          </a:bodyPr>
          <a:lstStyle/>
          <a:p>
            <a:pPr marL="0" indent="0">
              <a:buNone/>
            </a:pPr>
            <a:r>
              <a:rPr lang="es-ES" dirty="0"/>
              <a:t> </a:t>
            </a:r>
            <a:r>
              <a:rPr lang="es-ES" dirty="0" err="1"/>
              <a:t>public</a:t>
            </a:r>
            <a:r>
              <a:rPr lang="es-ES" dirty="0"/>
              <a:t> </a:t>
            </a:r>
            <a:r>
              <a:rPr lang="es-ES" dirty="0" err="1"/>
              <a:t>add</a:t>
            </a:r>
            <a:r>
              <a:rPr lang="es-ES" dirty="0"/>
              <a:t>() {</a:t>
            </a:r>
          </a:p>
          <a:p>
            <a:pPr marL="0" indent="0">
              <a:buNone/>
            </a:pPr>
            <a:r>
              <a:rPr lang="es-ES" dirty="0"/>
              <a:t>        </a:t>
            </a:r>
            <a:r>
              <a:rPr lang="es-ES" dirty="0" err="1"/>
              <a:t>this.modo</a:t>
            </a:r>
            <a:r>
              <a:rPr lang="es-ES" dirty="0"/>
              <a:t> = '</a:t>
            </a:r>
            <a:r>
              <a:rPr lang="es-ES" dirty="0" err="1"/>
              <a:t>add</a:t>
            </a:r>
            <a:r>
              <a:rPr lang="es-ES" dirty="0"/>
              <a:t>';</a:t>
            </a:r>
          </a:p>
          <a:p>
            <a:pPr marL="0" indent="0">
              <a:buNone/>
            </a:pPr>
            <a:r>
              <a:rPr lang="es-ES" dirty="0"/>
              <a:t>        </a:t>
            </a:r>
            <a:r>
              <a:rPr lang="es-ES" dirty="0" err="1"/>
              <a:t>this.elemento</a:t>
            </a:r>
            <a:r>
              <a:rPr lang="es-ES" dirty="0"/>
              <a:t> = {};</a:t>
            </a:r>
          </a:p>
          <a:p>
            <a:pPr marL="0" indent="0">
              <a:buNone/>
            </a:pPr>
            <a:r>
              <a:rPr lang="es-ES" dirty="0"/>
              <a:t>    }</a:t>
            </a:r>
          </a:p>
          <a:p>
            <a:pPr marL="0" indent="0">
              <a:buNone/>
            </a:pPr>
            <a:r>
              <a:rPr lang="es-ES" dirty="0"/>
              <a:t>    </a:t>
            </a:r>
            <a:r>
              <a:rPr lang="es-ES" dirty="0" err="1"/>
              <a:t>public</a:t>
            </a:r>
            <a:r>
              <a:rPr lang="es-ES" dirty="0"/>
              <a:t> </a:t>
            </a:r>
            <a:r>
              <a:rPr lang="es-ES" dirty="0" err="1"/>
              <a:t>modify</a:t>
            </a:r>
            <a:r>
              <a:rPr lang="es-ES" dirty="0"/>
              <a:t>(id: </a:t>
            </a:r>
            <a:r>
              <a:rPr lang="es-ES" dirty="0" err="1"/>
              <a:t>number</a:t>
            </a:r>
            <a:r>
              <a:rPr lang="es-ES" dirty="0"/>
              <a:t>) {</a:t>
            </a:r>
          </a:p>
          <a:p>
            <a:pPr marL="0" indent="0">
              <a:buNone/>
            </a:pPr>
            <a:r>
              <a:rPr lang="es-ES" dirty="0"/>
              <a:t>        </a:t>
            </a:r>
            <a:r>
              <a:rPr lang="es-ES" dirty="0" err="1"/>
              <a:t>this.dao.get</a:t>
            </a:r>
            <a:r>
              <a:rPr lang="es-ES" dirty="0"/>
              <a:t>(id).subscribe(</a:t>
            </a:r>
          </a:p>
          <a:p>
            <a:pPr marL="0" indent="0">
              <a:buNone/>
            </a:pPr>
            <a:r>
              <a:rPr lang="es-ES" dirty="0"/>
              <a:t>            datos =&gt; {</a:t>
            </a:r>
          </a:p>
          <a:p>
            <a:pPr marL="0" indent="0">
              <a:buNone/>
            </a:pPr>
            <a:r>
              <a:rPr lang="es-ES" dirty="0"/>
              <a:t>                </a:t>
            </a:r>
            <a:r>
              <a:rPr lang="es-ES" dirty="0" err="1"/>
              <a:t>this.elemento</a:t>
            </a:r>
            <a:r>
              <a:rPr lang="es-ES" dirty="0"/>
              <a:t> = datos;</a:t>
            </a:r>
          </a:p>
          <a:p>
            <a:pPr marL="0" indent="0">
              <a:buNone/>
            </a:pPr>
            <a:r>
              <a:rPr lang="es-ES" dirty="0"/>
              <a:t>                </a:t>
            </a:r>
            <a:r>
              <a:rPr lang="es-ES" dirty="0" err="1"/>
              <a:t>this.idOriginal</a:t>
            </a:r>
            <a:r>
              <a:rPr lang="es-ES" dirty="0"/>
              <a:t> = this.elemento.id;</a:t>
            </a:r>
          </a:p>
          <a:p>
            <a:pPr marL="0" indent="0">
              <a:buNone/>
            </a:pPr>
            <a:r>
              <a:rPr lang="es-ES" dirty="0"/>
              <a:t>                </a:t>
            </a:r>
            <a:r>
              <a:rPr lang="es-ES" dirty="0" err="1"/>
              <a:t>this.modo</a:t>
            </a:r>
            <a:r>
              <a:rPr lang="es-ES" dirty="0"/>
              <a:t> = '</a:t>
            </a:r>
            <a:r>
              <a:rPr lang="es-ES" dirty="0" err="1"/>
              <a:t>edit</a:t>
            </a:r>
            <a:r>
              <a:rPr lang="es-ES" dirty="0"/>
              <a:t>';</a:t>
            </a:r>
          </a:p>
          <a:p>
            <a:pPr marL="0" indent="0">
              <a:buNone/>
            </a:pPr>
            <a:r>
              <a:rPr lang="es-ES" dirty="0"/>
              <a:t>            },</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42906307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HTTP</a:t>
            </a:r>
          </a:p>
        </p:txBody>
      </p:sp>
      <p:sp>
        <p:nvSpPr>
          <p:cNvPr id="3" name="Marcador de contenido 2"/>
          <p:cNvSpPr>
            <a:spLocks noGrp="1"/>
          </p:cNvSpPr>
          <p:nvPr>
            <p:ph idx="1"/>
          </p:nvPr>
        </p:nvSpPr>
        <p:spPr/>
        <p:txBody>
          <a:bodyPr>
            <a:normAutofit fontScale="62500" lnSpcReduction="20000"/>
          </a:bodyPr>
          <a:lstStyle/>
          <a:p>
            <a:pPr marL="0" indent="0">
              <a:buNone/>
            </a:pPr>
            <a:r>
              <a:rPr lang="es-ES" dirty="0"/>
              <a:t> </a:t>
            </a:r>
            <a:r>
              <a:rPr lang="es-ES" dirty="0" err="1"/>
              <a:t>public</a:t>
            </a:r>
            <a:r>
              <a:rPr lang="es-ES" dirty="0"/>
              <a:t> </a:t>
            </a:r>
            <a:r>
              <a:rPr lang="es-ES" dirty="0" err="1"/>
              <a:t>view</a:t>
            </a:r>
            <a:r>
              <a:rPr lang="es-ES" dirty="0"/>
              <a:t>(id: </a:t>
            </a:r>
            <a:r>
              <a:rPr lang="es-ES" dirty="0" err="1"/>
              <a:t>number</a:t>
            </a:r>
            <a:r>
              <a:rPr lang="es-ES" dirty="0"/>
              <a:t>) {</a:t>
            </a:r>
          </a:p>
          <a:p>
            <a:pPr marL="0" indent="0">
              <a:buNone/>
            </a:pPr>
            <a:r>
              <a:rPr lang="es-ES" dirty="0"/>
              <a:t>        </a:t>
            </a:r>
            <a:r>
              <a:rPr lang="es-ES" dirty="0" err="1"/>
              <a:t>this.dao.get</a:t>
            </a:r>
            <a:r>
              <a:rPr lang="es-ES" dirty="0"/>
              <a:t>(id).subscribe(</a:t>
            </a:r>
          </a:p>
          <a:p>
            <a:pPr marL="0" indent="0">
              <a:buNone/>
            </a:pPr>
            <a:r>
              <a:rPr lang="es-ES" dirty="0"/>
              <a:t>            datos =&gt; { </a:t>
            </a:r>
            <a:r>
              <a:rPr lang="es-ES" dirty="0" err="1"/>
              <a:t>this.elemento</a:t>
            </a:r>
            <a:r>
              <a:rPr lang="es-ES" dirty="0"/>
              <a:t> = datos; </a:t>
            </a:r>
            <a:r>
              <a:rPr lang="es-ES" dirty="0" err="1"/>
              <a:t>this.modo</a:t>
            </a:r>
            <a:r>
              <a:rPr lang="es-ES" dirty="0"/>
              <a:t> = '</a:t>
            </a:r>
            <a:r>
              <a:rPr lang="es-ES" dirty="0" err="1"/>
              <a:t>view</a:t>
            </a:r>
            <a:r>
              <a:rPr lang="es-ES" dirty="0"/>
              <a:t>'; },</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a:t>
            </a:r>
          </a:p>
          <a:p>
            <a:pPr marL="0" indent="0">
              <a:buNone/>
            </a:pPr>
            <a:r>
              <a:rPr lang="es-ES" dirty="0"/>
              <a:t>    </a:t>
            </a:r>
            <a:r>
              <a:rPr lang="es-ES" dirty="0" err="1"/>
              <a:t>public</a:t>
            </a:r>
            <a:r>
              <a:rPr lang="es-ES" dirty="0"/>
              <a:t> </a:t>
            </a:r>
            <a:r>
              <a:rPr lang="es-ES" dirty="0" err="1"/>
              <a:t>remove</a:t>
            </a:r>
            <a:r>
              <a:rPr lang="es-ES" dirty="0"/>
              <a:t>(id: </a:t>
            </a:r>
            <a:r>
              <a:rPr lang="es-ES" dirty="0" err="1"/>
              <a:t>number</a:t>
            </a:r>
            <a:r>
              <a:rPr lang="es-ES" dirty="0"/>
              <a:t>) {</a:t>
            </a:r>
          </a:p>
          <a:p>
            <a:pPr marL="0" indent="0">
              <a:buNone/>
            </a:pPr>
            <a:r>
              <a:rPr lang="es-ES"/>
              <a:t>        if (window.confirm</a:t>
            </a:r>
            <a:r>
              <a:rPr lang="es-ES" dirty="0"/>
              <a:t>('¿Seguro?')) {</a:t>
            </a:r>
          </a:p>
          <a:p>
            <a:pPr marL="0" indent="0">
              <a:buNone/>
            </a:pPr>
            <a:r>
              <a:rPr lang="es-ES" dirty="0"/>
              <a:t>            </a:t>
            </a:r>
            <a:r>
              <a:rPr lang="es-ES" dirty="0" err="1"/>
              <a:t>this.dao.remove</a:t>
            </a:r>
            <a:r>
              <a:rPr lang="es-ES" dirty="0"/>
              <a:t>(id).subscribe(</a:t>
            </a:r>
          </a:p>
          <a:p>
            <a:pPr marL="0" indent="0">
              <a:buNone/>
            </a:pPr>
            <a:r>
              <a:rPr lang="es-ES" dirty="0"/>
              <a:t>                datos =&gt; { </a:t>
            </a:r>
            <a:r>
              <a:rPr lang="es-ES" dirty="0" err="1"/>
              <a:t>this.load</a:t>
            </a:r>
            <a:r>
              <a:rPr lang="es-ES" dirty="0"/>
              <a:t>(); },</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7455216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 VM con HTTP</a:t>
            </a:r>
          </a:p>
        </p:txBody>
      </p:sp>
      <p:sp>
        <p:nvSpPr>
          <p:cNvPr id="3" name="Marcador de contenido 2"/>
          <p:cNvSpPr>
            <a:spLocks noGrp="1"/>
          </p:cNvSpPr>
          <p:nvPr>
            <p:ph idx="1"/>
          </p:nvPr>
        </p:nvSpPr>
        <p:spPr>
          <a:xfrm>
            <a:off x="457200" y="1600200"/>
            <a:ext cx="8229600" cy="4925144"/>
          </a:xfrm>
        </p:spPr>
        <p:txBody>
          <a:bodyPr>
            <a:normAutofit fontScale="40000" lnSpcReduction="20000"/>
          </a:bodyPr>
          <a:lstStyle/>
          <a:p>
            <a:pPr marL="0" indent="0">
              <a:buNone/>
            </a:pPr>
            <a:r>
              <a:rPr lang="es-ES" dirty="0"/>
              <a:t> </a:t>
            </a:r>
            <a:r>
              <a:rPr lang="es-ES" dirty="0" err="1"/>
              <a:t>public</a:t>
            </a:r>
            <a:r>
              <a:rPr lang="es-ES" dirty="0"/>
              <a:t> </a:t>
            </a:r>
            <a:r>
              <a:rPr lang="es-ES" dirty="0" err="1"/>
              <a:t>send</a:t>
            </a:r>
            <a:r>
              <a:rPr lang="es-ES" dirty="0"/>
              <a:t>() {</a:t>
            </a:r>
          </a:p>
          <a:p>
            <a:pPr marL="0" indent="0">
              <a:buNone/>
            </a:pPr>
            <a:r>
              <a:rPr lang="es-ES"/>
              <a:t>        if (this.modo </a:t>
            </a:r>
            <a:r>
              <a:rPr lang="es-ES" dirty="0"/>
              <a:t>=== '</a:t>
            </a:r>
            <a:r>
              <a:rPr lang="es-ES" dirty="0" err="1"/>
              <a:t>add</a:t>
            </a:r>
            <a:r>
              <a:rPr lang="es-ES" dirty="0"/>
              <a:t>') {</a:t>
            </a:r>
          </a:p>
          <a:p>
            <a:pPr marL="0" indent="0">
              <a:buNone/>
            </a:pPr>
            <a:r>
              <a:rPr lang="es-ES" dirty="0"/>
              <a:t>            </a:t>
            </a:r>
            <a:r>
              <a:rPr lang="es-ES" dirty="0" err="1"/>
              <a:t>this.dao.add</a:t>
            </a:r>
            <a:r>
              <a:rPr lang="es-ES" dirty="0"/>
              <a:t>(</a:t>
            </a:r>
            <a:r>
              <a:rPr lang="es-ES" dirty="0" err="1"/>
              <a:t>this.elemento</a:t>
            </a:r>
            <a:r>
              <a:rPr lang="es-ES" dirty="0"/>
              <a:t>).subscribe(</a:t>
            </a:r>
          </a:p>
          <a:p>
            <a:pPr marL="0" indent="0">
              <a:buNone/>
            </a:pPr>
            <a:r>
              <a:rPr lang="es-ES" dirty="0"/>
              <a:t>                data =&gt; {</a:t>
            </a:r>
          </a:p>
          <a:p>
            <a:pPr marL="0" indent="0">
              <a:buNone/>
            </a:pPr>
            <a:r>
              <a:rPr lang="es-ES" dirty="0"/>
              <a:t>                    </a:t>
            </a:r>
            <a:r>
              <a:rPr lang="es-ES" dirty="0" err="1"/>
              <a:t>this.modo</a:t>
            </a:r>
            <a:r>
              <a:rPr lang="es-ES" dirty="0"/>
              <a:t> = '</a:t>
            </a:r>
            <a:r>
              <a:rPr lang="es-ES" dirty="0" err="1"/>
              <a:t>list</a:t>
            </a:r>
            <a:r>
              <a:rPr lang="es-ES" dirty="0"/>
              <a:t>';                    </a:t>
            </a:r>
            <a:r>
              <a:rPr lang="es-ES" dirty="0" err="1"/>
              <a:t>this.elemento</a:t>
            </a:r>
            <a:r>
              <a:rPr lang="es-ES" dirty="0"/>
              <a:t> = </a:t>
            </a:r>
            <a:r>
              <a:rPr lang="es-ES" dirty="0" err="1"/>
              <a:t>null</a:t>
            </a:r>
            <a:r>
              <a:rPr lang="es-ES" dirty="0"/>
              <a:t>;                    </a:t>
            </a:r>
            <a:r>
              <a:rPr lang="es-ES" dirty="0" err="1"/>
              <a:t>this.load</a:t>
            </a:r>
            <a:r>
              <a:rPr lang="es-ES" dirty="0"/>
              <a:t>();</a:t>
            </a:r>
          </a:p>
          <a:p>
            <a:pPr marL="0" indent="0">
              <a:buNone/>
            </a:pPr>
            <a:r>
              <a:rPr lang="es-ES" dirty="0"/>
              <a:t>                },</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 </a:t>
            </a:r>
            <a:r>
              <a:rPr lang="es-ES" err="1"/>
              <a:t>else</a:t>
            </a:r>
            <a:r>
              <a:rPr lang="es-ES"/>
              <a:t> if (this.modo </a:t>
            </a:r>
            <a:r>
              <a:rPr lang="es-ES" dirty="0"/>
              <a:t>=== '</a:t>
            </a:r>
            <a:r>
              <a:rPr lang="es-ES" dirty="0" err="1"/>
              <a:t>edit</a:t>
            </a:r>
            <a:r>
              <a:rPr lang="es-ES" dirty="0"/>
              <a:t>') {</a:t>
            </a:r>
          </a:p>
          <a:p>
            <a:pPr marL="0" indent="0">
              <a:buNone/>
            </a:pPr>
            <a:r>
              <a:rPr lang="es-ES" dirty="0"/>
              <a:t>            </a:t>
            </a:r>
            <a:r>
              <a:rPr lang="es-ES" dirty="0" err="1"/>
              <a:t>this.dao.change</a:t>
            </a:r>
            <a:r>
              <a:rPr lang="es-ES" dirty="0"/>
              <a:t>(</a:t>
            </a:r>
            <a:r>
              <a:rPr lang="es-ES" dirty="0" err="1"/>
              <a:t>this.idOriginal</a:t>
            </a:r>
            <a:r>
              <a:rPr lang="es-ES" dirty="0"/>
              <a:t>, </a:t>
            </a:r>
            <a:r>
              <a:rPr lang="es-ES" dirty="0" err="1"/>
              <a:t>this.elemento</a:t>
            </a:r>
            <a:r>
              <a:rPr lang="es-ES" dirty="0"/>
              <a:t>).subscribe(</a:t>
            </a:r>
          </a:p>
          <a:p>
            <a:pPr marL="0" indent="0">
              <a:buNone/>
            </a:pPr>
            <a:r>
              <a:rPr lang="es-ES" dirty="0"/>
              <a:t>                data =&gt; {</a:t>
            </a:r>
          </a:p>
          <a:p>
            <a:pPr marL="0" indent="0">
              <a:buNone/>
            </a:pPr>
            <a:r>
              <a:rPr lang="es-ES" dirty="0"/>
              <a:t>                    </a:t>
            </a:r>
            <a:r>
              <a:rPr lang="es-ES" dirty="0" err="1"/>
              <a:t>this.modo</a:t>
            </a:r>
            <a:r>
              <a:rPr lang="es-ES" dirty="0"/>
              <a:t> = '</a:t>
            </a:r>
            <a:r>
              <a:rPr lang="es-ES" dirty="0" err="1"/>
              <a:t>list</a:t>
            </a:r>
            <a:r>
              <a:rPr lang="es-ES" dirty="0"/>
              <a:t>';                    </a:t>
            </a:r>
            <a:r>
              <a:rPr lang="es-ES" dirty="0" err="1"/>
              <a:t>this.elemento</a:t>
            </a:r>
            <a:r>
              <a:rPr lang="es-ES" dirty="0"/>
              <a:t> = </a:t>
            </a:r>
            <a:r>
              <a:rPr lang="es-ES" dirty="0" err="1"/>
              <a:t>null</a:t>
            </a:r>
            <a:r>
              <a:rPr lang="es-ES" dirty="0"/>
              <a:t>;                    </a:t>
            </a:r>
            <a:r>
              <a:rPr lang="es-ES" dirty="0" err="1"/>
              <a:t>this.load</a:t>
            </a:r>
            <a:r>
              <a:rPr lang="es-ES" dirty="0"/>
              <a:t>();</a:t>
            </a:r>
          </a:p>
          <a:p>
            <a:pPr marL="0" indent="0">
              <a:buNone/>
            </a:pPr>
            <a:r>
              <a:rPr lang="es-ES" dirty="0"/>
              <a:t>                },</a:t>
            </a:r>
          </a:p>
          <a:p>
            <a:pPr marL="0" indent="0">
              <a:buNone/>
            </a:pPr>
            <a:r>
              <a:rPr lang="es-ES" dirty="0"/>
              <a:t>                error =&gt; </a:t>
            </a:r>
            <a:r>
              <a:rPr lang="es-ES" dirty="0" err="1"/>
              <a:t>console.error</a:t>
            </a:r>
            <a:r>
              <a:rPr lang="es-ES" dirty="0"/>
              <a:t>(`Error: ${error}`)</a:t>
            </a:r>
          </a:p>
          <a:p>
            <a:pPr marL="0" indent="0">
              <a:buNone/>
            </a:pPr>
            <a:r>
              <a:rPr lang="es-ES" dirty="0"/>
              <a:t>                );</a:t>
            </a:r>
          </a:p>
          <a:p>
            <a:pPr marL="0" indent="0">
              <a:buNone/>
            </a:pPr>
            <a:r>
              <a:rPr lang="es-ES" dirty="0"/>
              <a:t>        } </a:t>
            </a:r>
            <a:r>
              <a:rPr lang="es-ES" dirty="0" err="1"/>
              <a:t>else</a:t>
            </a:r>
            <a:r>
              <a:rPr lang="es-ES" dirty="0"/>
              <a:t> {</a:t>
            </a:r>
          </a:p>
          <a:p>
            <a:pPr marL="0" indent="0">
              <a:buNone/>
            </a:pPr>
            <a:r>
              <a:rPr lang="es-ES" dirty="0"/>
              <a:t>            </a:t>
            </a:r>
            <a:r>
              <a:rPr lang="es-ES" dirty="0" err="1"/>
              <a:t>this.modo</a:t>
            </a:r>
            <a:r>
              <a:rPr lang="es-ES" dirty="0"/>
              <a:t> = '</a:t>
            </a:r>
            <a:r>
              <a:rPr lang="es-ES" dirty="0" err="1"/>
              <a:t>list</a:t>
            </a:r>
            <a:r>
              <a:rPr lang="es-ES" dirty="0"/>
              <a:t>';            </a:t>
            </a:r>
            <a:r>
              <a:rPr lang="es-ES" dirty="0" err="1"/>
              <a:t>this.load</a:t>
            </a:r>
            <a:r>
              <a:rPr lang="es-ES" dirty="0"/>
              <a:t>();</a:t>
            </a:r>
          </a:p>
          <a:p>
            <a:pPr marL="0" indent="0">
              <a:buNone/>
            </a:pPr>
            <a:r>
              <a:rPr lang="es-ES" dirty="0"/>
              <a:t>        }</a:t>
            </a:r>
          </a:p>
          <a:p>
            <a:pPr marL="0" indent="0">
              <a:buNone/>
            </a:pPr>
            <a:r>
              <a:rPr lang="es-ES" dirty="0"/>
              <a:t>    }</a:t>
            </a:r>
          </a:p>
          <a:p>
            <a:pPr marL="0" indent="0">
              <a:buNone/>
            </a:pPr>
            <a:r>
              <a:rPr lang="es-ES" dirty="0"/>
              <a:t>    </a:t>
            </a:r>
            <a:r>
              <a:rPr lang="es-ES" dirty="0" err="1"/>
              <a:t>public</a:t>
            </a:r>
            <a:r>
              <a:rPr lang="es-ES" dirty="0"/>
              <a:t> cancel() {</a:t>
            </a:r>
          </a:p>
          <a:p>
            <a:pPr marL="0" indent="0">
              <a:buNone/>
            </a:pPr>
            <a:r>
              <a:rPr lang="es-ES" dirty="0"/>
              <a:t>        </a:t>
            </a:r>
            <a:r>
              <a:rPr lang="es-ES" dirty="0" err="1"/>
              <a:t>this.modo</a:t>
            </a:r>
            <a:r>
              <a:rPr lang="es-ES" dirty="0"/>
              <a:t> = '</a:t>
            </a:r>
            <a:r>
              <a:rPr lang="es-ES" dirty="0" err="1"/>
              <a:t>list</a:t>
            </a:r>
            <a:r>
              <a:rPr lang="es-ES" dirty="0"/>
              <a:t>';</a:t>
            </a:r>
          </a:p>
          <a:p>
            <a:pPr marL="0" indent="0">
              <a:buNone/>
            </a:pPr>
            <a:r>
              <a:rPr lang="es-ES" dirty="0"/>
              <a:t>        </a:t>
            </a:r>
            <a:r>
              <a:rPr lang="es-ES" dirty="0" err="1"/>
              <a:t>this.load</a:t>
            </a:r>
            <a:r>
              <a:rPr lang="es-ES" dirty="0"/>
              <a:t>();</a:t>
            </a:r>
          </a:p>
          <a:p>
            <a:pPr marL="0" indent="0">
              <a:buNone/>
            </a:pPr>
            <a:r>
              <a:rPr lang="es-ES" dirty="0"/>
              <a:t>    }</a:t>
            </a:r>
          </a:p>
        </p:txBody>
      </p:sp>
    </p:spTree>
    <p:extLst>
      <p:ext uri="{BB962C8B-B14F-4D97-AF65-F5344CB8AC3E}">
        <p14:creationId xmlns:p14="http://schemas.microsoft.com/office/powerpoint/2010/main" val="25181376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Seguridad</a:t>
            </a:r>
          </a:p>
        </p:txBody>
      </p:sp>
      <p:sp>
        <p:nvSpPr>
          <p:cNvPr id="3" name="Marcador de contenido 2"/>
          <p:cNvSpPr>
            <a:spLocks noGrp="1"/>
          </p:cNvSpPr>
          <p:nvPr>
            <p:ph idx="1"/>
          </p:nvPr>
        </p:nvSpPr>
        <p:spPr/>
        <p:txBody>
          <a:bodyPr>
            <a:normAutofit fontScale="55000" lnSpcReduction="20000"/>
          </a:bodyPr>
          <a:lstStyle/>
          <a:p>
            <a:r>
              <a:rPr lang="es-ES" dirty="0"/>
              <a:t>La ejecución de aplicaciones JavaScript puede suponer un riesgo para el usuario que permite su ejecución. </a:t>
            </a:r>
          </a:p>
          <a:p>
            <a:r>
              <a:rPr lang="es-ES" dirty="0"/>
              <a:t>Por este motivo, los navegadores restringen la ejecución de todo código JavaScript a un entorno de ejecución limitado. </a:t>
            </a:r>
          </a:p>
          <a:p>
            <a:r>
              <a:rPr lang="es-ES" dirty="0"/>
              <a:t>Las aplicaciones JavaScript no pueden establecer conexiones de red con dominios distintos al dominio en el que se aloja la aplicación JavaScript.</a:t>
            </a:r>
          </a:p>
          <a:p>
            <a:r>
              <a:rPr lang="es-ES" dirty="0"/>
              <a:t>Los navegadores emplean un método estricto para diferenciar entre dos dominios ya que no permiten ni subdominios ni otros protocolos ni otros puertos.</a:t>
            </a:r>
          </a:p>
          <a:p>
            <a:r>
              <a:rPr lang="es-ES" dirty="0"/>
              <a:t>Si el código JavaScript se descarga desde la siguiente URL: </a:t>
            </a:r>
            <a:r>
              <a:rPr lang="es-ES" dirty="0">
                <a:hlinkClick r:id="rId2"/>
              </a:rPr>
              <a:t>http://www.ejemplo.com</a:t>
            </a:r>
            <a:endParaRPr lang="es-ES" dirty="0"/>
          </a:p>
          <a:p>
            <a:r>
              <a:rPr lang="es-ES" dirty="0"/>
              <a:t>Las funciones y métodos incluidos en ese código no pueden acceder a:</a:t>
            </a:r>
          </a:p>
          <a:p>
            <a:pPr lvl="1"/>
            <a:r>
              <a:rPr lang="es-ES" b="1" dirty="0"/>
              <a:t>https</a:t>
            </a:r>
            <a:r>
              <a:rPr lang="es-ES" dirty="0"/>
              <a:t>://www.ejemplo.com/scripts/codigo2.js</a:t>
            </a:r>
          </a:p>
          <a:p>
            <a:pPr lvl="1"/>
            <a:r>
              <a:rPr lang="es-ES" dirty="0"/>
              <a:t>http://www.ejemplo.com</a:t>
            </a:r>
            <a:r>
              <a:rPr lang="es-ES" b="1" dirty="0"/>
              <a:t>:8080</a:t>
            </a:r>
            <a:r>
              <a:rPr lang="es-ES" dirty="0"/>
              <a:t>/scripts/codigo2.js</a:t>
            </a:r>
          </a:p>
          <a:p>
            <a:pPr lvl="1"/>
            <a:r>
              <a:rPr lang="es-ES" dirty="0"/>
              <a:t>http://</a:t>
            </a:r>
            <a:r>
              <a:rPr lang="es-ES" b="1" dirty="0"/>
              <a:t>scripts</a:t>
            </a:r>
            <a:r>
              <a:rPr lang="es-ES" dirty="0"/>
              <a:t>.ejemplo.com/codigo2.js</a:t>
            </a:r>
          </a:p>
          <a:p>
            <a:pPr lvl="1"/>
            <a:r>
              <a:rPr lang="es-ES" dirty="0"/>
              <a:t>http://</a:t>
            </a:r>
            <a:r>
              <a:rPr lang="es-ES" b="1" dirty="0"/>
              <a:t>192.168.0.1</a:t>
            </a:r>
            <a:r>
              <a:rPr lang="es-ES" dirty="0"/>
              <a:t>/scripts/codigo2.js</a:t>
            </a:r>
          </a:p>
          <a:p>
            <a:r>
              <a:rPr lang="es-ES" dirty="0"/>
              <a:t>La propiedad </a:t>
            </a:r>
            <a:r>
              <a:rPr lang="es-ES" dirty="0" err="1"/>
              <a:t>document.domain</a:t>
            </a:r>
            <a:r>
              <a:rPr lang="es-ES" dirty="0"/>
              <a:t> se emplea para permitir el acceso entre subdominios del dominio principal de la aplicación.</a:t>
            </a:r>
          </a:p>
          <a:p>
            <a:endParaRPr lang="es-ES" dirty="0"/>
          </a:p>
        </p:txBody>
      </p:sp>
    </p:spTree>
    <p:extLst>
      <p:ext uri="{BB962C8B-B14F-4D97-AF65-F5344CB8AC3E}">
        <p14:creationId xmlns:p14="http://schemas.microsoft.com/office/powerpoint/2010/main" val="41433681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CORS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Un recurso hace una solicitud HTTP de origen cruzado cuando solicita otro recurso de un dominio distinto al que pertenece y, por razones de seguridad, los exploradores restringen las solicitudes HTTP de origen cruzado iniciadas dentro de un script.</a:t>
            </a:r>
          </a:p>
          <a:p>
            <a:r>
              <a:rPr lang="es-ES" dirty="0" err="1"/>
              <a:t>XMLHttpRequest</a:t>
            </a:r>
            <a:r>
              <a:rPr lang="es-ES" dirty="0"/>
              <a:t> sigue la política de mismo-origen, por lo que solo puede hacer solicitudes HTTP a su propio dominio. Para mejorar las aplicaciones web, los desarrolladores pidieron a los proveedores de navegadores que permitieran a </a:t>
            </a:r>
            <a:r>
              <a:rPr lang="es-ES" dirty="0" err="1"/>
              <a:t>XMLHttpRequest</a:t>
            </a:r>
            <a:r>
              <a:rPr lang="es-ES" dirty="0"/>
              <a:t> realizar solicitudes de dominio cruzado.</a:t>
            </a:r>
          </a:p>
          <a:p>
            <a:r>
              <a:rPr lang="es-ES" dirty="0"/>
              <a:t>El Grupo de Trabajo de Aplicaciones Web del W3C recomienda el nuevo mecanismo de Intercambio de Recursos de Origen Cruzado (CORS, Cross-</a:t>
            </a:r>
            <a:r>
              <a:rPr lang="es-ES" dirty="0" err="1"/>
              <a:t>origin</a:t>
            </a:r>
            <a:r>
              <a:rPr lang="es-ES" dirty="0"/>
              <a:t> </a:t>
            </a:r>
            <a:r>
              <a:rPr lang="es-ES" dirty="0" err="1"/>
              <a:t>resource</a:t>
            </a:r>
            <a:r>
              <a:rPr lang="es-ES" dirty="0"/>
              <a:t> </a:t>
            </a:r>
            <a:r>
              <a:rPr lang="es-ES" dirty="0" err="1"/>
              <a:t>sharing</a:t>
            </a:r>
            <a:r>
              <a:rPr lang="es-ES" dirty="0"/>
              <a:t>). Los servidores deben indicar al navegador mediante cabeceras si aceptan peticiones cruzadas y con que características:</a:t>
            </a:r>
          </a:p>
          <a:p>
            <a:pPr lvl="2"/>
            <a:r>
              <a:rPr lang="en-US" dirty="0"/>
              <a:t>"Access-Control-Allow-Origin", "*"</a:t>
            </a:r>
          </a:p>
          <a:p>
            <a:pPr lvl="2"/>
            <a:r>
              <a:rPr lang="en-US" dirty="0"/>
              <a:t>"Access-Control-Allow-Headers", "Origin, X-Requested-With, Content-Type, Accept"</a:t>
            </a:r>
          </a:p>
          <a:p>
            <a:pPr lvl="2"/>
            <a:r>
              <a:rPr lang="en-US" dirty="0"/>
              <a:t>"Access-Control-Allow-Methods", "GET, POST, PUT, DELETE“</a:t>
            </a:r>
          </a:p>
          <a:p>
            <a:r>
              <a:rPr lang="es-ES" dirty="0"/>
              <a:t>Soporte: Chrome 3+ Firefox 3.5+ Opera 12+ Safari 4+ Internet Explorer 8+</a:t>
            </a:r>
          </a:p>
          <a:p>
            <a:pPr marL="457200" lvl="1" indent="0">
              <a:buNone/>
            </a:pPr>
            <a:r>
              <a:rPr lang="es-ES" dirty="0"/>
              <a:t>Para habilitar CORS en servidores específicos consultar </a:t>
            </a:r>
            <a:r>
              <a:rPr lang="es-ES" dirty="0">
                <a:hlinkClick r:id="rId2"/>
              </a:rPr>
              <a:t>http://enable-cors.org</a:t>
            </a:r>
            <a:endParaRPr lang="es-ES" dirty="0"/>
          </a:p>
        </p:txBody>
      </p:sp>
    </p:spTree>
    <p:extLst>
      <p:ext uri="{BB962C8B-B14F-4D97-AF65-F5344CB8AC3E}">
        <p14:creationId xmlns:p14="http://schemas.microsoft.com/office/powerpoint/2010/main" val="206510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Evolución del Desarrollo web</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75982547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Proxy a un servidor de back-</a:t>
            </a:r>
            <a:r>
              <a:rPr lang="es-ES" dirty="0" err="1"/>
              <a:t>end</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Se puede usar el soporte de proxy en el servidor de desarrollo del </a:t>
            </a:r>
            <a:r>
              <a:rPr lang="es-ES" dirty="0" err="1"/>
              <a:t>webpack</a:t>
            </a:r>
            <a:r>
              <a:rPr lang="es-ES" dirty="0"/>
              <a:t> para desviar ciertas URL a un servidor </a:t>
            </a:r>
            <a:r>
              <a:rPr lang="es-ES" dirty="0" err="1"/>
              <a:t>backend</a:t>
            </a:r>
            <a:r>
              <a:rPr lang="es-ES" dirty="0"/>
              <a:t>.</a:t>
            </a:r>
          </a:p>
          <a:p>
            <a:r>
              <a:rPr lang="es-ES" dirty="0"/>
              <a:t>Crea un archivo </a:t>
            </a:r>
            <a:r>
              <a:rPr lang="es-ES" dirty="0" err="1"/>
              <a:t>proxy.conf.json</a:t>
            </a:r>
            <a:r>
              <a:rPr lang="es-ES" dirty="0"/>
              <a:t> junto a </a:t>
            </a:r>
            <a:r>
              <a:rPr lang="es-ES" dirty="0" err="1"/>
              <a:t>angular.json</a:t>
            </a:r>
            <a:r>
              <a:rPr lang="es-ES" dirty="0"/>
              <a:t>.</a:t>
            </a:r>
          </a:p>
          <a:p>
            <a:pPr marL="457200" lvl="1" indent="0">
              <a:buNone/>
            </a:pPr>
            <a:r>
              <a:rPr lang="es-ES" dirty="0"/>
              <a:t>{</a:t>
            </a:r>
          </a:p>
          <a:p>
            <a:pPr marL="457200" lvl="1" indent="0">
              <a:buNone/>
            </a:pPr>
            <a:r>
              <a:rPr lang="es-ES" dirty="0"/>
              <a:t>  "/api": {</a:t>
            </a:r>
          </a:p>
          <a:p>
            <a:pPr marL="457200" lvl="1" indent="0">
              <a:buNone/>
            </a:pPr>
            <a:r>
              <a:rPr lang="es-ES" dirty="0"/>
              <a:t>    "target": "http://localhost:4321",</a:t>
            </a:r>
          </a:p>
          <a:p>
            <a:pPr marL="457200" lvl="1" indent="0">
              <a:buNone/>
            </a:pPr>
            <a:r>
              <a:rPr lang="es-ES" dirty="0"/>
              <a:t>    "</a:t>
            </a:r>
            <a:r>
              <a:rPr lang="es-ES" dirty="0" err="1"/>
              <a:t>pathRewrite</a:t>
            </a:r>
            <a:r>
              <a:rPr lang="es-ES" dirty="0"/>
              <a:t>": { "^/api": "/</a:t>
            </a:r>
            <a:r>
              <a:rPr lang="es-ES" dirty="0" err="1"/>
              <a:t>ws</a:t>
            </a:r>
            <a:r>
              <a:rPr lang="es-ES" dirty="0"/>
              <a:t>" },</a:t>
            </a:r>
          </a:p>
          <a:p>
            <a:pPr marL="457200" lvl="1" indent="0">
              <a:buNone/>
            </a:pPr>
            <a:r>
              <a:rPr lang="es-ES" dirty="0"/>
              <a:t>    "</a:t>
            </a:r>
            <a:r>
              <a:rPr lang="es-ES" dirty="0" err="1"/>
              <a:t>secure</a:t>
            </a:r>
            <a:r>
              <a:rPr lang="es-ES" dirty="0"/>
              <a:t>": false,</a:t>
            </a:r>
          </a:p>
          <a:p>
            <a:pPr marL="457200" lvl="1" indent="0">
              <a:buNone/>
            </a:pPr>
            <a:r>
              <a:rPr lang="es-ES" dirty="0"/>
              <a:t>    "</a:t>
            </a:r>
            <a:r>
              <a:rPr lang="es-ES" dirty="0" err="1"/>
              <a:t>logLevel</a:t>
            </a:r>
            <a:r>
              <a:rPr lang="es-ES" dirty="0"/>
              <a:t>": "</a:t>
            </a:r>
            <a:r>
              <a:rPr lang="es-ES" dirty="0" err="1"/>
              <a:t>debug</a:t>
            </a:r>
            <a:r>
              <a:rPr lang="es-ES" dirty="0"/>
              <a:t>"</a:t>
            </a:r>
          </a:p>
          <a:p>
            <a:pPr marL="457200" lvl="1" indent="0">
              <a:buNone/>
            </a:pPr>
            <a:r>
              <a:rPr lang="es-ES" dirty="0"/>
              <a:t>  }</a:t>
            </a:r>
          </a:p>
          <a:p>
            <a:pPr marL="457200" lvl="1" indent="0">
              <a:buNone/>
            </a:pPr>
            <a:r>
              <a:rPr lang="es-ES" dirty="0"/>
              <a:t>}</a:t>
            </a:r>
          </a:p>
          <a:p>
            <a:r>
              <a:rPr lang="es-ES" dirty="0"/>
              <a:t>Cambiar la configuración del Angular CLI en </a:t>
            </a:r>
            <a:r>
              <a:rPr lang="es-ES" dirty="0" err="1"/>
              <a:t>angular.json</a:t>
            </a:r>
            <a:r>
              <a:rPr lang="es-ES" dirty="0"/>
              <a:t>:</a:t>
            </a:r>
          </a:p>
          <a:p>
            <a:pPr marL="457200" lvl="1" indent="0">
              <a:buNone/>
            </a:pPr>
            <a:r>
              <a:rPr lang="es-ES" dirty="0"/>
              <a:t>"</a:t>
            </a:r>
            <a:r>
              <a:rPr lang="es-ES" dirty="0" err="1"/>
              <a:t>architect</a:t>
            </a:r>
            <a:r>
              <a:rPr lang="es-ES" dirty="0"/>
              <a:t>": {</a:t>
            </a:r>
          </a:p>
          <a:p>
            <a:pPr marL="457200" lvl="1" indent="0">
              <a:buNone/>
            </a:pPr>
            <a:r>
              <a:rPr lang="es-ES" dirty="0"/>
              <a:t>  "</a:t>
            </a:r>
            <a:r>
              <a:rPr lang="es-ES" dirty="0" err="1"/>
              <a:t>serve</a:t>
            </a:r>
            <a:r>
              <a:rPr lang="es-ES" dirty="0"/>
              <a:t>": {</a:t>
            </a:r>
          </a:p>
          <a:p>
            <a:pPr marL="457200" lvl="1" indent="0">
              <a:buNone/>
            </a:pPr>
            <a:r>
              <a:rPr lang="es-ES" dirty="0"/>
              <a:t>    "</a:t>
            </a:r>
            <a:r>
              <a:rPr lang="es-ES" dirty="0" err="1"/>
              <a:t>builder</a:t>
            </a:r>
            <a:r>
              <a:rPr lang="es-ES" dirty="0"/>
              <a:t>": "@angular-</a:t>
            </a:r>
            <a:r>
              <a:rPr lang="es-ES" dirty="0" err="1"/>
              <a:t>devkit</a:t>
            </a:r>
            <a:r>
              <a:rPr lang="es-ES" dirty="0"/>
              <a:t>/</a:t>
            </a:r>
            <a:r>
              <a:rPr lang="es-ES" dirty="0" err="1"/>
              <a:t>build-angular:dev-server</a:t>
            </a:r>
            <a:r>
              <a:rPr lang="es-ES" dirty="0"/>
              <a:t>",</a:t>
            </a:r>
          </a:p>
          <a:p>
            <a:pPr marL="457200" lvl="1" indent="0">
              <a:buNone/>
            </a:pPr>
            <a:r>
              <a:rPr lang="es-ES" dirty="0"/>
              <a:t>    "</a:t>
            </a:r>
            <a:r>
              <a:rPr lang="es-ES" dirty="0" err="1"/>
              <a:t>options</a:t>
            </a:r>
            <a:r>
              <a:rPr lang="es-ES" dirty="0"/>
              <a:t>": {</a:t>
            </a:r>
          </a:p>
          <a:p>
            <a:pPr marL="457200" lvl="1" indent="0">
              <a:buNone/>
            </a:pPr>
            <a:r>
              <a:rPr lang="es-ES" dirty="0"/>
              <a:t>      …</a:t>
            </a:r>
          </a:p>
          <a:p>
            <a:pPr marL="457200" lvl="1" indent="0">
              <a:buNone/>
            </a:pPr>
            <a:r>
              <a:rPr lang="es-ES" dirty="0"/>
              <a:t>      "</a:t>
            </a:r>
            <a:r>
              <a:rPr lang="es-ES" dirty="0" err="1"/>
              <a:t>proxyConfig</a:t>
            </a:r>
            <a:r>
              <a:rPr lang="es-ES" dirty="0"/>
              <a:t>": "</a:t>
            </a:r>
            <a:r>
              <a:rPr lang="es-ES" dirty="0" err="1"/>
              <a:t>proxy.conf.json</a:t>
            </a:r>
            <a:r>
              <a:rPr lang="es-ES" dirty="0"/>
              <a:t>"</a:t>
            </a:r>
          </a:p>
          <a:p>
            <a:pPr marL="457200" lvl="1" indent="0">
              <a:buNone/>
            </a:pPr>
            <a:r>
              <a:rPr lang="es-ES" dirty="0"/>
              <a:t>    },</a:t>
            </a:r>
          </a:p>
          <a:p>
            <a:pPr marL="457200" lvl="1" indent="0">
              <a:buNone/>
            </a:pPr>
            <a:endParaRPr lang="es-ES" dirty="0"/>
          </a:p>
        </p:txBody>
      </p:sp>
    </p:spTree>
    <p:extLst>
      <p:ext uri="{BB962C8B-B14F-4D97-AF65-F5344CB8AC3E}">
        <p14:creationId xmlns:p14="http://schemas.microsoft.com/office/powerpoint/2010/main" val="259391655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Desactivar la seguridad de Chrome</a:t>
            </a:r>
          </a:p>
        </p:txBody>
      </p:sp>
      <p:sp>
        <p:nvSpPr>
          <p:cNvPr id="3" name="2 Marcador de contenido"/>
          <p:cNvSpPr>
            <a:spLocks noGrp="1"/>
          </p:cNvSpPr>
          <p:nvPr>
            <p:ph idx="1"/>
          </p:nvPr>
        </p:nvSpPr>
        <p:spPr/>
        <p:txBody>
          <a:bodyPr>
            <a:normAutofit fontScale="70000" lnSpcReduction="20000"/>
          </a:bodyPr>
          <a:lstStyle/>
          <a:p>
            <a:r>
              <a:rPr lang="es-ES" dirty="0"/>
              <a:t>Pasos para Windows:</a:t>
            </a:r>
          </a:p>
          <a:p>
            <a:pPr lvl="1"/>
            <a:r>
              <a:rPr lang="es-ES" dirty="0"/>
              <a:t>Localizar el acceso directo </a:t>
            </a:r>
            <a:r>
              <a:rPr lang="es-ES"/>
              <a:t>al navegador (icono</a:t>
            </a:r>
            <a:r>
              <a:rPr lang="es-ES" dirty="0"/>
              <a:t>) y crear una copia como “Chrome Desarrollo”.</a:t>
            </a:r>
          </a:p>
          <a:p>
            <a:pPr lvl="1"/>
            <a:r>
              <a:rPr lang="es-ES" dirty="0"/>
              <a:t>Botón derecho -&gt; Propiedades -&gt; Destino</a:t>
            </a:r>
          </a:p>
          <a:p>
            <a:pPr lvl="1"/>
            <a:r>
              <a:rPr lang="es-ES" dirty="0"/>
              <a:t>Editar el destino añadiendo el parámetro al final. </a:t>
            </a:r>
            <a:r>
              <a:rPr lang="es-ES" dirty="0" err="1"/>
              <a:t>ej</a:t>
            </a:r>
            <a:r>
              <a:rPr lang="es-ES" dirty="0"/>
              <a:t>: "C:\</a:t>
            </a:r>
            <a:r>
              <a:rPr lang="es-ES"/>
              <a:t>Program Files (x86</a:t>
            </a:r>
            <a:r>
              <a:rPr lang="es-ES" dirty="0"/>
              <a:t>)\Google\Chrome\</a:t>
            </a:r>
            <a:r>
              <a:rPr lang="es-ES" dirty="0" err="1"/>
              <a:t>Application</a:t>
            </a:r>
            <a:r>
              <a:rPr lang="es-ES" dirty="0"/>
              <a:t>\chrome.exe" --</a:t>
            </a:r>
            <a:r>
              <a:rPr lang="es-ES" dirty="0" err="1"/>
              <a:t>disable</a:t>
            </a:r>
            <a:r>
              <a:rPr lang="es-ES" dirty="0"/>
              <a:t>-web-</a:t>
            </a:r>
            <a:r>
              <a:rPr lang="es-ES" dirty="0" err="1"/>
              <a:t>security</a:t>
            </a:r>
            <a:endParaRPr lang="es-ES" dirty="0"/>
          </a:p>
          <a:p>
            <a:pPr lvl="1"/>
            <a:r>
              <a:rPr lang="es-ES" dirty="0"/>
              <a:t>Aceptar el cambio y lanzar Chrome</a:t>
            </a:r>
          </a:p>
          <a:p>
            <a:r>
              <a:rPr lang="es-ES" dirty="0"/>
              <a:t>Para desactivar parcialmente la seguridad:</a:t>
            </a:r>
          </a:p>
          <a:p>
            <a:pPr marL="457200" lvl="1" indent="0">
              <a:buNone/>
            </a:pPr>
            <a:r>
              <a:rPr lang="es-ES" dirty="0"/>
              <a:t>--</a:t>
            </a:r>
            <a:r>
              <a:rPr lang="es-ES" dirty="0" err="1"/>
              <a:t>allow</a:t>
            </a:r>
            <a:r>
              <a:rPr lang="es-ES" dirty="0"/>
              <a:t>-file-</a:t>
            </a:r>
            <a:r>
              <a:rPr lang="es-ES" dirty="0" err="1"/>
              <a:t>access</a:t>
            </a:r>
            <a:endParaRPr lang="es-ES" dirty="0"/>
          </a:p>
          <a:p>
            <a:pPr marL="457200" lvl="1" indent="0">
              <a:buNone/>
            </a:pPr>
            <a:r>
              <a:rPr lang="es-ES" dirty="0"/>
              <a:t>--</a:t>
            </a:r>
            <a:r>
              <a:rPr lang="es-ES" dirty="0" err="1"/>
              <a:t>allow</a:t>
            </a:r>
            <a:r>
              <a:rPr lang="es-ES" dirty="0"/>
              <a:t>-file-</a:t>
            </a:r>
            <a:r>
              <a:rPr lang="es-ES" dirty="0" err="1"/>
              <a:t>access</a:t>
            </a:r>
            <a:r>
              <a:rPr lang="es-ES" dirty="0"/>
              <a:t>-</a:t>
            </a:r>
            <a:r>
              <a:rPr lang="es-ES" dirty="0" err="1"/>
              <a:t>from</a:t>
            </a:r>
            <a:r>
              <a:rPr lang="es-ES" dirty="0"/>
              <a:t>-files</a:t>
            </a:r>
          </a:p>
          <a:p>
            <a:pPr marL="457200" lvl="1" indent="0">
              <a:buNone/>
            </a:pPr>
            <a:r>
              <a:rPr lang="es-ES" dirty="0"/>
              <a:t>--</a:t>
            </a:r>
            <a:r>
              <a:rPr lang="es-ES" dirty="0" err="1"/>
              <a:t>allow-cross-origin-auth-prompt</a:t>
            </a:r>
            <a:endParaRPr lang="es-ES" dirty="0"/>
          </a:p>
          <a:p>
            <a:r>
              <a:rPr lang="es-ES" dirty="0"/>
              <a:t>Referencia a otros </a:t>
            </a:r>
            <a:r>
              <a:rPr lang="es-ES" dirty="0" err="1"/>
              <a:t>parametros</a:t>
            </a:r>
            <a:r>
              <a:rPr lang="es-ES" dirty="0"/>
              <a:t>:</a:t>
            </a:r>
          </a:p>
          <a:p>
            <a:pPr lvl="1"/>
            <a:r>
              <a:rPr lang="es-ES" dirty="0">
                <a:hlinkClick r:id="rId2"/>
              </a:rPr>
              <a:t>http://peter.sh/experiments/chromium-command-line-switches/</a:t>
            </a:r>
            <a:endParaRPr lang="es-ES" dirty="0"/>
          </a:p>
          <a:p>
            <a:endParaRPr lang="es-ES" dirty="0"/>
          </a:p>
          <a:p>
            <a:endParaRPr lang="es-ES" dirty="0"/>
          </a:p>
        </p:txBody>
      </p:sp>
    </p:spTree>
    <p:extLst>
      <p:ext uri="{BB962C8B-B14F-4D97-AF65-F5344CB8AC3E}">
        <p14:creationId xmlns:p14="http://schemas.microsoft.com/office/powerpoint/2010/main" val="2402189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JSONP (JSON </a:t>
            </a:r>
            <a:r>
              <a:rPr lang="es-ES" dirty="0"/>
              <a:t>con </a:t>
            </a:r>
            <a:r>
              <a:rPr lang="es-ES" dirty="0" err="1"/>
              <a:t>Padding</a:t>
            </a:r>
            <a:r>
              <a:rPr lang="es-ES" dirty="0"/>
              <a:t>)</a:t>
            </a:r>
          </a:p>
        </p:txBody>
      </p:sp>
      <p:sp>
        <p:nvSpPr>
          <p:cNvPr id="3" name="Marcador de contenido 2"/>
          <p:cNvSpPr>
            <a:spLocks noGrp="1"/>
          </p:cNvSpPr>
          <p:nvPr>
            <p:ph idx="1"/>
          </p:nvPr>
        </p:nvSpPr>
        <p:spPr/>
        <p:txBody>
          <a:bodyPr>
            <a:normAutofit fontScale="62500" lnSpcReduction="20000"/>
          </a:bodyPr>
          <a:lstStyle/>
          <a:p>
            <a:r>
              <a:rPr lang="es-ES" dirty="0"/>
              <a:t>JSONP es una técnica de comunicación utilizada en los programas JavaScript para realizar llamadas asíncronas a dominios diferentes. JSONP es un método concebido para suplir la limitación de AJAX entre dominios por razones de seguridad. Esta restricción no se aplica a la etiqueta &lt;script&gt; de HTML, para la cual se puede especificar en su atributo </a:t>
            </a:r>
            <a:r>
              <a:rPr lang="es-ES" dirty="0" err="1"/>
              <a:t>src</a:t>
            </a:r>
            <a:r>
              <a:rPr lang="es-ES" dirty="0"/>
              <a:t> la URL de un script alojado en un servidor remoto.</a:t>
            </a:r>
          </a:p>
          <a:p>
            <a:r>
              <a:rPr lang="es-ES" dirty="0"/>
              <a:t>En esta técnica se devuelve un objeto JSON envuelto en la llamada de </a:t>
            </a:r>
            <a:r>
              <a:rPr lang="es-ES"/>
              <a:t>una función (debe </a:t>
            </a:r>
            <a:r>
              <a:rPr lang="es-ES" dirty="0"/>
              <a:t>ser código JavaScript valido), la función ya debe estar definida en el entorno de JavaScript y se encarga de manipular los datos JSON.</a:t>
            </a:r>
          </a:p>
          <a:p>
            <a:pPr marL="457200" lvl="1" indent="0">
              <a:buNone/>
            </a:pPr>
            <a:r>
              <a:rPr lang="es-ES" sz="2900">
                <a:latin typeface="Consolas" panose="020B0609020204030204" pitchFamily="49" charset="0"/>
                <a:cs typeface="Consolas" panose="020B0609020204030204" pitchFamily="49" charset="0"/>
              </a:rPr>
              <a:t>miJsonCallback ({"</a:t>
            </a:r>
            <a:r>
              <a:rPr lang="es-ES" sz="2900" dirty="0" err="1">
                <a:latin typeface="Consolas" panose="020B0609020204030204" pitchFamily="49" charset="0"/>
                <a:cs typeface="Consolas" panose="020B0609020204030204" pitchFamily="49" charset="0"/>
              </a:rPr>
              <a:t>Nombre":"Carmelo","Apellidos":"Cotón</a:t>
            </a:r>
            <a:r>
              <a:rPr lang="es-ES" sz="2900" dirty="0">
                <a:latin typeface="Consolas" panose="020B0609020204030204" pitchFamily="49" charset="0"/>
                <a:cs typeface="Consolas" panose="020B0609020204030204" pitchFamily="49" charset="0"/>
              </a:rPr>
              <a:t>"});</a:t>
            </a:r>
          </a:p>
          <a:p>
            <a:r>
              <a:rPr lang="es-ES" dirty="0"/>
              <a:t>Por convención, el nombre de la función de retorno se suele especificar mediante un parámetro de la consulta, normalmente, utilizando </a:t>
            </a:r>
            <a:r>
              <a:rPr lang="es-ES" dirty="0" err="1"/>
              <a:t>jsonp</a:t>
            </a:r>
            <a:r>
              <a:rPr lang="es-ES" dirty="0"/>
              <a:t> o </a:t>
            </a:r>
            <a:r>
              <a:rPr lang="es-ES" dirty="0" err="1"/>
              <a:t>callback</a:t>
            </a:r>
            <a:r>
              <a:rPr lang="es-ES" dirty="0"/>
              <a:t> como nombre del campo en la solicitud al servidor.</a:t>
            </a:r>
          </a:p>
          <a:p>
            <a:pPr marL="812800" lvl="1" indent="-355600">
              <a:buNone/>
            </a:pPr>
            <a:r>
              <a:rPr lang="es-ES" sz="2900" dirty="0">
                <a:latin typeface="Consolas" panose="020B0609020204030204" pitchFamily="49" charset="0"/>
                <a:cs typeface="Consolas" panose="020B0609020204030204" pitchFamily="49" charset="0"/>
              </a:rPr>
              <a:t>&lt;script </a:t>
            </a:r>
            <a:r>
              <a:rPr lang="es-ES" sz="2900" dirty="0" err="1">
                <a:latin typeface="Consolas" panose="020B0609020204030204" pitchFamily="49" charset="0"/>
                <a:cs typeface="Consolas" panose="020B0609020204030204" pitchFamily="49" charset="0"/>
              </a:rPr>
              <a:t>type</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text</a:t>
            </a:r>
            <a:r>
              <a:rPr lang="es-ES" sz="2900" dirty="0">
                <a:latin typeface="Consolas" panose="020B0609020204030204" pitchFamily="49" charset="0"/>
                <a:cs typeface="Consolas" panose="020B0609020204030204" pitchFamily="49" charset="0"/>
              </a:rPr>
              <a:t>/</a:t>
            </a:r>
            <a:r>
              <a:rPr lang="es-ES" sz="2900" dirty="0" err="1">
                <a:latin typeface="Consolas" panose="020B0609020204030204" pitchFamily="49" charset="0"/>
                <a:cs typeface="Consolas" panose="020B0609020204030204" pitchFamily="49" charset="0"/>
              </a:rPr>
              <a:t>javascript</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src</a:t>
            </a:r>
            <a:r>
              <a:rPr lang="es-ES" sz="2900" dirty="0">
                <a:latin typeface="Consolas" panose="020B0609020204030204" pitchFamily="49" charset="0"/>
                <a:cs typeface="Consolas" panose="020B0609020204030204" pitchFamily="49" charset="0"/>
              </a:rPr>
              <a:t>="http://otrodominio.com/</a:t>
            </a:r>
            <a:r>
              <a:rPr lang="es-ES" sz="2900" dirty="0" err="1">
                <a:latin typeface="Consolas" panose="020B0609020204030204" pitchFamily="49" charset="0"/>
                <a:cs typeface="Consolas" panose="020B0609020204030204" pitchFamily="49" charset="0"/>
              </a:rPr>
              <a:t>datos.json?callback</a:t>
            </a:r>
            <a:r>
              <a:rPr lang="es-ES" sz="2900" dirty="0">
                <a:latin typeface="Consolas" panose="020B0609020204030204" pitchFamily="49" charset="0"/>
                <a:cs typeface="Consolas" panose="020B0609020204030204" pitchFamily="49" charset="0"/>
              </a:rPr>
              <a:t>= </a:t>
            </a:r>
            <a:r>
              <a:rPr lang="es-ES" sz="2900" dirty="0" err="1">
                <a:latin typeface="Consolas" panose="020B0609020204030204" pitchFamily="49" charset="0"/>
                <a:cs typeface="Consolas" panose="020B0609020204030204" pitchFamily="49" charset="0"/>
              </a:rPr>
              <a:t>miJsonCallback</a:t>
            </a:r>
            <a:r>
              <a:rPr lang="es-ES" sz="2900" dirty="0">
                <a:latin typeface="Consolas" panose="020B0609020204030204" pitchFamily="49" charset="0"/>
                <a:cs typeface="Consolas" panose="020B0609020204030204" pitchFamily="49" charset="0"/>
              </a:rPr>
              <a:t>"&gt;&lt;/script&gt;</a:t>
            </a:r>
          </a:p>
          <a:p>
            <a:endParaRPr lang="es-ES" dirty="0"/>
          </a:p>
        </p:txBody>
      </p:sp>
    </p:spTree>
    <p:extLst>
      <p:ext uri="{BB962C8B-B14F-4D97-AF65-F5344CB8AC3E}">
        <p14:creationId xmlns:p14="http://schemas.microsoft.com/office/powerpoint/2010/main" val="1832971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JSONP (JSON </a:t>
            </a:r>
            <a:r>
              <a:rPr lang="es-ES" dirty="0"/>
              <a:t>con </a:t>
            </a:r>
            <a:r>
              <a:rPr lang="es-ES" dirty="0" err="1"/>
              <a:t>Padding</a:t>
            </a:r>
            <a:r>
              <a:rPr lang="es-ES" dirty="0"/>
              <a:t>)</a:t>
            </a:r>
          </a:p>
        </p:txBody>
      </p:sp>
      <p:sp>
        <p:nvSpPr>
          <p:cNvPr id="3" name="Marcador de contenido 2"/>
          <p:cNvSpPr>
            <a:spLocks noGrp="1"/>
          </p:cNvSpPr>
          <p:nvPr>
            <p:ph idx="1"/>
          </p:nvPr>
        </p:nvSpPr>
        <p:spPr>
          <a:xfrm>
            <a:off x="457200" y="1600200"/>
            <a:ext cx="8229600" cy="4637112"/>
          </a:xfrm>
        </p:spPr>
        <p:txBody>
          <a:bodyPr>
            <a:normAutofit fontScale="55000" lnSpcReduction="20000"/>
          </a:bodyPr>
          <a:lstStyle/>
          <a:p>
            <a:r>
              <a:rPr lang="es-ES" dirty="0"/>
              <a:t>Si no se importa el módulo </a:t>
            </a:r>
            <a:r>
              <a:rPr lang="es-ES" dirty="0" err="1"/>
              <a:t>HttpClientJsonpModule</a:t>
            </a:r>
            <a:r>
              <a:rPr lang="es-ES" dirty="0"/>
              <a:t>, las solicitudes de </a:t>
            </a:r>
            <a:r>
              <a:rPr lang="es-ES" dirty="0" err="1"/>
              <a:t>Jsonp</a:t>
            </a:r>
            <a:r>
              <a:rPr lang="es-ES" dirty="0"/>
              <a:t> llegarán al </a:t>
            </a:r>
            <a:r>
              <a:rPr lang="es-ES" dirty="0" err="1"/>
              <a:t>backend</a:t>
            </a:r>
            <a:r>
              <a:rPr lang="es-ES" dirty="0"/>
              <a:t> con el método JSONP, donde serán rechazadas.</a:t>
            </a:r>
          </a:p>
          <a:p>
            <a:pPr marL="2433638" lvl="4" indent="-719138">
              <a:buNone/>
            </a:pPr>
            <a:endParaRPr lang="es-ES" dirty="0"/>
          </a:p>
          <a:p>
            <a:pPr marL="719138" indent="-719138">
              <a:buNone/>
            </a:pPr>
            <a:r>
              <a:rPr lang="es-ES" dirty="0" err="1"/>
              <a:t>import</a:t>
            </a:r>
            <a:r>
              <a:rPr lang="es-ES" dirty="0"/>
              <a:t> { </a:t>
            </a:r>
            <a:r>
              <a:rPr lang="es-ES" dirty="0" err="1"/>
              <a:t>Injectable</a:t>
            </a:r>
            <a:r>
              <a:rPr lang="es-ES" dirty="0"/>
              <a:t> } </a:t>
            </a:r>
            <a:r>
              <a:rPr lang="es-ES" dirty="0" err="1"/>
              <a:t>from</a:t>
            </a:r>
            <a:r>
              <a:rPr lang="es-ES" dirty="0"/>
              <a:t> '@angular/</a:t>
            </a:r>
            <a:r>
              <a:rPr lang="es-ES" dirty="0" err="1"/>
              <a:t>core</a:t>
            </a:r>
            <a:r>
              <a:rPr lang="es-ES" dirty="0"/>
              <a:t>';</a:t>
            </a:r>
          </a:p>
          <a:p>
            <a:pPr marL="719138" indent="-719138">
              <a:buNone/>
            </a:pPr>
            <a:r>
              <a:rPr lang="es-ES" dirty="0" err="1"/>
              <a:t>import</a:t>
            </a:r>
            <a:r>
              <a:rPr lang="es-ES" dirty="0"/>
              <a:t> { </a:t>
            </a:r>
            <a:r>
              <a:rPr lang="es-ES" dirty="0" err="1"/>
              <a:t>HttpClient</a:t>
            </a:r>
            <a:r>
              <a:rPr lang="es-ES" dirty="0"/>
              <a:t> } </a:t>
            </a:r>
            <a:r>
              <a:rPr lang="es-ES" dirty="0" err="1"/>
              <a:t>from</a:t>
            </a:r>
            <a:r>
              <a:rPr lang="es-ES" dirty="0"/>
              <a:t> '@angular/</a:t>
            </a:r>
            <a:r>
              <a:rPr lang="es-ES" dirty="0" err="1"/>
              <a:t>common</a:t>
            </a:r>
            <a:r>
              <a:rPr lang="es-ES" dirty="0"/>
              <a:t>/http';</a:t>
            </a:r>
          </a:p>
          <a:p>
            <a:pPr marL="4262438" lvl="8" indent="-719138">
              <a:buNone/>
            </a:pPr>
            <a:endParaRPr lang="es-ES" dirty="0"/>
          </a:p>
          <a:p>
            <a:pPr marL="719138" indent="-719138">
              <a:buNone/>
            </a:pPr>
            <a:r>
              <a:rPr lang="es-ES" dirty="0"/>
              <a:t>@</a:t>
            </a:r>
            <a:r>
              <a:rPr lang="es-ES" dirty="0" err="1"/>
              <a:t>Injectable</a:t>
            </a:r>
            <a:r>
              <a:rPr lang="es-ES" dirty="0"/>
              <a:t>()</a:t>
            </a:r>
          </a:p>
          <a:p>
            <a:pPr marL="719138" indent="-719138">
              <a:buNone/>
            </a:pPr>
            <a:r>
              <a:rPr lang="es-ES" dirty="0" err="1"/>
              <a:t>export</a:t>
            </a:r>
            <a:r>
              <a:rPr lang="es-ES" dirty="0"/>
              <a:t> </a:t>
            </a:r>
            <a:r>
              <a:rPr lang="es-ES" dirty="0" err="1"/>
              <a:t>class</a:t>
            </a:r>
            <a:r>
              <a:rPr lang="es-ES" dirty="0"/>
              <a:t> </a:t>
            </a:r>
            <a:r>
              <a:rPr lang="es-ES" dirty="0" err="1"/>
              <a:t>WikipediaService</a:t>
            </a:r>
            <a:r>
              <a:rPr lang="es-ES" dirty="0"/>
              <a:t> {</a:t>
            </a:r>
          </a:p>
          <a:p>
            <a:pPr marL="719138" indent="-719138">
              <a:buNone/>
            </a:pPr>
            <a:r>
              <a:rPr lang="es-ES" dirty="0"/>
              <a:t>  constructor(</a:t>
            </a:r>
            <a:r>
              <a:rPr lang="es-ES" dirty="0" err="1"/>
              <a:t>private</a:t>
            </a:r>
            <a:r>
              <a:rPr lang="es-ES" dirty="0"/>
              <a:t> http: </a:t>
            </a:r>
            <a:r>
              <a:rPr lang="es-ES" dirty="0" err="1"/>
              <a:t>HttpClient</a:t>
            </a:r>
            <a:r>
              <a:rPr lang="es-ES" dirty="0"/>
              <a:t>) {}</a:t>
            </a:r>
          </a:p>
          <a:p>
            <a:pPr marL="719138" indent="-719138">
              <a:buNone/>
            </a:pPr>
            <a:r>
              <a:rPr lang="es-ES" dirty="0"/>
              <a:t>  </a:t>
            </a:r>
            <a:r>
              <a:rPr lang="es-ES" dirty="0" err="1"/>
              <a:t>search</a:t>
            </a:r>
            <a:r>
              <a:rPr lang="es-ES" dirty="0"/>
              <a:t> (</a:t>
            </a:r>
            <a:r>
              <a:rPr lang="es-ES" dirty="0" err="1"/>
              <a:t>term</a:t>
            </a:r>
            <a:r>
              <a:rPr lang="es-ES" dirty="0"/>
              <a:t>: </a:t>
            </a:r>
            <a:r>
              <a:rPr lang="es-ES" dirty="0" err="1"/>
              <a:t>string</a:t>
            </a:r>
            <a:r>
              <a:rPr lang="es-ES" dirty="0"/>
              <a:t>) {</a:t>
            </a:r>
          </a:p>
          <a:p>
            <a:pPr marL="719138" indent="-719138">
              <a:buNone/>
            </a:pPr>
            <a:r>
              <a:rPr lang="es-ES" dirty="0"/>
              <a:t>     </a:t>
            </a:r>
            <a:r>
              <a:rPr lang="es-ES" dirty="0" err="1"/>
              <a:t>let</a:t>
            </a:r>
            <a:r>
              <a:rPr lang="es-ES" dirty="0"/>
              <a:t> </a:t>
            </a:r>
            <a:r>
              <a:rPr lang="es-ES" dirty="0" err="1"/>
              <a:t>wikiUrl</a:t>
            </a:r>
            <a:r>
              <a:rPr lang="es-ES" dirty="0"/>
              <a:t> = `http://en.wikipedia.org/w/</a:t>
            </a:r>
            <a:r>
              <a:rPr lang="es-ES" dirty="0" err="1"/>
              <a:t>api.php?search</a:t>
            </a:r>
            <a:r>
              <a:rPr lang="es-ES" dirty="0"/>
              <a:t>=${</a:t>
            </a:r>
            <a:r>
              <a:rPr lang="es-ES" dirty="0" err="1"/>
              <a:t>term</a:t>
            </a:r>
            <a:r>
              <a:rPr lang="es-ES" dirty="0"/>
              <a:t>}&amp;</a:t>
            </a:r>
            <a:r>
              <a:rPr lang="es-ES" dirty="0" err="1"/>
              <a:t>action</a:t>
            </a:r>
            <a:r>
              <a:rPr lang="es-ES" dirty="0"/>
              <a:t>=</a:t>
            </a:r>
            <a:r>
              <a:rPr lang="es-ES" dirty="0" err="1"/>
              <a:t>opensearch&amp;format</a:t>
            </a:r>
            <a:r>
              <a:rPr lang="es-ES" dirty="0"/>
              <a:t>=</a:t>
            </a:r>
            <a:r>
              <a:rPr lang="es-ES" dirty="0" err="1"/>
              <a:t>json</a:t>
            </a:r>
            <a:r>
              <a:rPr lang="es-ES" dirty="0"/>
              <a:t>`;</a:t>
            </a:r>
          </a:p>
          <a:p>
            <a:pPr marL="719138" indent="-719138">
              <a:buNone/>
            </a:pPr>
            <a:r>
              <a:rPr lang="es-ES" dirty="0"/>
              <a:t>     </a:t>
            </a:r>
            <a:r>
              <a:rPr lang="es-ES" dirty="0" err="1"/>
              <a:t>return</a:t>
            </a:r>
            <a:r>
              <a:rPr lang="es-ES" dirty="0"/>
              <a:t> </a:t>
            </a:r>
            <a:r>
              <a:rPr lang="es-ES" dirty="0" err="1"/>
              <a:t>this.http.jsonp</a:t>
            </a:r>
            <a:r>
              <a:rPr lang="es-ES" dirty="0"/>
              <a:t>(</a:t>
            </a:r>
            <a:r>
              <a:rPr lang="es-ES" dirty="0" err="1"/>
              <a:t>wikiUrl</a:t>
            </a:r>
            <a:r>
              <a:rPr lang="es-ES" dirty="0"/>
              <a:t>, `</a:t>
            </a:r>
            <a:r>
              <a:rPr lang="es-ES" dirty="0" err="1"/>
              <a:t>callback</a:t>
            </a:r>
            <a:r>
              <a:rPr lang="es-ES" dirty="0"/>
              <a:t>`).subscribe(</a:t>
            </a:r>
          </a:p>
          <a:p>
            <a:pPr marL="719138" indent="-719138">
              <a:buNone/>
            </a:pPr>
            <a:r>
              <a:rPr lang="es-ES" dirty="0"/>
              <a:t>          datos =&gt; </a:t>
            </a:r>
            <a:r>
              <a:rPr lang="es-ES" dirty="0" err="1"/>
              <a:t>this.items</a:t>
            </a:r>
            <a:r>
              <a:rPr lang="es-ES" dirty="0"/>
              <a:t>  = datos, error =&gt; </a:t>
            </a:r>
            <a:r>
              <a:rPr lang="es-ES" dirty="0" err="1"/>
              <a:t>console.error</a:t>
            </a:r>
            <a:r>
              <a:rPr lang="es-ES" dirty="0"/>
              <a:t>(`Error: ${error}`)</a:t>
            </a:r>
          </a:p>
          <a:p>
            <a:pPr marL="719138" indent="-719138">
              <a:buNone/>
            </a:pPr>
            <a:r>
              <a:rPr lang="es-ES" dirty="0"/>
              <a:t>       );</a:t>
            </a:r>
          </a:p>
          <a:p>
            <a:pPr marL="719138" indent="-719138">
              <a:buNone/>
            </a:pPr>
            <a:r>
              <a:rPr lang="es-ES" dirty="0"/>
              <a:t>  }</a:t>
            </a:r>
          </a:p>
          <a:p>
            <a:pPr marL="719138" indent="-719138">
              <a:buNone/>
            </a:pPr>
            <a:r>
              <a:rPr lang="es-ES" dirty="0"/>
              <a:t>}</a:t>
            </a:r>
          </a:p>
        </p:txBody>
      </p:sp>
    </p:spTree>
    <p:extLst>
      <p:ext uri="{BB962C8B-B14F-4D97-AF65-F5344CB8AC3E}">
        <p14:creationId xmlns:p14="http://schemas.microsoft.com/office/powerpoint/2010/main" val="10891946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Eventos</a:t>
            </a:r>
          </a:p>
        </p:txBody>
      </p:sp>
      <p:sp>
        <p:nvSpPr>
          <p:cNvPr id="3" name="Marcador de contenido 2"/>
          <p:cNvSpPr>
            <a:spLocks noGrp="1"/>
          </p:cNvSpPr>
          <p:nvPr>
            <p:ph idx="1"/>
          </p:nvPr>
        </p:nvSpPr>
        <p:spPr/>
        <p:txBody>
          <a:bodyPr>
            <a:normAutofit fontScale="77500" lnSpcReduction="20000"/>
          </a:bodyPr>
          <a:lstStyle/>
          <a:p>
            <a:r>
              <a:rPr lang="es-ES" dirty="0"/>
              <a:t>Los eventos trabajan en un nivel más bajo que las solicitudes. Una sola solicitud puede generar múltiples eventos. </a:t>
            </a:r>
          </a:p>
          <a:p>
            <a:r>
              <a:rPr lang="es-ES" dirty="0"/>
              <a:t>Tipos de eventos:</a:t>
            </a:r>
          </a:p>
          <a:p>
            <a:pPr lvl="1"/>
            <a:r>
              <a:rPr lang="es-ES" b="1" dirty="0" err="1"/>
              <a:t>Sent</a:t>
            </a:r>
            <a:r>
              <a:rPr lang="es-ES" dirty="0"/>
              <a:t>: La solicitud fue enviada.</a:t>
            </a:r>
          </a:p>
          <a:p>
            <a:pPr lvl="1"/>
            <a:r>
              <a:rPr lang="es-ES" b="1" dirty="0" err="1"/>
              <a:t>ResponseHeader</a:t>
            </a:r>
            <a:r>
              <a:rPr lang="es-ES" dirty="0"/>
              <a:t>: Se recibieron el código de estado de respuesta y los encabezados.</a:t>
            </a:r>
          </a:p>
          <a:p>
            <a:pPr lvl="1"/>
            <a:r>
              <a:rPr lang="es-ES" b="1" dirty="0" err="1"/>
              <a:t>UploadProgress</a:t>
            </a:r>
            <a:r>
              <a:rPr lang="es-ES" dirty="0"/>
              <a:t>: Se ha recibido un evento de progreso de subida.</a:t>
            </a:r>
          </a:p>
          <a:p>
            <a:pPr lvl="1"/>
            <a:r>
              <a:rPr lang="es-ES" b="1" dirty="0" err="1"/>
              <a:t>DownloadProgress</a:t>
            </a:r>
            <a:r>
              <a:rPr lang="es-ES" dirty="0"/>
              <a:t>: Se ha recibido un evento de progreso de descarga.</a:t>
            </a:r>
          </a:p>
          <a:p>
            <a:pPr lvl="1"/>
            <a:r>
              <a:rPr lang="es-ES" b="1" dirty="0"/>
              <a:t>Response</a:t>
            </a:r>
            <a:r>
              <a:rPr lang="es-ES" dirty="0"/>
              <a:t>: Se ha recibido la respuesta completa incluyendo el cuerpo.</a:t>
            </a:r>
          </a:p>
          <a:p>
            <a:pPr lvl="1"/>
            <a:r>
              <a:rPr lang="es-ES" b="1" dirty="0" err="1"/>
              <a:t>User</a:t>
            </a:r>
            <a:r>
              <a:rPr lang="es-ES" dirty="0"/>
              <a:t>: Un evento personalizado de un interceptor o un </a:t>
            </a:r>
            <a:r>
              <a:rPr lang="es-ES" dirty="0" err="1"/>
              <a:t>backend</a:t>
            </a:r>
            <a:r>
              <a:rPr lang="es-ES" dirty="0"/>
              <a:t>.</a:t>
            </a:r>
          </a:p>
          <a:p>
            <a:pPr marL="400050" lvl="1" indent="0">
              <a:buNone/>
            </a:pPr>
            <a:endParaRPr lang="es-ES" dirty="0"/>
          </a:p>
        </p:txBody>
      </p:sp>
    </p:spTree>
    <p:extLst>
      <p:ext uri="{BB962C8B-B14F-4D97-AF65-F5344CB8AC3E}">
        <p14:creationId xmlns:p14="http://schemas.microsoft.com/office/powerpoint/2010/main" val="4797020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Eventos de progreso</a:t>
            </a:r>
          </a:p>
        </p:txBody>
      </p:sp>
      <p:sp>
        <p:nvSpPr>
          <p:cNvPr id="3" name="Marcador de contenido 2"/>
          <p:cNvSpPr>
            <a:spLocks noGrp="1"/>
          </p:cNvSpPr>
          <p:nvPr>
            <p:ph idx="1"/>
          </p:nvPr>
        </p:nvSpPr>
        <p:spPr/>
        <p:txBody>
          <a:bodyPr>
            <a:normAutofit fontScale="70000" lnSpcReduction="20000"/>
          </a:bodyPr>
          <a:lstStyle/>
          <a:p>
            <a:r>
              <a:rPr lang="es-ES" dirty="0"/>
              <a:t>A veces las aplicaciones necesitan transferir grandes cantidades de datos, como por ejemplo subir ficheros, y esas transferencias pueden tomar mucho tiempo. </a:t>
            </a:r>
          </a:p>
          <a:p>
            <a:r>
              <a:rPr lang="es-ES" dirty="0"/>
              <a:t>Es una buena práctica para la experiencia de usuario proporcionar información sobre el progreso de tales transferencias.</a:t>
            </a:r>
          </a:p>
          <a:p>
            <a:pPr lvl="5"/>
            <a:endParaRPr lang="es-ES" dirty="0"/>
          </a:p>
          <a:p>
            <a:pPr marL="400050" lvl="1" indent="0">
              <a:buNone/>
            </a:pPr>
            <a:r>
              <a:rPr lang="es-ES" dirty="0" err="1"/>
              <a:t>this.http.post</a:t>
            </a:r>
            <a:r>
              <a:rPr lang="es-ES" dirty="0"/>
              <a:t>('/</a:t>
            </a:r>
            <a:r>
              <a:rPr lang="es-ES" dirty="0" err="1"/>
              <a:t>upload</a:t>
            </a:r>
            <a:r>
              <a:rPr lang="es-ES" dirty="0"/>
              <a:t>/file', file, { </a:t>
            </a:r>
            <a:r>
              <a:rPr lang="es-ES" b="1" dirty="0" err="1"/>
              <a:t>reportProgress</a:t>
            </a:r>
            <a:r>
              <a:rPr lang="es-ES" b="1" dirty="0"/>
              <a:t>: true</a:t>
            </a:r>
            <a:r>
              <a:rPr lang="es-ES" dirty="0"/>
              <a:t>,  })</a:t>
            </a:r>
          </a:p>
          <a:p>
            <a:pPr marL="400050" lvl="1" indent="0">
              <a:buNone/>
            </a:pPr>
            <a:r>
              <a:rPr lang="es-ES" dirty="0"/>
              <a:t>  .subscribe(</a:t>
            </a:r>
            <a:r>
              <a:rPr lang="es-ES" dirty="0" err="1"/>
              <a:t>event</a:t>
            </a:r>
            <a:r>
              <a:rPr lang="es-ES" dirty="0"/>
              <a:t> =&gt; {</a:t>
            </a:r>
          </a:p>
          <a:p>
            <a:pPr marL="400050" lvl="1" indent="0">
              <a:buNone/>
            </a:pPr>
            <a:r>
              <a:rPr lang="es-ES" dirty="0"/>
              <a:t>    </a:t>
            </a:r>
            <a:r>
              <a:rPr lang="es-ES" dirty="0" err="1"/>
              <a:t>if</a:t>
            </a:r>
            <a:r>
              <a:rPr lang="es-ES" dirty="0"/>
              <a:t> (</a:t>
            </a:r>
            <a:r>
              <a:rPr lang="es-ES" dirty="0" err="1"/>
              <a:t>event.type</a:t>
            </a:r>
            <a:r>
              <a:rPr lang="es-ES" dirty="0"/>
              <a:t> === </a:t>
            </a:r>
            <a:r>
              <a:rPr lang="es-ES" dirty="0" err="1"/>
              <a:t>HttpEventType.UploadProgress</a:t>
            </a:r>
            <a:r>
              <a:rPr lang="es-ES" dirty="0"/>
              <a:t>) {</a:t>
            </a:r>
          </a:p>
          <a:p>
            <a:pPr marL="400050" lvl="1" indent="0">
              <a:buNone/>
            </a:pPr>
            <a:r>
              <a:rPr lang="es-ES" dirty="0"/>
              <a:t>      </a:t>
            </a:r>
            <a:r>
              <a:rPr lang="es-ES" dirty="0" err="1"/>
              <a:t>const</a:t>
            </a:r>
            <a:r>
              <a:rPr lang="es-ES" dirty="0"/>
              <a:t> </a:t>
            </a:r>
            <a:r>
              <a:rPr lang="es-ES" dirty="0" err="1"/>
              <a:t>percentDone</a:t>
            </a:r>
            <a:r>
              <a:rPr lang="es-ES" dirty="0"/>
              <a:t> = </a:t>
            </a:r>
            <a:r>
              <a:rPr lang="es-ES" dirty="0" err="1"/>
              <a:t>Math.round</a:t>
            </a:r>
            <a:r>
              <a:rPr lang="es-ES" dirty="0"/>
              <a:t>(100 * </a:t>
            </a:r>
            <a:r>
              <a:rPr lang="es-ES" dirty="0" err="1"/>
              <a:t>event.loaded</a:t>
            </a:r>
            <a:r>
              <a:rPr lang="es-ES" dirty="0"/>
              <a:t> / </a:t>
            </a:r>
            <a:r>
              <a:rPr lang="es-ES" dirty="0" err="1"/>
              <a:t>event.total</a:t>
            </a:r>
            <a:r>
              <a:rPr lang="es-ES" dirty="0"/>
              <a:t>);</a:t>
            </a:r>
          </a:p>
          <a:p>
            <a:pPr marL="400050" lvl="1" indent="0">
              <a:buNone/>
            </a:pPr>
            <a:r>
              <a:rPr lang="es-ES" dirty="0"/>
              <a:t>      console.log(`File </a:t>
            </a:r>
            <a:r>
              <a:rPr lang="es-ES" dirty="0" err="1"/>
              <a:t>is</a:t>
            </a:r>
            <a:r>
              <a:rPr lang="es-ES" dirty="0"/>
              <a:t> ${</a:t>
            </a:r>
            <a:r>
              <a:rPr lang="es-ES" dirty="0" err="1"/>
              <a:t>percentDone</a:t>
            </a:r>
            <a:r>
              <a:rPr lang="es-ES" dirty="0"/>
              <a:t>}% </a:t>
            </a:r>
            <a:r>
              <a:rPr lang="es-ES" dirty="0" err="1"/>
              <a:t>uploaded</a:t>
            </a:r>
            <a:r>
              <a:rPr lang="es-ES" dirty="0"/>
              <a:t>.`);</a:t>
            </a:r>
          </a:p>
          <a:p>
            <a:pPr marL="400050" lvl="1" indent="0">
              <a:buNone/>
            </a:pPr>
            <a:r>
              <a:rPr lang="es-ES" dirty="0"/>
              <a:t>    } </a:t>
            </a:r>
            <a:r>
              <a:rPr lang="es-ES" dirty="0" err="1"/>
              <a:t>else</a:t>
            </a:r>
            <a:r>
              <a:rPr lang="es-ES" dirty="0"/>
              <a:t> </a:t>
            </a:r>
            <a:r>
              <a:rPr lang="es-ES" dirty="0" err="1"/>
              <a:t>if</a:t>
            </a:r>
            <a:r>
              <a:rPr lang="es-ES" dirty="0"/>
              <a:t> (</a:t>
            </a:r>
            <a:r>
              <a:rPr lang="es-ES" dirty="0" err="1"/>
              <a:t>event</a:t>
            </a:r>
            <a:r>
              <a:rPr lang="es-ES" dirty="0"/>
              <a:t> </a:t>
            </a:r>
            <a:r>
              <a:rPr lang="es-ES" dirty="0" err="1"/>
              <a:t>instanceof</a:t>
            </a:r>
            <a:r>
              <a:rPr lang="es-ES" dirty="0"/>
              <a:t> </a:t>
            </a:r>
            <a:r>
              <a:rPr lang="es-ES" dirty="0" err="1"/>
              <a:t>HttpResponse</a:t>
            </a:r>
            <a:r>
              <a:rPr lang="es-ES" dirty="0"/>
              <a:t>) {</a:t>
            </a:r>
          </a:p>
          <a:p>
            <a:pPr marL="400050" lvl="1" indent="0">
              <a:buNone/>
            </a:pPr>
            <a:r>
              <a:rPr lang="es-ES" dirty="0"/>
              <a:t>      console.log('File </a:t>
            </a:r>
            <a:r>
              <a:rPr lang="es-ES" dirty="0" err="1"/>
              <a:t>is</a:t>
            </a:r>
            <a:r>
              <a:rPr lang="es-ES" dirty="0"/>
              <a:t> </a:t>
            </a:r>
            <a:r>
              <a:rPr lang="es-ES" dirty="0" err="1"/>
              <a:t>completely</a:t>
            </a:r>
            <a:r>
              <a:rPr lang="es-ES" dirty="0"/>
              <a:t> </a:t>
            </a:r>
            <a:r>
              <a:rPr lang="es-ES" dirty="0" err="1"/>
              <a:t>uploaded</a:t>
            </a:r>
            <a:r>
              <a:rPr lang="es-ES" dirty="0"/>
              <a:t>!');</a:t>
            </a:r>
          </a:p>
          <a:p>
            <a:pPr marL="400050" lvl="1" indent="0">
              <a:buNone/>
            </a:pPr>
            <a:r>
              <a:rPr lang="es-ES" dirty="0"/>
              <a:t>    }</a:t>
            </a:r>
          </a:p>
          <a:p>
            <a:pPr marL="400050" lvl="1" indent="0">
              <a:buNone/>
            </a:pPr>
            <a:r>
              <a:rPr lang="es-ES" dirty="0"/>
              <a:t>  });</a:t>
            </a:r>
          </a:p>
          <a:p>
            <a:pPr marL="400050" lvl="1" indent="0">
              <a:buNone/>
            </a:pPr>
            <a:endParaRPr lang="es-ES" dirty="0"/>
          </a:p>
        </p:txBody>
      </p:sp>
    </p:spTree>
    <p:extLst>
      <p:ext uri="{BB962C8B-B14F-4D97-AF65-F5344CB8AC3E}">
        <p14:creationId xmlns:p14="http://schemas.microsoft.com/office/powerpoint/2010/main" val="22815819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Interceptores</a:t>
            </a:r>
          </a:p>
        </p:txBody>
      </p:sp>
      <p:sp>
        <p:nvSpPr>
          <p:cNvPr id="3" name="Marcador de contenido 2"/>
          <p:cNvSpPr>
            <a:spLocks noGrp="1"/>
          </p:cNvSpPr>
          <p:nvPr>
            <p:ph idx="1"/>
          </p:nvPr>
        </p:nvSpPr>
        <p:spPr/>
        <p:txBody>
          <a:bodyPr>
            <a:normAutofit fontScale="85000" lnSpcReduction="20000"/>
          </a:bodyPr>
          <a:lstStyle/>
          <a:p>
            <a:r>
              <a:rPr lang="es-ES" dirty="0"/>
              <a:t>Una característica importante de </a:t>
            </a:r>
            <a:r>
              <a:rPr lang="es-ES" dirty="0" err="1"/>
              <a:t>HttpClient</a:t>
            </a:r>
            <a:r>
              <a:rPr lang="es-ES" dirty="0"/>
              <a:t> es la interceptación: la capacidad de declarar interceptores que se sitúan entre la aplicación y el </a:t>
            </a:r>
            <a:r>
              <a:rPr lang="es-ES" dirty="0" err="1"/>
              <a:t>backend</a:t>
            </a:r>
            <a:r>
              <a:rPr lang="es-ES" dirty="0"/>
              <a:t>. </a:t>
            </a:r>
          </a:p>
          <a:p>
            <a:r>
              <a:rPr lang="es-ES" dirty="0"/>
              <a:t>Cuando la aplicación hace una petición, los interceptores la transforman antes de enviarla al servidor.</a:t>
            </a:r>
          </a:p>
          <a:p>
            <a:r>
              <a:rPr lang="es-ES" dirty="0"/>
              <a:t>Los interceptores pueden transformar la respuesta en su camino de regreso antes de que la aplicación la vea.</a:t>
            </a:r>
          </a:p>
          <a:p>
            <a:r>
              <a:rPr lang="es-ES" dirty="0"/>
              <a:t>Esto es útil para múltiples escenarios, desde la autenticación hasta el registro.</a:t>
            </a:r>
          </a:p>
          <a:p>
            <a:r>
              <a:rPr lang="es-ES" dirty="0"/>
              <a:t>Cuando hay varios interceptores en una aplicación, Angular los aplica en el orden en que se registraron.</a:t>
            </a:r>
          </a:p>
        </p:txBody>
      </p:sp>
    </p:spTree>
    <p:extLst>
      <p:ext uri="{BB962C8B-B14F-4D97-AF65-F5344CB8AC3E}">
        <p14:creationId xmlns:p14="http://schemas.microsoft.com/office/powerpoint/2010/main" val="238386124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Crear un interceptor</a:t>
            </a:r>
          </a:p>
        </p:txBody>
      </p:sp>
      <p:sp>
        <p:nvSpPr>
          <p:cNvPr id="3" name="Marcador de contenido 2"/>
          <p:cNvSpPr>
            <a:spLocks noGrp="1"/>
          </p:cNvSpPr>
          <p:nvPr>
            <p:ph idx="1"/>
          </p:nvPr>
        </p:nvSpPr>
        <p:spPr/>
        <p:txBody>
          <a:bodyPr>
            <a:normAutofit fontScale="70000" lnSpcReduction="20000"/>
          </a:bodyPr>
          <a:lstStyle/>
          <a:p>
            <a:r>
              <a:rPr lang="es-ES" dirty="0"/>
              <a:t>Los interceptores son servicios que implementan el interfaz </a:t>
            </a:r>
            <a:r>
              <a:rPr lang="es-ES" dirty="0" err="1"/>
              <a:t>HttpInterceptor</a:t>
            </a:r>
            <a:r>
              <a:rPr lang="es-ES" dirty="0"/>
              <a:t>, que requiere el método </a:t>
            </a:r>
            <a:r>
              <a:rPr lang="es-ES" dirty="0" err="1"/>
              <a:t>intercept</a:t>
            </a:r>
            <a:r>
              <a:rPr lang="es-ES" dirty="0"/>
              <a:t>:</a:t>
            </a:r>
          </a:p>
          <a:p>
            <a:pPr marL="1077913" lvl="1" indent="-620713">
              <a:buNone/>
            </a:pPr>
            <a:r>
              <a:rPr lang="es-ES" dirty="0" err="1"/>
              <a:t>intercept</a:t>
            </a:r>
            <a:r>
              <a:rPr lang="es-ES" dirty="0"/>
              <a:t>(</a:t>
            </a:r>
            <a:r>
              <a:rPr lang="es-ES" dirty="0" err="1"/>
              <a:t>req</a:t>
            </a:r>
            <a:r>
              <a:rPr lang="es-ES" dirty="0"/>
              <a:t>: </a:t>
            </a:r>
            <a:r>
              <a:rPr lang="es-ES" dirty="0" err="1"/>
              <a:t>HttpRequest</a:t>
            </a:r>
            <a:r>
              <a:rPr lang="es-ES" dirty="0"/>
              <a:t>&lt;</a:t>
            </a:r>
            <a:r>
              <a:rPr lang="es-ES" dirty="0" err="1"/>
              <a:t>any</a:t>
            </a:r>
            <a:r>
              <a:rPr lang="es-ES" dirty="0"/>
              <a:t>&gt;, </a:t>
            </a:r>
            <a:r>
              <a:rPr lang="es-ES" dirty="0" err="1"/>
              <a:t>next</a:t>
            </a:r>
            <a:r>
              <a:rPr lang="es-ES" dirty="0"/>
              <a:t>: </a:t>
            </a:r>
            <a:r>
              <a:rPr lang="es-ES" dirty="0" err="1"/>
              <a:t>HttpHandler</a:t>
            </a:r>
            <a:r>
              <a:rPr lang="es-ES" dirty="0"/>
              <a:t>): Observable&lt;</a:t>
            </a:r>
            <a:r>
              <a:rPr lang="es-ES" dirty="0" err="1"/>
              <a:t>HttpEvent</a:t>
            </a:r>
            <a:r>
              <a:rPr lang="es-ES" dirty="0"/>
              <a:t>&lt;</a:t>
            </a:r>
            <a:r>
              <a:rPr lang="es-ES" dirty="0" err="1"/>
              <a:t>any</a:t>
            </a:r>
            <a:r>
              <a:rPr lang="es-ES" dirty="0"/>
              <a:t>&gt;&gt; {</a:t>
            </a:r>
          </a:p>
          <a:p>
            <a:pPr marL="1077913" lvl="1" indent="-620713">
              <a:buNone/>
            </a:pPr>
            <a:r>
              <a:rPr lang="es-ES" dirty="0"/>
              <a:t>    </a:t>
            </a:r>
            <a:r>
              <a:rPr lang="es-ES" dirty="0" err="1"/>
              <a:t>return</a:t>
            </a:r>
            <a:r>
              <a:rPr lang="es-ES" dirty="0"/>
              <a:t> </a:t>
            </a:r>
            <a:r>
              <a:rPr lang="es-ES" dirty="0" err="1"/>
              <a:t>next.handle</a:t>
            </a:r>
            <a:r>
              <a:rPr lang="es-ES" dirty="0"/>
              <a:t>(</a:t>
            </a:r>
            <a:r>
              <a:rPr lang="es-ES" dirty="0" err="1"/>
              <a:t>req</a:t>
            </a:r>
            <a:r>
              <a:rPr lang="es-ES" dirty="0"/>
              <a:t>);</a:t>
            </a:r>
          </a:p>
          <a:p>
            <a:pPr marL="1077913" lvl="1" indent="-620713">
              <a:buNone/>
            </a:pPr>
            <a:r>
              <a:rPr lang="es-ES" dirty="0"/>
              <a:t>}</a:t>
            </a:r>
          </a:p>
          <a:p>
            <a:r>
              <a:rPr lang="es-ES" dirty="0" err="1"/>
              <a:t>next</a:t>
            </a:r>
            <a:r>
              <a:rPr lang="es-ES" dirty="0"/>
              <a:t> siempre representa el siguiente interceptor en la cadena, si es que existe, o el </a:t>
            </a:r>
            <a:r>
              <a:rPr lang="es-ES" dirty="0" err="1"/>
              <a:t>backend</a:t>
            </a:r>
            <a:r>
              <a:rPr lang="es-ES" dirty="0"/>
              <a:t> final si no hay más interceptores.</a:t>
            </a:r>
          </a:p>
          <a:p>
            <a:r>
              <a:rPr lang="es-ES" dirty="0"/>
              <a:t>La solicitud es inmutable para asegurar que los interceptores vean la misma petición para cada reintento. Para modificarla es necesario crear una nueva con el método clone():</a:t>
            </a:r>
          </a:p>
          <a:p>
            <a:pPr marL="457200" lvl="1" indent="0">
              <a:buNone/>
            </a:pPr>
            <a:r>
              <a:rPr lang="es-ES" dirty="0" err="1"/>
              <a:t>return</a:t>
            </a:r>
            <a:r>
              <a:rPr lang="es-ES" dirty="0"/>
              <a:t> </a:t>
            </a:r>
            <a:r>
              <a:rPr lang="es-ES" dirty="0" err="1"/>
              <a:t>next.handle</a:t>
            </a:r>
            <a:r>
              <a:rPr lang="es-ES" dirty="0"/>
              <a:t>(</a:t>
            </a:r>
            <a:r>
              <a:rPr lang="es-ES" dirty="0" err="1"/>
              <a:t>req.clone</a:t>
            </a:r>
            <a:r>
              <a:rPr lang="es-ES" dirty="0"/>
              <a:t>({url: </a:t>
            </a:r>
            <a:r>
              <a:rPr lang="es-ES" dirty="0" err="1"/>
              <a:t>req.url.replace</a:t>
            </a:r>
            <a:r>
              <a:rPr lang="es-ES" dirty="0"/>
              <a:t>('http://', 'https://')}));</a:t>
            </a:r>
          </a:p>
          <a:p>
            <a:r>
              <a:rPr lang="es-ES" dirty="0"/>
              <a:t>Se registran como un servicio múltiple sobre </a:t>
            </a:r>
            <a:r>
              <a:rPr lang="en-US" dirty="0"/>
              <a:t>HTTP_INTERCEPTORS </a:t>
            </a:r>
            <a:r>
              <a:rPr lang="es-ES" dirty="0"/>
              <a:t>en el orden deseado:</a:t>
            </a:r>
          </a:p>
          <a:p>
            <a:pPr marL="457200" lvl="1" indent="0">
              <a:buNone/>
            </a:pPr>
            <a:r>
              <a:rPr lang="en-US" dirty="0"/>
              <a:t>{ provide: HTTP_INTERCEPTORS, </a:t>
            </a:r>
            <a:r>
              <a:rPr lang="en-US" dirty="0" err="1"/>
              <a:t>useClass</a:t>
            </a:r>
            <a:r>
              <a:rPr lang="en-US" dirty="0"/>
              <a:t>: </a:t>
            </a:r>
            <a:r>
              <a:rPr lang="en-US" dirty="0" err="1"/>
              <a:t>MyInterceptor</a:t>
            </a:r>
            <a:r>
              <a:rPr lang="en-US" dirty="0"/>
              <a:t>, multi: true, },</a:t>
            </a:r>
            <a:endParaRPr lang="es-ES" dirty="0"/>
          </a:p>
        </p:txBody>
      </p:sp>
    </p:spTree>
    <p:extLst>
      <p:ext uri="{BB962C8B-B14F-4D97-AF65-F5344CB8AC3E}">
        <p14:creationId xmlns:p14="http://schemas.microsoft.com/office/powerpoint/2010/main" val="16205640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Modificar la petición</a:t>
            </a:r>
          </a:p>
        </p:txBody>
      </p:sp>
      <p:sp>
        <p:nvSpPr>
          <p:cNvPr id="3" name="Marcador de contenido 2"/>
          <p:cNvSpPr>
            <a:spLocks noGrp="1"/>
          </p:cNvSpPr>
          <p:nvPr>
            <p:ph idx="1"/>
          </p:nvPr>
        </p:nvSpPr>
        <p:spPr/>
        <p:txBody>
          <a:bodyPr>
            <a:normAutofit fontScale="62500" lnSpcReduction="20000"/>
          </a:bodyPr>
          <a:lstStyle/>
          <a:p>
            <a:pPr marL="631825" indent="-631825">
              <a:buNone/>
            </a:pPr>
            <a:r>
              <a:rPr lang="es-ES" dirty="0" err="1"/>
              <a:t>import</a:t>
            </a:r>
            <a:r>
              <a:rPr lang="es-ES" dirty="0"/>
              <a:t> { </a:t>
            </a:r>
            <a:r>
              <a:rPr lang="es-ES" dirty="0" err="1"/>
              <a:t>HttpEvent</a:t>
            </a:r>
            <a:r>
              <a:rPr lang="es-ES" dirty="0"/>
              <a:t>, </a:t>
            </a:r>
            <a:r>
              <a:rPr lang="es-ES" dirty="0" err="1"/>
              <a:t>HttpInterceptor</a:t>
            </a:r>
            <a:r>
              <a:rPr lang="es-ES" dirty="0"/>
              <a:t>, </a:t>
            </a:r>
            <a:r>
              <a:rPr lang="es-ES" dirty="0" err="1"/>
              <a:t>HttpHandler</a:t>
            </a:r>
            <a:r>
              <a:rPr lang="es-ES" dirty="0"/>
              <a:t>, </a:t>
            </a:r>
            <a:r>
              <a:rPr lang="es-ES" dirty="0" err="1"/>
              <a:t>HttpRequest</a:t>
            </a:r>
            <a:r>
              <a:rPr lang="es-ES" dirty="0"/>
              <a:t> } </a:t>
            </a:r>
            <a:r>
              <a:rPr lang="es-ES" dirty="0" err="1"/>
              <a:t>from</a:t>
            </a:r>
            <a:r>
              <a:rPr lang="es-ES" dirty="0"/>
              <a:t> '@angular/</a:t>
            </a:r>
            <a:r>
              <a:rPr lang="es-ES" dirty="0" err="1"/>
              <a:t>common</a:t>
            </a:r>
            <a:r>
              <a:rPr lang="es-ES" dirty="0"/>
              <a:t>/http';</a:t>
            </a:r>
          </a:p>
          <a:p>
            <a:pPr marL="2346325" lvl="4" indent="-631825">
              <a:buNone/>
            </a:pPr>
            <a:endParaRPr lang="es-ES" dirty="0"/>
          </a:p>
          <a:p>
            <a:pPr marL="631825" indent="-631825">
              <a:buNone/>
            </a:pPr>
            <a:r>
              <a:rPr lang="es-ES" dirty="0"/>
              <a:t>@</a:t>
            </a:r>
            <a:r>
              <a:rPr lang="es-ES" dirty="0" err="1"/>
              <a:t>Injectable</a:t>
            </a:r>
            <a:r>
              <a:rPr lang="es-ES" dirty="0"/>
              <a:t>()</a:t>
            </a:r>
          </a:p>
          <a:p>
            <a:pPr marL="631825" indent="-631825">
              <a:buNone/>
            </a:pPr>
            <a:r>
              <a:rPr lang="es-ES" dirty="0" err="1"/>
              <a:t>export</a:t>
            </a:r>
            <a:r>
              <a:rPr lang="es-ES" dirty="0"/>
              <a:t> </a:t>
            </a:r>
            <a:r>
              <a:rPr lang="es-ES" dirty="0" err="1"/>
              <a:t>class</a:t>
            </a:r>
            <a:r>
              <a:rPr lang="es-ES" dirty="0"/>
              <a:t> </a:t>
            </a:r>
            <a:r>
              <a:rPr lang="es-ES" dirty="0" err="1"/>
              <a:t>AuthInterceptor</a:t>
            </a:r>
            <a:r>
              <a:rPr lang="es-ES" dirty="0"/>
              <a:t> </a:t>
            </a:r>
            <a:r>
              <a:rPr lang="es-ES" dirty="0" err="1"/>
              <a:t>implements</a:t>
            </a:r>
            <a:r>
              <a:rPr lang="es-ES" dirty="0"/>
              <a:t> </a:t>
            </a:r>
            <a:r>
              <a:rPr lang="es-ES" dirty="0" err="1"/>
              <a:t>HttpInterceptor</a:t>
            </a:r>
            <a:r>
              <a:rPr lang="es-ES" dirty="0"/>
              <a:t> {</a:t>
            </a:r>
          </a:p>
          <a:p>
            <a:pPr marL="631825" indent="-631825">
              <a:buNone/>
            </a:pPr>
            <a:r>
              <a:rPr lang="es-ES" dirty="0"/>
              <a:t>  constructor(</a:t>
            </a:r>
            <a:r>
              <a:rPr lang="es-ES" dirty="0" err="1"/>
              <a:t>private</a:t>
            </a:r>
            <a:r>
              <a:rPr lang="es-ES" dirty="0"/>
              <a:t> </a:t>
            </a:r>
            <a:r>
              <a:rPr lang="es-ES" dirty="0" err="1"/>
              <a:t>auth</a:t>
            </a:r>
            <a:r>
              <a:rPr lang="es-ES" dirty="0"/>
              <a:t>: </a:t>
            </a:r>
            <a:r>
              <a:rPr lang="es-ES" dirty="0" err="1"/>
              <a:t>AuthService</a:t>
            </a:r>
            <a:r>
              <a:rPr lang="es-ES" dirty="0"/>
              <a:t>) { }</a:t>
            </a:r>
          </a:p>
          <a:p>
            <a:pPr marL="2346325" lvl="4" indent="-631825">
              <a:buNone/>
            </a:pPr>
            <a:endParaRPr lang="es-ES" dirty="0"/>
          </a:p>
          <a:p>
            <a:pPr marL="631825" indent="-631825">
              <a:buNone/>
            </a:pPr>
            <a:r>
              <a:rPr lang="es-ES" dirty="0"/>
              <a:t>  </a:t>
            </a:r>
            <a:r>
              <a:rPr lang="es-ES" dirty="0" err="1"/>
              <a:t>intercept</a:t>
            </a:r>
            <a:r>
              <a:rPr lang="es-ES" dirty="0"/>
              <a:t>(</a:t>
            </a:r>
            <a:r>
              <a:rPr lang="es-ES" dirty="0" err="1"/>
              <a:t>req</a:t>
            </a:r>
            <a:r>
              <a:rPr lang="es-ES" dirty="0"/>
              <a:t>: </a:t>
            </a:r>
            <a:r>
              <a:rPr lang="es-ES" dirty="0" err="1"/>
              <a:t>HttpRequest</a:t>
            </a:r>
            <a:r>
              <a:rPr lang="es-ES" dirty="0"/>
              <a:t>&lt;</a:t>
            </a:r>
            <a:r>
              <a:rPr lang="es-ES" dirty="0" err="1"/>
              <a:t>any</a:t>
            </a:r>
            <a:r>
              <a:rPr lang="es-ES" dirty="0"/>
              <a:t>&gt;, </a:t>
            </a:r>
            <a:r>
              <a:rPr lang="es-ES" dirty="0" err="1"/>
              <a:t>next</a:t>
            </a:r>
            <a:r>
              <a:rPr lang="es-ES" dirty="0"/>
              <a:t>: </a:t>
            </a:r>
            <a:r>
              <a:rPr lang="es-ES" dirty="0" err="1"/>
              <a:t>HttpHandler</a:t>
            </a:r>
            <a:r>
              <a:rPr lang="es-ES" dirty="0"/>
              <a:t>): Observable&lt;</a:t>
            </a:r>
            <a:r>
              <a:rPr lang="es-ES" dirty="0" err="1"/>
              <a:t>HttpEvent</a:t>
            </a:r>
            <a:r>
              <a:rPr lang="es-ES" dirty="0"/>
              <a:t>&lt;</a:t>
            </a:r>
            <a:r>
              <a:rPr lang="es-ES" dirty="0" err="1"/>
              <a:t>any</a:t>
            </a:r>
            <a:r>
              <a:rPr lang="es-ES" dirty="0"/>
              <a:t>&gt;&gt; {</a:t>
            </a:r>
          </a:p>
          <a:p>
            <a:pPr marL="631825" indent="-631825">
              <a:buNone/>
            </a:pPr>
            <a:r>
              <a:rPr lang="es-ES" dirty="0"/>
              <a:t>    </a:t>
            </a:r>
            <a:r>
              <a:rPr lang="es-ES" dirty="0" err="1"/>
              <a:t>if</a:t>
            </a:r>
            <a:r>
              <a:rPr lang="es-ES" dirty="0"/>
              <a:t> (!</a:t>
            </a:r>
            <a:r>
              <a:rPr lang="es-ES" dirty="0" err="1"/>
              <a:t>req.withCredentials</a:t>
            </a:r>
            <a:r>
              <a:rPr lang="es-ES" dirty="0"/>
              <a:t> || ! </a:t>
            </a:r>
            <a:r>
              <a:rPr lang="es-ES" dirty="0" err="1"/>
              <a:t>this.auth.isAutenticated</a:t>
            </a:r>
            <a:r>
              <a:rPr lang="es-ES" dirty="0"/>
              <a:t>) </a:t>
            </a:r>
          </a:p>
          <a:p>
            <a:pPr marL="631825" indent="-631825">
              <a:buNone/>
            </a:pPr>
            <a:r>
              <a:rPr lang="es-ES" dirty="0"/>
              <a:t>          { </a:t>
            </a:r>
            <a:r>
              <a:rPr lang="es-ES" dirty="0" err="1"/>
              <a:t>return</a:t>
            </a:r>
            <a:r>
              <a:rPr lang="es-ES" dirty="0"/>
              <a:t> </a:t>
            </a:r>
            <a:r>
              <a:rPr lang="es-ES" dirty="0" err="1"/>
              <a:t>next.handle</a:t>
            </a:r>
            <a:r>
              <a:rPr lang="es-ES" dirty="0"/>
              <a:t>(</a:t>
            </a:r>
            <a:r>
              <a:rPr lang="es-ES" dirty="0" err="1"/>
              <a:t>req</a:t>
            </a:r>
            <a:r>
              <a:rPr lang="es-ES" dirty="0"/>
              <a:t>); }</a:t>
            </a:r>
          </a:p>
          <a:p>
            <a:pPr marL="631825" indent="-631825">
              <a:buNone/>
            </a:pPr>
            <a:r>
              <a:rPr lang="es-ES" dirty="0"/>
              <a:t>    </a:t>
            </a:r>
            <a:r>
              <a:rPr lang="es-ES" dirty="0" err="1"/>
              <a:t>const</a:t>
            </a:r>
            <a:r>
              <a:rPr lang="es-ES" dirty="0"/>
              <a:t> </a:t>
            </a:r>
            <a:r>
              <a:rPr lang="es-ES" dirty="0" err="1"/>
              <a:t>authReq</a:t>
            </a:r>
            <a:r>
              <a:rPr lang="es-ES" dirty="0"/>
              <a:t> = </a:t>
            </a:r>
            <a:r>
              <a:rPr lang="es-ES" dirty="0" err="1"/>
              <a:t>req.clone</a:t>
            </a:r>
            <a:r>
              <a:rPr lang="es-ES" dirty="0"/>
              <a:t>({ </a:t>
            </a:r>
            <a:r>
              <a:rPr lang="es-ES" dirty="0" err="1"/>
              <a:t>headers</a:t>
            </a:r>
            <a:r>
              <a:rPr lang="es-ES" dirty="0"/>
              <a:t>: </a:t>
            </a:r>
            <a:r>
              <a:rPr lang="es-ES" dirty="0" err="1"/>
              <a:t>req.headers.set</a:t>
            </a:r>
            <a:r>
              <a:rPr lang="es-ES" dirty="0"/>
              <a:t>('</a:t>
            </a:r>
            <a:r>
              <a:rPr lang="es-ES" dirty="0" err="1"/>
              <a:t>Authorization</a:t>
            </a:r>
            <a:r>
              <a:rPr lang="es-ES" dirty="0"/>
              <a:t>', </a:t>
            </a:r>
            <a:r>
              <a:rPr lang="es-ES" dirty="0" err="1"/>
              <a:t>this.auth.AuthorizationHeader</a:t>
            </a:r>
            <a:r>
              <a:rPr lang="es-ES" dirty="0"/>
              <a:t>) });</a:t>
            </a:r>
          </a:p>
          <a:p>
            <a:pPr marL="631825" indent="-631825">
              <a:buNone/>
            </a:pPr>
            <a:r>
              <a:rPr lang="es-ES" dirty="0"/>
              <a:t>    </a:t>
            </a:r>
            <a:r>
              <a:rPr lang="es-ES" dirty="0" err="1"/>
              <a:t>return</a:t>
            </a:r>
            <a:r>
              <a:rPr lang="es-ES" dirty="0"/>
              <a:t> </a:t>
            </a:r>
            <a:r>
              <a:rPr lang="es-ES" dirty="0" err="1"/>
              <a:t>next.handle</a:t>
            </a:r>
            <a:r>
              <a:rPr lang="es-ES" dirty="0"/>
              <a:t>(</a:t>
            </a:r>
            <a:r>
              <a:rPr lang="es-ES" dirty="0" err="1"/>
              <a:t>authReq</a:t>
            </a:r>
            <a:r>
              <a:rPr lang="es-ES" dirty="0"/>
              <a:t>);</a:t>
            </a:r>
          </a:p>
          <a:p>
            <a:pPr marL="631825" indent="-631825">
              <a:buNone/>
            </a:pPr>
            <a:r>
              <a:rPr lang="es-ES" dirty="0"/>
              <a:t>  }</a:t>
            </a:r>
          </a:p>
          <a:p>
            <a:pPr marL="631825" indent="-631825">
              <a:buNone/>
            </a:pPr>
            <a:r>
              <a:rPr lang="es-ES" dirty="0"/>
              <a:t>}</a:t>
            </a:r>
          </a:p>
          <a:p>
            <a:pPr marL="0" indent="0">
              <a:buNone/>
            </a:pPr>
            <a:endParaRPr lang="es-ES" dirty="0"/>
          </a:p>
        </p:txBody>
      </p:sp>
    </p:spTree>
    <p:extLst>
      <p:ext uri="{BB962C8B-B14F-4D97-AF65-F5344CB8AC3E}">
        <p14:creationId xmlns:p14="http://schemas.microsoft.com/office/powerpoint/2010/main" val="214711607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Modificar la respuesta</a:t>
            </a:r>
          </a:p>
        </p:txBody>
      </p:sp>
      <p:sp>
        <p:nvSpPr>
          <p:cNvPr id="3" name="Marcador de contenido 2"/>
          <p:cNvSpPr>
            <a:spLocks noGrp="1"/>
          </p:cNvSpPr>
          <p:nvPr>
            <p:ph idx="1"/>
          </p:nvPr>
        </p:nvSpPr>
        <p:spPr>
          <a:xfrm>
            <a:off x="457200" y="1600200"/>
            <a:ext cx="8229600" cy="4709120"/>
          </a:xfrm>
        </p:spPr>
        <p:txBody>
          <a:bodyPr>
            <a:normAutofit fontScale="47500" lnSpcReduction="20000"/>
          </a:bodyPr>
          <a:lstStyle/>
          <a:p>
            <a:pPr marL="719138" indent="-719138">
              <a:buNone/>
            </a:pPr>
            <a:r>
              <a:rPr lang="es-ES" dirty="0" err="1"/>
              <a:t>import</a:t>
            </a:r>
            <a:r>
              <a:rPr lang="es-ES" dirty="0"/>
              <a:t> { </a:t>
            </a:r>
            <a:r>
              <a:rPr lang="es-ES" dirty="0" err="1"/>
              <a:t>HttpEvent</a:t>
            </a:r>
            <a:r>
              <a:rPr lang="es-ES" dirty="0"/>
              <a:t>, </a:t>
            </a:r>
            <a:r>
              <a:rPr lang="es-ES" dirty="0" err="1"/>
              <a:t>HttpInterceptor</a:t>
            </a:r>
            <a:r>
              <a:rPr lang="es-ES" dirty="0"/>
              <a:t>, </a:t>
            </a:r>
            <a:r>
              <a:rPr lang="es-ES" dirty="0" err="1"/>
              <a:t>HttpHandler</a:t>
            </a:r>
            <a:r>
              <a:rPr lang="es-ES" dirty="0"/>
              <a:t>, </a:t>
            </a:r>
            <a:r>
              <a:rPr lang="es-ES" dirty="0" err="1"/>
              <a:t>HttpRequest</a:t>
            </a:r>
            <a:r>
              <a:rPr lang="es-ES" dirty="0"/>
              <a:t>, </a:t>
            </a:r>
            <a:r>
              <a:rPr lang="es-ES" dirty="0" err="1"/>
              <a:t>HttpResponse</a:t>
            </a:r>
            <a:r>
              <a:rPr lang="es-ES" dirty="0"/>
              <a:t> } </a:t>
            </a:r>
            <a:r>
              <a:rPr lang="es-ES" dirty="0" err="1"/>
              <a:t>from</a:t>
            </a:r>
            <a:r>
              <a:rPr lang="es-ES" dirty="0"/>
              <a:t> '@angular/</a:t>
            </a:r>
            <a:r>
              <a:rPr lang="es-ES" dirty="0" err="1"/>
              <a:t>common</a:t>
            </a:r>
            <a:r>
              <a:rPr lang="es-ES" dirty="0"/>
              <a:t>/http';</a:t>
            </a:r>
          </a:p>
          <a:p>
            <a:pPr marL="719138" indent="-719138">
              <a:buNone/>
            </a:pPr>
            <a:r>
              <a:rPr lang="en-US" dirty="0"/>
              <a:t>import { tap, finalize } from '</a:t>
            </a:r>
            <a:r>
              <a:rPr lang="en-US" dirty="0" err="1"/>
              <a:t>rxjs</a:t>
            </a:r>
            <a:r>
              <a:rPr lang="en-US" dirty="0"/>
              <a:t>/operators';</a:t>
            </a:r>
            <a:endParaRPr lang="es-ES" dirty="0"/>
          </a:p>
          <a:p>
            <a:pPr marL="719138" indent="-719138">
              <a:buNone/>
            </a:pPr>
            <a:r>
              <a:rPr lang="es-ES" dirty="0"/>
              <a:t>@</a:t>
            </a:r>
            <a:r>
              <a:rPr lang="es-ES" dirty="0" err="1"/>
              <a:t>Injectable</a:t>
            </a:r>
            <a:r>
              <a:rPr lang="es-ES" dirty="0"/>
              <a:t>()</a:t>
            </a:r>
          </a:p>
          <a:p>
            <a:pPr marL="719138" indent="-719138">
              <a:buNone/>
            </a:pPr>
            <a:r>
              <a:rPr lang="es-ES" dirty="0" err="1"/>
              <a:t>export</a:t>
            </a:r>
            <a:r>
              <a:rPr lang="es-ES" dirty="0"/>
              <a:t> </a:t>
            </a:r>
            <a:r>
              <a:rPr lang="es-ES" dirty="0" err="1"/>
              <a:t>class</a:t>
            </a:r>
            <a:r>
              <a:rPr lang="es-ES" dirty="0"/>
              <a:t> </a:t>
            </a:r>
            <a:r>
              <a:rPr lang="es-ES" dirty="0" err="1"/>
              <a:t>LoggingInterceptor</a:t>
            </a:r>
            <a:r>
              <a:rPr lang="es-ES" dirty="0"/>
              <a:t> </a:t>
            </a:r>
            <a:r>
              <a:rPr lang="es-ES" dirty="0" err="1"/>
              <a:t>implements</a:t>
            </a:r>
            <a:r>
              <a:rPr lang="es-ES" dirty="0"/>
              <a:t> </a:t>
            </a:r>
            <a:r>
              <a:rPr lang="es-ES" dirty="0" err="1"/>
              <a:t>HttpInterceptor</a:t>
            </a:r>
            <a:r>
              <a:rPr lang="es-ES" dirty="0"/>
              <a:t> {</a:t>
            </a:r>
          </a:p>
          <a:p>
            <a:pPr marL="719138" indent="-719138">
              <a:buNone/>
            </a:pPr>
            <a:r>
              <a:rPr lang="es-ES" dirty="0"/>
              <a:t>  </a:t>
            </a:r>
            <a:r>
              <a:rPr lang="es-ES" dirty="0" err="1"/>
              <a:t>intercept</a:t>
            </a:r>
            <a:r>
              <a:rPr lang="es-ES" dirty="0"/>
              <a:t>(</a:t>
            </a:r>
            <a:r>
              <a:rPr lang="es-ES" dirty="0" err="1"/>
              <a:t>req</a:t>
            </a:r>
            <a:r>
              <a:rPr lang="es-ES" dirty="0"/>
              <a:t>: </a:t>
            </a:r>
            <a:r>
              <a:rPr lang="es-ES" dirty="0" err="1"/>
              <a:t>HttpRequest</a:t>
            </a:r>
            <a:r>
              <a:rPr lang="es-ES" dirty="0"/>
              <a:t>&lt;</a:t>
            </a:r>
            <a:r>
              <a:rPr lang="es-ES" dirty="0" err="1"/>
              <a:t>any</a:t>
            </a:r>
            <a:r>
              <a:rPr lang="es-ES" dirty="0"/>
              <a:t>&gt;, </a:t>
            </a:r>
            <a:r>
              <a:rPr lang="es-ES" dirty="0" err="1"/>
              <a:t>next</a:t>
            </a:r>
            <a:r>
              <a:rPr lang="es-ES" dirty="0"/>
              <a:t>: </a:t>
            </a:r>
            <a:r>
              <a:rPr lang="es-ES" dirty="0" err="1"/>
              <a:t>HttpHandler</a:t>
            </a:r>
            <a:r>
              <a:rPr lang="es-ES" dirty="0"/>
              <a:t>): Observable&lt;</a:t>
            </a:r>
            <a:r>
              <a:rPr lang="es-ES" dirty="0" err="1"/>
              <a:t>HttpEvent</a:t>
            </a:r>
            <a:r>
              <a:rPr lang="es-ES" dirty="0"/>
              <a:t>&lt;</a:t>
            </a:r>
            <a:r>
              <a:rPr lang="es-ES" dirty="0" err="1"/>
              <a:t>any</a:t>
            </a:r>
            <a:r>
              <a:rPr lang="es-ES" dirty="0"/>
              <a:t>&gt;&gt; {</a:t>
            </a:r>
          </a:p>
          <a:p>
            <a:pPr marL="719138" indent="-719138">
              <a:buNone/>
            </a:pPr>
            <a:r>
              <a:rPr lang="es-ES" dirty="0"/>
              <a:t>      </a:t>
            </a:r>
            <a:r>
              <a:rPr lang="es-ES" dirty="0" err="1"/>
              <a:t>const</a:t>
            </a:r>
            <a:r>
              <a:rPr lang="es-ES" dirty="0"/>
              <a:t> </a:t>
            </a:r>
            <a:r>
              <a:rPr lang="es-ES" dirty="0" err="1"/>
              <a:t>started</a:t>
            </a:r>
            <a:r>
              <a:rPr lang="es-ES" dirty="0"/>
              <a:t> = </a:t>
            </a:r>
            <a:r>
              <a:rPr lang="es-ES" dirty="0" err="1"/>
              <a:t>Date.now</a:t>
            </a:r>
            <a:r>
              <a:rPr lang="es-ES" dirty="0"/>
              <a:t>();</a:t>
            </a:r>
          </a:p>
          <a:p>
            <a:pPr marL="719138" indent="-719138">
              <a:buNone/>
            </a:pPr>
            <a:r>
              <a:rPr lang="es-ES" dirty="0"/>
              <a:t>      </a:t>
            </a:r>
            <a:r>
              <a:rPr lang="es-ES" dirty="0" err="1"/>
              <a:t>let</a:t>
            </a:r>
            <a:r>
              <a:rPr lang="es-ES" dirty="0"/>
              <a:t> ok: </a:t>
            </a:r>
            <a:r>
              <a:rPr lang="es-ES" dirty="0" err="1"/>
              <a:t>string</a:t>
            </a:r>
            <a:r>
              <a:rPr lang="es-ES" dirty="0"/>
              <a:t>;      </a:t>
            </a:r>
          </a:p>
          <a:p>
            <a:pPr marL="719138" indent="-719138">
              <a:buNone/>
            </a:pPr>
            <a:r>
              <a:rPr lang="es-ES" dirty="0"/>
              <a:t>      </a:t>
            </a:r>
            <a:r>
              <a:rPr lang="es-ES" dirty="0" err="1"/>
              <a:t>return</a:t>
            </a:r>
            <a:r>
              <a:rPr lang="es-ES" dirty="0"/>
              <a:t> </a:t>
            </a:r>
            <a:r>
              <a:rPr lang="es-ES" dirty="0" err="1"/>
              <a:t>next.handle</a:t>
            </a:r>
            <a:r>
              <a:rPr lang="es-ES" dirty="0"/>
              <a:t>(</a:t>
            </a:r>
            <a:r>
              <a:rPr lang="es-ES" dirty="0" err="1"/>
              <a:t>req</a:t>
            </a:r>
            <a:r>
              <a:rPr lang="es-ES" dirty="0"/>
              <a:t>)</a:t>
            </a:r>
          </a:p>
          <a:p>
            <a:pPr marL="719138" indent="-719138">
              <a:buNone/>
            </a:pPr>
            <a:r>
              <a:rPr lang="es-ES" dirty="0"/>
              <a:t>        .pipe(</a:t>
            </a:r>
          </a:p>
          <a:p>
            <a:pPr marL="719138" indent="-719138">
              <a:buNone/>
            </a:pPr>
            <a:r>
              <a:rPr lang="es-ES" dirty="0"/>
              <a:t>          </a:t>
            </a:r>
            <a:r>
              <a:rPr lang="es-ES" dirty="0" err="1"/>
              <a:t>tap</a:t>
            </a:r>
            <a:r>
              <a:rPr lang="es-ES" dirty="0"/>
              <a:t>(</a:t>
            </a:r>
          </a:p>
          <a:p>
            <a:pPr marL="719138" indent="-719138">
              <a:buNone/>
            </a:pPr>
            <a:r>
              <a:rPr lang="es-ES" dirty="0"/>
              <a:t>            </a:t>
            </a:r>
            <a:r>
              <a:rPr lang="es-ES" dirty="0" err="1"/>
              <a:t>event</a:t>
            </a:r>
            <a:r>
              <a:rPr lang="es-ES" dirty="0"/>
              <a:t> =&gt; ok = </a:t>
            </a:r>
            <a:r>
              <a:rPr lang="es-ES" dirty="0" err="1"/>
              <a:t>event</a:t>
            </a:r>
            <a:r>
              <a:rPr lang="es-ES" dirty="0"/>
              <a:t> </a:t>
            </a:r>
            <a:r>
              <a:rPr lang="es-ES" dirty="0" err="1"/>
              <a:t>instanceof</a:t>
            </a:r>
            <a:r>
              <a:rPr lang="es-ES" dirty="0"/>
              <a:t> </a:t>
            </a:r>
            <a:r>
              <a:rPr lang="es-ES" dirty="0" err="1"/>
              <a:t>HttpResponse</a:t>
            </a:r>
            <a:r>
              <a:rPr lang="es-ES" dirty="0"/>
              <a:t> ? '</a:t>
            </a:r>
            <a:r>
              <a:rPr lang="es-ES" dirty="0" err="1"/>
              <a:t>succeeded</a:t>
            </a:r>
            <a:r>
              <a:rPr lang="es-ES" dirty="0"/>
              <a:t>' : '',</a:t>
            </a:r>
          </a:p>
          <a:p>
            <a:pPr marL="719138" indent="-719138">
              <a:buNone/>
            </a:pPr>
            <a:r>
              <a:rPr lang="es-ES" dirty="0"/>
              <a:t>            error =&gt; ok = '</a:t>
            </a:r>
            <a:r>
              <a:rPr lang="es-ES" dirty="0" err="1"/>
              <a:t>failed</a:t>
            </a:r>
            <a:r>
              <a:rPr lang="es-ES" dirty="0"/>
              <a:t>'</a:t>
            </a:r>
          </a:p>
          <a:p>
            <a:pPr marL="719138" indent="-719138">
              <a:buNone/>
            </a:pPr>
            <a:r>
              <a:rPr lang="es-ES" dirty="0"/>
              <a:t>          ),</a:t>
            </a:r>
          </a:p>
          <a:p>
            <a:pPr marL="719138" indent="-719138">
              <a:buNone/>
            </a:pPr>
            <a:r>
              <a:rPr lang="es-ES" dirty="0"/>
              <a:t>          </a:t>
            </a:r>
            <a:r>
              <a:rPr lang="es-ES" dirty="0" err="1"/>
              <a:t>finalize</a:t>
            </a:r>
            <a:r>
              <a:rPr lang="es-ES" dirty="0"/>
              <a:t>(() =&gt; {</a:t>
            </a:r>
          </a:p>
          <a:p>
            <a:pPr marL="719138" indent="-719138">
              <a:buNone/>
            </a:pPr>
            <a:r>
              <a:rPr lang="es-ES" dirty="0"/>
              <a:t>            console.log(`${</a:t>
            </a:r>
            <a:r>
              <a:rPr lang="es-ES" dirty="0" err="1"/>
              <a:t>req.method</a:t>
            </a:r>
            <a:r>
              <a:rPr lang="es-ES" dirty="0"/>
              <a:t>} "${</a:t>
            </a:r>
            <a:r>
              <a:rPr lang="es-ES" dirty="0" err="1"/>
              <a:t>req.urlWithParams</a:t>
            </a:r>
            <a:r>
              <a:rPr lang="es-ES" dirty="0"/>
              <a:t>}" ${ok} in ${</a:t>
            </a:r>
            <a:r>
              <a:rPr lang="es-ES" dirty="0" err="1"/>
              <a:t>Date.now</a:t>
            </a:r>
            <a:r>
              <a:rPr lang="es-ES" dirty="0"/>
              <a:t>() - </a:t>
            </a:r>
            <a:r>
              <a:rPr lang="es-ES" dirty="0" err="1"/>
              <a:t>started</a:t>
            </a:r>
            <a:r>
              <a:rPr lang="es-ES" dirty="0"/>
              <a:t>} ms.`);</a:t>
            </a:r>
          </a:p>
          <a:p>
            <a:pPr marL="719138" indent="-719138">
              <a:buNone/>
            </a:pPr>
            <a:r>
              <a:rPr lang="es-ES" dirty="0"/>
              <a:t>          })</a:t>
            </a:r>
          </a:p>
          <a:p>
            <a:pPr marL="719138" indent="-719138">
              <a:buNone/>
            </a:pPr>
            <a:r>
              <a:rPr lang="es-ES" dirty="0"/>
              <a:t>        );</a:t>
            </a:r>
          </a:p>
          <a:p>
            <a:pPr marL="719138" indent="-719138">
              <a:buNone/>
            </a:pPr>
            <a:r>
              <a:rPr lang="es-ES" dirty="0"/>
              <a:t>    }</a:t>
            </a:r>
          </a:p>
          <a:p>
            <a:pPr marL="719138" indent="-719138">
              <a:buNone/>
            </a:pPr>
            <a:r>
              <a:rPr lang="es-ES" dirty="0"/>
              <a:t>}</a:t>
            </a:r>
          </a:p>
          <a:p>
            <a:pPr marL="0" indent="0">
              <a:buNone/>
            </a:pPr>
            <a:endParaRPr lang="es-ES" dirty="0"/>
          </a:p>
        </p:txBody>
      </p:sp>
    </p:spTree>
    <p:extLst>
      <p:ext uri="{BB962C8B-B14F-4D97-AF65-F5344CB8AC3E}">
        <p14:creationId xmlns:p14="http://schemas.microsoft.com/office/powerpoint/2010/main" val="1798585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1990</a:t>
            </a:r>
          </a:p>
        </p:txBody>
      </p:sp>
      <p:sp>
        <p:nvSpPr>
          <p:cNvPr id="5" name="Marcador de texto 4"/>
          <p:cNvSpPr>
            <a:spLocks noGrp="1"/>
          </p:cNvSpPr>
          <p:nvPr>
            <p:ph type="body" idx="1"/>
          </p:nvPr>
        </p:nvSpPr>
        <p:spPr/>
        <p:txBody>
          <a:bodyPr/>
          <a:lstStyle/>
          <a:p>
            <a:r>
              <a:rPr lang="es-ES" dirty="0"/>
              <a:t>Cliente</a:t>
            </a:r>
          </a:p>
        </p:txBody>
      </p:sp>
      <p:sp>
        <p:nvSpPr>
          <p:cNvPr id="6" name="Marcador de contenido 5"/>
          <p:cNvSpPr>
            <a:spLocks noGrp="1"/>
          </p:cNvSpPr>
          <p:nvPr>
            <p:ph sz="half" idx="2"/>
          </p:nvPr>
        </p:nvSpPr>
        <p:spPr/>
        <p:txBody>
          <a:bodyPr/>
          <a:lstStyle/>
          <a:p>
            <a:pPr marL="0" indent="0">
              <a:buNone/>
            </a:pPr>
            <a:r>
              <a:rPr lang="es-ES" dirty="0"/>
              <a:t> </a:t>
            </a:r>
            <a:r>
              <a:rPr lang="es-ES"/>
              <a:t>Tim Berners-Lee (CERN</a:t>
            </a:r>
            <a:r>
              <a:rPr lang="es-ES" dirty="0"/>
              <a:t>)</a:t>
            </a:r>
          </a:p>
          <a:p>
            <a:r>
              <a:rPr lang="es-ES" dirty="0"/>
              <a:t>ENQUIRE</a:t>
            </a:r>
          </a:p>
          <a:p>
            <a:pPr lvl="1"/>
            <a:r>
              <a:rPr lang="es-ES" dirty="0"/>
              <a:t>Hipertexto</a:t>
            </a:r>
          </a:p>
          <a:p>
            <a:pPr lvl="1"/>
            <a:r>
              <a:rPr lang="es-ES" dirty="0"/>
              <a:t>HTTP</a:t>
            </a:r>
          </a:p>
          <a:p>
            <a:pPr lvl="1"/>
            <a:r>
              <a:rPr lang="es-ES" dirty="0"/>
              <a:t>HTML</a:t>
            </a:r>
          </a:p>
        </p:txBody>
      </p:sp>
      <p:sp>
        <p:nvSpPr>
          <p:cNvPr id="7" name="Marcador de texto 6"/>
          <p:cNvSpPr>
            <a:spLocks noGrp="1"/>
          </p:cNvSpPr>
          <p:nvPr>
            <p:ph type="body" sz="quarter" idx="3"/>
          </p:nvPr>
        </p:nvSpPr>
        <p:spPr/>
        <p:txBody>
          <a:bodyPr/>
          <a:lstStyle/>
          <a:p>
            <a:r>
              <a:rPr lang="es-ES" dirty="0"/>
              <a:t>Servidor</a:t>
            </a:r>
          </a:p>
        </p:txBody>
      </p:sp>
      <p:sp>
        <p:nvSpPr>
          <p:cNvPr id="8" name="Marcador de contenido 7"/>
          <p:cNvSpPr>
            <a:spLocks noGrp="1"/>
          </p:cNvSpPr>
          <p:nvPr>
            <p:ph sz="quarter" idx="4"/>
          </p:nvPr>
        </p:nvSpPr>
        <p:spPr/>
        <p:txBody>
          <a:bodyPr/>
          <a:lstStyle/>
          <a:p>
            <a:pPr marL="0" indent="0">
              <a:buNone/>
            </a:pPr>
            <a:r>
              <a:rPr lang="es-ES" dirty="0"/>
              <a:t>Robert </a:t>
            </a:r>
            <a:r>
              <a:rPr lang="es-ES" dirty="0" err="1"/>
              <a:t>Cailliau</a:t>
            </a:r>
            <a:endParaRPr lang="es-ES" dirty="0"/>
          </a:p>
          <a:p>
            <a:r>
              <a:rPr lang="es-ES" dirty="0"/>
              <a:t>CERN </a:t>
            </a:r>
            <a:r>
              <a:rPr lang="es-ES" dirty="0" err="1"/>
              <a:t>httpd</a:t>
            </a:r>
            <a:endParaRPr lang="es-ES" dirty="0"/>
          </a:p>
          <a:p>
            <a:pPr lvl="1"/>
            <a:r>
              <a:rPr lang="es-ES" dirty="0"/>
              <a:t>Servidor de ficheros</a:t>
            </a:r>
          </a:p>
          <a:p>
            <a:pPr lvl="1"/>
            <a:r>
              <a:rPr lang="es-ES" dirty="0"/>
              <a:t>HTTP – URL</a:t>
            </a:r>
          </a:p>
          <a:p>
            <a:pPr lvl="1"/>
            <a:r>
              <a:rPr lang="es-ES" dirty="0"/>
              <a:t>Ficheros estáticos de texto</a:t>
            </a:r>
          </a:p>
        </p:txBody>
      </p:sp>
      <p:sp>
        <p:nvSpPr>
          <p:cNvPr id="2" name="Flecha derecha 1"/>
          <p:cNvSpPr/>
          <p:nvPr/>
        </p:nvSpPr>
        <p:spPr>
          <a:xfrm>
            <a:off x="3563888" y="4005064"/>
            <a:ext cx="136815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URL</a:t>
            </a:r>
          </a:p>
        </p:txBody>
      </p:sp>
      <p:sp>
        <p:nvSpPr>
          <p:cNvPr id="9" name="Flecha izquierda 8"/>
          <p:cNvSpPr/>
          <p:nvPr/>
        </p:nvSpPr>
        <p:spPr>
          <a:xfrm>
            <a:off x="3563888" y="4652937"/>
            <a:ext cx="1368152" cy="5082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Fichero</a:t>
            </a:r>
          </a:p>
        </p:txBody>
      </p:sp>
    </p:spTree>
    <p:extLst>
      <p:ext uri="{BB962C8B-B14F-4D97-AF65-F5344CB8AC3E}">
        <p14:creationId xmlns:p14="http://schemas.microsoft.com/office/powerpoint/2010/main" val="31796900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Protección ante XSRF</a:t>
            </a:r>
          </a:p>
        </p:txBody>
      </p:sp>
      <p:sp>
        <p:nvSpPr>
          <p:cNvPr id="3" name="Marcador de contenido 2"/>
          <p:cNvSpPr>
            <a:spLocks noGrp="1"/>
          </p:cNvSpPr>
          <p:nvPr>
            <p:ph idx="1"/>
          </p:nvPr>
        </p:nvSpPr>
        <p:spPr/>
        <p:txBody>
          <a:bodyPr>
            <a:normAutofit fontScale="55000" lnSpcReduction="20000"/>
          </a:bodyPr>
          <a:lstStyle/>
          <a:p>
            <a:r>
              <a:rPr lang="es-ES" dirty="0"/>
              <a:t>Cross-</a:t>
            </a:r>
            <a:r>
              <a:rPr lang="es-ES" dirty="0" err="1"/>
              <a:t>Site</a:t>
            </a:r>
            <a:r>
              <a:rPr lang="es-ES" dirty="0"/>
              <a:t> </a:t>
            </a:r>
            <a:r>
              <a:rPr lang="es-ES" dirty="0" err="1"/>
              <a:t>Request</a:t>
            </a:r>
            <a:r>
              <a:rPr lang="es-ES" dirty="0"/>
              <a:t> </a:t>
            </a:r>
            <a:r>
              <a:rPr lang="es-ES" dirty="0" err="1"/>
              <a:t>Forgery</a:t>
            </a:r>
            <a:r>
              <a:rPr lang="es-ES" dirty="0"/>
              <a:t> (XSRF) explota la confianza del servidor en la cookie de un usuario. </a:t>
            </a:r>
            <a:r>
              <a:rPr lang="es-ES" dirty="0" err="1"/>
              <a:t>HttpClient</a:t>
            </a:r>
            <a:r>
              <a:rPr lang="es-ES" dirty="0"/>
              <a:t> soporta el mecanismo “Cookie-to-</a:t>
            </a:r>
            <a:r>
              <a:rPr lang="es-ES" dirty="0" err="1"/>
              <a:t>Header</a:t>
            </a:r>
            <a:r>
              <a:rPr lang="es-ES" dirty="0"/>
              <a:t> </a:t>
            </a:r>
            <a:r>
              <a:rPr lang="es-ES" dirty="0" err="1"/>
              <a:t>Token</a:t>
            </a:r>
            <a:r>
              <a:rPr lang="es-ES" dirty="0"/>
              <a:t>” para prevenir ataques XSRF. </a:t>
            </a:r>
          </a:p>
          <a:p>
            <a:pPr lvl="1"/>
            <a:r>
              <a:rPr lang="es-ES" dirty="0"/>
              <a:t>El servidor debe establecer un </a:t>
            </a:r>
            <a:r>
              <a:rPr lang="es-ES" dirty="0" err="1"/>
              <a:t>token</a:t>
            </a:r>
            <a:r>
              <a:rPr lang="es-ES" dirty="0"/>
              <a:t> en una cookie de sesión legible en JavaScript, llamada XSRF-TOKEN, en la carga de la página o en la primera solicitud GET. En las solicitudes posteriores, el cliente debe incluir el encabezado HTTP X-XSRF-TOKEN con el valor recibido en la cookie.</a:t>
            </a:r>
          </a:p>
          <a:p>
            <a:pPr lvl="1"/>
            <a:r>
              <a:rPr lang="es-ES" dirty="0"/>
              <a:t>El servidor puede verificar que el valor en la cookie coincida con el del encabezado HTTP y, por lo tanto, asegúrese de que sólo el código que se ejecutó en su dominio pudo haber enviado la solicitud. </a:t>
            </a:r>
          </a:p>
          <a:p>
            <a:pPr lvl="1"/>
            <a:r>
              <a:rPr lang="es-ES" dirty="0"/>
              <a:t>El </a:t>
            </a:r>
            <a:r>
              <a:rPr lang="es-ES" dirty="0" err="1"/>
              <a:t>token</a:t>
            </a:r>
            <a:r>
              <a:rPr lang="es-ES" dirty="0"/>
              <a:t> debe ser único para cada usuario y debe ser verificable por el servidor. Para mayor seguridad se puede incluir el </a:t>
            </a:r>
            <a:r>
              <a:rPr lang="es-ES" dirty="0" err="1"/>
              <a:t>token</a:t>
            </a:r>
            <a:r>
              <a:rPr lang="es-ES" dirty="0"/>
              <a:t> en un resumen de la cookie de autenticación de su sitio.</a:t>
            </a:r>
          </a:p>
          <a:p>
            <a:r>
              <a:rPr lang="es-ES" dirty="0"/>
              <a:t>Para establecer nombres de cookies / encabezados personalizados:</a:t>
            </a:r>
          </a:p>
          <a:p>
            <a:pPr marL="457200" lvl="1" indent="0">
              <a:buNone/>
            </a:pPr>
            <a:r>
              <a:rPr lang="es-ES" dirty="0" err="1"/>
              <a:t>imports</a:t>
            </a:r>
            <a:r>
              <a:rPr lang="es-ES" dirty="0"/>
              <a:t>: [ // …</a:t>
            </a:r>
          </a:p>
          <a:p>
            <a:pPr marL="457200" lvl="1" indent="0">
              <a:buNone/>
            </a:pPr>
            <a:r>
              <a:rPr lang="es-ES" dirty="0"/>
              <a:t>  </a:t>
            </a:r>
            <a:r>
              <a:rPr lang="es-ES" dirty="0" err="1"/>
              <a:t>HttpClientXsrfModule.withConfig</a:t>
            </a:r>
            <a:r>
              <a:rPr lang="es-ES" dirty="0"/>
              <a:t>({ </a:t>
            </a:r>
          </a:p>
          <a:p>
            <a:pPr marL="1077913" lvl="1" indent="0">
              <a:buNone/>
            </a:pPr>
            <a:r>
              <a:rPr lang="es-ES" dirty="0" err="1"/>
              <a:t>cookieName</a:t>
            </a:r>
            <a:r>
              <a:rPr lang="es-ES" dirty="0"/>
              <a:t>: '</a:t>
            </a:r>
            <a:r>
              <a:rPr lang="es-ES" dirty="0" err="1"/>
              <a:t>My</a:t>
            </a:r>
            <a:r>
              <a:rPr lang="es-ES" dirty="0"/>
              <a:t>-</a:t>
            </a:r>
            <a:r>
              <a:rPr lang="es-ES" dirty="0" err="1"/>
              <a:t>Xsrf</a:t>
            </a:r>
            <a:r>
              <a:rPr lang="es-ES" dirty="0"/>
              <a:t>-Cookie',  </a:t>
            </a:r>
            <a:r>
              <a:rPr lang="es-ES" dirty="0" err="1"/>
              <a:t>headerName</a:t>
            </a:r>
            <a:r>
              <a:rPr lang="es-ES" dirty="0"/>
              <a:t>: '</a:t>
            </a:r>
            <a:r>
              <a:rPr lang="es-ES" dirty="0" err="1"/>
              <a:t>My-Xsrf-Header</a:t>
            </a:r>
            <a:r>
              <a:rPr lang="es-ES" dirty="0"/>
              <a:t>', </a:t>
            </a:r>
          </a:p>
          <a:p>
            <a:pPr marL="457200" lvl="1" indent="0">
              <a:buNone/>
            </a:pPr>
            <a:r>
              <a:rPr lang="es-ES" dirty="0"/>
              <a:t>}),]</a:t>
            </a:r>
          </a:p>
          <a:p>
            <a:r>
              <a:rPr lang="es-ES" dirty="0"/>
              <a:t>El servicio </a:t>
            </a:r>
            <a:r>
              <a:rPr lang="es-ES" dirty="0" err="1"/>
              <a:t>backend</a:t>
            </a:r>
            <a:r>
              <a:rPr lang="es-ES" dirty="0"/>
              <a:t> debe configurarse para establecer la cookie y verificar que el encabezado está presente en todas las solicitudes elegibles. </a:t>
            </a:r>
          </a:p>
          <a:p>
            <a:r>
              <a:rPr lang="es-ES" dirty="0"/>
              <a:t>Angular solo lo aplica para peticiones a rutas relativas que no sean GET o HEAD.</a:t>
            </a:r>
          </a:p>
        </p:txBody>
      </p:sp>
    </p:spTree>
    <p:extLst>
      <p:ext uri="{BB962C8B-B14F-4D97-AF65-F5344CB8AC3E}">
        <p14:creationId xmlns:p14="http://schemas.microsoft.com/office/powerpoint/2010/main" val="36619192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JWT: JSON Web </a:t>
            </a:r>
            <a:r>
              <a:rPr lang="es-ES" dirty="0" err="1"/>
              <a:t>Tokens</a:t>
            </a:r>
            <a:endParaRPr lang="es-ES" dirty="0"/>
          </a:p>
        </p:txBody>
      </p:sp>
      <p:sp>
        <p:nvSpPr>
          <p:cNvPr id="3" name="Marcador de contenido 2"/>
          <p:cNvSpPr>
            <a:spLocks noGrp="1"/>
          </p:cNvSpPr>
          <p:nvPr>
            <p:ph idx="1"/>
          </p:nvPr>
        </p:nvSpPr>
        <p:spPr>
          <a:xfrm>
            <a:off x="457200" y="1484784"/>
            <a:ext cx="8229600" cy="4853136"/>
          </a:xfrm>
        </p:spPr>
        <p:txBody>
          <a:bodyPr>
            <a:normAutofit fontScale="62500" lnSpcReduction="20000"/>
          </a:bodyPr>
          <a:lstStyle/>
          <a:p>
            <a:pPr marL="0" indent="0">
              <a:buNone/>
            </a:pPr>
            <a:r>
              <a:rPr lang="es-ES" dirty="0">
                <a:hlinkClick r:id="rId2"/>
              </a:rPr>
              <a:t>https://jwt.io</a:t>
            </a:r>
            <a:endParaRPr lang="es-ES" dirty="0"/>
          </a:p>
          <a:p>
            <a:r>
              <a:rPr lang="es-ES" dirty="0"/>
              <a:t>JSON Web </a:t>
            </a:r>
            <a:r>
              <a:rPr lang="es-ES" dirty="0" err="1"/>
              <a:t>Token</a:t>
            </a:r>
            <a:r>
              <a:rPr lang="es-ES" dirty="0"/>
              <a:t> (JWT) es un estándar abierto (RFC-7519) basado en JSON para crear un </a:t>
            </a:r>
            <a:r>
              <a:rPr lang="es-ES" dirty="0" err="1"/>
              <a:t>token</a:t>
            </a:r>
            <a:r>
              <a:rPr lang="es-ES" dirty="0"/>
              <a:t> que sirva para enviar datos entre aplicaciones o servicios y garantizar que sean válidos y seguros.</a:t>
            </a:r>
          </a:p>
          <a:p>
            <a:r>
              <a:rPr lang="es-ES" dirty="0"/>
              <a:t>El caso más común de uso de los JWT es para manejar la autenticación en aplicaciones móviles o web. Para esto cuando el usuario se quiere autenticar manda sus datos de inicio del sesión al servidor, este genera el JWT y se lo manda a la aplicación cliente, posteriormente en cada petición el cliente envía este </a:t>
            </a:r>
            <a:r>
              <a:rPr lang="es-ES" dirty="0" err="1"/>
              <a:t>token</a:t>
            </a:r>
            <a:r>
              <a:rPr lang="es-ES" dirty="0"/>
              <a:t> que el servidor usa para verificar que el usuario este correctamente autenticado y saber quien es.</a:t>
            </a:r>
          </a:p>
          <a:p>
            <a:r>
              <a:rPr lang="es-ES" dirty="0"/>
              <a:t>Se puede usar con plataformas </a:t>
            </a:r>
            <a:r>
              <a:rPr lang="es-ES" dirty="0" err="1"/>
              <a:t>IDaaS</a:t>
            </a:r>
            <a:r>
              <a:rPr lang="es-ES" dirty="0"/>
              <a:t> (</a:t>
            </a:r>
            <a:r>
              <a:rPr lang="es-ES" dirty="0" err="1"/>
              <a:t>Identity</a:t>
            </a:r>
            <a:r>
              <a:rPr lang="es-ES" dirty="0"/>
              <a:t>-as-a-</a:t>
            </a:r>
            <a:r>
              <a:rPr lang="es-ES" dirty="0" err="1"/>
              <a:t>Service</a:t>
            </a:r>
            <a:r>
              <a:rPr lang="es-ES" dirty="0"/>
              <a:t>) como </a:t>
            </a:r>
            <a:r>
              <a:rPr lang="es-ES" dirty="0">
                <a:hlinkClick r:id="rId3"/>
              </a:rPr>
              <a:t>Auth0</a:t>
            </a:r>
            <a:r>
              <a:rPr lang="es-ES" dirty="0"/>
              <a:t> que eliminan la complejidad de la autenticación y su gestión.</a:t>
            </a:r>
          </a:p>
          <a:p>
            <a:r>
              <a:rPr lang="es-ES" dirty="0"/>
              <a:t>También es posible usarlo para transferir cualquier datos entre servicios de nuestra aplicación y asegurarnos de que sean siempre válido. Por ejemplo si tenemos un servicio de envío de email otro servicio podría enviar una petición con un JWT junto al contenido del mail o cualquier otro dato necesario y que estemos seguros que esos datos no fueron alterados de ninguna forma.</a:t>
            </a:r>
          </a:p>
        </p:txBody>
      </p:sp>
    </p:spTree>
    <p:extLst>
      <p:ext uri="{BB962C8B-B14F-4D97-AF65-F5344CB8AC3E}">
        <p14:creationId xmlns:p14="http://schemas.microsoft.com/office/powerpoint/2010/main" val="132182762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AuthService</a:t>
            </a:r>
            <a:endParaRPr lang="es-ES" dirty="0"/>
          </a:p>
        </p:txBody>
      </p:sp>
      <p:sp>
        <p:nvSpPr>
          <p:cNvPr id="3" name="Marcador de contenido 2"/>
          <p:cNvSpPr>
            <a:spLocks noGrp="1"/>
          </p:cNvSpPr>
          <p:nvPr>
            <p:ph idx="1"/>
          </p:nvPr>
        </p:nvSpPr>
        <p:spPr/>
        <p:txBody>
          <a:bodyPr>
            <a:normAutofit fontScale="32500" lnSpcReduction="20000"/>
          </a:bodyPr>
          <a:lstStyle/>
          <a:p>
            <a:pPr marL="0" indent="0">
              <a:buNone/>
            </a:pPr>
            <a:r>
              <a:rPr lang="es-ES" dirty="0"/>
              <a:t>@</a:t>
            </a:r>
            <a:r>
              <a:rPr lang="es-ES" dirty="0" err="1"/>
              <a:t>Injectable</a:t>
            </a:r>
            <a:r>
              <a:rPr lang="es-ES" dirty="0"/>
              <a:t>({</a:t>
            </a:r>
            <a:r>
              <a:rPr lang="es-ES" dirty="0" err="1"/>
              <a:t>providedIn</a:t>
            </a:r>
            <a:r>
              <a:rPr lang="es-ES" dirty="0"/>
              <a:t>: '</a:t>
            </a:r>
            <a:r>
              <a:rPr lang="es-ES" dirty="0" err="1"/>
              <a:t>root</a:t>
            </a:r>
            <a:r>
              <a:rPr lang="es-ES" dirty="0"/>
              <a:t>'})</a:t>
            </a:r>
          </a:p>
          <a:p>
            <a:pPr marL="0" indent="0">
              <a:buNone/>
            </a:pPr>
            <a:r>
              <a:rPr lang="es-ES" dirty="0" err="1"/>
              <a:t>export</a:t>
            </a:r>
            <a:r>
              <a:rPr lang="es-ES" dirty="0"/>
              <a:t> </a:t>
            </a:r>
            <a:r>
              <a:rPr lang="es-ES" dirty="0" err="1"/>
              <a:t>class</a:t>
            </a:r>
            <a:r>
              <a:rPr lang="es-ES" dirty="0"/>
              <a:t> </a:t>
            </a:r>
            <a:r>
              <a:rPr lang="es-ES" dirty="0" err="1"/>
              <a:t>AuthService</a:t>
            </a:r>
            <a:r>
              <a:rPr lang="es-ES" dirty="0"/>
              <a:t> {</a:t>
            </a:r>
          </a:p>
          <a:p>
            <a:pPr marL="0" indent="0">
              <a:buNone/>
            </a:pPr>
            <a:r>
              <a:rPr lang="es-ES" dirty="0"/>
              <a:t>  </a:t>
            </a:r>
            <a:r>
              <a:rPr lang="es-ES" dirty="0" err="1"/>
              <a:t>private</a:t>
            </a:r>
            <a:r>
              <a:rPr lang="es-ES" dirty="0"/>
              <a:t> </a:t>
            </a:r>
            <a:r>
              <a:rPr lang="es-ES" dirty="0" err="1"/>
              <a:t>isAuth</a:t>
            </a:r>
            <a:r>
              <a:rPr lang="es-ES" dirty="0"/>
              <a:t> = false;</a:t>
            </a:r>
          </a:p>
          <a:p>
            <a:pPr marL="0" indent="0">
              <a:buNone/>
            </a:pPr>
            <a:r>
              <a:rPr lang="es-ES" dirty="0"/>
              <a:t>  </a:t>
            </a:r>
            <a:r>
              <a:rPr lang="es-ES" dirty="0" err="1"/>
              <a:t>private</a:t>
            </a:r>
            <a:r>
              <a:rPr lang="es-ES" dirty="0"/>
              <a:t> </a:t>
            </a:r>
            <a:r>
              <a:rPr lang="es-ES" dirty="0" err="1"/>
              <a:t>authToken</a:t>
            </a:r>
            <a:r>
              <a:rPr lang="es-ES" dirty="0"/>
              <a:t>: </a:t>
            </a:r>
            <a:r>
              <a:rPr lang="es-ES" dirty="0" err="1"/>
              <a:t>string</a:t>
            </a:r>
            <a:r>
              <a:rPr lang="es-ES" dirty="0"/>
              <a:t> = '';</a:t>
            </a:r>
          </a:p>
          <a:p>
            <a:pPr marL="0" indent="0">
              <a:buNone/>
            </a:pPr>
            <a:r>
              <a:rPr lang="es-ES" dirty="0"/>
              <a:t>  </a:t>
            </a:r>
            <a:r>
              <a:rPr lang="es-ES" dirty="0" err="1"/>
              <a:t>private</a:t>
            </a:r>
            <a:r>
              <a:rPr lang="es-ES" dirty="0"/>
              <a:t> </a:t>
            </a:r>
            <a:r>
              <a:rPr lang="es-ES" dirty="0" err="1"/>
              <a:t>name</a:t>
            </a:r>
            <a:r>
              <a:rPr lang="es-ES" dirty="0"/>
              <a:t> = '';</a:t>
            </a:r>
          </a:p>
          <a:p>
            <a:pPr marL="0" indent="0">
              <a:buNone/>
            </a:pPr>
            <a:r>
              <a:rPr lang="es-ES" dirty="0"/>
              <a:t>  constructor() {</a:t>
            </a:r>
          </a:p>
          <a:p>
            <a:pPr marL="0" indent="0">
              <a:buNone/>
            </a:pPr>
            <a:r>
              <a:rPr lang="es-ES" dirty="0"/>
              <a:t>    </a:t>
            </a:r>
            <a:r>
              <a:rPr lang="es-ES" dirty="0" err="1"/>
              <a:t>if</a:t>
            </a:r>
            <a:r>
              <a:rPr lang="es-ES" dirty="0"/>
              <a:t> (</a:t>
            </a:r>
            <a:r>
              <a:rPr lang="es-ES" dirty="0" err="1"/>
              <a:t>localStorage</a:t>
            </a:r>
            <a:r>
              <a:rPr lang="es-ES" dirty="0"/>
              <a:t> &amp;&amp; </a:t>
            </a:r>
            <a:r>
              <a:rPr lang="es-ES" dirty="0" err="1"/>
              <a:t>localStorage.AuthService</a:t>
            </a:r>
            <a:r>
              <a:rPr lang="es-ES" dirty="0"/>
              <a:t>) {</a:t>
            </a:r>
          </a:p>
          <a:p>
            <a:pPr marL="0" indent="0">
              <a:buNone/>
            </a:pPr>
            <a:r>
              <a:rPr lang="es-ES" dirty="0"/>
              <a:t>      </a:t>
            </a:r>
            <a:r>
              <a:rPr lang="es-ES" dirty="0" err="1"/>
              <a:t>const</a:t>
            </a:r>
            <a:r>
              <a:rPr lang="es-ES" dirty="0"/>
              <a:t> </a:t>
            </a:r>
            <a:r>
              <a:rPr lang="es-ES" dirty="0" err="1"/>
              <a:t>rslt</a:t>
            </a:r>
            <a:r>
              <a:rPr lang="es-ES" dirty="0"/>
              <a:t> = </a:t>
            </a:r>
            <a:r>
              <a:rPr lang="es-ES" dirty="0" err="1"/>
              <a:t>JSON.parse</a:t>
            </a:r>
            <a:r>
              <a:rPr lang="es-ES" dirty="0"/>
              <a:t>(</a:t>
            </a:r>
            <a:r>
              <a:rPr lang="es-ES" dirty="0" err="1"/>
              <a:t>localStorage.AuthService</a:t>
            </a:r>
            <a:r>
              <a:rPr lang="es-ES" dirty="0"/>
              <a:t>);</a:t>
            </a:r>
          </a:p>
          <a:p>
            <a:pPr marL="0" indent="0">
              <a:buNone/>
            </a:pPr>
            <a:r>
              <a:rPr lang="es-ES" dirty="0"/>
              <a:t>      </a:t>
            </a:r>
            <a:r>
              <a:rPr lang="es-ES" dirty="0" err="1"/>
              <a:t>this.isAuth</a:t>
            </a:r>
            <a:r>
              <a:rPr lang="es-ES" dirty="0"/>
              <a:t> = </a:t>
            </a:r>
            <a:r>
              <a:rPr lang="es-ES" dirty="0" err="1"/>
              <a:t>rslt.isAuth</a:t>
            </a:r>
            <a:r>
              <a:rPr lang="es-ES" dirty="0"/>
              <a:t>;</a:t>
            </a:r>
          </a:p>
          <a:p>
            <a:pPr marL="0" indent="0">
              <a:buNone/>
            </a:pPr>
            <a:r>
              <a:rPr lang="es-ES" dirty="0"/>
              <a:t>      </a:t>
            </a:r>
            <a:r>
              <a:rPr lang="es-ES" dirty="0" err="1"/>
              <a:t>this.authToken</a:t>
            </a:r>
            <a:r>
              <a:rPr lang="es-ES" dirty="0"/>
              <a:t> = </a:t>
            </a:r>
            <a:r>
              <a:rPr lang="es-ES" dirty="0" err="1"/>
              <a:t>rslt.authToken</a:t>
            </a:r>
            <a:r>
              <a:rPr lang="es-ES" dirty="0"/>
              <a:t>;</a:t>
            </a:r>
          </a:p>
          <a:p>
            <a:pPr marL="0" indent="0">
              <a:buNone/>
            </a:pPr>
            <a:r>
              <a:rPr lang="es-ES" dirty="0"/>
              <a:t>      this.name = rslt.name;</a:t>
            </a:r>
          </a:p>
          <a:p>
            <a:pPr marL="0" indent="0">
              <a:buNone/>
            </a:pPr>
            <a:r>
              <a:rPr lang="es-ES" dirty="0"/>
              <a:t>    }</a:t>
            </a:r>
          </a:p>
          <a:p>
            <a:pPr marL="0" indent="0">
              <a:buNone/>
            </a:pPr>
            <a:r>
              <a:rPr lang="es-ES" dirty="0"/>
              <a:t>  }</a:t>
            </a:r>
          </a:p>
          <a:p>
            <a:pPr marL="0" indent="0">
              <a:buNone/>
            </a:pPr>
            <a:r>
              <a:rPr lang="es-ES" dirty="0"/>
              <a:t>  </a:t>
            </a:r>
            <a:r>
              <a:rPr lang="es-ES" dirty="0" err="1"/>
              <a:t>get</a:t>
            </a:r>
            <a:r>
              <a:rPr lang="es-ES" dirty="0"/>
              <a:t> </a:t>
            </a:r>
            <a:r>
              <a:rPr lang="es-ES" dirty="0" err="1"/>
              <a:t>AuthorizationHeader</a:t>
            </a:r>
            <a:r>
              <a:rPr lang="es-ES" dirty="0"/>
              <a:t>() { </a:t>
            </a:r>
            <a:r>
              <a:rPr lang="es-ES" dirty="0" err="1"/>
              <a:t>return</a:t>
            </a:r>
            <a:r>
              <a:rPr lang="es-ES" dirty="0"/>
              <a:t> </a:t>
            </a:r>
            <a:r>
              <a:rPr lang="es-ES" dirty="0" err="1"/>
              <a:t>this.authToken</a:t>
            </a:r>
            <a:r>
              <a:rPr lang="es-ES" dirty="0"/>
              <a:t>;  }</a:t>
            </a:r>
          </a:p>
          <a:p>
            <a:pPr marL="0" indent="0">
              <a:buNone/>
            </a:pPr>
            <a:r>
              <a:rPr lang="es-ES" dirty="0"/>
              <a:t>  </a:t>
            </a:r>
            <a:r>
              <a:rPr lang="es-ES" dirty="0" err="1"/>
              <a:t>get</a:t>
            </a:r>
            <a:r>
              <a:rPr lang="es-ES" dirty="0"/>
              <a:t> </a:t>
            </a:r>
            <a:r>
              <a:rPr lang="es-ES" dirty="0" err="1"/>
              <a:t>isAutenticated</a:t>
            </a:r>
            <a:r>
              <a:rPr lang="es-ES" dirty="0"/>
              <a:t>() { </a:t>
            </a:r>
            <a:r>
              <a:rPr lang="es-ES" dirty="0" err="1"/>
              <a:t>return</a:t>
            </a:r>
            <a:r>
              <a:rPr lang="es-ES" dirty="0"/>
              <a:t> </a:t>
            </a:r>
            <a:r>
              <a:rPr lang="es-ES" dirty="0" err="1"/>
              <a:t>this.isAuth</a:t>
            </a:r>
            <a:r>
              <a:rPr lang="es-ES" dirty="0"/>
              <a:t>; }</a:t>
            </a:r>
          </a:p>
          <a:p>
            <a:pPr marL="0" indent="0">
              <a:buNone/>
            </a:pPr>
            <a:r>
              <a:rPr lang="es-ES" dirty="0"/>
              <a:t>  </a:t>
            </a:r>
            <a:r>
              <a:rPr lang="es-ES" dirty="0" err="1"/>
              <a:t>get</a:t>
            </a:r>
            <a:r>
              <a:rPr lang="es-ES" dirty="0"/>
              <a:t> </a:t>
            </a:r>
            <a:r>
              <a:rPr lang="es-ES" dirty="0" err="1"/>
              <a:t>Name</a:t>
            </a:r>
            <a:r>
              <a:rPr lang="es-ES" dirty="0"/>
              <a:t>() { </a:t>
            </a:r>
            <a:r>
              <a:rPr lang="es-ES" dirty="0" err="1"/>
              <a:t>return</a:t>
            </a:r>
            <a:r>
              <a:rPr lang="es-ES" dirty="0"/>
              <a:t> this.name; }</a:t>
            </a:r>
          </a:p>
          <a:p>
            <a:pPr marL="0" indent="0">
              <a:buNone/>
            </a:pPr>
            <a:r>
              <a:rPr lang="es-ES" dirty="0"/>
              <a:t>  </a:t>
            </a:r>
            <a:r>
              <a:rPr lang="es-ES" dirty="0" err="1"/>
              <a:t>login</a:t>
            </a:r>
            <a:r>
              <a:rPr lang="es-ES" dirty="0"/>
              <a:t>(</a:t>
            </a:r>
            <a:r>
              <a:rPr lang="es-ES" dirty="0" err="1"/>
              <a:t>authToken</a:t>
            </a:r>
            <a:r>
              <a:rPr lang="es-ES" dirty="0"/>
              <a:t>: </a:t>
            </a:r>
            <a:r>
              <a:rPr lang="es-ES" dirty="0" err="1"/>
              <a:t>string</a:t>
            </a:r>
            <a:r>
              <a:rPr lang="es-ES" dirty="0"/>
              <a:t>, </a:t>
            </a:r>
            <a:r>
              <a:rPr lang="es-ES" dirty="0" err="1"/>
              <a:t>name</a:t>
            </a:r>
            <a:r>
              <a:rPr lang="es-ES" dirty="0"/>
              <a:t>: </a:t>
            </a:r>
            <a:r>
              <a:rPr lang="es-ES" dirty="0" err="1"/>
              <a:t>string</a:t>
            </a:r>
            <a:r>
              <a:rPr lang="es-ES" dirty="0"/>
              <a:t> ) {</a:t>
            </a:r>
          </a:p>
          <a:p>
            <a:pPr marL="0" indent="0">
              <a:buNone/>
            </a:pPr>
            <a:r>
              <a:rPr lang="es-ES" dirty="0"/>
              <a:t>    </a:t>
            </a:r>
            <a:r>
              <a:rPr lang="es-ES" dirty="0" err="1"/>
              <a:t>this.isAuth</a:t>
            </a:r>
            <a:r>
              <a:rPr lang="es-ES" dirty="0"/>
              <a:t> = true;</a:t>
            </a:r>
          </a:p>
          <a:p>
            <a:pPr marL="0" indent="0">
              <a:buNone/>
            </a:pPr>
            <a:r>
              <a:rPr lang="es-ES" dirty="0"/>
              <a:t>    </a:t>
            </a:r>
            <a:r>
              <a:rPr lang="es-ES" dirty="0" err="1"/>
              <a:t>this.authToken</a:t>
            </a:r>
            <a:r>
              <a:rPr lang="es-ES" dirty="0"/>
              <a:t> = </a:t>
            </a:r>
            <a:r>
              <a:rPr lang="es-ES" dirty="0" err="1"/>
              <a:t>authToken</a:t>
            </a:r>
            <a:r>
              <a:rPr lang="es-ES" dirty="0"/>
              <a:t>;</a:t>
            </a:r>
          </a:p>
          <a:p>
            <a:pPr marL="0" indent="0">
              <a:buNone/>
            </a:pPr>
            <a:r>
              <a:rPr lang="es-ES" dirty="0"/>
              <a:t>    this.name = </a:t>
            </a:r>
            <a:r>
              <a:rPr lang="es-ES" dirty="0" err="1"/>
              <a:t>name</a:t>
            </a:r>
            <a:r>
              <a:rPr lang="es-ES" dirty="0"/>
              <a:t>;</a:t>
            </a:r>
          </a:p>
          <a:p>
            <a:pPr marL="0" indent="0">
              <a:buNone/>
            </a:pPr>
            <a:r>
              <a:rPr lang="es-ES" dirty="0"/>
              <a:t>    </a:t>
            </a:r>
            <a:r>
              <a:rPr lang="es-ES" dirty="0" err="1"/>
              <a:t>if</a:t>
            </a:r>
            <a:r>
              <a:rPr lang="es-ES" dirty="0"/>
              <a:t> (</a:t>
            </a:r>
            <a:r>
              <a:rPr lang="es-ES" dirty="0" err="1"/>
              <a:t>localStorage</a:t>
            </a:r>
            <a:r>
              <a:rPr lang="es-ES" dirty="0"/>
              <a:t>) { </a:t>
            </a:r>
            <a:r>
              <a:rPr lang="es-ES" dirty="0" err="1"/>
              <a:t>localStorage.AuthService</a:t>
            </a:r>
            <a:r>
              <a:rPr lang="es-ES" dirty="0"/>
              <a:t> = </a:t>
            </a:r>
            <a:r>
              <a:rPr lang="es-ES" dirty="0" err="1"/>
              <a:t>JSON.stringify</a:t>
            </a:r>
            <a:r>
              <a:rPr lang="es-ES" dirty="0"/>
              <a:t>({</a:t>
            </a:r>
            <a:r>
              <a:rPr lang="es-ES" dirty="0" err="1"/>
              <a:t>isAuth</a:t>
            </a:r>
            <a:r>
              <a:rPr lang="es-ES" dirty="0"/>
              <a:t>, </a:t>
            </a:r>
            <a:r>
              <a:rPr lang="es-ES" dirty="0" err="1"/>
              <a:t>authToken</a:t>
            </a:r>
            <a:r>
              <a:rPr lang="es-ES" dirty="0"/>
              <a:t>, </a:t>
            </a:r>
            <a:r>
              <a:rPr lang="es-ES" dirty="0" err="1"/>
              <a:t>name</a:t>
            </a:r>
            <a:r>
              <a:rPr lang="es-ES" dirty="0"/>
              <a:t>}); }</a:t>
            </a:r>
          </a:p>
          <a:p>
            <a:pPr marL="0" indent="0">
              <a:buNone/>
            </a:pPr>
            <a:r>
              <a:rPr lang="es-ES" dirty="0"/>
              <a:t>  }</a:t>
            </a:r>
          </a:p>
          <a:p>
            <a:pPr marL="0" indent="0">
              <a:buNone/>
            </a:pPr>
            <a:r>
              <a:rPr lang="es-ES" dirty="0"/>
              <a:t>  </a:t>
            </a:r>
            <a:r>
              <a:rPr lang="es-ES" dirty="0" err="1"/>
              <a:t>logout</a:t>
            </a:r>
            <a:r>
              <a:rPr lang="es-ES" dirty="0"/>
              <a:t>() {</a:t>
            </a:r>
          </a:p>
          <a:p>
            <a:pPr marL="0" indent="0">
              <a:buNone/>
            </a:pPr>
            <a:r>
              <a:rPr lang="es-ES" dirty="0"/>
              <a:t>    </a:t>
            </a:r>
            <a:r>
              <a:rPr lang="es-ES" dirty="0" err="1"/>
              <a:t>this.isAuth</a:t>
            </a:r>
            <a:r>
              <a:rPr lang="es-ES" dirty="0"/>
              <a:t> = false;</a:t>
            </a:r>
          </a:p>
          <a:p>
            <a:pPr marL="0" indent="0">
              <a:buNone/>
            </a:pPr>
            <a:r>
              <a:rPr lang="es-ES" dirty="0"/>
              <a:t>    </a:t>
            </a:r>
            <a:r>
              <a:rPr lang="es-ES" dirty="0" err="1"/>
              <a:t>this.authToken</a:t>
            </a:r>
            <a:r>
              <a:rPr lang="es-ES" dirty="0"/>
              <a:t> = '';</a:t>
            </a:r>
          </a:p>
          <a:p>
            <a:pPr marL="0" indent="0">
              <a:buNone/>
            </a:pPr>
            <a:r>
              <a:rPr lang="es-ES" dirty="0"/>
              <a:t>    this.name = '';</a:t>
            </a:r>
          </a:p>
          <a:p>
            <a:pPr marL="0" indent="0">
              <a:buNone/>
            </a:pPr>
            <a:r>
              <a:rPr lang="es-ES" dirty="0"/>
              <a:t>    </a:t>
            </a:r>
            <a:r>
              <a:rPr lang="es-ES" dirty="0" err="1"/>
              <a:t>if</a:t>
            </a:r>
            <a:r>
              <a:rPr lang="es-ES" dirty="0"/>
              <a:t> (</a:t>
            </a:r>
            <a:r>
              <a:rPr lang="es-ES" dirty="0" err="1"/>
              <a:t>localStorage</a:t>
            </a:r>
            <a:r>
              <a:rPr lang="es-ES" dirty="0"/>
              <a:t>) { </a:t>
            </a:r>
            <a:r>
              <a:rPr lang="es-ES" dirty="0" err="1"/>
              <a:t>localStorage.removeItem</a:t>
            </a:r>
            <a:r>
              <a:rPr lang="es-ES" dirty="0"/>
              <a:t>('</a:t>
            </a:r>
            <a:r>
              <a:rPr lang="es-ES" dirty="0" err="1"/>
              <a:t>AuthService</a:t>
            </a:r>
            <a:r>
              <a:rPr lang="es-ES" dirty="0"/>
              <a:t>'); }</a:t>
            </a:r>
          </a:p>
          <a:p>
            <a:pPr marL="0" indent="0">
              <a:buNone/>
            </a:pPr>
            <a:r>
              <a:rPr lang="es-ES" dirty="0"/>
              <a:t>  }</a:t>
            </a:r>
          </a:p>
          <a:p>
            <a:pPr marL="0" indent="0">
              <a:buNone/>
            </a:pPr>
            <a:r>
              <a:rPr lang="es-ES" dirty="0"/>
              <a:t>}</a:t>
            </a:r>
          </a:p>
        </p:txBody>
      </p:sp>
    </p:spTree>
    <p:extLst>
      <p:ext uri="{BB962C8B-B14F-4D97-AF65-F5344CB8AC3E}">
        <p14:creationId xmlns:p14="http://schemas.microsoft.com/office/powerpoint/2010/main" val="106036554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LoginService</a:t>
            </a:r>
            <a:endParaRPr lang="es-ES" dirty="0"/>
          </a:p>
        </p:txBody>
      </p:sp>
      <p:sp>
        <p:nvSpPr>
          <p:cNvPr id="3" name="Marcador de contenido 2"/>
          <p:cNvSpPr>
            <a:spLocks noGrp="1"/>
          </p:cNvSpPr>
          <p:nvPr>
            <p:ph idx="1"/>
          </p:nvPr>
        </p:nvSpPr>
        <p:spPr/>
        <p:txBody>
          <a:bodyPr>
            <a:normAutofit fontScale="47500" lnSpcReduction="20000"/>
          </a:bodyPr>
          <a:lstStyle/>
          <a:p>
            <a:pPr marL="0" indent="0">
              <a:buNone/>
            </a:pPr>
            <a:r>
              <a:rPr lang="es-ES" dirty="0"/>
              <a:t>@</a:t>
            </a:r>
            <a:r>
              <a:rPr lang="es-ES" dirty="0" err="1"/>
              <a:t>Injectable</a:t>
            </a:r>
            <a:r>
              <a:rPr lang="es-ES" dirty="0"/>
              <a:t>({</a:t>
            </a:r>
            <a:r>
              <a:rPr lang="es-ES" dirty="0" err="1"/>
              <a:t>providedIn</a:t>
            </a:r>
            <a:r>
              <a:rPr lang="es-ES" dirty="0"/>
              <a:t>: '</a:t>
            </a:r>
            <a:r>
              <a:rPr lang="es-ES" dirty="0" err="1"/>
              <a:t>root</a:t>
            </a:r>
            <a:r>
              <a:rPr lang="es-ES" dirty="0"/>
              <a:t>'})</a:t>
            </a:r>
          </a:p>
          <a:p>
            <a:pPr marL="0" indent="0">
              <a:buNone/>
            </a:pPr>
            <a:r>
              <a:rPr lang="es-ES" dirty="0" err="1"/>
              <a:t>export</a:t>
            </a:r>
            <a:r>
              <a:rPr lang="es-ES" dirty="0"/>
              <a:t> </a:t>
            </a:r>
            <a:r>
              <a:rPr lang="es-ES" dirty="0" err="1"/>
              <a:t>class</a:t>
            </a:r>
            <a:r>
              <a:rPr lang="es-ES" dirty="0"/>
              <a:t> </a:t>
            </a:r>
            <a:r>
              <a:rPr lang="es-ES" dirty="0" err="1"/>
              <a:t>LoginService</a:t>
            </a:r>
            <a:r>
              <a:rPr lang="es-ES" dirty="0"/>
              <a:t> {</a:t>
            </a:r>
          </a:p>
          <a:p>
            <a:pPr marL="0" indent="0">
              <a:buNone/>
            </a:pPr>
            <a:r>
              <a:rPr lang="es-ES" dirty="0"/>
              <a:t>  constructor(</a:t>
            </a:r>
            <a:r>
              <a:rPr lang="es-ES" dirty="0" err="1"/>
              <a:t>private</a:t>
            </a:r>
            <a:r>
              <a:rPr lang="es-ES" dirty="0"/>
              <a:t> http: </a:t>
            </a:r>
            <a:r>
              <a:rPr lang="es-ES" dirty="0" err="1"/>
              <a:t>HttpClient</a:t>
            </a:r>
            <a:r>
              <a:rPr lang="es-ES" dirty="0"/>
              <a:t>, </a:t>
            </a:r>
            <a:r>
              <a:rPr lang="es-ES" dirty="0" err="1"/>
              <a:t>private</a:t>
            </a:r>
            <a:r>
              <a:rPr lang="es-ES" dirty="0"/>
              <a:t> </a:t>
            </a:r>
            <a:r>
              <a:rPr lang="es-ES" dirty="0" err="1"/>
              <a:t>auth</a:t>
            </a:r>
            <a:r>
              <a:rPr lang="es-ES" dirty="0"/>
              <a:t>: </a:t>
            </a:r>
            <a:r>
              <a:rPr lang="es-ES" dirty="0" err="1"/>
              <a:t>AuthService</a:t>
            </a:r>
            <a:r>
              <a:rPr lang="es-ES" dirty="0"/>
              <a:t>) { }</a:t>
            </a:r>
          </a:p>
          <a:p>
            <a:pPr marL="0" indent="0">
              <a:buNone/>
            </a:pPr>
            <a:r>
              <a:rPr lang="es-ES" dirty="0"/>
              <a:t>  </a:t>
            </a:r>
            <a:r>
              <a:rPr lang="es-ES" dirty="0" err="1"/>
              <a:t>get</a:t>
            </a:r>
            <a:r>
              <a:rPr lang="es-ES" dirty="0"/>
              <a:t> </a:t>
            </a:r>
            <a:r>
              <a:rPr lang="es-ES" dirty="0" err="1"/>
              <a:t>isAutenticated</a:t>
            </a:r>
            <a:r>
              <a:rPr lang="es-ES" dirty="0"/>
              <a:t>() { </a:t>
            </a:r>
            <a:r>
              <a:rPr lang="es-ES" dirty="0" err="1"/>
              <a:t>return</a:t>
            </a:r>
            <a:r>
              <a:rPr lang="es-ES" dirty="0"/>
              <a:t> </a:t>
            </a:r>
            <a:r>
              <a:rPr lang="es-ES" dirty="0" err="1"/>
              <a:t>this.auth.isAutenticated</a:t>
            </a:r>
            <a:r>
              <a:rPr lang="es-ES" dirty="0"/>
              <a:t>;  }</a:t>
            </a:r>
          </a:p>
          <a:p>
            <a:pPr marL="0" indent="0">
              <a:buNone/>
            </a:pPr>
            <a:r>
              <a:rPr lang="es-ES" dirty="0"/>
              <a:t>  </a:t>
            </a:r>
            <a:r>
              <a:rPr lang="es-ES" dirty="0" err="1"/>
              <a:t>get</a:t>
            </a:r>
            <a:r>
              <a:rPr lang="es-ES" dirty="0"/>
              <a:t> </a:t>
            </a:r>
            <a:r>
              <a:rPr lang="es-ES" dirty="0" err="1"/>
              <a:t>Name</a:t>
            </a:r>
            <a:r>
              <a:rPr lang="es-ES" dirty="0"/>
              <a:t>() { </a:t>
            </a:r>
            <a:r>
              <a:rPr lang="es-ES" dirty="0" err="1"/>
              <a:t>return</a:t>
            </a:r>
            <a:r>
              <a:rPr lang="es-ES" dirty="0"/>
              <a:t> </a:t>
            </a:r>
            <a:r>
              <a:rPr lang="es-ES" dirty="0" err="1"/>
              <a:t>this.auth.Name</a:t>
            </a:r>
            <a:r>
              <a:rPr lang="es-ES" dirty="0"/>
              <a:t>;  }</a:t>
            </a:r>
          </a:p>
          <a:p>
            <a:pPr marL="0" indent="0">
              <a:buNone/>
            </a:pPr>
            <a:r>
              <a:rPr lang="es-ES" dirty="0"/>
              <a:t>  </a:t>
            </a:r>
            <a:r>
              <a:rPr lang="es-ES" dirty="0" err="1"/>
              <a:t>login</a:t>
            </a:r>
            <a:r>
              <a:rPr lang="es-ES" dirty="0"/>
              <a:t>(</a:t>
            </a:r>
            <a:r>
              <a:rPr lang="es-ES" dirty="0" err="1"/>
              <a:t>usr</a:t>
            </a:r>
            <a:r>
              <a:rPr lang="es-ES" dirty="0"/>
              <a:t>: </a:t>
            </a:r>
            <a:r>
              <a:rPr lang="es-ES" dirty="0" err="1"/>
              <a:t>string</a:t>
            </a:r>
            <a:r>
              <a:rPr lang="es-ES" dirty="0"/>
              <a:t>, </a:t>
            </a:r>
            <a:r>
              <a:rPr lang="es-ES" dirty="0" err="1"/>
              <a:t>pwd</a:t>
            </a:r>
            <a:r>
              <a:rPr lang="es-ES" dirty="0"/>
              <a:t>: </a:t>
            </a:r>
            <a:r>
              <a:rPr lang="es-ES" dirty="0" err="1"/>
              <a:t>string</a:t>
            </a:r>
            <a:r>
              <a:rPr lang="es-ES" dirty="0"/>
              <a:t>) {</a:t>
            </a:r>
          </a:p>
          <a:p>
            <a:pPr marL="0" indent="0">
              <a:buNone/>
            </a:pPr>
            <a:r>
              <a:rPr lang="es-ES" dirty="0"/>
              <a:t>    </a:t>
            </a:r>
            <a:r>
              <a:rPr lang="es-ES" dirty="0" err="1"/>
              <a:t>return</a:t>
            </a:r>
            <a:r>
              <a:rPr lang="es-ES" dirty="0"/>
              <a:t> new Observable(observable =&gt;</a:t>
            </a:r>
          </a:p>
          <a:p>
            <a:pPr marL="0" indent="0">
              <a:buNone/>
            </a:pPr>
            <a:r>
              <a:rPr lang="es-ES" dirty="0"/>
              <a:t>      </a:t>
            </a:r>
            <a:r>
              <a:rPr lang="es-ES" dirty="0" err="1"/>
              <a:t>this.http.post</a:t>
            </a:r>
            <a:r>
              <a:rPr lang="es-ES" dirty="0"/>
              <a:t>('http://localhost:4321/</a:t>
            </a:r>
            <a:r>
              <a:rPr lang="es-ES" dirty="0" err="1"/>
              <a:t>login</a:t>
            </a:r>
            <a:r>
              <a:rPr lang="es-ES" dirty="0"/>
              <a:t>', { </a:t>
            </a:r>
            <a:r>
              <a:rPr lang="es-ES" dirty="0" err="1"/>
              <a:t>name</a:t>
            </a:r>
            <a:r>
              <a:rPr lang="es-ES" dirty="0"/>
              <a:t>: </a:t>
            </a:r>
            <a:r>
              <a:rPr lang="es-ES" dirty="0" err="1"/>
              <a:t>usr</a:t>
            </a:r>
            <a:r>
              <a:rPr lang="es-ES" dirty="0"/>
              <a:t>, </a:t>
            </a:r>
            <a:r>
              <a:rPr lang="es-ES" dirty="0" err="1"/>
              <a:t>password</a:t>
            </a:r>
            <a:r>
              <a:rPr lang="es-ES" dirty="0"/>
              <a:t>: </a:t>
            </a:r>
            <a:r>
              <a:rPr lang="es-ES" dirty="0" err="1"/>
              <a:t>pwd</a:t>
            </a:r>
            <a:r>
              <a:rPr lang="es-ES" dirty="0"/>
              <a:t> })</a:t>
            </a:r>
          </a:p>
          <a:p>
            <a:pPr marL="0" indent="0">
              <a:buNone/>
            </a:pPr>
            <a:r>
              <a:rPr lang="es-ES" dirty="0"/>
              <a:t>        .subscribe(</a:t>
            </a:r>
          </a:p>
          <a:p>
            <a:pPr marL="0" indent="0">
              <a:buNone/>
            </a:pPr>
            <a:r>
              <a:rPr lang="es-ES" dirty="0"/>
              <a:t>          data =&gt; {</a:t>
            </a:r>
          </a:p>
          <a:p>
            <a:pPr marL="0" indent="0">
              <a:buNone/>
            </a:pPr>
            <a:r>
              <a:rPr lang="es-ES" dirty="0"/>
              <a:t>            </a:t>
            </a:r>
            <a:r>
              <a:rPr lang="es-ES" dirty="0" err="1"/>
              <a:t>if</a:t>
            </a:r>
            <a:r>
              <a:rPr lang="es-ES" dirty="0"/>
              <a:t>(data['</a:t>
            </a:r>
            <a:r>
              <a:rPr lang="es-ES" dirty="0" err="1"/>
              <a:t>success</a:t>
            </a:r>
            <a:r>
              <a:rPr lang="es-ES" dirty="0"/>
              <a:t>']) { </a:t>
            </a:r>
            <a:r>
              <a:rPr lang="es-ES" dirty="0" err="1"/>
              <a:t>this.auth.login</a:t>
            </a:r>
            <a:r>
              <a:rPr lang="es-ES" dirty="0"/>
              <a:t>(data['</a:t>
            </a:r>
            <a:r>
              <a:rPr lang="es-ES" dirty="0" err="1"/>
              <a:t>token</a:t>
            </a:r>
            <a:r>
              <a:rPr lang="es-ES" dirty="0"/>
              <a:t>'], data['</a:t>
            </a:r>
            <a:r>
              <a:rPr lang="es-ES" dirty="0" err="1"/>
              <a:t>name</a:t>
            </a:r>
            <a:r>
              <a:rPr lang="es-ES" dirty="0"/>
              <a:t>']); }</a:t>
            </a:r>
          </a:p>
          <a:p>
            <a:pPr marL="0" indent="0">
              <a:buNone/>
            </a:pPr>
            <a:r>
              <a:rPr lang="es-ES" dirty="0"/>
              <a:t>            </a:t>
            </a:r>
            <a:r>
              <a:rPr lang="es-ES" dirty="0" err="1"/>
              <a:t>observable.next</a:t>
            </a:r>
            <a:r>
              <a:rPr lang="es-ES" dirty="0"/>
              <a:t>(</a:t>
            </a:r>
            <a:r>
              <a:rPr lang="es-ES" dirty="0" err="1"/>
              <a:t>this.auth.isAutenticated</a:t>
            </a:r>
            <a:r>
              <a:rPr lang="es-ES" dirty="0"/>
              <a:t>);</a:t>
            </a:r>
          </a:p>
          <a:p>
            <a:pPr marL="0" indent="0">
              <a:buNone/>
            </a:pPr>
            <a:r>
              <a:rPr lang="es-ES" dirty="0"/>
              <a:t>          },</a:t>
            </a:r>
          </a:p>
          <a:p>
            <a:pPr marL="0" indent="0">
              <a:buNone/>
            </a:pPr>
            <a:r>
              <a:rPr lang="es-ES" dirty="0"/>
              <a:t>          (</a:t>
            </a:r>
            <a:r>
              <a:rPr lang="es-ES" dirty="0" err="1"/>
              <a:t>err</a:t>
            </a:r>
            <a:r>
              <a:rPr lang="es-ES" dirty="0"/>
              <a:t>: </a:t>
            </a:r>
            <a:r>
              <a:rPr lang="es-ES" dirty="0" err="1"/>
              <a:t>HttpErrorResponse</a:t>
            </a:r>
            <a:r>
              <a:rPr lang="es-ES" dirty="0"/>
              <a:t>) =&gt; { </a:t>
            </a:r>
            <a:r>
              <a:rPr lang="es-ES" dirty="0" err="1"/>
              <a:t>observable.error</a:t>
            </a:r>
            <a:r>
              <a:rPr lang="es-ES" dirty="0"/>
              <a:t>(</a:t>
            </a:r>
            <a:r>
              <a:rPr lang="es-ES" dirty="0" err="1"/>
              <a:t>err</a:t>
            </a:r>
            <a:r>
              <a:rPr lang="es-ES" dirty="0"/>
              <a:t>); }</a:t>
            </a:r>
          </a:p>
          <a:p>
            <a:pPr marL="0" indent="0">
              <a:buNone/>
            </a:pPr>
            <a:r>
              <a:rPr lang="es-ES" dirty="0"/>
              <a:t>        )</a:t>
            </a:r>
          </a:p>
          <a:p>
            <a:pPr marL="0" indent="0">
              <a:buNone/>
            </a:pPr>
            <a:r>
              <a:rPr lang="es-ES" dirty="0"/>
              <a:t>    );</a:t>
            </a:r>
          </a:p>
          <a:p>
            <a:pPr marL="0" indent="0">
              <a:buNone/>
            </a:pPr>
            <a:r>
              <a:rPr lang="es-ES" dirty="0"/>
              <a:t>  }</a:t>
            </a:r>
          </a:p>
          <a:p>
            <a:pPr marL="0" indent="0">
              <a:buNone/>
            </a:pPr>
            <a:r>
              <a:rPr lang="es-ES" dirty="0"/>
              <a:t>  </a:t>
            </a:r>
            <a:r>
              <a:rPr lang="es-ES" dirty="0" err="1"/>
              <a:t>logout</a:t>
            </a:r>
            <a:r>
              <a:rPr lang="es-ES" dirty="0"/>
              <a:t>() { </a:t>
            </a:r>
            <a:r>
              <a:rPr lang="es-ES" dirty="0" err="1"/>
              <a:t>this.auth.logout</a:t>
            </a:r>
            <a:r>
              <a:rPr lang="es-ES" dirty="0"/>
              <a:t>(); }</a:t>
            </a:r>
          </a:p>
          <a:p>
            <a:pPr marL="0" indent="0">
              <a:buNone/>
            </a:pPr>
            <a:r>
              <a:rPr lang="es-ES" dirty="0"/>
              <a:t>}</a:t>
            </a:r>
          </a:p>
        </p:txBody>
      </p:sp>
    </p:spTree>
    <p:extLst>
      <p:ext uri="{BB962C8B-B14F-4D97-AF65-F5344CB8AC3E}">
        <p14:creationId xmlns:p14="http://schemas.microsoft.com/office/powerpoint/2010/main" val="421099272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normAutofit fontScale="32500" lnSpcReduction="20000"/>
          </a:bodyPr>
          <a:lstStyle/>
          <a:p>
            <a:pPr marL="0" indent="0">
              <a:buNone/>
            </a:pPr>
            <a:r>
              <a:rPr lang="es-ES" dirty="0" err="1"/>
              <a:t>app.options</a:t>
            </a:r>
            <a:r>
              <a:rPr lang="es-ES" dirty="0"/>
              <a:t>('/</a:t>
            </a:r>
            <a:r>
              <a:rPr lang="es-ES" dirty="0" err="1"/>
              <a:t>login</a:t>
            </a:r>
            <a:r>
              <a:rPr lang="es-ES"/>
              <a:t>', function (req</a:t>
            </a:r>
            <a:r>
              <a:rPr lang="es-ES" dirty="0"/>
              <a:t>, res) {</a:t>
            </a:r>
          </a:p>
          <a:p>
            <a:pPr marL="0" indent="0">
              <a:buNone/>
            </a:pPr>
            <a:r>
              <a:rPr lang="es-ES" dirty="0"/>
              <a:t>  </a:t>
            </a:r>
            <a:r>
              <a:rPr lang="es-ES" dirty="0" err="1"/>
              <a:t>res.status</a:t>
            </a:r>
            <a:r>
              <a:rPr lang="es-ES" dirty="0"/>
              <a:t>(200).</a:t>
            </a:r>
            <a:r>
              <a:rPr lang="es-ES" dirty="0" err="1"/>
              <a:t>end</a:t>
            </a:r>
            <a:r>
              <a:rPr lang="es-ES" dirty="0"/>
              <a:t>()</a:t>
            </a:r>
          </a:p>
          <a:p>
            <a:pPr marL="0" indent="0">
              <a:buNone/>
            </a:pPr>
            <a:r>
              <a:rPr lang="es-ES" dirty="0"/>
              <a:t>})</a:t>
            </a:r>
          </a:p>
          <a:p>
            <a:pPr marL="0" indent="0">
              <a:buNone/>
            </a:pPr>
            <a:r>
              <a:rPr lang="es-ES" dirty="0" err="1"/>
              <a:t>app.post</a:t>
            </a:r>
            <a:r>
              <a:rPr lang="es-ES" dirty="0"/>
              <a:t>('/</a:t>
            </a:r>
            <a:r>
              <a:rPr lang="es-ES" dirty="0" err="1"/>
              <a:t>login</a:t>
            </a:r>
            <a:r>
              <a:rPr lang="es-ES"/>
              <a:t>', function (req</a:t>
            </a:r>
            <a:r>
              <a:rPr lang="es-ES" dirty="0"/>
              <a:t>, res) {</a:t>
            </a:r>
          </a:p>
          <a:p>
            <a:pPr marL="0" indent="0">
              <a:buNone/>
            </a:pPr>
            <a:r>
              <a:rPr lang="es-ES" dirty="0"/>
              <a:t>  </a:t>
            </a:r>
            <a:r>
              <a:rPr lang="es-ES" dirty="0" err="1"/>
              <a:t>var</a:t>
            </a:r>
            <a:r>
              <a:rPr lang="es-ES" dirty="0"/>
              <a:t> </a:t>
            </a:r>
            <a:r>
              <a:rPr lang="es-ES" dirty="0" err="1"/>
              <a:t>rslt</a:t>
            </a:r>
            <a:r>
              <a:rPr lang="es-ES" dirty="0"/>
              <a:t> = { </a:t>
            </a:r>
            <a:r>
              <a:rPr lang="es-ES" dirty="0" err="1"/>
              <a:t>success</a:t>
            </a:r>
            <a:r>
              <a:rPr lang="es-ES" dirty="0"/>
              <a:t>: false }</a:t>
            </a:r>
          </a:p>
          <a:p>
            <a:pPr marL="0" indent="0">
              <a:buNone/>
            </a:pPr>
            <a:r>
              <a:rPr lang="es-ES"/>
              <a:t>  if (req.body </a:t>
            </a:r>
            <a:r>
              <a:rPr lang="es-ES" dirty="0"/>
              <a:t>!= </a:t>
            </a:r>
            <a:r>
              <a:rPr lang="es-ES" dirty="0" err="1"/>
              <a:t>null</a:t>
            </a:r>
            <a:r>
              <a:rPr lang="es-ES" dirty="0"/>
              <a:t> &amp;&amp; req.body.name == USERNAME</a:t>
            </a:r>
          </a:p>
          <a:p>
            <a:pPr marL="0" indent="0">
              <a:buNone/>
            </a:pPr>
            <a:r>
              <a:rPr lang="es-ES" dirty="0"/>
              <a:t>    &amp;&amp; </a:t>
            </a:r>
            <a:r>
              <a:rPr lang="es-ES" dirty="0" err="1"/>
              <a:t>req.body.password</a:t>
            </a:r>
            <a:r>
              <a:rPr lang="es-ES" dirty="0"/>
              <a:t> == PASSWORD) {</a:t>
            </a:r>
          </a:p>
          <a:p>
            <a:pPr marL="0" indent="0">
              <a:buNone/>
            </a:pPr>
            <a:r>
              <a:rPr lang="es-ES" dirty="0"/>
              <a:t>    </a:t>
            </a:r>
            <a:r>
              <a:rPr lang="es-ES" dirty="0" err="1"/>
              <a:t>let</a:t>
            </a:r>
            <a:r>
              <a:rPr lang="es-ES" dirty="0"/>
              <a:t> </a:t>
            </a:r>
            <a:r>
              <a:rPr lang="es-ES" dirty="0" err="1"/>
              <a:t>token</a:t>
            </a:r>
            <a:r>
              <a:rPr lang="es-ES" dirty="0"/>
              <a:t> = </a:t>
            </a:r>
            <a:r>
              <a:rPr lang="es-ES" dirty="0" err="1"/>
              <a:t>jwt.sign</a:t>
            </a:r>
            <a:r>
              <a:rPr lang="es-ES" dirty="0"/>
              <a:t>({ data: USERNAME, </a:t>
            </a:r>
            <a:r>
              <a:rPr lang="es-ES" dirty="0" err="1"/>
              <a:t>expiresIn</a:t>
            </a:r>
            <a:r>
              <a:rPr lang="es-ES" dirty="0"/>
              <a:t>: '1h' }, APP_SECRET)</a:t>
            </a:r>
          </a:p>
          <a:p>
            <a:pPr marL="0" indent="0">
              <a:buNone/>
            </a:pPr>
            <a:r>
              <a:rPr lang="es-ES" dirty="0"/>
              <a:t>    </a:t>
            </a:r>
            <a:r>
              <a:rPr lang="es-ES" dirty="0" err="1"/>
              <a:t>rslt</a:t>
            </a:r>
            <a:r>
              <a:rPr lang="es-ES" dirty="0"/>
              <a:t> = { </a:t>
            </a:r>
            <a:r>
              <a:rPr lang="es-ES" dirty="0" err="1"/>
              <a:t>success</a:t>
            </a:r>
            <a:r>
              <a:rPr lang="es-ES" dirty="0"/>
              <a:t>: true, </a:t>
            </a:r>
            <a:r>
              <a:rPr lang="es-ES" dirty="0" err="1"/>
              <a:t>token</a:t>
            </a:r>
            <a:r>
              <a:rPr lang="es-ES" dirty="0"/>
              <a:t>: </a:t>
            </a:r>
            <a:r>
              <a:rPr lang="es-ES" dirty="0" err="1"/>
              <a:t>token</a:t>
            </a:r>
            <a:r>
              <a:rPr lang="es-ES" dirty="0"/>
              <a:t> }</a:t>
            </a:r>
          </a:p>
          <a:p>
            <a:pPr marL="0" indent="0">
              <a:buNone/>
            </a:pPr>
            <a:r>
              <a:rPr lang="es-ES" dirty="0"/>
              <a:t>  }</a:t>
            </a:r>
          </a:p>
          <a:p>
            <a:pPr marL="0" indent="0">
              <a:buNone/>
            </a:pPr>
            <a:r>
              <a:rPr lang="es-ES" dirty="0"/>
              <a:t>  </a:t>
            </a:r>
            <a:r>
              <a:rPr lang="es-ES" dirty="0" err="1"/>
              <a:t>res.status</a:t>
            </a:r>
            <a:r>
              <a:rPr lang="es-ES" dirty="0"/>
              <a:t>(200).</a:t>
            </a:r>
            <a:r>
              <a:rPr lang="es-ES" dirty="0" err="1"/>
              <a:t>end</a:t>
            </a:r>
            <a:r>
              <a:rPr lang="es-ES" dirty="0"/>
              <a:t>(</a:t>
            </a:r>
            <a:r>
              <a:rPr lang="es-ES" dirty="0" err="1"/>
              <a:t>JSON.stringify</a:t>
            </a:r>
            <a:r>
              <a:rPr lang="es-ES" dirty="0"/>
              <a:t>(</a:t>
            </a:r>
            <a:r>
              <a:rPr lang="es-ES" dirty="0" err="1"/>
              <a:t>rslt</a:t>
            </a:r>
            <a:r>
              <a:rPr lang="es-ES" dirty="0"/>
              <a:t>))</a:t>
            </a:r>
          </a:p>
          <a:p>
            <a:pPr marL="0" indent="0">
              <a:buNone/>
            </a:pPr>
            <a:r>
              <a:rPr lang="es-ES" dirty="0"/>
              <a:t>})</a:t>
            </a:r>
          </a:p>
          <a:p>
            <a:pPr marL="0" indent="0">
              <a:buNone/>
            </a:pPr>
            <a:r>
              <a:rPr lang="es-ES" dirty="0" err="1"/>
              <a:t>function</a:t>
            </a:r>
            <a:r>
              <a:rPr lang="es-ES" dirty="0"/>
              <a:t> </a:t>
            </a:r>
            <a:r>
              <a:rPr lang="es-ES" dirty="0" err="1"/>
              <a:t>isAutenticated</a:t>
            </a:r>
            <a:r>
              <a:rPr lang="es-ES" dirty="0"/>
              <a:t>(</a:t>
            </a:r>
            <a:r>
              <a:rPr lang="es-ES" dirty="0" err="1"/>
              <a:t>readonly</a:t>
            </a:r>
            <a:r>
              <a:rPr lang="es-ES" dirty="0"/>
              <a:t>, </a:t>
            </a:r>
            <a:r>
              <a:rPr lang="es-ES" dirty="0" err="1"/>
              <a:t>req</a:t>
            </a:r>
            <a:r>
              <a:rPr lang="es-ES" dirty="0"/>
              <a:t>, res) {</a:t>
            </a:r>
          </a:p>
          <a:p>
            <a:pPr marL="0" indent="0">
              <a:buNone/>
            </a:pPr>
            <a:r>
              <a:rPr lang="es-ES"/>
              <a:t>  if (readonly</a:t>
            </a:r>
            <a:r>
              <a:rPr lang="es-ES" dirty="0"/>
              <a:t>) {</a:t>
            </a:r>
          </a:p>
          <a:p>
            <a:pPr marL="0" indent="0">
              <a:buNone/>
            </a:pPr>
            <a:r>
              <a:rPr lang="es-ES" dirty="0"/>
              <a:t>    </a:t>
            </a:r>
            <a:r>
              <a:rPr lang="es-ES" dirty="0" err="1"/>
              <a:t>let</a:t>
            </a:r>
            <a:r>
              <a:rPr lang="es-ES" dirty="0"/>
              <a:t> </a:t>
            </a:r>
            <a:r>
              <a:rPr lang="es-ES" dirty="0" err="1"/>
              <a:t>token</a:t>
            </a:r>
            <a:r>
              <a:rPr lang="es-ES" dirty="0"/>
              <a:t> = </a:t>
            </a:r>
            <a:r>
              <a:rPr lang="es-ES" dirty="0" err="1"/>
              <a:t>req.headers</a:t>
            </a:r>
            <a:r>
              <a:rPr lang="es-ES" dirty="0"/>
              <a:t>['</a:t>
            </a:r>
            <a:r>
              <a:rPr lang="es-ES" dirty="0" err="1"/>
              <a:t>authorization</a:t>
            </a:r>
            <a:r>
              <a:rPr lang="es-ES" dirty="0"/>
              <a:t>']</a:t>
            </a:r>
          </a:p>
          <a:p>
            <a:pPr marL="0" indent="0">
              <a:buNone/>
            </a:pPr>
            <a:r>
              <a:rPr lang="es-ES" dirty="0"/>
              <a:t>    try {</a:t>
            </a:r>
          </a:p>
          <a:p>
            <a:pPr marL="0" indent="0">
              <a:buNone/>
            </a:pPr>
            <a:r>
              <a:rPr lang="es-ES" dirty="0"/>
              <a:t>      </a:t>
            </a:r>
            <a:r>
              <a:rPr lang="es-ES" dirty="0" err="1"/>
              <a:t>var</a:t>
            </a:r>
            <a:r>
              <a:rPr lang="es-ES" dirty="0"/>
              <a:t> </a:t>
            </a:r>
            <a:r>
              <a:rPr lang="es-ES" dirty="0" err="1"/>
              <a:t>decoded</a:t>
            </a:r>
            <a:r>
              <a:rPr lang="es-ES" dirty="0"/>
              <a:t> = </a:t>
            </a:r>
            <a:r>
              <a:rPr lang="es-ES" dirty="0" err="1"/>
              <a:t>jwt.verify</a:t>
            </a:r>
            <a:r>
              <a:rPr lang="es-ES" dirty="0"/>
              <a:t>(</a:t>
            </a:r>
            <a:r>
              <a:rPr lang="es-ES" dirty="0" err="1"/>
              <a:t>token</a:t>
            </a:r>
            <a:r>
              <a:rPr lang="es-ES" dirty="0"/>
              <a:t>, APP_SECRET)</a:t>
            </a:r>
          </a:p>
          <a:p>
            <a:pPr marL="0" indent="0">
              <a:buNone/>
            </a:pPr>
            <a:r>
              <a:rPr lang="es-ES" dirty="0"/>
              <a:t>    </a:t>
            </a:r>
            <a:r>
              <a:rPr lang="es-ES"/>
              <a:t>} catch (err</a:t>
            </a:r>
            <a:r>
              <a:rPr lang="es-ES" dirty="0"/>
              <a:t>) {}</a:t>
            </a:r>
          </a:p>
          <a:p>
            <a:pPr marL="0" indent="0">
              <a:buNone/>
            </a:pPr>
            <a:r>
              <a:rPr lang="es-ES"/>
              <a:t>    if (!</a:t>
            </a:r>
            <a:r>
              <a:rPr lang="es-ES" dirty="0" err="1"/>
              <a:t>decoded</a:t>
            </a:r>
            <a:r>
              <a:rPr lang="es-ES" dirty="0"/>
              <a:t> || </a:t>
            </a:r>
            <a:r>
              <a:rPr lang="es-ES" dirty="0" err="1"/>
              <a:t>decoded.data</a:t>
            </a:r>
            <a:r>
              <a:rPr lang="es-ES" dirty="0"/>
              <a:t> !== USERNAME) {</a:t>
            </a:r>
          </a:p>
          <a:p>
            <a:pPr marL="0" indent="0">
              <a:buNone/>
            </a:pPr>
            <a:r>
              <a:rPr lang="es-ES" dirty="0"/>
              <a:t>      </a:t>
            </a:r>
            <a:r>
              <a:rPr lang="es-ES" dirty="0" err="1"/>
              <a:t>res.status</a:t>
            </a:r>
            <a:r>
              <a:rPr lang="es-ES" dirty="0"/>
              <a:t>(401).</a:t>
            </a:r>
            <a:r>
              <a:rPr lang="es-ES" dirty="0" err="1"/>
              <a:t>end</a:t>
            </a:r>
            <a:r>
              <a:rPr lang="es-ES" dirty="0"/>
              <a:t>()</a:t>
            </a:r>
          </a:p>
          <a:p>
            <a:pPr marL="0" indent="0">
              <a:buNone/>
            </a:pPr>
            <a:r>
              <a:rPr lang="es-ES" dirty="0"/>
              <a:t>      </a:t>
            </a:r>
            <a:r>
              <a:rPr lang="es-ES" dirty="0" err="1"/>
              <a:t>return</a:t>
            </a:r>
            <a:r>
              <a:rPr lang="es-ES" dirty="0"/>
              <a:t> false</a:t>
            </a:r>
          </a:p>
          <a:p>
            <a:pPr marL="0" indent="0">
              <a:buNone/>
            </a:pPr>
            <a:r>
              <a:rPr lang="es-ES" dirty="0"/>
              <a:t>    }</a:t>
            </a:r>
          </a:p>
          <a:p>
            <a:pPr marL="0" indent="0">
              <a:buNone/>
            </a:pPr>
            <a:r>
              <a:rPr lang="es-ES" dirty="0"/>
              <a:t>  }</a:t>
            </a:r>
          </a:p>
          <a:p>
            <a:pPr marL="0" indent="0">
              <a:buNone/>
            </a:pPr>
            <a:r>
              <a:rPr lang="es-ES" dirty="0"/>
              <a:t>  </a:t>
            </a:r>
            <a:r>
              <a:rPr lang="es-ES" dirty="0" err="1"/>
              <a:t>return</a:t>
            </a:r>
            <a:r>
              <a:rPr lang="es-ES" dirty="0"/>
              <a:t> true</a:t>
            </a:r>
          </a:p>
          <a:p>
            <a:pPr marL="0" indent="0">
              <a:buNone/>
            </a:pPr>
            <a:r>
              <a:rPr lang="es-ES" dirty="0"/>
              <a:t>}</a:t>
            </a:r>
          </a:p>
          <a:p>
            <a:pPr marL="0" indent="0">
              <a:buNone/>
            </a:pPr>
            <a:endParaRPr lang="es-ES" dirty="0"/>
          </a:p>
        </p:txBody>
      </p:sp>
    </p:spTree>
    <p:extLst>
      <p:ext uri="{BB962C8B-B14F-4D97-AF65-F5344CB8AC3E}">
        <p14:creationId xmlns:p14="http://schemas.microsoft.com/office/powerpoint/2010/main" val="30882645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Utilidades</a:t>
            </a:r>
          </a:p>
        </p:txBody>
      </p:sp>
      <p:sp>
        <p:nvSpPr>
          <p:cNvPr id="3" name="Marcador de contenido 2"/>
          <p:cNvSpPr>
            <a:spLocks noGrp="1"/>
          </p:cNvSpPr>
          <p:nvPr>
            <p:ph idx="1"/>
          </p:nvPr>
        </p:nvSpPr>
        <p:spPr/>
        <p:txBody>
          <a:bodyPr/>
          <a:lstStyle/>
          <a:p>
            <a:r>
              <a:rPr lang="es-ES" dirty="0">
                <a:hlinkClick r:id="rId2"/>
              </a:rPr>
              <a:t>https://github.com/typicode/json-server</a:t>
            </a:r>
            <a:endParaRPr lang="es-ES" dirty="0"/>
          </a:p>
          <a:p>
            <a:r>
              <a:rPr lang="es-ES" dirty="0" err="1"/>
              <a:t>npm</a:t>
            </a:r>
            <a:r>
              <a:rPr lang="es-ES" dirty="0"/>
              <a:t> </a:t>
            </a:r>
            <a:r>
              <a:rPr lang="es-ES" dirty="0" err="1"/>
              <a:t>install</a:t>
            </a:r>
            <a:r>
              <a:rPr lang="es-ES" dirty="0"/>
              <a:t> </a:t>
            </a:r>
            <a:r>
              <a:rPr lang="es-ES" dirty="0" err="1"/>
              <a:t>json</a:t>
            </a:r>
            <a:r>
              <a:rPr lang="es-ES" dirty="0"/>
              <a:t>-server --</a:t>
            </a:r>
            <a:r>
              <a:rPr lang="es-ES" dirty="0" err="1"/>
              <a:t>save-dev</a:t>
            </a:r>
            <a:endParaRPr lang="es-ES" dirty="0"/>
          </a:p>
          <a:p>
            <a:r>
              <a:rPr lang="es-ES" dirty="0">
                <a:hlinkClick r:id="rId3"/>
              </a:rPr>
              <a:t>https://github.com/Marak/faker.js</a:t>
            </a:r>
            <a:endParaRPr lang="es-ES" dirty="0"/>
          </a:p>
          <a:p>
            <a:r>
              <a:rPr lang="es-ES" dirty="0" err="1"/>
              <a:t>npm</a:t>
            </a:r>
            <a:r>
              <a:rPr lang="es-ES" dirty="0"/>
              <a:t> </a:t>
            </a:r>
            <a:r>
              <a:rPr lang="es-ES" dirty="0" err="1"/>
              <a:t>install</a:t>
            </a:r>
            <a:r>
              <a:rPr lang="es-ES" dirty="0"/>
              <a:t> </a:t>
            </a:r>
            <a:r>
              <a:rPr lang="es-ES" dirty="0" err="1"/>
              <a:t>jsonwebtoken</a:t>
            </a:r>
            <a:r>
              <a:rPr lang="es-ES" dirty="0"/>
              <a:t> --</a:t>
            </a:r>
            <a:r>
              <a:rPr lang="es-ES" dirty="0" err="1"/>
              <a:t>save-dev</a:t>
            </a:r>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82435125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Enrutado</a:t>
            </a: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42173955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Introducción</a:t>
            </a:r>
          </a:p>
        </p:txBody>
      </p:sp>
      <p:sp>
        <p:nvSpPr>
          <p:cNvPr id="3" name="2 Marcador de contenido"/>
          <p:cNvSpPr>
            <a:spLocks noGrp="1"/>
          </p:cNvSpPr>
          <p:nvPr>
            <p:ph idx="1"/>
          </p:nvPr>
        </p:nvSpPr>
        <p:spPr/>
        <p:txBody>
          <a:bodyPr>
            <a:normAutofit fontScale="70000" lnSpcReduction="20000"/>
          </a:bodyPr>
          <a:lstStyle/>
          <a:p>
            <a:r>
              <a:rPr lang="es-ES" dirty="0"/>
              <a:t>El </a:t>
            </a:r>
            <a:r>
              <a:rPr lang="es-ES" dirty="0" err="1"/>
              <a:t>enrutado</a:t>
            </a:r>
            <a:r>
              <a:rPr lang="es-ES" dirty="0"/>
              <a:t> permite tener una aplicación de una sola página, pero que es capaz de representar URL distintas, simulando lo que sería una navegación a través páginas web, pero sin salirnos nunca de la página inicial. Esto permite:</a:t>
            </a:r>
          </a:p>
          <a:p>
            <a:pPr lvl="1"/>
            <a:r>
              <a:rPr lang="es-ES" b="1" dirty="0"/>
              <a:t>Memorizar rutas profundas dentro de nuestra aplicación</a:t>
            </a:r>
            <a:r>
              <a:rPr lang="es-ES" dirty="0"/>
              <a:t>. Podemos contar con enlaces que nos lleven a </a:t>
            </a:r>
            <a:r>
              <a:rPr lang="es-ES"/>
              <a:t>partes internas (deeplinks</a:t>
            </a:r>
            <a:r>
              <a:rPr lang="es-ES" dirty="0"/>
              <a:t>), de modo que no estemos obligados a entrar en la aplicación a través de la pantalla inicial.</a:t>
            </a:r>
          </a:p>
          <a:p>
            <a:pPr lvl="1"/>
            <a:r>
              <a:rPr lang="es-ES" dirty="0"/>
              <a:t>Eso </a:t>
            </a:r>
            <a:r>
              <a:rPr lang="es-ES" b="1" dirty="0"/>
              <a:t>facilita también el uso natural del sistema </a:t>
            </a:r>
            <a:r>
              <a:rPr lang="es-ES" b="1"/>
              <a:t>de favoritos </a:t>
            </a:r>
            <a:r>
              <a:rPr lang="es-ES"/>
              <a:t>(o </a:t>
            </a:r>
            <a:r>
              <a:rPr lang="es-ES" dirty="0"/>
              <a:t>marcadores) del navegador, así como el historial. Es decir, gracias a las rutas internas, seremos capaces de guardar en favoritos un estado determinado de la aplicación. A través del uso del historial del navegador, para ir hacia delante y atrás en las páginas, podremos navegar entre pantallas de la aplicación con los botones del navegador.</a:t>
            </a:r>
          </a:p>
          <a:p>
            <a:pPr lvl="1"/>
            <a:r>
              <a:rPr lang="es-ES" b="1" dirty="0"/>
              <a:t>Mantener y cargar módulos en archivos independientes</a:t>
            </a:r>
            <a:r>
              <a:rPr lang="es-ES" dirty="0"/>
              <a:t>, lo que reduce la carga inicial y permite la carga perezosa.</a:t>
            </a:r>
          </a:p>
        </p:txBody>
      </p:sp>
    </p:spTree>
    <p:extLst>
      <p:ext uri="{BB962C8B-B14F-4D97-AF65-F5344CB8AC3E}">
        <p14:creationId xmlns:p14="http://schemas.microsoft.com/office/powerpoint/2010/main" val="38674379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Rutas internas</a:t>
            </a:r>
          </a:p>
        </p:txBody>
      </p:sp>
      <p:sp>
        <p:nvSpPr>
          <p:cNvPr id="3" name="2 Marcador de contenido"/>
          <p:cNvSpPr>
            <a:spLocks noGrp="1"/>
          </p:cNvSpPr>
          <p:nvPr>
            <p:ph idx="1"/>
          </p:nvPr>
        </p:nvSpPr>
        <p:spPr/>
        <p:txBody>
          <a:bodyPr>
            <a:normAutofit fontScale="55000" lnSpcReduction="20000"/>
          </a:bodyPr>
          <a:lstStyle/>
          <a:p>
            <a:r>
              <a:rPr lang="es-ES" dirty="0"/>
              <a:t>En las URL, la “almohadilla“, el carácter “#“, sirve para hacer rutas a anclas internas: zonas de una página.</a:t>
            </a:r>
          </a:p>
          <a:p>
            <a:r>
              <a:rPr lang="es-ES" dirty="0"/>
              <a:t>Cuando se pide al navegador que acceda a una ruta creada con “#“ éste no va a recargar la página (cargando un nuevo documento que pierde el contexto actual), lo que hará es buscar el ancla que corresponda y mover el </a:t>
            </a:r>
            <a:r>
              <a:rPr lang="es-ES" dirty="0" err="1"/>
              <a:t>scroll</a:t>
            </a:r>
            <a:r>
              <a:rPr lang="es-ES" dirty="0"/>
              <a:t> de la página a ese lugar. </a:t>
            </a:r>
          </a:p>
          <a:p>
            <a:pPr lvl="1"/>
            <a:r>
              <a:rPr lang="es-ES" dirty="0"/>
              <a:t>http://example.com/index.html</a:t>
            </a:r>
          </a:p>
          <a:p>
            <a:pPr lvl="1"/>
            <a:r>
              <a:rPr lang="es-ES" dirty="0"/>
              <a:t>http://example.com/index. </a:t>
            </a:r>
            <a:r>
              <a:rPr lang="es-ES" dirty="0" err="1"/>
              <a:t>html</a:t>
            </a:r>
            <a:r>
              <a:rPr lang="es-ES" dirty="0"/>
              <a:t>#/seccion</a:t>
            </a:r>
          </a:p>
          <a:p>
            <a:pPr lvl="1"/>
            <a:r>
              <a:rPr lang="es-ES" dirty="0"/>
              <a:t>http://example.com/index. </a:t>
            </a:r>
            <a:r>
              <a:rPr lang="es-ES" dirty="0" err="1"/>
              <a:t>html</a:t>
            </a:r>
            <a:r>
              <a:rPr lang="es-ES" dirty="0"/>
              <a:t>#/pagina_interna </a:t>
            </a:r>
          </a:p>
          <a:p>
            <a:r>
              <a:rPr lang="es-ES" dirty="0"/>
              <a:t>Es importante fijarse en el patrón "#/", sirve para hacer lo que se llaman "enlaces internos" dentro del mismo documento HTML.</a:t>
            </a:r>
          </a:p>
          <a:p>
            <a:r>
              <a:rPr lang="es-ES" dirty="0"/>
              <a:t>En el caso de Angular no habrá ningún movimiento de </a:t>
            </a:r>
            <a:r>
              <a:rPr lang="es-ES" dirty="0" err="1"/>
              <a:t>scroll</a:t>
            </a:r>
            <a:r>
              <a:rPr lang="es-ES" dirty="0"/>
              <a:t>, pues con </a:t>
            </a:r>
            <a:r>
              <a:rPr lang="es-ES" dirty="0" err="1"/>
              <a:t>Javascript</a:t>
            </a:r>
            <a:r>
              <a:rPr lang="es-ES" dirty="0"/>
              <a:t> se detectará el cambio de ruta en la barra de direcciones para intercambiar la vista que se está mostrando. </a:t>
            </a:r>
          </a:p>
          <a:p>
            <a:r>
              <a:rPr lang="es-ES" dirty="0"/>
              <a:t>Los navegadores HTML5 modernos admiten </a:t>
            </a:r>
            <a:r>
              <a:rPr lang="es-ES" dirty="0" err="1"/>
              <a:t>history.pushState</a:t>
            </a:r>
            <a:r>
              <a:rPr lang="es-ES" dirty="0"/>
              <a:t>, una técnica que cambia la ubicación y el historial de un navegador sin activar una solicitud de página del servidor. El enrutador puede componer una URL "natural" que es indistinguible de una que requeriría una carga de página.</a:t>
            </a:r>
          </a:p>
        </p:txBody>
      </p:sp>
    </p:spTree>
    <p:extLst>
      <p:ext uri="{BB962C8B-B14F-4D97-AF65-F5344CB8AC3E}">
        <p14:creationId xmlns:p14="http://schemas.microsoft.com/office/powerpoint/2010/main" val="2924231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Hash Bag</a:t>
            </a:r>
          </a:p>
        </p:txBody>
      </p:sp>
      <p:sp>
        <p:nvSpPr>
          <p:cNvPr id="3" name="Marcador de contenido 2"/>
          <p:cNvSpPr>
            <a:spLocks noGrp="1"/>
          </p:cNvSpPr>
          <p:nvPr>
            <p:ph idx="1"/>
          </p:nvPr>
        </p:nvSpPr>
        <p:spPr/>
        <p:txBody>
          <a:bodyPr>
            <a:normAutofit fontScale="92500" lnSpcReduction="10000"/>
          </a:bodyPr>
          <a:lstStyle/>
          <a:p>
            <a:r>
              <a:rPr lang="es-ES" dirty="0"/>
              <a:t>Dado que los robots indexadores de contenido de los buscadores no siguen los enlaces al interior de </a:t>
            </a:r>
            <a:r>
              <a:rPr lang="es-ES"/>
              <a:t>la pagina (que </a:t>
            </a:r>
            <a:r>
              <a:rPr lang="es-ES" dirty="0"/>
              <a:t>asumen como ya escaneada), el uso del </a:t>
            </a:r>
            <a:r>
              <a:rPr lang="es-ES" dirty="0" err="1"/>
              <a:t>enrutado</a:t>
            </a:r>
            <a:r>
              <a:rPr lang="es-ES" dirty="0"/>
              <a:t> con # que carga dinámicamente el contenido impide el referenciado en los buscadores.</a:t>
            </a:r>
          </a:p>
          <a:p>
            <a:r>
              <a:rPr lang="es-ES" dirty="0"/>
              <a:t>Para indicarle al robot que debe solicitar el enlace interno se añade una ! después de la # quedando la URL:</a:t>
            </a:r>
          </a:p>
          <a:p>
            <a:pPr marL="400050" lvl="1" indent="0">
              <a:buNone/>
            </a:pPr>
            <a:r>
              <a:rPr lang="es-ES" dirty="0">
                <a:latin typeface="Consolas" panose="020B0609020204030204" pitchFamily="49" charset="0"/>
              </a:rPr>
              <a:t>http://www.example.com/index.html#!ruta</a:t>
            </a:r>
          </a:p>
          <a:p>
            <a:endParaRPr lang="es-ES" dirty="0"/>
          </a:p>
        </p:txBody>
      </p:sp>
    </p:spTree>
    <p:extLst>
      <p:ext uri="{BB962C8B-B14F-4D97-AF65-F5344CB8AC3E}">
        <p14:creationId xmlns:p14="http://schemas.microsoft.com/office/powerpoint/2010/main" val="28529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Origen</a:t>
            </a:r>
          </a:p>
        </p:txBody>
      </p:sp>
      <p:sp>
        <p:nvSpPr>
          <p:cNvPr id="3" name="Marcador de contenido 2"/>
          <p:cNvSpPr>
            <a:spLocks noGrp="1"/>
          </p:cNvSpPr>
          <p:nvPr>
            <p:ph idx="1"/>
          </p:nvPr>
        </p:nvSpPr>
        <p:spPr/>
        <p:txBody>
          <a:bodyPr>
            <a:normAutofit fontScale="77500" lnSpcReduction="20000"/>
          </a:bodyPr>
          <a:lstStyle/>
          <a:p>
            <a:r>
              <a:rPr lang="es-ES" dirty="0"/>
              <a:t>La Web no fue concebida para el desarrollo de aplicaciones. El problema que se pretendía resolver su inventor, Tim </a:t>
            </a:r>
            <a:r>
              <a:rPr lang="es-ES" dirty="0" err="1"/>
              <a:t>Berners</a:t>
            </a:r>
            <a:r>
              <a:rPr lang="es-ES" dirty="0"/>
              <a:t>-Lee, era el cómo organizar información a través de enlaces. </a:t>
            </a:r>
          </a:p>
          <a:p>
            <a:r>
              <a:rPr lang="es-ES" dirty="0"/>
              <a:t>De hecho la Web nació en el laboratorio de partículas CERN básicamente para agrupar un conjunto muy grande de información y datos del acelerador de partículas que se encontraba muy dispersa y aislada.</a:t>
            </a:r>
          </a:p>
          <a:p>
            <a:r>
              <a:rPr lang="es-ES" dirty="0"/>
              <a:t>Mediante un protocolo </a:t>
            </a:r>
            <a:r>
              <a:rPr lang="es-ES"/>
              <a:t>muy simple (HTTP</a:t>
            </a:r>
            <a:r>
              <a:rPr lang="es-ES" dirty="0"/>
              <a:t>), un sistema de localización </a:t>
            </a:r>
            <a:r>
              <a:rPr lang="es-ES"/>
              <a:t>de recursos (URL</a:t>
            </a:r>
            <a:r>
              <a:rPr lang="es-ES" dirty="0"/>
              <a:t>) y un lenguaje </a:t>
            </a:r>
            <a:r>
              <a:rPr lang="es-ES"/>
              <a:t>de marcas (HTML</a:t>
            </a:r>
            <a:r>
              <a:rPr lang="es-ES" dirty="0"/>
              <a:t>) se podía poner a disposición de todo científico en el mundo la información existente en el CERN de tal forma que mediante enlaces se pudiese acceder a información relacionada con la consultada.</a:t>
            </a:r>
          </a:p>
        </p:txBody>
      </p:sp>
    </p:spTree>
    <p:extLst>
      <p:ext uri="{BB962C8B-B14F-4D97-AF65-F5344CB8AC3E}">
        <p14:creationId xmlns:p14="http://schemas.microsoft.com/office/powerpoint/2010/main" val="384407877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Angular Router</a:t>
            </a:r>
            <a:endParaRPr lang="es-ES" dirty="0"/>
          </a:p>
        </p:txBody>
      </p:sp>
      <p:sp>
        <p:nvSpPr>
          <p:cNvPr id="3" name="Marcador de contenido 2"/>
          <p:cNvSpPr>
            <a:spLocks noGrp="1"/>
          </p:cNvSpPr>
          <p:nvPr>
            <p:ph idx="1"/>
          </p:nvPr>
        </p:nvSpPr>
        <p:spPr>
          <a:xfrm>
            <a:off x="457200" y="1600200"/>
            <a:ext cx="8229600" cy="4925144"/>
          </a:xfrm>
        </p:spPr>
        <p:txBody>
          <a:bodyPr>
            <a:normAutofit fontScale="62500" lnSpcReduction="20000"/>
          </a:bodyPr>
          <a:lstStyle/>
          <a:p>
            <a:r>
              <a:rPr lang="es-ES" dirty="0"/>
              <a:t>El Angular </a:t>
            </a:r>
            <a:r>
              <a:rPr lang="es-ES" dirty="0" err="1"/>
              <a:t>Router</a:t>
            </a:r>
            <a:r>
              <a:rPr lang="es-ES" dirty="0"/>
              <a:t> ( "</a:t>
            </a:r>
            <a:r>
              <a:rPr lang="es-ES" dirty="0" err="1"/>
              <a:t>router</a:t>
            </a:r>
            <a:r>
              <a:rPr lang="es-ES" dirty="0"/>
              <a:t>") toma prestado el modelo </a:t>
            </a:r>
            <a:r>
              <a:rPr lang="es-ES" dirty="0" err="1"/>
              <a:t>deeplinks</a:t>
            </a:r>
            <a:r>
              <a:rPr lang="es-ES" dirty="0"/>
              <a:t>. Puede interpretar una URL del navegador como una instrucción para navegar a una vista generada por el cliente y pasar parámetros opcionales en la ruta al componente para decidir qué contenido específico se quiere manejar. </a:t>
            </a:r>
          </a:p>
          <a:p>
            <a:r>
              <a:rPr lang="es-ES" dirty="0"/>
              <a:t>El Angular </a:t>
            </a:r>
            <a:r>
              <a:rPr lang="es-ES" dirty="0" err="1"/>
              <a:t>router</a:t>
            </a:r>
            <a:r>
              <a:rPr lang="es-ES" dirty="0"/>
              <a:t> es un servicio opcional que presenta la vista de un componente en particular asociado a una determinada URL. </a:t>
            </a:r>
          </a:p>
          <a:p>
            <a:r>
              <a:rPr lang="es-ES" dirty="0"/>
              <a:t>No es parte del núcleo Angular. Es un paquete de la biblioteca, @angular/</a:t>
            </a:r>
            <a:r>
              <a:rPr lang="es-ES" dirty="0" err="1"/>
              <a:t>router</a:t>
            </a:r>
            <a:r>
              <a:rPr lang="es-ES" dirty="0"/>
              <a:t>, a importar en el módulo principal como se haría con cualquier otro modulo Angular.</a:t>
            </a:r>
          </a:p>
          <a:p>
            <a:pPr marL="457200" lvl="1" indent="0">
              <a:buNone/>
            </a:pPr>
            <a:r>
              <a:rPr lang="es-ES" dirty="0" err="1"/>
              <a:t>import</a:t>
            </a:r>
            <a:r>
              <a:rPr lang="es-ES" dirty="0"/>
              <a:t> { </a:t>
            </a:r>
            <a:r>
              <a:rPr lang="es-ES" dirty="0" err="1"/>
              <a:t>RouterModule</a:t>
            </a:r>
            <a:r>
              <a:rPr lang="es-ES" dirty="0"/>
              <a:t>, </a:t>
            </a:r>
            <a:r>
              <a:rPr lang="es-ES" dirty="0" err="1"/>
              <a:t>Routes</a:t>
            </a:r>
            <a:r>
              <a:rPr lang="es-ES" dirty="0"/>
              <a:t> } </a:t>
            </a:r>
            <a:r>
              <a:rPr lang="es-ES" dirty="0" err="1"/>
              <a:t>from</a:t>
            </a:r>
            <a:r>
              <a:rPr lang="es-ES" dirty="0"/>
              <a:t> '@angular/</a:t>
            </a:r>
            <a:r>
              <a:rPr lang="es-ES" dirty="0" err="1"/>
              <a:t>router</a:t>
            </a:r>
            <a:r>
              <a:rPr lang="es-ES" dirty="0"/>
              <a:t>';</a:t>
            </a:r>
          </a:p>
          <a:p>
            <a:r>
              <a:rPr lang="es-ES" dirty="0"/>
              <a:t>La aplicación tendrá un único </a:t>
            </a:r>
            <a:r>
              <a:rPr lang="es-ES" dirty="0" err="1"/>
              <a:t>router</a:t>
            </a:r>
            <a:r>
              <a:rPr lang="es-ES" dirty="0"/>
              <a:t>. Cuando la URL del navegador cambia, el </a:t>
            </a:r>
            <a:r>
              <a:rPr lang="es-ES" dirty="0" err="1"/>
              <a:t>router</a:t>
            </a:r>
            <a:r>
              <a:rPr lang="es-ES" dirty="0"/>
              <a:t> busca una correspondencia en la tabla de rutas para determinar el componente que debe mostrar.</a:t>
            </a:r>
          </a:p>
          <a:p>
            <a:r>
              <a:rPr lang="es-ES" dirty="0"/>
              <a:t>Las aplicaciones de enrutamiento deben agregar un elemento &lt;base&gt; index.html al principio de la etiqueta &lt;head&gt; para indicar al enrutador cómo componer las URL de navegación.</a:t>
            </a:r>
          </a:p>
          <a:p>
            <a:pPr marL="457200" lvl="1" indent="0">
              <a:buNone/>
            </a:pPr>
            <a:r>
              <a:rPr lang="es-ES" dirty="0"/>
              <a:t>&lt;base </a:t>
            </a:r>
            <a:r>
              <a:rPr lang="es-ES" dirty="0" err="1"/>
              <a:t>href</a:t>
            </a:r>
            <a:r>
              <a:rPr lang="es-ES" dirty="0"/>
              <a:t>="/"&gt;</a:t>
            </a:r>
          </a:p>
        </p:txBody>
      </p:sp>
    </p:spTree>
    <p:extLst>
      <p:ext uri="{BB962C8B-B14F-4D97-AF65-F5344CB8AC3E}">
        <p14:creationId xmlns:p14="http://schemas.microsoft.com/office/powerpoint/2010/main" val="166428595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Tabla de rutas </a:t>
            </a:r>
          </a:p>
        </p:txBody>
      </p:sp>
      <p:sp>
        <p:nvSpPr>
          <p:cNvPr id="3" name="Marcador de contenido 2"/>
          <p:cNvSpPr>
            <a:spLocks noGrp="1"/>
          </p:cNvSpPr>
          <p:nvPr>
            <p:ph idx="1"/>
          </p:nvPr>
        </p:nvSpPr>
        <p:spPr>
          <a:xfrm>
            <a:off x="457200" y="1600200"/>
            <a:ext cx="8229600" cy="4781128"/>
          </a:xfrm>
        </p:spPr>
        <p:txBody>
          <a:bodyPr>
            <a:normAutofit fontScale="55000" lnSpcReduction="20000"/>
          </a:bodyPr>
          <a:lstStyle/>
          <a:p>
            <a:r>
              <a:rPr lang="es-ES" dirty="0"/>
              <a:t>La tabla de ruta es un conjunto de objetos </a:t>
            </a:r>
            <a:r>
              <a:rPr lang="es-ES" dirty="0" err="1"/>
              <a:t>Route</a:t>
            </a:r>
            <a:r>
              <a:rPr lang="es-ES" dirty="0"/>
              <a:t>.</a:t>
            </a:r>
          </a:p>
          <a:p>
            <a:r>
              <a:rPr lang="es-ES" dirty="0"/>
              <a:t>Toda ruta tiene una propiedad </a:t>
            </a:r>
            <a:r>
              <a:rPr lang="es-ES" dirty="0" err="1"/>
              <a:t>path</a:t>
            </a:r>
            <a:r>
              <a:rPr lang="es-ES" dirty="0"/>
              <a:t> con la ruta que se utiliza como patrón de coincidencia. Puede ser:</a:t>
            </a:r>
          </a:p>
          <a:p>
            <a:pPr lvl="1"/>
            <a:r>
              <a:rPr lang="es-ES" dirty="0"/>
              <a:t>Única: </a:t>
            </a:r>
            <a:r>
              <a:rPr lang="es-ES" i="1" dirty="0" err="1"/>
              <a:t>path</a:t>
            </a:r>
            <a:r>
              <a:rPr lang="es-ES" i="1" dirty="0"/>
              <a:t>: 'mi/ruta/particular'</a:t>
            </a:r>
          </a:p>
          <a:p>
            <a:pPr lvl="1"/>
            <a:r>
              <a:rPr lang="es-ES" dirty="0"/>
              <a:t>Parametrizada: </a:t>
            </a:r>
            <a:r>
              <a:rPr lang="es-ES" i="1" dirty="0" err="1"/>
              <a:t>path</a:t>
            </a:r>
            <a:r>
              <a:rPr lang="es-ES" i="1" dirty="0"/>
              <a:t>: 'mi/ruta/:id'</a:t>
            </a:r>
          </a:p>
          <a:p>
            <a:pPr lvl="1"/>
            <a:r>
              <a:rPr lang="es-ES"/>
              <a:t>Vacía (solo </a:t>
            </a:r>
            <a:r>
              <a:rPr lang="es-ES" dirty="0"/>
              <a:t>una vez): </a:t>
            </a:r>
            <a:r>
              <a:rPr lang="es-ES" i="1" dirty="0" err="1"/>
              <a:t>path</a:t>
            </a:r>
            <a:r>
              <a:rPr lang="es-ES" i="1" dirty="0"/>
              <a:t>: ''</a:t>
            </a:r>
          </a:p>
          <a:p>
            <a:pPr lvl="1"/>
            <a:r>
              <a:rPr lang="es-ES" dirty="0"/>
              <a:t>Todas </a:t>
            </a:r>
            <a:r>
              <a:rPr lang="es-ES"/>
              <a:t>las demás (solo </a:t>
            </a:r>
            <a:r>
              <a:rPr lang="es-ES" dirty="0"/>
              <a:t>una vez): </a:t>
            </a:r>
            <a:r>
              <a:rPr lang="es-ES" i="1" dirty="0" err="1"/>
              <a:t>path</a:t>
            </a:r>
            <a:r>
              <a:rPr lang="es-ES" i="1" dirty="0"/>
              <a:t>: '**'</a:t>
            </a:r>
          </a:p>
          <a:p>
            <a:r>
              <a:rPr lang="es-ES" dirty="0"/>
              <a:t>Dado que la búsqueda se realiza secuencialmente la tabla debe estar ordenada de rutas mas especificas a las mas generales.</a:t>
            </a:r>
          </a:p>
          <a:p>
            <a:r>
              <a:rPr lang="es-ES" dirty="0"/>
              <a:t>La ruta puede estar asociada a:</a:t>
            </a:r>
          </a:p>
          <a:p>
            <a:pPr lvl="1"/>
            <a:r>
              <a:rPr lang="es-ES" dirty="0"/>
              <a:t>Un componente: </a:t>
            </a:r>
            <a:r>
              <a:rPr lang="es-ES" i="1" dirty="0" err="1"/>
              <a:t>component</a:t>
            </a:r>
            <a:r>
              <a:rPr lang="es-ES" i="1" dirty="0"/>
              <a:t>: </a:t>
            </a:r>
            <a:r>
              <a:rPr lang="es-ES" i="1" dirty="0" err="1"/>
              <a:t>MyComponent</a:t>
            </a:r>
            <a:endParaRPr lang="es-ES" i="1" dirty="0"/>
          </a:p>
          <a:p>
            <a:pPr lvl="1"/>
            <a:r>
              <a:rPr lang="es-ES"/>
              <a:t>Otra ruta (redirección</a:t>
            </a:r>
            <a:r>
              <a:rPr lang="es-ES" dirty="0"/>
              <a:t>): </a:t>
            </a:r>
            <a:r>
              <a:rPr lang="es-ES" i="1" dirty="0" err="1"/>
              <a:t>redirectTo</a:t>
            </a:r>
            <a:r>
              <a:rPr lang="es-ES" i="1" dirty="0"/>
              <a:t>: '/otra/ruta'</a:t>
            </a:r>
          </a:p>
          <a:p>
            <a:pPr lvl="1"/>
            <a:r>
              <a:rPr lang="es-ES"/>
              <a:t>Otro módulo (carga </a:t>
            </a:r>
            <a:r>
              <a:rPr lang="es-ES" dirty="0"/>
              <a:t>perezosa): </a:t>
            </a:r>
            <a:r>
              <a:rPr lang="es-ES" b="1" dirty="0" err="1"/>
              <a:t>loadChildren</a:t>
            </a:r>
            <a:r>
              <a:rPr lang="es-ES" b="1" dirty="0"/>
              <a:t>: 'ruta/otro/modulo'</a:t>
            </a:r>
          </a:p>
          <a:p>
            <a:r>
              <a:rPr lang="es-ES" dirty="0"/>
              <a:t>Adicionalmente se puede indicar:</a:t>
            </a:r>
          </a:p>
          <a:p>
            <a:pPr lvl="1"/>
            <a:r>
              <a:rPr lang="es-ES" dirty="0" err="1"/>
              <a:t>outlet</a:t>
            </a:r>
            <a:r>
              <a:rPr lang="es-ES" dirty="0"/>
              <a:t>: Destino de la ruta.</a:t>
            </a:r>
          </a:p>
          <a:p>
            <a:pPr lvl="1"/>
            <a:r>
              <a:rPr lang="es-ES" dirty="0" err="1"/>
              <a:t>pathMatch</a:t>
            </a:r>
            <a:r>
              <a:rPr lang="es-ES" dirty="0"/>
              <a:t>: </a:t>
            </a:r>
            <a:r>
              <a:rPr lang="es-ES" b="1" dirty="0" err="1"/>
              <a:t>prefix</a:t>
            </a:r>
            <a:r>
              <a:rPr lang="es-ES" dirty="0"/>
              <a:t> | full</a:t>
            </a:r>
          </a:p>
          <a:p>
            <a:pPr lvl="1"/>
            <a:r>
              <a:rPr lang="es-ES" dirty="0" err="1"/>
              <a:t>children</a:t>
            </a:r>
            <a:r>
              <a:rPr lang="es-ES" dirty="0"/>
              <a:t>: </a:t>
            </a:r>
            <a:r>
              <a:rPr lang="es-ES" dirty="0" err="1"/>
              <a:t>Subrutas</a:t>
            </a:r>
            <a:endParaRPr lang="es-ES" dirty="0"/>
          </a:p>
          <a:p>
            <a:pPr lvl="1"/>
            <a:r>
              <a:rPr lang="es-ES" dirty="0"/>
              <a:t>data: datos adicionales</a:t>
            </a:r>
          </a:p>
          <a:p>
            <a:pPr lvl="1"/>
            <a:r>
              <a:rPr lang="es-ES" dirty="0"/>
              <a:t>Servicios </a:t>
            </a:r>
            <a:r>
              <a:rPr lang="es-ES" dirty="0" err="1"/>
              <a:t>canActivate</a:t>
            </a:r>
            <a:r>
              <a:rPr lang="es-ES" dirty="0"/>
              <a:t>, </a:t>
            </a:r>
            <a:r>
              <a:rPr lang="es-ES" dirty="0" err="1"/>
              <a:t>canActivateChild</a:t>
            </a:r>
            <a:r>
              <a:rPr lang="es-ES" dirty="0"/>
              <a:t>, </a:t>
            </a:r>
            <a:r>
              <a:rPr lang="es-ES" dirty="0" err="1"/>
              <a:t>canDeactivate</a:t>
            </a:r>
            <a:r>
              <a:rPr lang="es-ES" dirty="0"/>
              <a:t>, </a:t>
            </a:r>
            <a:r>
              <a:rPr lang="es-ES" dirty="0" err="1"/>
              <a:t>canLoad</a:t>
            </a:r>
            <a:r>
              <a:rPr lang="es-ES" dirty="0"/>
              <a:t> </a:t>
            </a:r>
          </a:p>
          <a:p>
            <a:endParaRPr lang="es-ES" dirty="0"/>
          </a:p>
          <a:p>
            <a:endParaRPr lang="es-ES" dirty="0"/>
          </a:p>
        </p:txBody>
      </p:sp>
    </p:spTree>
    <p:extLst>
      <p:ext uri="{BB962C8B-B14F-4D97-AF65-F5344CB8AC3E}">
        <p14:creationId xmlns:p14="http://schemas.microsoft.com/office/powerpoint/2010/main" val="13679807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Registrar enrutamiento</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err="1"/>
              <a:t>const</a:t>
            </a:r>
            <a:r>
              <a:rPr lang="es-ES" dirty="0"/>
              <a:t> </a:t>
            </a:r>
            <a:r>
              <a:rPr lang="es-ES" b="1" dirty="0" err="1"/>
              <a:t>routes</a:t>
            </a:r>
            <a:r>
              <a:rPr lang="es-ES" dirty="0"/>
              <a:t>: </a:t>
            </a:r>
            <a:r>
              <a:rPr lang="es-ES" b="1" dirty="0" err="1"/>
              <a:t>Routes</a:t>
            </a:r>
            <a:r>
              <a:rPr lang="es-ES" dirty="0"/>
              <a:t> = [</a:t>
            </a:r>
          </a:p>
          <a:p>
            <a:pPr marL="0" indent="0">
              <a:buNone/>
            </a:pPr>
            <a:r>
              <a:rPr lang="es-ES" dirty="0"/>
              <a:t>  { </a:t>
            </a:r>
            <a:r>
              <a:rPr lang="es-ES" dirty="0" err="1"/>
              <a:t>path</a:t>
            </a:r>
            <a:r>
              <a:rPr lang="es-ES" dirty="0"/>
              <a:t>: '', </a:t>
            </a:r>
            <a:r>
              <a:rPr lang="es-ES" dirty="0" err="1"/>
              <a:t>component</a:t>
            </a:r>
            <a:r>
              <a:rPr lang="es-ES" dirty="0"/>
              <a:t>: </a:t>
            </a:r>
            <a:r>
              <a:rPr lang="es-ES" dirty="0" err="1"/>
              <a:t>HomeComponent</a:t>
            </a:r>
            <a:r>
              <a:rPr lang="es-ES" dirty="0"/>
              <a:t>, </a:t>
            </a:r>
            <a:r>
              <a:rPr lang="es-ES" dirty="0" err="1"/>
              <a:t>pathMatch</a:t>
            </a:r>
            <a:r>
              <a:rPr lang="es-ES" dirty="0"/>
              <a:t>: 'full' },</a:t>
            </a:r>
          </a:p>
          <a:p>
            <a:pPr marL="0" indent="0">
              <a:buNone/>
            </a:pPr>
            <a:r>
              <a:rPr lang="es-ES" dirty="0"/>
              <a:t>  { </a:t>
            </a:r>
            <a:r>
              <a:rPr lang="es-ES" dirty="0" err="1"/>
              <a:t>path</a:t>
            </a:r>
            <a:r>
              <a:rPr lang="es-ES" dirty="0"/>
              <a:t>: '</a:t>
            </a:r>
            <a:r>
              <a:rPr lang="es-ES" dirty="0" err="1"/>
              <a:t>path</a:t>
            </a:r>
            <a:r>
              <a:rPr lang="es-ES" dirty="0"/>
              <a:t>/:</a:t>
            </a:r>
            <a:r>
              <a:rPr lang="es-ES" dirty="0" err="1"/>
              <a:t>routeParam</a:t>
            </a:r>
            <a:r>
              <a:rPr lang="es-ES" dirty="0"/>
              <a:t>', </a:t>
            </a:r>
            <a:r>
              <a:rPr lang="es-ES" dirty="0" err="1"/>
              <a:t>component</a:t>
            </a:r>
            <a:r>
              <a:rPr lang="es-ES" dirty="0"/>
              <a:t>: MyComponent1 },</a:t>
            </a:r>
          </a:p>
          <a:p>
            <a:pPr marL="0" indent="0">
              <a:buNone/>
            </a:pPr>
            <a:r>
              <a:rPr lang="es-ES" dirty="0"/>
              <a:t>  { </a:t>
            </a:r>
            <a:r>
              <a:rPr lang="es-ES" dirty="0" err="1"/>
              <a:t>path</a:t>
            </a:r>
            <a:r>
              <a:rPr lang="es-ES" dirty="0"/>
              <a:t>: '</a:t>
            </a:r>
            <a:r>
              <a:rPr lang="es-ES" dirty="0" err="1"/>
              <a:t>staticPath</a:t>
            </a:r>
            <a:r>
              <a:rPr lang="es-ES" dirty="0"/>
              <a:t>', </a:t>
            </a:r>
            <a:r>
              <a:rPr lang="es-ES" dirty="0" err="1"/>
              <a:t>component</a:t>
            </a:r>
            <a:r>
              <a:rPr lang="es-ES" dirty="0"/>
              <a:t>: MyComponent2 },</a:t>
            </a:r>
          </a:p>
          <a:p>
            <a:pPr marL="0" indent="0">
              <a:buNone/>
            </a:pPr>
            <a:r>
              <a:rPr lang="es-ES" dirty="0"/>
              <a:t>  { </a:t>
            </a:r>
            <a:r>
              <a:rPr lang="es-ES" dirty="0" err="1"/>
              <a:t>path</a:t>
            </a:r>
            <a:r>
              <a:rPr lang="es-ES" dirty="0"/>
              <a:t>: '</a:t>
            </a:r>
            <a:r>
              <a:rPr lang="es-ES" dirty="0" err="1"/>
              <a:t>oldPath</a:t>
            </a:r>
            <a:r>
              <a:rPr lang="es-ES" dirty="0"/>
              <a:t>', </a:t>
            </a:r>
            <a:r>
              <a:rPr lang="es-ES" dirty="0" err="1"/>
              <a:t>redirectTo</a:t>
            </a:r>
            <a:r>
              <a:rPr lang="es-ES" dirty="0"/>
              <a:t>: '/</a:t>
            </a:r>
            <a:r>
              <a:rPr lang="es-ES" dirty="0" err="1"/>
              <a:t>newPath</a:t>
            </a:r>
            <a:r>
              <a:rPr lang="es-ES" dirty="0"/>
              <a:t>' },</a:t>
            </a:r>
          </a:p>
          <a:p>
            <a:pPr marL="0" indent="0">
              <a:buNone/>
            </a:pPr>
            <a:r>
              <a:rPr lang="es-ES" dirty="0"/>
              <a:t>  { </a:t>
            </a:r>
            <a:r>
              <a:rPr lang="es-ES" dirty="0" err="1"/>
              <a:t>path</a:t>
            </a:r>
            <a:r>
              <a:rPr lang="es-ES" dirty="0"/>
              <a:t>: '</a:t>
            </a:r>
            <a:r>
              <a:rPr lang="es-ES" dirty="0" err="1"/>
              <a:t>path</a:t>
            </a:r>
            <a:r>
              <a:rPr lang="es-ES" dirty="0"/>
              <a:t>', </a:t>
            </a:r>
            <a:r>
              <a:rPr lang="es-ES" dirty="0" err="1"/>
              <a:t>component</a:t>
            </a:r>
            <a:r>
              <a:rPr lang="es-ES" dirty="0"/>
              <a:t>: MyComponent3, data: { </a:t>
            </a:r>
            <a:r>
              <a:rPr lang="es-ES" dirty="0" err="1"/>
              <a:t>message</a:t>
            </a:r>
            <a:r>
              <a:rPr lang="es-ES" dirty="0"/>
              <a:t>: '</a:t>
            </a:r>
            <a:r>
              <a:rPr lang="es-ES" dirty="0" err="1"/>
              <a:t>Custom</a:t>
            </a:r>
            <a:r>
              <a:rPr lang="es-ES" dirty="0"/>
              <a:t>' } },</a:t>
            </a:r>
          </a:p>
          <a:p>
            <a:pPr marL="0" indent="0">
              <a:buNone/>
            </a:pPr>
            <a:r>
              <a:rPr lang="es-ES" dirty="0"/>
              <a:t>  { </a:t>
            </a:r>
            <a:r>
              <a:rPr lang="es-ES" dirty="0" err="1"/>
              <a:t>path</a:t>
            </a:r>
            <a:r>
              <a:rPr lang="es-ES" dirty="0"/>
              <a:t>: '**', </a:t>
            </a:r>
            <a:r>
              <a:rPr lang="es-ES" dirty="0" err="1"/>
              <a:t>component</a:t>
            </a:r>
            <a:r>
              <a:rPr lang="es-ES" dirty="0"/>
              <a:t>: </a:t>
            </a:r>
            <a:r>
              <a:rPr lang="es-ES" dirty="0" err="1"/>
              <a:t>ErrorComponent</a:t>
            </a:r>
            <a:r>
              <a:rPr lang="es-ES" dirty="0"/>
              <a:t> },</a:t>
            </a:r>
          </a:p>
          <a:p>
            <a:pPr marL="0" indent="0">
              <a:buNone/>
            </a:pPr>
            <a:r>
              <a:rPr lang="es-ES" dirty="0"/>
              <a:t>];</a:t>
            </a:r>
          </a:p>
          <a:p>
            <a:pPr marL="0" indent="0">
              <a:buNone/>
            </a:pPr>
            <a:endParaRPr lang="es-ES" dirty="0"/>
          </a:p>
          <a:p>
            <a:pPr marL="0" indent="0">
              <a:buNone/>
            </a:pPr>
            <a:r>
              <a:rPr lang="es-ES" dirty="0"/>
              <a:t>@</a:t>
            </a:r>
            <a:r>
              <a:rPr lang="es-ES" dirty="0" err="1"/>
              <a:t>NgModule</a:t>
            </a:r>
            <a:r>
              <a:rPr lang="es-ES" dirty="0"/>
              <a:t>({</a:t>
            </a:r>
          </a:p>
          <a:p>
            <a:pPr marL="0" indent="0">
              <a:buNone/>
            </a:pPr>
            <a:r>
              <a:rPr lang="es-ES" dirty="0"/>
              <a:t>  </a:t>
            </a:r>
            <a:r>
              <a:rPr lang="es-ES" dirty="0" err="1"/>
              <a:t>imports</a:t>
            </a:r>
            <a:r>
              <a:rPr lang="es-ES" dirty="0"/>
              <a:t>: [ </a:t>
            </a:r>
            <a:r>
              <a:rPr lang="es-ES" dirty="0" err="1"/>
              <a:t>BrowserModule</a:t>
            </a:r>
            <a:r>
              <a:rPr lang="es-ES" dirty="0"/>
              <a:t>,</a:t>
            </a:r>
          </a:p>
          <a:p>
            <a:pPr marL="0" indent="0">
              <a:buNone/>
            </a:pPr>
            <a:r>
              <a:rPr lang="es-ES" dirty="0"/>
              <a:t>                     </a:t>
            </a:r>
            <a:r>
              <a:rPr lang="es-ES" b="1" dirty="0" err="1"/>
              <a:t>RouterModule.forRoot</a:t>
            </a:r>
            <a:r>
              <a:rPr lang="es-ES" b="1" dirty="0"/>
              <a:t>(</a:t>
            </a:r>
            <a:r>
              <a:rPr lang="es-ES" b="1" dirty="0" err="1"/>
              <a:t>routes</a:t>
            </a:r>
            <a:r>
              <a:rPr lang="es-ES" b="1" dirty="0"/>
              <a:t>)</a:t>
            </a:r>
          </a:p>
          <a:p>
            <a:pPr marL="0" indent="0">
              <a:buNone/>
            </a:pPr>
            <a:r>
              <a:rPr lang="es-ES" dirty="0"/>
              <a:t>           ],</a:t>
            </a:r>
          </a:p>
          <a:p>
            <a:pPr marL="0" indent="0">
              <a:buNone/>
            </a:pPr>
            <a:r>
              <a:rPr lang="es-ES" dirty="0"/>
              <a:t>  // … </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AppModule</a:t>
            </a:r>
            <a:r>
              <a:rPr lang="es-ES" dirty="0"/>
              <a:t> { }</a:t>
            </a:r>
          </a:p>
        </p:txBody>
      </p:sp>
    </p:spTree>
    <p:extLst>
      <p:ext uri="{BB962C8B-B14F-4D97-AF65-F5344CB8AC3E}">
        <p14:creationId xmlns:p14="http://schemas.microsoft.com/office/powerpoint/2010/main" val="29889269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a:t>
            </a:r>
          </a:p>
        </p:txBody>
      </p:sp>
      <p:sp>
        <p:nvSpPr>
          <p:cNvPr id="3" name="Marcador de contenido 2"/>
          <p:cNvSpPr>
            <a:spLocks noGrp="1"/>
          </p:cNvSpPr>
          <p:nvPr>
            <p:ph idx="1"/>
          </p:nvPr>
        </p:nvSpPr>
        <p:spPr/>
        <p:txBody>
          <a:bodyPr>
            <a:normAutofit fontScale="70000" lnSpcReduction="20000"/>
          </a:bodyPr>
          <a:lstStyle/>
          <a:p>
            <a:r>
              <a:rPr lang="es-ES" dirty="0"/>
              <a:t>Punto de entrada por defecto:</a:t>
            </a:r>
          </a:p>
          <a:p>
            <a:pPr marL="400050" lvl="1" indent="0">
              <a:buNone/>
            </a:pPr>
            <a:r>
              <a:rPr lang="es-ES" dirty="0"/>
              <a:t>&lt;</a:t>
            </a:r>
            <a:r>
              <a:rPr lang="es-ES" b="1" dirty="0" err="1"/>
              <a:t>router-outlet</a:t>
            </a:r>
            <a:r>
              <a:rPr lang="es-ES" dirty="0"/>
              <a:t>&gt;&lt;/</a:t>
            </a:r>
            <a:r>
              <a:rPr lang="es-ES" dirty="0" err="1"/>
              <a:t>router-outlet</a:t>
            </a:r>
            <a:r>
              <a:rPr lang="es-ES" dirty="0"/>
              <a:t>&gt;</a:t>
            </a:r>
          </a:p>
          <a:p>
            <a:r>
              <a:rPr lang="es-ES" dirty="0"/>
              <a:t>Punto de entrada con nombre, propiedad </a:t>
            </a:r>
            <a:r>
              <a:rPr lang="es-ES" dirty="0" err="1"/>
              <a:t>outlet</a:t>
            </a:r>
            <a:r>
              <a:rPr lang="es-ES" dirty="0"/>
              <a:t> de la ruta:</a:t>
            </a:r>
          </a:p>
          <a:p>
            <a:pPr marL="400050" lvl="1" indent="0">
              <a:buNone/>
            </a:pPr>
            <a:r>
              <a:rPr lang="es-ES" dirty="0"/>
              <a:t>&lt;</a:t>
            </a:r>
            <a:r>
              <a:rPr lang="es-ES" dirty="0" err="1"/>
              <a:t>router-outlet</a:t>
            </a:r>
            <a:r>
              <a:rPr lang="es-ES" dirty="0"/>
              <a:t> </a:t>
            </a:r>
            <a:r>
              <a:rPr lang="es-ES" b="1" dirty="0" err="1"/>
              <a:t>name</a:t>
            </a:r>
            <a:r>
              <a:rPr lang="es-ES" b="1" dirty="0"/>
              <a:t>="</a:t>
            </a:r>
            <a:r>
              <a:rPr lang="es-ES" b="1" dirty="0" err="1"/>
              <a:t>aux</a:t>
            </a:r>
            <a:r>
              <a:rPr lang="es-ES" b="1" dirty="0"/>
              <a:t>"</a:t>
            </a:r>
            <a:r>
              <a:rPr lang="es-ES" dirty="0"/>
              <a:t>&gt;&lt;/</a:t>
            </a:r>
            <a:r>
              <a:rPr lang="es-ES" dirty="0" err="1"/>
              <a:t>router-outlet</a:t>
            </a:r>
            <a:r>
              <a:rPr lang="es-ES" dirty="0"/>
              <a:t>&gt;</a:t>
            </a:r>
          </a:p>
          <a:p>
            <a:r>
              <a:rPr lang="es-ES" dirty="0"/>
              <a:t>Generador de referencias </a:t>
            </a:r>
            <a:r>
              <a:rPr lang="es-ES" dirty="0" err="1"/>
              <a:t>href</a:t>
            </a:r>
            <a:r>
              <a:rPr lang="es-ES" dirty="0"/>
              <a:t>:</a:t>
            </a:r>
          </a:p>
          <a:p>
            <a:pPr marL="400050" lvl="1" indent="0">
              <a:buNone/>
            </a:pPr>
            <a:r>
              <a:rPr lang="es-ES" dirty="0"/>
              <a:t>&lt;a </a:t>
            </a:r>
            <a:r>
              <a:rPr lang="es-ES" b="1" dirty="0" err="1"/>
              <a:t>routerLink</a:t>
            </a:r>
            <a:r>
              <a:rPr lang="es-ES" dirty="0"/>
              <a:t>="/</a:t>
            </a:r>
            <a:r>
              <a:rPr lang="es-ES" dirty="0" err="1"/>
              <a:t>path</a:t>
            </a:r>
            <a:r>
              <a:rPr lang="es-ES" dirty="0"/>
              <a:t>"&gt;</a:t>
            </a:r>
          </a:p>
          <a:p>
            <a:pPr marL="400050" lvl="1" indent="0">
              <a:buNone/>
            </a:pPr>
            <a:r>
              <a:rPr lang="en-US" dirty="0"/>
              <a:t>&lt;button </a:t>
            </a:r>
            <a:r>
              <a:rPr lang="en-US" b="1" dirty="0" err="1"/>
              <a:t>routerLink</a:t>
            </a:r>
            <a:r>
              <a:rPr lang="en-US" dirty="0"/>
              <a:t>="/"&gt;Go to home&lt;/button&gt;</a:t>
            </a:r>
            <a:endParaRPr lang="es-ES" dirty="0"/>
          </a:p>
          <a:p>
            <a:pPr marL="400050" lvl="1" indent="0">
              <a:buNone/>
            </a:pPr>
            <a:r>
              <a:rPr lang="es-ES" dirty="0"/>
              <a:t>&lt;a [</a:t>
            </a:r>
            <a:r>
              <a:rPr lang="es-ES" dirty="0" err="1"/>
              <a:t>routerLink</a:t>
            </a:r>
            <a:r>
              <a:rPr lang="es-ES" dirty="0"/>
              <a:t>]="[ '/</a:t>
            </a:r>
            <a:r>
              <a:rPr lang="es-ES" dirty="0" err="1"/>
              <a:t>path</a:t>
            </a:r>
            <a:r>
              <a:rPr lang="es-ES" dirty="0"/>
              <a:t>', </a:t>
            </a:r>
            <a:r>
              <a:rPr lang="es-ES" dirty="0" err="1"/>
              <a:t>routeParam</a:t>
            </a:r>
            <a:r>
              <a:rPr lang="es-ES" dirty="0"/>
              <a:t> ]"&gt;</a:t>
            </a:r>
          </a:p>
          <a:p>
            <a:pPr marL="400050" lvl="1" indent="0">
              <a:buNone/>
            </a:pPr>
            <a:r>
              <a:rPr lang="es-ES" dirty="0"/>
              <a:t>&lt;a [</a:t>
            </a:r>
            <a:r>
              <a:rPr lang="es-ES" dirty="0" err="1"/>
              <a:t>routerLink</a:t>
            </a:r>
            <a:r>
              <a:rPr lang="es-ES" dirty="0"/>
              <a:t>]="[ '/</a:t>
            </a:r>
            <a:r>
              <a:rPr lang="es-ES" dirty="0" err="1"/>
              <a:t>path</a:t>
            </a:r>
            <a:r>
              <a:rPr lang="es-ES" dirty="0"/>
              <a:t>', { </a:t>
            </a:r>
            <a:r>
              <a:rPr lang="es-ES" dirty="0" err="1"/>
              <a:t>matrixParam</a:t>
            </a:r>
            <a:r>
              <a:rPr lang="es-ES" dirty="0"/>
              <a:t>: '</a:t>
            </a:r>
            <a:r>
              <a:rPr lang="es-ES" dirty="0" err="1"/>
              <a:t>value</a:t>
            </a:r>
            <a:r>
              <a:rPr lang="es-ES" dirty="0"/>
              <a:t>' } ]"&gt;</a:t>
            </a:r>
          </a:p>
          <a:p>
            <a:pPr marL="400050" lvl="1" indent="0">
              <a:buNone/>
            </a:pPr>
            <a:r>
              <a:rPr lang="es-ES" dirty="0"/>
              <a:t>&lt;a [</a:t>
            </a:r>
            <a:r>
              <a:rPr lang="es-ES" dirty="0" err="1"/>
              <a:t>routerLink</a:t>
            </a:r>
            <a:r>
              <a:rPr lang="es-ES" dirty="0"/>
              <a:t>]="[ '/</a:t>
            </a:r>
            <a:r>
              <a:rPr lang="es-ES" dirty="0" err="1"/>
              <a:t>path</a:t>
            </a:r>
            <a:r>
              <a:rPr lang="es-ES" dirty="0"/>
              <a:t>' ]" [</a:t>
            </a:r>
            <a:r>
              <a:rPr lang="es-ES" dirty="0" err="1"/>
              <a:t>queryParams</a:t>
            </a:r>
            <a:r>
              <a:rPr lang="es-ES" dirty="0"/>
              <a:t>]="{ page: 1 }"&gt;</a:t>
            </a:r>
          </a:p>
          <a:p>
            <a:pPr marL="400050" lvl="1" indent="0">
              <a:buNone/>
            </a:pPr>
            <a:r>
              <a:rPr lang="es-ES" dirty="0"/>
              <a:t>&lt;a [</a:t>
            </a:r>
            <a:r>
              <a:rPr lang="es-ES" dirty="0" err="1"/>
              <a:t>routerLink</a:t>
            </a:r>
            <a:r>
              <a:rPr lang="es-ES" dirty="0"/>
              <a:t>]="[ '/</a:t>
            </a:r>
            <a:r>
              <a:rPr lang="es-ES" dirty="0" err="1"/>
              <a:t>path</a:t>
            </a:r>
            <a:r>
              <a:rPr lang="es-ES" dirty="0"/>
              <a:t>' ]" </a:t>
            </a:r>
            <a:r>
              <a:rPr lang="es-ES" dirty="0" err="1"/>
              <a:t>fragment</a:t>
            </a:r>
            <a:r>
              <a:rPr lang="es-ES" dirty="0"/>
              <a:t>="anchor"&gt;</a:t>
            </a:r>
          </a:p>
          <a:p>
            <a:r>
              <a:rPr lang="es-ES" dirty="0"/>
              <a:t>Nombre de la </a:t>
            </a:r>
            <a:r>
              <a:rPr lang="es-ES" dirty="0" err="1"/>
              <a:t>Class</a:t>
            </a:r>
            <a:r>
              <a:rPr lang="es-ES" dirty="0"/>
              <a:t> CSS asociada a ruta actual:</a:t>
            </a:r>
          </a:p>
          <a:p>
            <a:pPr marL="990600" lvl="1" indent="-590550">
              <a:buNone/>
            </a:pPr>
            <a:r>
              <a:rPr lang="es-ES" dirty="0"/>
              <a:t> </a:t>
            </a:r>
            <a:r>
              <a:rPr lang="en-US" dirty="0"/>
              <a:t>&lt;a [</a:t>
            </a:r>
            <a:r>
              <a:rPr lang="en-US" dirty="0" err="1"/>
              <a:t>routerLink</a:t>
            </a:r>
            <a:r>
              <a:rPr lang="en-US" dirty="0"/>
              <a:t>]="[ '/path' ]" </a:t>
            </a:r>
            <a:r>
              <a:rPr lang="en-US" b="1" dirty="0" err="1"/>
              <a:t>routerLinkActive</a:t>
            </a:r>
            <a:r>
              <a:rPr lang="en-US" dirty="0"/>
              <a:t>="active" </a:t>
            </a:r>
            <a:r>
              <a:rPr lang="es-ES" dirty="0"/>
              <a:t>[</a:t>
            </a:r>
            <a:r>
              <a:rPr lang="es-ES" dirty="0" err="1"/>
              <a:t>routerLinkActiveOptions</a:t>
            </a:r>
            <a:r>
              <a:rPr lang="es-ES" dirty="0"/>
              <a:t>]="{</a:t>
            </a:r>
            <a:r>
              <a:rPr lang="es-ES" dirty="0" err="1"/>
              <a:t>exact</a:t>
            </a:r>
            <a:r>
              <a:rPr lang="es-ES" dirty="0"/>
              <a:t>: true}"</a:t>
            </a:r>
            <a:r>
              <a:rPr lang="en-US" dirty="0"/>
              <a:t>&gt;</a:t>
            </a:r>
            <a:endParaRPr lang="es-ES" dirty="0"/>
          </a:p>
        </p:txBody>
      </p:sp>
    </p:spTree>
    <p:extLst>
      <p:ext uri="{BB962C8B-B14F-4D97-AF65-F5344CB8AC3E}">
        <p14:creationId xmlns:p14="http://schemas.microsoft.com/office/powerpoint/2010/main" val="9497691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Trabajar con rutas</a:t>
            </a:r>
          </a:p>
        </p:txBody>
      </p:sp>
      <p:sp>
        <p:nvSpPr>
          <p:cNvPr id="3" name="Marcador de contenido 2"/>
          <p:cNvSpPr>
            <a:spLocks noGrp="1"/>
          </p:cNvSpPr>
          <p:nvPr>
            <p:ph idx="1"/>
          </p:nvPr>
        </p:nvSpPr>
        <p:spPr>
          <a:xfrm>
            <a:off x="457200" y="1528192"/>
            <a:ext cx="8229600" cy="4781128"/>
          </a:xfrm>
        </p:spPr>
        <p:txBody>
          <a:bodyPr>
            <a:normAutofit fontScale="77500" lnSpcReduction="20000"/>
          </a:bodyPr>
          <a:lstStyle/>
          <a:p>
            <a:r>
              <a:rPr lang="es-ES" dirty="0"/>
              <a:t>Importar clases:</a:t>
            </a:r>
          </a:p>
          <a:p>
            <a:pPr marL="457200" lvl="1" indent="0">
              <a:buNone/>
            </a:pPr>
            <a:r>
              <a:rPr lang="en-US" dirty="0"/>
              <a:t>import { Router, </a:t>
            </a:r>
            <a:r>
              <a:rPr lang="en-US" dirty="0" err="1"/>
              <a:t>ActivatedRoute</a:t>
            </a:r>
            <a:r>
              <a:rPr lang="en-US" dirty="0"/>
              <a:t> } from '@angular/router';</a:t>
            </a:r>
          </a:p>
          <a:p>
            <a:r>
              <a:rPr lang="es-ES" dirty="0"/>
              <a:t>Inyectar dependencias:</a:t>
            </a:r>
          </a:p>
          <a:p>
            <a:pPr marL="400050" lvl="1" indent="0">
              <a:buNone/>
            </a:pPr>
            <a:r>
              <a:rPr lang="es-ES" dirty="0"/>
              <a:t>constructor(</a:t>
            </a:r>
            <a:r>
              <a:rPr lang="es-ES" dirty="0" err="1"/>
              <a:t>private</a:t>
            </a:r>
            <a:r>
              <a:rPr lang="es-ES" dirty="0"/>
              <a:t> </a:t>
            </a:r>
            <a:r>
              <a:rPr lang="es-ES" dirty="0" err="1"/>
              <a:t>route</a:t>
            </a:r>
            <a:r>
              <a:rPr lang="es-ES" dirty="0"/>
              <a:t>: </a:t>
            </a:r>
            <a:r>
              <a:rPr lang="es-ES" dirty="0" err="1"/>
              <a:t>ActivatedRoute</a:t>
            </a:r>
            <a:r>
              <a:rPr lang="es-ES" dirty="0"/>
              <a:t>, </a:t>
            </a:r>
            <a:r>
              <a:rPr lang="es-ES" dirty="0" err="1"/>
              <a:t>private</a:t>
            </a:r>
            <a:r>
              <a:rPr lang="es-ES" dirty="0"/>
              <a:t> </a:t>
            </a:r>
            <a:r>
              <a:rPr lang="es-ES" dirty="0" err="1"/>
              <a:t>router</a:t>
            </a:r>
            <a:r>
              <a:rPr lang="es-ES" dirty="0"/>
              <a:t>: </a:t>
            </a:r>
            <a:r>
              <a:rPr lang="es-ES" dirty="0" err="1"/>
              <a:t>Router</a:t>
            </a:r>
            <a:r>
              <a:rPr lang="es-ES" dirty="0"/>
              <a:t>) { }</a:t>
            </a:r>
          </a:p>
          <a:p>
            <a:r>
              <a:rPr lang="es-ES" dirty="0"/>
              <a:t>Decodificar parámetros y ruta:</a:t>
            </a:r>
          </a:p>
          <a:p>
            <a:pPr lvl="1"/>
            <a:r>
              <a:rPr lang="es-ES" dirty="0"/>
              <a:t>Valor actual (Instantánea):</a:t>
            </a:r>
          </a:p>
          <a:p>
            <a:pPr marL="800100" lvl="2" indent="0">
              <a:buNone/>
            </a:pPr>
            <a:r>
              <a:rPr lang="es-ES" dirty="0"/>
              <a:t> </a:t>
            </a:r>
            <a:r>
              <a:rPr lang="es-ES" dirty="0" err="1"/>
              <a:t>let</a:t>
            </a:r>
            <a:r>
              <a:rPr lang="es-ES" dirty="0"/>
              <a:t> id = </a:t>
            </a:r>
            <a:r>
              <a:rPr lang="es-ES" dirty="0" err="1"/>
              <a:t>this.route.snapshot.params</a:t>
            </a:r>
            <a:r>
              <a:rPr lang="es-ES" dirty="0"/>
              <a:t>['id'];</a:t>
            </a:r>
          </a:p>
          <a:p>
            <a:pPr marL="857250" lvl="1" indent="-457200"/>
            <a:r>
              <a:rPr lang="es-ES" dirty="0"/>
              <a:t>Detección de cambios (observable)</a:t>
            </a:r>
          </a:p>
          <a:p>
            <a:pPr marL="800100" lvl="2" indent="0">
              <a:buNone/>
            </a:pPr>
            <a:r>
              <a:rPr lang="es-ES" dirty="0" err="1"/>
              <a:t>route.url.map</a:t>
            </a:r>
            <a:r>
              <a:rPr lang="es-ES" dirty="0"/>
              <a:t>(</a:t>
            </a:r>
            <a:r>
              <a:rPr lang="es-ES" dirty="0" err="1"/>
              <a:t>segments</a:t>
            </a:r>
            <a:r>
              <a:rPr lang="es-ES" dirty="0"/>
              <a:t> =&gt; </a:t>
            </a:r>
            <a:r>
              <a:rPr lang="es-ES" dirty="0" err="1"/>
              <a:t>segments.join</a:t>
            </a:r>
            <a:r>
              <a:rPr lang="es-ES" dirty="0"/>
              <a:t>(''));</a:t>
            </a:r>
          </a:p>
          <a:p>
            <a:pPr marL="800100" lvl="2" indent="0">
              <a:buNone/>
            </a:pPr>
            <a:r>
              <a:rPr lang="es-ES" dirty="0" err="1"/>
              <a:t>let</a:t>
            </a:r>
            <a:r>
              <a:rPr lang="es-ES" dirty="0"/>
              <a:t> </a:t>
            </a:r>
            <a:r>
              <a:rPr lang="es-ES" dirty="0" err="1"/>
              <a:t>sid</a:t>
            </a:r>
            <a:r>
              <a:rPr lang="es-ES" dirty="0"/>
              <a:t> = </a:t>
            </a:r>
            <a:r>
              <a:rPr lang="es-ES" dirty="0" err="1"/>
              <a:t>this.route.queryParamMap.pipe</a:t>
            </a:r>
            <a:r>
              <a:rPr lang="es-ES" dirty="0"/>
              <a:t>(</a:t>
            </a:r>
            <a:r>
              <a:rPr lang="es-ES" dirty="0" err="1"/>
              <a:t>map</a:t>
            </a:r>
            <a:r>
              <a:rPr lang="es-ES" dirty="0"/>
              <a:t>(p =&gt; </a:t>
            </a:r>
            <a:r>
              <a:rPr lang="es-ES" dirty="0" err="1"/>
              <a:t>p.get</a:t>
            </a:r>
            <a:r>
              <a:rPr lang="es-ES" dirty="0"/>
              <a:t>('</a:t>
            </a:r>
            <a:r>
              <a:rPr lang="es-ES" dirty="0" err="1"/>
              <a:t>sid</a:t>
            </a:r>
            <a:r>
              <a:rPr lang="es-ES" dirty="0"/>
              <a:t>') || '</a:t>
            </a:r>
            <a:r>
              <a:rPr lang="es-ES" dirty="0" err="1"/>
              <a:t>None</a:t>
            </a:r>
            <a:r>
              <a:rPr lang="es-ES" dirty="0"/>
              <a:t>'));</a:t>
            </a:r>
          </a:p>
          <a:p>
            <a:pPr marL="800100" lvl="2" indent="0">
              <a:buNone/>
            </a:pPr>
            <a:r>
              <a:rPr lang="es-ES" dirty="0" err="1"/>
              <a:t>this.token</a:t>
            </a:r>
            <a:r>
              <a:rPr lang="es-ES" dirty="0"/>
              <a:t> = </a:t>
            </a:r>
            <a:r>
              <a:rPr lang="es-ES" dirty="0" err="1"/>
              <a:t>this.route.fragment.pipe</a:t>
            </a:r>
            <a:r>
              <a:rPr lang="es-ES" dirty="0"/>
              <a:t>(</a:t>
            </a:r>
            <a:r>
              <a:rPr lang="es-ES" dirty="0" err="1"/>
              <a:t>map</a:t>
            </a:r>
            <a:r>
              <a:rPr lang="es-ES" dirty="0"/>
              <a:t>(f =&gt; f || '</a:t>
            </a:r>
            <a:r>
              <a:rPr lang="es-ES" dirty="0" err="1"/>
              <a:t>None</a:t>
            </a:r>
            <a:r>
              <a:rPr lang="es-ES" dirty="0"/>
              <a:t>'));</a:t>
            </a:r>
          </a:p>
          <a:p>
            <a:r>
              <a:rPr lang="es-ES" dirty="0"/>
              <a:t>Navegación desde el código:</a:t>
            </a:r>
          </a:p>
          <a:p>
            <a:pPr marL="400050" lvl="1" indent="0">
              <a:buNone/>
            </a:pPr>
            <a:r>
              <a:rPr lang="es-ES" dirty="0" err="1"/>
              <a:t>this.router.navigate</a:t>
            </a:r>
            <a:r>
              <a:rPr lang="es-ES" dirty="0"/>
              <a:t>(['/ruta/nueva/1']);</a:t>
            </a:r>
          </a:p>
          <a:p>
            <a:endParaRPr lang="es-ES" dirty="0"/>
          </a:p>
        </p:txBody>
      </p:sp>
    </p:spTree>
    <p:extLst>
      <p:ext uri="{BB962C8B-B14F-4D97-AF65-F5344CB8AC3E}">
        <p14:creationId xmlns:p14="http://schemas.microsoft.com/office/powerpoint/2010/main" val="10063135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Decodifica ruta</a:t>
            </a:r>
          </a:p>
        </p:txBody>
      </p:sp>
      <p:sp>
        <p:nvSpPr>
          <p:cNvPr id="3" name="Marcador de contenido 2"/>
          <p:cNvSpPr>
            <a:spLocks noGrp="1"/>
          </p:cNvSpPr>
          <p:nvPr>
            <p:ph idx="1"/>
          </p:nvPr>
        </p:nvSpPr>
        <p:spPr/>
        <p:txBody>
          <a:bodyPr>
            <a:normAutofit fontScale="62500" lnSpcReduction="20000"/>
          </a:bodyPr>
          <a:lstStyle/>
          <a:p>
            <a:pPr marL="0" indent="0">
              <a:buNone/>
            </a:pPr>
            <a:r>
              <a:rPr lang="es-ES" dirty="0"/>
              <a:t> </a:t>
            </a:r>
            <a:r>
              <a:rPr lang="es-ES" dirty="0" err="1"/>
              <a:t>ngOnInit</a:t>
            </a:r>
            <a:r>
              <a:rPr lang="es-ES" dirty="0"/>
              <a:t>() {</a:t>
            </a:r>
          </a:p>
          <a:p>
            <a:pPr marL="0" indent="0">
              <a:buNone/>
            </a:pPr>
            <a:r>
              <a:rPr lang="es-ES" dirty="0"/>
              <a:t>    </a:t>
            </a:r>
            <a:r>
              <a:rPr lang="es-ES" dirty="0" err="1"/>
              <a:t>let</a:t>
            </a:r>
            <a:r>
              <a:rPr lang="es-ES" dirty="0"/>
              <a:t> id = </a:t>
            </a:r>
            <a:r>
              <a:rPr lang="es-ES" dirty="0" err="1"/>
              <a:t>this.route.snapshot.params</a:t>
            </a:r>
            <a:r>
              <a:rPr lang="es-ES" dirty="0"/>
              <a:t>['id'];</a:t>
            </a:r>
          </a:p>
          <a:p>
            <a:pPr marL="0" indent="0">
              <a:buNone/>
            </a:pPr>
            <a:r>
              <a:rPr lang="es-ES" dirty="0"/>
              <a:t>    </a:t>
            </a:r>
            <a:r>
              <a:rPr lang="es-ES" dirty="0" err="1"/>
              <a:t>if</a:t>
            </a:r>
            <a:r>
              <a:rPr lang="es-ES" dirty="0"/>
              <a:t> (id) {</a:t>
            </a:r>
          </a:p>
          <a:p>
            <a:pPr marL="0" indent="0">
              <a:buNone/>
            </a:pPr>
            <a:r>
              <a:rPr lang="es-ES" dirty="0"/>
              <a:t>      </a:t>
            </a:r>
            <a:r>
              <a:rPr lang="es-ES" dirty="0" err="1"/>
              <a:t>if</a:t>
            </a:r>
            <a:r>
              <a:rPr lang="es-ES" dirty="0"/>
              <a:t> (</a:t>
            </a:r>
            <a:r>
              <a:rPr lang="es-ES" dirty="0" err="1"/>
              <a:t>this.route.snapshot.url.slice</a:t>
            </a:r>
            <a:r>
              <a:rPr lang="es-ES" dirty="0"/>
              <a:t>(-1)[0].</a:t>
            </a:r>
            <a:r>
              <a:rPr lang="es-ES" dirty="0" err="1"/>
              <a:t>path</a:t>
            </a:r>
            <a:r>
              <a:rPr lang="es-ES" dirty="0"/>
              <a:t> === '</a:t>
            </a:r>
            <a:r>
              <a:rPr lang="es-ES" dirty="0" err="1"/>
              <a:t>edit</a:t>
            </a:r>
            <a:r>
              <a:rPr lang="es-ES" dirty="0"/>
              <a:t>') {</a:t>
            </a:r>
          </a:p>
          <a:p>
            <a:pPr marL="0" indent="0">
              <a:buNone/>
            </a:pPr>
            <a:r>
              <a:rPr lang="es-ES" dirty="0"/>
              <a:t>        </a:t>
            </a:r>
            <a:r>
              <a:rPr lang="es-ES" dirty="0" err="1"/>
              <a:t>this.vm.edit</a:t>
            </a:r>
            <a:r>
              <a:rPr lang="es-ES" dirty="0"/>
              <a:t>(+id);</a:t>
            </a:r>
          </a:p>
          <a:p>
            <a:pPr marL="0" indent="0">
              <a:buNone/>
            </a:pPr>
            <a:r>
              <a:rPr lang="es-ES" dirty="0"/>
              <a:t>      } </a:t>
            </a:r>
            <a:r>
              <a:rPr lang="es-ES" dirty="0" err="1"/>
              <a:t>else</a:t>
            </a:r>
            <a:r>
              <a:rPr lang="es-ES" dirty="0"/>
              <a:t> {</a:t>
            </a:r>
          </a:p>
          <a:p>
            <a:pPr marL="0" indent="0">
              <a:buNone/>
            </a:pPr>
            <a:r>
              <a:rPr lang="es-ES" dirty="0"/>
              <a:t>        </a:t>
            </a:r>
            <a:r>
              <a:rPr lang="es-ES" dirty="0" err="1"/>
              <a:t>this.vm.view</a:t>
            </a:r>
            <a:r>
              <a:rPr lang="es-ES" dirty="0"/>
              <a:t>(+id);</a:t>
            </a:r>
          </a:p>
          <a:p>
            <a:pPr marL="0" indent="0">
              <a:buNone/>
            </a:pPr>
            <a:r>
              <a:rPr lang="es-ES" dirty="0"/>
              <a:t>      }</a:t>
            </a:r>
          </a:p>
          <a:p>
            <a:pPr marL="0" indent="0">
              <a:buNone/>
            </a:pPr>
            <a:r>
              <a:rPr lang="es-ES" dirty="0"/>
              <a:t>    } </a:t>
            </a:r>
            <a:r>
              <a:rPr lang="es-ES" dirty="0" err="1"/>
              <a:t>else</a:t>
            </a:r>
            <a:r>
              <a:rPr lang="es-ES" dirty="0"/>
              <a:t> </a:t>
            </a:r>
            <a:r>
              <a:rPr lang="es-ES" dirty="0" err="1"/>
              <a:t>if</a:t>
            </a:r>
            <a:r>
              <a:rPr lang="es-ES" dirty="0"/>
              <a:t> (</a:t>
            </a:r>
            <a:r>
              <a:rPr lang="es-ES" dirty="0" err="1"/>
              <a:t>this.route.snapshot.url.slice</a:t>
            </a:r>
            <a:r>
              <a:rPr lang="es-ES" dirty="0"/>
              <a:t>(-1)[0].</a:t>
            </a:r>
            <a:r>
              <a:rPr lang="es-ES" dirty="0" err="1"/>
              <a:t>path</a:t>
            </a:r>
            <a:r>
              <a:rPr lang="es-ES" dirty="0"/>
              <a:t> === '</a:t>
            </a:r>
            <a:r>
              <a:rPr lang="es-ES" dirty="0" err="1"/>
              <a:t>add</a:t>
            </a:r>
            <a:r>
              <a:rPr lang="es-ES" dirty="0"/>
              <a:t>') {</a:t>
            </a:r>
          </a:p>
          <a:p>
            <a:pPr marL="0" indent="0">
              <a:buNone/>
            </a:pPr>
            <a:r>
              <a:rPr lang="es-ES" dirty="0"/>
              <a:t>      </a:t>
            </a:r>
            <a:r>
              <a:rPr lang="es-ES" dirty="0" err="1"/>
              <a:t>this.vm.add</a:t>
            </a:r>
            <a:r>
              <a:rPr lang="es-ES" dirty="0"/>
              <a:t>();</a:t>
            </a:r>
          </a:p>
          <a:p>
            <a:pPr marL="0" indent="0">
              <a:buNone/>
            </a:pPr>
            <a:r>
              <a:rPr lang="es-ES" dirty="0"/>
              <a:t>    } </a:t>
            </a:r>
            <a:r>
              <a:rPr lang="es-ES" dirty="0" err="1"/>
              <a:t>else</a:t>
            </a:r>
            <a:r>
              <a:rPr lang="es-ES" dirty="0"/>
              <a:t> {</a:t>
            </a:r>
          </a:p>
          <a:p>
            <a:pPr marL="0" indent="0">
              <a:buNone/>
            </a:pPr>
            <a:r>
              <a:rPr lang="es-ES" dirty="0"/>
              <a:t>      </a:t>
            </a:r>
            <a:r>
              <a:rPr lang="es-ES" dirty="0" err="1"/>
              <a:t>this.vm.load</a:t>
            </a:r>
            <a:r>
              <a:rPr lang="es-ES" dirty="0"/>
              <a:t>();</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3428537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Parámetros observables</a:t>
            </a:r>
          </a:p>
        </p:txBody>
      </p:sp>
      <p:sp>
        <p:nvSpPr>
          <p:cNvPr id="3" name="Marcador de contenido 2"/>
          <p:cNvSpPr>
            <a:spLocks noGrp="1"/>
          </p:cNvSpPr>
          <p:nvPr>
            <p:ph idx="1"/>
          </p:nvPr>
        </p:nvSpPr>
        <p:spPr/>
        <p:txBody>
          <a:bodyPr>
            <a:normAutofit fontScale="70000" lnSpcReduction="20000"/>
          </a:bodyPr>
          <a:lstStyle/>
          <a:p>
            <a:pPr marL="0" indent="0">
              <a:buNone/>
            </a:pPr>
            <a:r>
              <a:rPr lang="es-ES" dirty="0"/>
              <a:t> </a:t>
            </a:r>
            <a:r>
              <a:rPr lang="es-ES" dirty="0" err="1"/>
              <a:t>private</a:t>
            </a:r>
            <a:r>
              <a:rPr lang="es-ES" dirty="0"/>
              <a:t> </a:t>
            </a:r>
            <a:r>
              <a:rPr lang="es-ES" dirty="0" err="1"/>
              <a:t>obs</a:t>
            </a:r>
            <a:r>
              <a:rPr lang="es-ES" dirty="0"/>
              <a:t>$: </a:t>
            </a:r>
            <a:r>
              <a:rPr lang="es-ES" dirty="0" err="1"/>
              <a:t>any</a:t>
            </a:r>
            <a:r>
              <a:rPr lang="es-ES" dirty="0"/>
              <a:t>;</a:t>
            </a:r>
          </a:p>
          <a:p>
            <a:pPr marL="0" indent="0">
              <a:buNone/>
            </a:pPr>
            <a:r>
              <a:rPr lang="es-ES" dirty="0"/>
              <a:t> </a:t>
            </a:r>
            <a:r>
              <a:rPr lang="es-ES" dirty="0" err="1"/>
              <a:t>ngOnInit</a:t>
            </a:r>
            <a:r>
              <a:rPr lang="es-ES" dirty="0"/>
              <a:t>() {</a:t>
            </a:r>
          </a:p>
          <a:p>
            <a:pPr marL="0" indent="0">
              <a:buNone/>
            </a:pPr>
            <a:r>
              <a:rPr lang="es-ES" dirty="0"/>
              <a:t>    </a:t>
            </a:r>
            <a:r>
              <a:rPr lang="es-ES" dirty="0" err="1"/>
              <a:t>this.obs</a:t>
            </a:r>
            <a:r>
              <a:rPr lang="es-ES" dirty="0"/>
              <a:t>$ = </a:t>
            </a:r>
            <a:r>
              <a:rPr lang="es-ES" dirty="0" err="1"/>
              <a:t>this.route.paramMap.subscribe</a:t>
            </a:r>
            <a:r>
              <a:rPr lang="es-ES" dirty="0"/>
              <a:t>(</a:t>
            </a:r>
          </a:p>
          <a:p>
            <a:pPr marL="0" indent="0">
              <a:buNone/>
            </a:pPr>
            <a:r>
              <a:rPr lang="es-ES" dirty="0"/>
              <a:t>      (</a:t>
            </a:r>
            <a:r>
              <a:rPr lang="es-ES" dirty="0" err="1"/>
              <a:t>params</a:t>
            </a:r>
            <a:r>
              <a:rPr lang="es-ES" dirty="0"/>
              <a:t>: </a:t>
            </a:r>
            <a:r>
              <a:rPr lang="es-ES" dirty="0" err="1"/>
              <a:t>ParamMap</a:t>
            </a:r>
            <a:r>
              <a:rPr lang="es-ES" dirty="0"/>
              <a:t>) =&gt; {</a:t>
            </a:r>
          </a:p>
          <a:p>
            <a:pPr marL="0" indent="0">
              <a:buNone/>
            </a:pPr>
            <a:r>
              <a:rPr lang="es-ES" dirty="0"/>
              <a:t>      </a:t>
            </a:r>
            <a:r>
              <a:rPr lang="es-ES" dirty="0" err="1"/>
              <a:t>const</a:t>
            </a:r>
            <a:r>
              <a:rPr lang="es-ES" dirty="0"/>
              <a:t> id = +</a:t>
            </a:r>
            <a:r>
              <a:rPr lang="es-ES" dirty="0" err="1"/>
              <a:t>params.get</a:t>
            </a:r>
            <a:r>
              <a:rPr lang="es-ES" dirty="0"/>
              <a:t>('id'); // (+) </a:t>
            </a:r>
            <a:r>
              <a:rPr lang="es-ES" dirty="0" err="1"/>
              <a:t>converts</a:t>
            </a:r>
            <a:r>
              <a:rPr lang="es-ES" dirty="0"/>
              <a:t> </a:t>
            </a:r>
            <a:r>
              <a:rPr lang="es-ES" dirty="0" err="1"/>
              <a:t>string</a:t>
            </a:r>
            <a:r>
              <a:rPr lang="es-ES" dirty="0"/>
              <a:t> 'id' </a:t>
            </a:r>
            <a:r>
              <a:rPr lang="es-ES" dirty="0" err="1"/>
              <a:t>to</a:t>
            </a:r>
            <a:r>
              <a:rPr lang="es-ES" dirty="0"/>
              <a:t> a </a:t>
            </a:r>
            <a:r>
              <a:rPr lang="es-ES" dirty="0" err="1"/>
              <a:t>number</a:t>
            </a:r>
            <a:endParaRPr lang="es-ES" dirty="0"/>
          </a:p>
          <a:p>
            <a:pPr marL="0" indent="0">
              <a:buNone/>
            </a:pPr>
            <a:r>
              <a:rPr lang="es-ES" dirty="0"/>
              <a:t>      </a:t>
            </a:r>
            <a:r>
              <a:rPr lang="es-ES" dirty="0" err="1"/>
              <a:t>if</a:t>
            </a:r>
            <a:r>
              <a:rPr lang="es-ES" dirty="0"/>
              <a:t> (id) {</a:t>
            </a:r>
          </a:p>
          <a:p>
            <a:pPr marL="0" indent="0">
              <a:buNone/>
            </a:pPr>
            <a:r>
              <a:rPr lang="es-ES" dirty="0"/>
              <a:t>        </a:t>
            </a:r>
            <a:r>
              <a:rPr lang="es-ES" dirty="0" err="1"/>
              <a:t>this.vm.edit</a:t>
            </a:r>
            <a:r>
              <a:rPr lang="es-ES" dirty="0"/>
              <a:t>(id);</a:t>
            </a:r>
          </a:p>
          <a:p>
            <a:pPr marL="0" indent="0">
              <a:buNone/>
            </a:pPr>
            <a:r>
              <a:rPr lang="es-ES" dirty="0"/>
              <a:t>      } </a:t>
            </a:r>
            <a:r>
              <a:rPr lang="es-ES" dirty="0" err="1"/>
              <a:t>else</a:t>
            </a:r>
            <a:r>
              <a:rPr lang="es-ES" dirty="0"/>
              <a:t> {</a:t>
            </a:r>
          </a:p>
          <a:p>
            <a:pPr marL="0" indent="0">
              <a:buNone/>
            </a:pPr>
            <a:r>
              <a:rPr lang="es-ES" dirty="0"/>
              <a:t>        </a:t>
            </a:r>
            <a:r>
              <a:rPr lang="es-ES" dirty="0" err="1"/>
              <a:t>this.router.navigate</a:t>
            </a:r>
            <a:r>
              <a:rPr lang="es-ES" dirty="0"/>
              <a:t>(['/404.html']);</a:t>
            </a:r>
          </a:p>
          <a:p>
            <a:pPr marL="0" indent="0">
              <a:buNone/>
            </a:pPr>
            <a:r>
              <a:rPr lang="es-ES" dirty="0"/>
              <a:t>      }</a:t>
            </a:r>
          </a:p>
          <a:p>
            <a:pPr marL="0" indent="0">
              <a:buNone/>
            </a:pPr>
            <a:r>
              <a:rPr lang="es-ES" dirty="0"/>
              <a:t>     });</a:t>
            </a:r>
          </a:p>
          <a:p>
            <a:pPr marL="0" indent="0">
              <a:buNone/>
            </a:pPr>
            <a:r>
              <a:rPr lang="es-ES" dirty="0"/>
              <a:t>  }</a:t>
            </a:r>
          </a:p>
          <a:p>
            <a:pPr marL="0" indent="0">
              <a:buNone/>
            </a:pPr>
            <a:r>
              <a:rPr lang="es-ES" dirty="0"/>
              <a:t>  </a:t>
            </a:r>
            <a:r>
              <a:rPr lang="es-ES" dirty="0" err="1"/>
              <a:t>ngOnDestroy</a:t>
            </a:r>
            <a:r>
              <a:rPr lang="es-ES" dirty="0"/>
              <a:t>() { this.</a:t>
            </a:r>
            <a:r>
              <a:rPr lang="es-ES" dirty="0" err="1"/>
              <a:t>obs</a:t>
            </a:r>
            <a:r>
              <a:rPr lang="es-ES" dirty="0"/>
              <a:t>$.</a:t>
            </a:r>
            <a:r>
              <a:rPr lang="es-ES" dirty="0" err="1"/>
              <a:t>unsubscribe</a:t>
            </a:r>
            <a:r>
              <a:rPr lang="es-ES" dirty="0"/>
              <a:t>(); }</a:t>
            </a:r>
          </a:p>
        </p:txBody>
      </p:sp>
    </p:spTree>
    <p:extLst>
      <p:ext uri="{BB962C8B-B14F-4D97-AF65-F5344CB8AC3E}">
        <p14:creationId xmlns:p14="http://schemas.microsoft.com/office/powerpoint/2010/main" val="421530355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Eventos de ruta</a:t>
            </a:r>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1854086168"/>
              </p:ext>
            </p:extLst>
          </p:nvPr>
        </p:nvGraphicFramePr>
        <p:xfrm>
          <a:off x="457197" y="1569154"/>
          <a:ext cx="8229602" cy="2438400"/>
        </p:xfrm>
        <a:graphic>
          <a:graphicData uri="http://schemas.openxmlformats.org/drawingml/2006/table">
            <a:tbl>
              <a:tblPr firstRow="1" bandRow="1">
                <a:tableStyleId>{B301B821-A1FF-4177-AEE7-76D212191A09}</a:tableStyleId>
              </a:tblPr>
              <a:tblGrid>
                <a:gridCol w="1882555">
                  <a:extLst>
                    <a:ext uri="{9D8B030D-6E8A-4147-A177-3AD203B41FA5}">
                      <a16:colId xmlns:a16="http://schemas.microsoft.com/office/drawing/2014/main" val="20000"/>
                    </a:ext>
                  </a:extLst>
                </a:gridCol>
                <a:gridCol w="6347047">
                  <a:extLst>
                    <a:ext uri="{9D8B030D-6E8A-4147-A177-3AD203B41FA5}">
                      <a16:colId xmlns:a16="http://schemas.microsoft.com/office/drawing/2014/main" val="20001"/>
                    </a:ext>
                  </a:extLst>
                </a:gridCol>
              </a:tblGrid>
              <a:tr h="144000">
                <a:tc>
                  <a:txBody>
                    <a:bodyPr/>
                    <a:lstStyle/>
                    <a:p>
                      <a:pPr algn="l" fontAlgn="t"/>
                      <a:r>
                        <a:rPr lang="es-ES" sz="1400" dirty="0">
                          <a:effectLst/>
                        </a:rPr>
                        <a:t>Evento</a:t>
                      </a:r>
                      <a:endParaRPr lang="es-ES" sz="1400" b="1" dirty="0">
                        <a:effectLst/>
                      </a:endParaRPr>
                    </a:p>
                  </a:txBody>
                  <a:tcPr/>
                </a:tc>
                <a:tc>
                  <a:txBody>
                    <a:bodyPr/>
                    <a:lstStyle/>
                    <a:p>
                      <a:pPr algn="l" fontAlgn="t"/>
                      <a:r>
                        <a:rPr lang="es-ES" sz="1400" dirty="0">
                          <a:effectLst/>
                        </a:rPr>
                        <a:t>Desencadenado </a:t>
                      </a:r>
                      <a:endParaRPr lang="es-ES" sz="1400" b="1" dirty="0">
                        <a:effectLst/>
                      </a:endParaRPr>
                    </a:p>
                  </a:txBody>
                  <a:tcPr/>
                </a:tc>
                <a:extLst>
                  <a:ext uri="{0D108BD9-81ED-4DB2-BD59-A6C34878D82A}">
                    <a16:rowId xmlns:a16="http://schemas.microsoft.com/office/drawing/2014/main" val="10000"/>
                  </a:ext>
                </a:extLst>
              </a:tr>
              <a:tr h="144000">
                <a:tc>
                  <a:txBody>
                    <a:bodyPr/>
                    <a:lstStyle/>
                    <a:p>
                      <a:pPr algn="l" fontAlgn="t"/>
                      <a:r>
                        <a:rPr lang="es-ES" sz="1400" u="none" strike="noStrike" dirty="0" err="1">
                          <a:effectLst/>
                        </a:rPr>
                        <a:t>NavigationStart</a:t>
                      </a:r>
                      <a:endParaRPr lang="es-ES" sz="1400" b="0" dirty="0">
                        <a:effectLst/>
                      </a:endParaRPr>
                    </a:p>
                  </a:txBody>
                  <a:tcPr/>
                </a:tc>
                <a:tc>
                  <a:txBody>
                    <a:bodyPr/>
                    <a:lstStyle/>
                    <a:p>
                      <a:pPr algn="l" fontAlgn="t"/>
                      <a:r>
                        <a:rPr lang="es-ES" sz="1400" dirty="0">
                          <a:effectLst/>
                        </a:rPr>
                        <a:t>cuando comienza la navegación.</a:t>
                      </a:r>
                      <a:endParaRPr lang="es-ES" sz="1400" b="0" dirty="0">
                        <a:effectLst/>
                      </a:endParaRPr>
                    </a:p>
                  </a:txBody>
                  <a:tcPr/>
                </a:tc>
                <a:extLst>
                  <a:ext uri="{0D108BD9-81ED-4DB2-BD59-A6C34878D82A}">
                    <a16:rowId xmlns:a16="http://schemas.microsoft.com/office/drawing/2014/main" val="10001"/>
                  </a:ext>
                </a:extLst>
              </a:tr>
              <a:tr h="144000">
                <a:tc>
                  <a:txBody>
                    <a:bodyPr/>
                    <a:lstStyle/>
                    <a:p>
                      <a:pPr algn="l" fontAlgn="t"/>
                      <a:r>
                        <a:rPr lang="es-ES" sz="1400" u="none" strike="noStrike" dirty="0" err="1">
                          <a:effectLst/>
                        </a:rPr>
                        <a:t>RoutesRecognized</a:t>
                      </a:r>
                      <a:endParaRPr lang="es-ES" sz="1400" b="0" dirty="0">
                        <a:effectLst/>
                      </a:endParaRPr>
                    </a:p>
                  </a:txBody>
                  <a:tcPr/>
                </a:tc>
                <a:tc>
                  <a:txBody>
                    <a:bodyPr/>
                    <a:lstStyle/>
                    <a:p>
                      <a:pPr algn="l" fontAlgn="t"/>
                      <a:r>
                        <a:rPr lang="es-ES" sz="1400" dirty="0">
                          <a:effectLst/>
                        </a:rPr>
                        <a:t>cuando el enrutador analiza la URL y las rutas son reconocidas.</a:t>
                      </a:r>
                      <a:endParaRPr lang="es-ES" sz="1400" b="0" dirty="0">
                        <a:effectLst/>
                      </a:endParaRPr>
                    </a:p>
                  </a:txBody>
                  <a:tcPr/>
                </a:tc>
                <a:extLst>
                  <a:ext uri="{0D108BD9-81ED-4DB2-BD59-A6C34878D82A}">
                    <a16:rowId xmlns:a16="http://schemas.microsoft.com/office/drawing/2014/main" val="10002"/>
                  </a:ext>
                </a:extLst>
              </a:tr>
              <a:tr h="144000">
                <a:tc>
                  <a:txBody>
                    <a:bodyPr/>
                    <a:lstStyle/>
                    <a:p>
                      <a:pPr algn="l" fontAlgn="t"/>
                      <a:r>
                        <a:rPr lang="es-ES" sz="1400" u="none" strike="noStrike" dirty="0" err="1">
                          <a:effectLst/>
                        </a:rPr>
                        <a:t>RouteConfigLoadStart</a:t>
                      </a:r>
                      <a:endParaRPr lang="es-ES" sz="1400" b="0" dirty="0">
                        <a:effectLst/>
                      </a:endParaRPr>
                    </a:p>
                  </a:txBody>
                  <a:tcPr/>
                </a:tc>
                <a:tc>
                  <a:txBody>
                    <a:bodyPr/>
                    <a:lstStyle/>
                    <a:p>
                      <a:pPr algn="l" fontAlgn="t"/>
                      <a:r>
                        <a:rPr lang="es-ES" sz="1400" dirty="0">
                          <a:effectLst/>
                        </a:rPr>
                        <a:t>antes de que empiece</a:t>
                      </a:r>
                      <a:r>
                        <a:rPr lang="es-ES" sz="1400" baseline="0" dirty="0">
                          <a:effectLst/>
                        </a:rPr>
                        <a:t> la carga perezosa</a:t>
                      </a:r>
                      <a:r>
                        <a:rPr lang="es-ES" sz="1400" dirty="0">
                          <a:effectLst/>
                        </a:rPr>
                        <a:t>.</a:t>
                      </a:r>
                      <a:endParaRPr lang="es-ES" sz="1400" b="0" dirty="0">
                        <a:effectLst/>
                      </a:endParaRPr>
                    </a:p>
                  </a:txBody>
                  <a:tcPr/>
                </a:tc>
                <a:extLst>
                  <a:ext uri="{0D108BD9-81ED-4DB2-BD59-A6C34878D82A}">
                    <a16:rowId xmlns:a16="http://schemas.microsoft.com/office/drawing/2014/main" val="10003"/>
                  </a:ext>
                </a:extLst>
              </a:tr>
              <a:tr h="144000">
                <a:tc>
                  <a:txBody>
                    <a:bodyPr/>
                    <a:lstStyle/>
                    <a:p>
                      <a:pPr algn="l" fontAlgn="t"/>
                      <a:r>
                        <a:rPr lang="es-ES" sz="1400" u="none" strike="noStrike" dirty="0" err="1">
                          <a:effectLst/>
                        </a:rPr>
                        <a:t>RouteConfigLoadEnd</a:t>
                      </a:r>
                      <a:endParaRPr lang="es-ES" sz="1400" b="0" dirty="0">
                        <a:effectLst/>
                      </a:endParaRPr>
                    </a:p>
                  </a:txBody>
                  <a:tcPr/>
                </a:tc>
                <a:tc>
                  <a:txBody>
                    <a:bodyPr/>
                    <a:lstStyle/>
                    <a:p>
                      <a:pPr algn="l" fontAlgn="t"/>
                      <a:r>
                        <a:rPr lang="es-ES" sz="1400" dirty="0">
                          <a:effectLst/>
                        </a:rPr>
                        <a:t>después de que una ruta se haya cargado de forma </a:t>
                      </a:r>
                      <a:r>
                        <a:rPr lang="es-ES" sz="1400" baseline="0" dirty="0">
                          <a:effectLst/>
                        </a:rPr>
                        <a:t>perezosa</a:t>
                      </a:r>
                      <a:r>
                        <a:rPr lang="es-ES" sz="1400" dirty="0">
                          <a:effectLst/>
                        </a:rPr>
                        <a:t>.</a:t>
                      </a:r>
                      <a:endParaRPr lang="es-ES" sz="1400" b="0" dirty="0">
                        <a:effectLst/>
                      </a:endParaRPr>
                    </a:p>
                  </a:txBody>
                  <a:tcPr/>
                </a:tc>
                <a:extLst>
                  <a:ext uri="{0D108BD9-81ED-4DB2-BD59-A6C34878D82A}">
                    <a16:rowId xmlns:a16="http://schemas.microsoft.com/office/drawing/2014/main" val="10004"/>
                  </a:ext>
                </a:extLst>
              </a:tr>
              <a:tr h="144000">
                <a:tc>
                  <a:txBody>
                    <a:bodyPr/>
                    <a:lstStyle/>
                    <a:p>
                      <a:pPr algn="l" fontAlgn="t"/>
                      <a:r>
                        <a:rPr lang="es-ES" sz="1400" u="none" strike="noStrike" dirty="0" err="1">
                          <a:effectLst/>
                        </a:rPr>
                        <a:t>NavigationEnd</a:t>
                      </a:r>
                      <a:endParaRPr lang="es-ES" sz="1400" b="0" dirty="0">
                        <a:effectLst/>
                      </a:endParaRPr>
                    </a:p>
                  </a:txBody>
                  <a:tcPr/>
                </a:tc>
                <a:tc>
                  <a:txBody>
                    <a:bodyPr/>
                    <a:lstStyle/>
                    <a:p>
                      <a:pPr algn="l" fontAlgn="t"/>
                      <a:r>
                        <a:rPr lang="es-ES" sz="1400" dirty="0">
                          <a:effectLst/>
                        </a:rPr>
                        <a:t>cuando la navegación termina exitosamente.</a:t>
                      </a:r>
                      <a:endParaRPr lang="es-ES" sz="1400" b="0" dirty="0">
                        <a:effectLst/>
                      </a:endParaRPr>
                    </a:p>
                  </a:txBody>
                  <a:tcPr/>
                </a:tc>
                <a:extLst>
                  <a:ext uri="{0D108BD9-81ED-4DB2-BD59-A6C34878D82A}">
                    <a16:rowId xmlns:a16="http://schemas.microsoft.com/office/drawing/2014/main" val="10005"/>
                  </a:ext>
                </a:extLst>
              </a:tr>
              <a:tr h="144000">
                <a:tc>
                  <a:txBody>
                    <a:bodyPr/>
                    <a:lstStyle/>
                    <a:p>
                      <a:pPr algn="l" fontAlgn="t"/>
                      <a:r>
                        <a:rPr lang="es-ES" sz="1400" u="none" strike="noStrike" dirty="0" err="1">
                          <a:effectLst/>
                        </a:rPr>
                        <a:t>NavigationCancel</a:t>
                      </a:r>
                      <a:endParaRPr lang="es-ES" sz="1400" b="0" dirty="0">
                        <a:effectLst/>
                      </a:endParaRPr>
                    </a:p>
                  </a:txBody>
                  <a:tcPr/>
                </a:tc>
                <a:tc>
                  <a:txBody>
                    <a:bodyPr/>
                    <a:lstStyle/>
                    <a:p>
                      <a:pPr algn="l" fontAlgn="t"/>
                      <a:r>
                        <a:rPr lang="es-ES" sz="1400" dirty="0">
                          <a:effectLst/>
                        </a:rPr>
                        <a:t>cuando se cancela la navegación:</a:t>
                      </a:r>
                      <a:r>
                        <a:rPr lang="es-ES" sz="1400" baseline="0" dirty="0">
                          <a:effectLst/>
                        </a:rPr>
                        <a:t> </a:t>
                      </a:r>
                      <a:r>
                        <a:rPr lang="es-ES" sz="1400" dirty="0">
                          <a:effectLst/>
                        </a:rPr>
                        <a:t>un guardián devuelve falso.</a:t>
                      </a:r>
                      <a:endParaRPr lang="es-ES" sz="1400" b="0" dirty="0">
                        <a:effectLst/>
                      </a:endParaRPr>
                    </a:p>
                  </a:txBody>
                  <a:tcPr/>
                </a:tc>
                <a:extLst>
                  <a:ext uri="{0D108BD9-81ED-4DB2-BD59-A6C34878D82A}">
                    <a16:rowId xmlns:a16="http://schemas.microsoft.com/office/drawing/2014/main" val="10006"/>
                  </a:ext>
                </a:extLst>
              </a:tr>
              <a:tr h="144000">
                <a:tc>
                  <a:txBody>
                    <a:bodyPr/>
                    <a:lstStyle/>
                    <a:p>
                      <a:pPr algn="l" fontAlgn="t"/>
                      <a:r>
                        <a:rPr lang="es-ES" sz="1400" u="none" strike="noStrike" dirty="0" err="1">
                          <a:effectLst/>
                        </a:rPr>
                        <a:t>NavigationError</a:t>
                      </a:r>
                      <a:endParaRPr lang="es-ES" sz="1400" b="0" dirty="0">
                        <a:effectLst/>
                      </a:endParaRPr>
                    </a:p>
                  </a:txBody>
                  <a:tcPr/>
                </a:tc>
                <a:tc>
                  <a:txBody>
                    <a:bodyPr/>
                    <a:lstStyle/>
                    <a:p>
                      <a:pPr algn="l" fontAlgn="t"/>
                      <a:r>
                        <a:rPr lang="es-ES" sz="1400" dirty="0">
                          <a:effectLst/>
                        </a:rPr>
                        <a:t>cuando la navegación falla debido a un error inesperado.</a:t>
                      </a:r>
                      <a:endParaRPr lang="es-ES" sz="1400" b="0" dirty="0">
                        <a:effectLst/>
                      </a:endParaRPr>
                    </a:p>
                  </a:txBody>
                  <a:tcPr/>
                </a:tc>
                <a:extLst>
                  <a:ext uri="{0D108BD9-81ED-4DB2-BD59-A6C34878D82A}">
                    <a16:rowId xmlns:a16="http://schemas.microsoft.com/office/drawing/2014/main" val="10007"/>
                  </a:ext>
                </a:extLst>
              </a:tr>
            </a:tbl>
          </a:graphicData>
        </a:graphic>
      </p:graphicFrame>
      <p:sp>
        <p:nvSpPr>
          <p:cNvPr id="4" name="Marcador de contenido 3"/>
          <p:cNvSpPr>
            <a:spLocks noGrp="1"/>
          </p:cNvSpPr>
          <p:nvPr>
            <p:ph sz="half" idx="2"/>
          </p:nvPr>
        </p:nvSpPr>
        <p:spPr>
          <a:xfrm>
            <a:off x="457200" y="4159070"/>
            <a:ext cx="8229600" cy="1967093"/>
          </a:xfrm>
        </p:spPr>
        <p:txBody>
          <a:bodyPr>
            <a:normAutofit fontScale="70000" lnSpcReduction="20000"/>
          </a:bodyPr>
          <a:lstStyle/>
          <a:p>
            <a:r>
              <a:rPr lang="es-ES" dirty="0"/>
              <a:t>Durante cada navegación, el </a:t>
            </a:r>
            <a:r>
              <a:rPr lang="es-ES" dirty="0" err="1"/>
              <a:t>Router</a:t>
            </a:r>
            <a:r>
              <a:rPr lang="es-ES" dirty="0"/>
              <a:t> emite eventos de navegación a través de la propiedad observable </a:t>
            </a:r>
            <a:r>
              <a:rPr lang="es-ES" dirty="0" err="1"/>
              <a:t>Router.events</a:t>
            </a:r>
            <a:r>
              <a:rPr lang="es-ES" dirty="0"/>
              <a:t> a la se le puede agregar suscriptores para tomar decisiones basadas en la secuencia de eventos.</a:t>
            </a:r>
          </a:p>
          <a:p>
            <a:pPr lvl="4"/>
            <a:endParaRPr lang="es-ES" dirty="0"/>
          </a:p>
          <a:p>
            <a:pPr marL="457200" lvl="1" indent="0">
              <a:buNone/>
            </a:pPr>
            <a:r>
              <a:rPr lang="es-ES" dirty="0" err="1"/>
              <a:t>this.router.events.subscribe</a:t>
            </a:r>
            <a:r>
              <a:rPr lang="es-ES" dirty="0"/>
              <a:t>(</a:t>
            </a:r>
            <a:r>
              <a:rPr lang="es-ES" dirty="0" err="1"/>
              <a:t>ev</a:t>
            </a:r>
            <a:r>
              <a:rPr lang="es-ES" dirty="0"/>
              <a:t> =&gt; {</a:t>
            </a:r>
          </a:p>
          <a:p>
            <a:pPr marL="457200" lvl="1" indent="0">
              <a:buNone/>
            </a:pPr>
            <a:r>
              <a:rPr lang="es-ES" dirty="0"/>
              <a:t>      </a:t>
            </a:r>
            <a:r>
              <a:rPr lang="es-ES" dirty="0" err="1"/>
              <a:t>if</a:t>
            </a:r>
            <a:r>
              <a:rPr lang="es-ES" dirty="0"/>
              <a:t>(</a:t>
            </a:r>
            <a:r>
              <a:rPr lang="es-ES" dirty="0" err="1"/>
              <a:t>ev</a:t>
            </a:r>
            <a:r>
              <a:rPr lang="es-ES" dirty="0"/>
              <a:t> </a:t>
            </a:r>
            <a:r>
              <a:rPr lang="es-ES" dirty="0" err="1"/>
              <a:t>instanceof</a:t>
            </a:r>
            <a:r>
              <a:rPr lang="es-ES" dirty="0"/>
              <a:t> </a:t>
            </a:r>
            <a:r>
              <a:rPr lang="es-ES" dirty="0" err="1"/>
              <a:t>NavigationEnd</a:t>
            </a:r>
            <a:r>
              <a:rPr lang="es-ES" dirty="0"/>
              <a:t>) { </a:t>
            </a:r>
            <a:r>
              <a:rPr lang="es-ES" dirty="0" err="1"/>
              <a:t>this.inicio</a:t>
            </a:r>
            <a:r>
              <a:rPr lang="es-ES" dirty="0"/>
              <a:t> = (</a:t>
            </a:r>
            <a:r>
              <a:rPr lang="es-ES" dirty="0" err="1"/>
              <a:t>ev</a:t>
            </a:r>
            <a:r>
              <a:rPr lang="es-ES" dirty="0"/>
              <a:t> as NavigationEnd).url == '/'; }</a:t>
            </a:r>
          </a:p>
          <a:p>
            <a:pPr marL="457200" lvl="1" indent="0">
              <a:buNone/>
            </a:pPr>
            <a:r>
              <a:rPr lang="es-ES" dirty="0"/>
              <a:t>    });</a:t>
            </a:r>
          </a:p>
        </p:txBody>
      </p:sp>
    </p:spTree>
    <p:extLst>
      <p:ext uri="{BB962C8B-B14F-4D97-AF65-F5344CB8AC3E}">
        <p14:creationId xmlns:p14="http://schemas.microsoft.com/office/powerpoint/2010/main" val="16582605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Guardianes de rutas</a:t>
            </a:r>
          </a:p>
        </p:txBody>
      </p:sp>
      <p:sp>
        <p:nvSpPr>
          <p:cNvPr id="3" name="Marcador de contenido 2"/>
          <p:cNvSpPr>
            <a:spLocks noGrp="1"/>
          </p:cNvSpPr>
          <p:nvPr>
            <p:ph idx="1"/>
          </p:nvPr>
        </p:nvSpPr>
        <p:spPr/>
        <p:txBody>
          <a:bodyPr>
            <a:normAutofit fontScale="62500" lnSpcReduction="20000"/>
          </a:bodyPr>
          <a:lstStyle/>
          <a:p>
            <a:r>
              <a:rPr lang="es-ES" dirty="0"/>
              <a:t>Los guardianes controlan el acceso a las rutas por parte del usuario o si se le permite abandonarla:</a:t>
            </a:r>
          </a:p>
          <a:p>
            <a:pPr lvl="1"/>
            <a:r>
              <a:rPr lang="es-ES" dirty="0" err="1"/>
              <a:t>CanActivate</a:t>
            </a:r>
            <a:r>
              <a:rPr lang="es-ES" dirty="0"/>
              <a:t>: verifica el acceso a la ruta.</a:t>
            </a:r>
          </a:p>
          <a:p>
            <a:pPr lvl="1"/>
            <a:r>
              <a:rPr lang="es-ES" dirty="0" err="1"/>
              <a:t>CanActivateChild</a:t>
            </a:r>
            <a:r>
              <a:rPr lang="es-ES" dirty="0"/>
              <a:t>: verifica el acceso a las ruta hijas.</a:t>
            </a:r>
          </a:p>
          <a:p>
            <a:pPr lvl="1"/>
            <a:r>
              <a:rPr lang="es-ES" dirty="0" err="1"/>
              <a:t>CanDeactivate</a:t>
            </a:r>
            <a:r>
              <a:rPr lang="es-ES" dirty="0"/>
              <a:t>: verifica el abandono de la ruta, permitiendo descartar acciones pendientes que se perderán.</a:t>
            </a:r>
          </a:p>
          <a:p>
            <a:pPr lvl="1"/>
            <a:r>
              <a:rPr lang="es-ES" dirty="0" err="1"/>
              <a:t>CanLoad</a:t>
            </a:r>
            <a:r>
              <a:rPr lang="es-ES" dirty="0"/>
              <a:t>: verifica el acceso a un módulo que requiere carga perezosa.</a:t>
            </a:r>
          </a:p>
          <a:p>
            <a:r>
              <a:rPr lang="es-ES" dirty="0"/>
              <a:t> Para crear un guardián hay que crear un servicio que implemente el correspondiente interfaz y registrarlo en cada ruta a controlar.</a:t>
            </a:r>
          </a:p>
          <a:p>
            <a:pPr marL="457200" lvl="1" indent="0">
              <a:buNone/>
            </a:pPr>
            <a:r>
              <a:rPr lang="es-ES" dirty="0"/>
              <a:t>@</a:t>
            </a:r>
            <a:r>
              <a:rPr lang="es-ES" dirty="0" err="1"/>
              <a:t>Injectable</a:t>
            </a:r>
            <a:r>
              <a:rPr lang="es-ES" dirty="0"/>
              <a:t>()</a:t>
            </a:r>
          </a:p>
          <a:p>
            <a:pPr marL="1165225" lvl="1" indent="-708025">
              <a:buNone/>
            </a:pPr>
            <a:r>
              <a:rPr lang="es-ES" dirty="0" err="1"/>
              <a:t>export</a:t>
            </a:r>
            <a:r>
              <a:rPr lang="es-ES" dirty="0"/>
              <a:t> </a:t>
            </a:r>
            <a:r>
              <a:rPr lang="es-ES" dirty="0" err="1"/>
              <a:t>class</a:t>
            </a:r>
            <a:r>
              <a:rPr lang="es-ES" dirty="0"/>
              <a:t> </a:t>
            </a:r>
            <a:r>
              <a:rPr lang="es-ES" dirty="0" err="1"/>
              <a:t>AuthGuard</a:t>
            </a:r>
            <a:r>
              <a:rPr lang="es-ES" dirty="0"/>
              <a:t> </a:t>
            </a:r>
            <a:r>
              <a:rPr lang="es-ES" dirty="0" err="1"/>
              <a:t>implements</a:t>
            </a:r>
            <a:r>
              <a:rPr lang="es-ES" dirty="0"/>
              <a:t> </a:t>
            </a:r>
            <a:r>
              <a:rPr lang="es-ES" dirty="0" err="1"/>
              <a:t>CanActivate</a:t>
            </a:r>
            <a:r>
              <a:rPr lang="es-ES" dirty="0"/>
              <a:t> {</a:t>
            </a:r>
          </a:p>
          <a:p>
            <a:pPr marL="1165225" lvl="1" indent="-708025">
              <a:buNone/>
            </a:pPr>
            <a:r>
              <a:rPr lang="es-ES" dirty="0"/>
              <a:t>  constructor(</a:t>
            </a:r>
            <a:r>
              <a:rPr lang="es-ES" dirty="0" err="1"/>
              <a:t>private</a:t>
            </a:r>
            <a:r>
              <a:rPr lang="es-ES" dirty="0"/>
              <a:t> </a:t>
            </a:r>
            <a:r>
              <a:rPr lang="es-ES" dirty="0" err="1"/>
              <a:t>authService</a:t>
            </a:r>
            <a:r>
              <a:rPr lang="es-ES" dirty="0"/>
              <a:t>: </a:t>
            </a:r>
            <a:r>
              <a:rPr lang="es-ES" dirty="0" err="1"/>
              <a:t>AuthService</a:t>
            </a:r>
            <a:r>
              <a:rPr lang="es-ES" dirty="0"/>
              <a:t>, </a:t>
            </a:r>
            <a:r>
              <a:rPr lang="es-ES" dirty="0" err="1"/>
              <a:t>private</a:t>
            </a:r>
            <a:r>
              <a:rPr lang="es-ES" dirty="0"/>
              <a:t> </a:t>
            </a:r>
            <a:r>
              <a:rPr lang="es-ES" dirty="0" err="1"/>
              <a:t>router</a:t>
            </a:r>
            <a:r>
              <a:rPr lang="es-ES" dirty="0"/>
              <a:t>: </a:t>
            </a:r>
            <a:r>
              <a:rPr lang="es-ES" dirty="0" err="1"/>
              <a:t>Router</a:t>
            </a:r>
            <a:r>
              <a:rPr lang="es-ES" dirty="0"/>
              <a:t>) {}</a:t>
            </a:r>
          </a:p>
          <a:p>
            <a:pPr marL="1165225" lvl="1" indent="-708025">
              <a:buNone/>
            </a:pPr>
            <a:r>
              <a:rPr lang="es-ES" dirty="0"/>
              <a:t>  </a:t>
            </a:r>
            <a:r>
              <a:rPr lang="es-ES" dirty="0" err="1"/>
              <a:t>canActivate</a:t>
            </a:r>
            <a:r>
              <a:rPr lang="es-ES" dirty="0"/>
              <a:t>(</a:t>
            </a:r>
            <a:r>
              <a:rPr lang="es-ES" dirty="0" err="1"/>
              <a:t>route</a:t>
            </a:r>
            <a:r>
              <a:rPr lang="es-ES" dirty="0"/>
              <a:t>: </a:t>
            </a:r>
            <a:r>
              <a:rPr lang="es-ES" dirty="0" err="1"/>
              <a:t>ActivatedRouteSnapshot</a:t>
            </a:r>
            <a:r>
              <a:rPr lang="es-ES" dirty="0"/>
              <a:t>, </a:t>
            </a:r>
            <a:r>
              <a:rPr lang="es-ES" dirty="0" err="1"/>
              <a:t>state</a:t>
            </a:r>
            <a:r>
              <a:rPr lang="es-ES" dirty="0"/>
              <a:t>: </a:t>
            </a:r>
            <a:r>
              <a:rPr lang="es-ES" dirty="0" err="1"/>
              <a:t>RouterStateSnapshot</a:t>
            </a:r>
            <a:r>
              <a:rPr lang="es-ES" dirty="0"/>
              <a:t>): </a:t>
            </a:r>
            <a:r>
              <a:rPr lang="es-ES" dirty="0" err="1"/>
              <a:t>boolean</a:t>
            </a:r>
            <a:r>
              <a:rPr lang="es-ES" dirty="0"/>
              <a:t> { </a:t>
            </a:r>
            <a:r>
              <a:rPr lang="es-ES" dirty="0" err="1"/>
              <a:t>return</a:t>
            </a:r>
            <a:r>
              <a:rPr lang="es-ES" dirty="0"/>
              <a:t> </a:t>
            </a:r>
            <a:r>
              <a:rPr lang="es-ES" dirty="0" err="1"/>
              <a:t>this.authService.isAutenticated</a:t>
            </a:r>
            <a:r>
              <a:rPr lang="es-ES" dirty="0"/>
              <a:t>;  }</a:t>
            </a:r>
          </a:p>
          <a:p>
            <a:pPr marL="1165225" lvl="1" indent="-708025">
              <a:buNone/>
            </a:pPr>
            <a:r>
              <a:rPr lang="es-ES" dirty="0"/>
              <a:t>}</a:t>
            </a:r>
          </a:p>
          <a:p>
            <a:pPr marL="1165225" lvl="1" indent="-708025">
              <a:buNone/>
            </a:pPr>
            <a:r>
              <a:rPr lang="es-ES" dirty="0"/>
              <a:t>{ </a:t>
            </a:r>
            <a:r>
              <a:rPr lang="es-ES" dirty="0" err="1"/>
              <a:t>path</a:t>
            </a:r>
            <a:r>
              <a:rPr lang="es-ES" dirty="0"/>
              <a:t>: '</a:t>
            </a:r>
            <a:r>
              <a:rPr lang="es-ES" dirty="0" err="1"/>
              <a:t>admin</a:t>
            </a:r>
            <a:r>
              <a:rPr lang="es-ES" dirty="0"/>
              <a:t>', </a:t>
            </a:r>
            <a:r>
              <a:rPr lang="es-ES" dirty="0" err="1"/>
              <a:t>component</a:t>
            </a:r>
            <a:r>
              <a:rPr lang="es-ES" dirty="0"/>
              <a:t>: </a:t>
            </a:r>
            <a:r>
              <a:rPr lang="es-ES" dirty="0" err="1"/>
              <a:t>AdminComponent</a:t>
            </a:r>
            <a:r>
              <a:rPr lang="es-ES" dirty="0"/>
              <a:t>, </a:t>
            </a:r>
            <a:r>
              <a:rPr lang="es-ES" dirty="0" err="1"/>
              <a:t>canActivate</a:t>
            </a:r>
            <a:r>
              <a:rPr lang="es-ES" dirty="0"/>
              <a:t>: [</a:t>
            </a:r>
            <a:r>
              <a:rPr lang="es-ES" dirty="0" err="1"/>
              <a:t>AuthGuard</a:t>
            </a:r>
            <a:r>
              <a:rPr lang="es-ES" dirty="0"/>
              <a:t>], },</a:t>
            </a:r>
          </a:p>
        </p:txBody>
      </p:sp>
    </p:spTree>
    <p:extLst>
      <p:ext uri="{BB962C8B-B14F-4D97-AF65-F5344CB8AC3E}">
        <p14:creationId xmlns:p14="http://schemas.microsoft.com/office/powerpoint/2010/main" val="369045282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Obtener datos antes de navegar</a:t>
            </a:r>
          </a:p>
        </p:txBody>
      </p:sp>
      <p:sp>
        <p:nvSpPr>
          <p:cNvPr id="3" name="Marcador de contenido 2"/>
          <p:cNvSpPr>
            <a:spLocks noGrp="1"/>
          </p:cNvSpPr>
          <p:nvPr>
            <p:ph idx="1"/>
          </p:nvPr>
        </p:nvSpPr>
        <p:spPr/>
        <p:txBody>
          <a:bodyPr>
            <a:normAutofit fontScale="55000" lnSpcReduction="20000"/>
          </a:bodyPr>
          <a:lstStyle/>
          <a:p>
            <a:r>
              <a:rPr lang="es-ES" dirty="0"/>
              <a:t>En algunos casos es interesante resolver el acceso a datos antes de navegar para poder redirigir en caso de no estar disponibles.</a:t>
            </a:r>
          </a:p>
          <a:p>
            <a:r>
              <a:rPr lang="es-ES" dirty="0"/>
              <a:t>Servicio:</a:t>
            </a:r>
          </a:p>
          <a:p>
            <a:pPr marL="400050" lvl="1" indent="0">
              <a:buNone/>
            </a:pPr>
            <a:r>
              <a:rPr lang="es-ES" dirty="0"/>
              <a:t>@</a:t>
            </a:r>
            <a:r>
              <a:rPr lang="es-ES" dirty="0" err="1"/>
              <a:t>Injectable</a:t>
            </a:r>
            <a:r>
              <a:rPr lang="es-ES" dirty="0"/>
              <a:t>({ </a:t>
            </a:r>
            <a:r>
              <a:rPr lang="es-ES" dirty="0" err="1"/>
              <a:t>providedIn</a:t>
            </a:r>
            <a:r>
              <a:rPr lang="es-ES" dirty="0"/>
              <a:t>: '</a:t>
            </a:r>
            <a:r>
              <a:rPr lang="es-ES" dirty="0" err="1"/>
              <a:t>root</a:t>
            </a:r>
            <a:r>
              <a:rPr lang="es-ES" dirty="0"/>
              <a:t>', } )</a:t>
            </a:r>
          </a:p>
          <a:p>
            <a:pPr marL="400050" lvl="1" indent="0">
              <a:buNone/>
            </a:pPr>
            <a:r>
              <a:rPr lang="es-ES" dirty="0" err="1"/>
              <a:t>export</a:t>
            </a:r>
            <a:r>
              <a:rPr lang="es-ES" dirty="0"/>
              <a:t> </a:t>
            </a:r>
            <a:r>
              <a:rPr lang="es-ES" dirty="0" err="1"/>
              <a:t>class</a:t>
            </a:r>
            <a:r>
              <a:rPr lang="es-ES" dirty="0"/>
              <a:t> </a:t>
            </a:r>
            <a:r>
              <a:rPr lang="es-ES" dirty="0" err="1"/>
              <a:t>DatosResolve</a:t>
            </a:r>
            <a:r>
              <a:rPr lang="es-ES" dirty="0"/>
              <a:t> </a:t>
            </a:r>
            <a:r>
              <a:rPr lang="es-ES" dirty="0" err="1"/>
              <a:t>implements</a:t>
            </a:r>
            <a:r>
              <a:rPr lang="es-ES" dirty="0"/>
              <a:t> </a:t>
            </a:r>
            <a:r>
              <a:rPr lang="es-ES" dirty="0" err="1"/>
              <a:t>Resolve</a:t>
            </a:r>
            <a:r>
              <a:rPr lang="es-ES" dirty="0"/>
              <a:t>&lt;</a:t>
            </a:r>
            <a:r>
              <a:rPr lang="es-ES" dirty="0" err="1"/>
              <a:t>any</a:t>
            </a:r>
            <a:r>
              <a:rPr lang="es-ES" dirty="0"/>
              <a:t>&gt; {</a:t>
            </a:r>
          </a:p>
          <a:p>
            <a:pPr marL="400050" lvl="1" indent="0">
              <a:buNone/>
            </a:pPr>
            <a:r>
              <a:rPr lang="es-ES" dirty="0"/>
              <a:t>  constructor(</a:t>
            </a:r>
            <a:r>
              <a:rPr lang="es-ES" dirty="0" err="1"/>
              <a:t>private</a:t>
            </a:r>
            <a:r>
              <a:rPr lang="es-ES" dirty="0"/>
              <a:t> </a:t>
            </a:r>
            <a:r>
              <a:rPr lang="es-ES" dirty="0" err="1"/>
              <a:t>dao</a:t>
            </a:r>
            <a:r>
              <a:rPr lang="es-ES" dirty="0"/>
              <a:t>: </a:t>
            </a:r>
            <a:r>
              <a:rPr lang="es-ES" dirty="0" err="1"/>
              <a:t>DatosDAOService</a:t>
            </a:r>
            <a:r>
              <a:rPr lang="es-ES" dirty="0"/>
              <a:t>, </a:t>
            </a:r>
            <a:r>
              <a:rPr lang="es-ES" dirty="0" err="1"/>
              <a:t>private</a:t>
            </a:r>
            <a:r>
              <a:rPr lang="es-ES" dirty="0"/>
              <a:t> </a:t>
            </a:r>
            <a:r>
              <a:rPr lang="es-ES" dirty="0" err="1"/>
              <a:t>router</a:t>
            </a:r>
            <a:r>
              <a:rPr lang="es-ES" dirty="0"/>
              <a:t>: </a:t>
            </a:r>
            <a:r>
              <a:rPr lang="es-ES" dirty="0" err="1"/>
              <a:t>Router</a:t>
            </a:r>
            <a:r>
              <a:rPr lang="es-ES" dirty="0"/>
              <a:t>) {}</a:t>
            </a:r>
          </a:p>
          <a:p>
            <a:pPr marL="400050" lvl="1" indent="0">
              <a:buNone/>
            </a:pPr>
            <a:r>
              <a:rPr lang="es-ES" dirty="0"/>
              <a:t>  </a:t>
            </a:r>
            <a:r>
              <a:rPr lang="es-ES" dirty="0" err="1"/>
              <a:t>resolve</a:t>
            </a:r>
            <a:r>
              <a:rPr lang="es-ES" dirty="0"/>
              <a:t>(</a:t>
            </a:r>
            <a:r>
              <a:rPr lang="es-ES" dirty="0" err="1"/>
              <a:t>route</a:t>
            </a:r>
            <a:r>
              <a:rPr lang="es-ES" dirty="0"/>
              <a:t>: </a:t>
            </a:r>
            <a:r>
              <a:rPr lang="es-ES" dirty="0" err="1"/>
              <a:t>ActivatedRouteSnapshot</a:t>
            </a:r>
            <a:r>
              <a:rPr lang="es-ES" dirty="0"/>
              <a:t>, </a:t>
            </a:r>
            <a:r>
              <a:rPr lang="es-ES" dirty="0" err="1"/>
              <a:t>state</a:t>
            </a:r>
            <a:r>
              <a:rPr lang="es-ES" dirty="0"/>
              <a:t>: </a:t>
            </a:r>
            <a:r>
              <a:rPr lang="es-ES" dirty="0" err="1"/>
              <a:t>RouterStateSnapshot</a:t>
            </a:r>
            <a:r>
              <a:rPr lang="es-ES" dirty="0"/>
              <a:t>): Observable&lt;</a:t>
            </a:r>
            <a:r>
              <a:rPr lang="es-ES" dirty="0" err="1"/>
              <a:t>any</a:t>
            </a:r>
            <a:r>
              <a:rPr lang="es-ES" dirty="0"/>
              <a:t>&gt; {</a:t>
            </a:r>
          </a:p>
          <a:p>
            <a:pPr marL="400050" lvl="1" indent="0">
              <a:buNone/>
            </a:pPr>
            <a:r>
              <a:rPr lang="es-ES" dirty="0"/>
              <a:t>    </a:t>
            </a:r>
            <a:r>
              <a:rPr lang="es-ES" dirty="0" err="1"/>
              <a:t>return</a:t>
            </a:r>
            <a:r>
              <a:rPr lang="es-ES" dirty="0"/>
              <a:t> </a:t>
            </a:r>
            <a:r>
              <a:rPr lang="es-ES" dirty="0" err="1"/>
              <a:t>this.dao.get</a:t>
            </a:r>
            <a:r>
              <a:rPr lang="es-ES" dirty="0"/>
              <a:t>(+</a:t>
            </a:r>
            <a:r>
              <a:rPr lang="es-ES" dirty="0" err="1"/>
              <a:t>route.paramMap.get</a:t>
            </a:r>
            <a:r>
              <a:rPr lang="es-ES" dirty="0"/>
              <a:t>('id')).pipe(</a:t>
            </a:r>
          </a:p>
          <a:p>
            <a:pPr marL="400050" lvl="1" indent="0">
              <a:buNone/>
            </a:pPr>
            <a:r>
              <a:rPr lang="es-ES" dirty="0"/>
              <a:t>      </a:t>
            </a:r>
            <a:r>
              <a:rPr lang="es-ES" dirty="0" err="1"/>
              <a:t>take</a:t>
            </a:r>
            <a:r>
              <a:rPr lang="es-ES" dirty="0"/>
              <a:t>(1),</a:t>
            </a:r>
          </a:p>
          <a:p>
            <a:pPr marL="400050" lvl="1" indent="0">
              <a:buNone/>
            </a:pPr>
            <a:r>
              <a:rPr lang="es-ES" dirty="0"/>
              <a:t>      </a:t>
            </a:r>
            <a:r>
              <a:rPr lang="es-ES" dirty="0" err="1"/>
              <a:t>map</a:t>
            </a:r>
            <a:r>
              <a:rPr lang="es-ES" dirty="0"/>
              <a:t>(data =&gt; {</a:t>
            </a:r>
          </a:p>
          <a:p>
            <a:pPr marL="400050" lvl="1" indent="0">
              <a:buNone/>
            </a:pPr>
            <a:r>
              <a:rPr lang="es-ES" dirty="0"/>
              <a:t>        </a:t>
            </a:r>
            <a:r>
              <a:rPr lang="es-ES" dirty="0" err="1"/>
              <a:t>if</a:t>
            </a:r>
            <a:r>
              <a:rPr lang="es-ES" dirty="0"/>
              <a:t> (data) { </a:t>
            </a:r>
            <a:r>
              <a:rPr lang="es-ES" dirty="0" err="1"/>
              <a:t>return</a:t>
            </a:r>
            <a:r>
              <a:rPr lang="es-ES" dirty="0"/>
              <a:t> data; } </a:t>
            </a:r>
            <a:r>
              <a:rPr lang="es-ES" dirty="0" err="1"/>
              <a:t>else</a:t>
            </a:r>
            <a:r>
              <a:rPr lang="es-ES" dirty="0"/>
              <a:t> { // id </a:t>
            </a:r>
            <a:r>
              <a:rPr lang="es-ES" dirty="0" err="1"/>
              <a:t>not</a:t>
            </a:r>
            <a:r>
              <a:rPr lang="es-ES" dirty="0"/>
              <a:t> </a:t>
            </a:r>
            <a:r>
              <a:rPr lang="es-ES" dirty="0" err="1"/>
              <a:t>found</a:t>
            </a:r>
            <a:endParaRPr lang="es-ES" dirty="0"/>
          </a:p>
          <a:p>
            <a:pPr marL="400050" lvl="1" indent="0">
              <a:buNone/>
            </a:pPr>
            <a:r>
              <a:rPr lang="es-ES" dirty="0"/>
              <a:t>          </a:t>
            </a:r>
            <a:r>
              <a:rPr lang="es-ES" dirty="0" err="1"/>
              <a:t>this.router.navigate</a:t>
            </a:r>
            <a:r>
              <a:rPr lang="es-ES" dirty="0"/>
              <a:t>(['/404.html']);</a:t>
            </a:r>
          </a:p>
          <a:p>
            <a:pPr marL="400050" lvl="1" indent="0">
              <a:buNone/>
            </a:pPr>
            <a:r>
              <a:rPr lang="es-ES" dirty="0"/>
              <a:t>          </a:t>
            </a:r>
            <a:r>
              <a:rPr lang="es-ES" dirty="0" err="1"/>
              <a:t>return</a:t>
            </a:r>
            <a:r>
              <a:rPr lang="es-ES" dirty="0"/>
              <a:t> </a:t>
            </a:r>
            <a:r>
              <a:rPr lang="es-ES" dirty="0" err="1"/>
              <a:t>null</a:t>
            </a:r>
            <a:r>
              <a:rPr lang="es-ES" dirty="0"/>
              <a:t>;</a:t>
            </a:r>
          </a:p>
          <a:p>
            <a:pPr marL="400050" lvl="1" indent="0">
              <a:buNone/>
            </a:pPr>
            <a:r>
              <a:rPr lang="es-ES" dirty="0"/>
              <a:t>        }</a:t>
            </a:r>
          </a:p>
          <a:p>
            <a:pPr marL="400050" lvl="1" indent="0">
              <a:buNone/>
            </a:pPr>
            <a:r>
              <a:rPr lang="es-ES" dirty="0"/>
              <a:t>      }),</a:t>
            </a:r>
          </a:p>
          <a:p>
            <a:pPr marL="400050" lvl="1" indent="0">
              <a:buNone/>
            </a:pPr>
            <a:r>
              <a:rPr lang="es-ES" dirty="0"/>
              <a:t>      </a:t>
            </a:r>
            <a:r>
              <a:rPr lang="es-ES" dirty="0" err="1"/>
              <a:t>catchError</a:t>
            </a:r>
            <a:r>
              <a:rPr lang="es-ES" dirty="0"/>
              <a:t>(</a:t>
            </a:r>
            <a:r>
              <a:rPr lang="es-ES" dirty="0" err="1"/>
              <a:t>err</a:t>
            </a:r>
            <a:r>
              <a:rPr lang="es-ES" dirty="0"/>
              <a:t> =&gt; { </a:t>
            </a:r>
            <a:r>
              <a:rPr lang="es-ES" dirty="0" err="1"/>
              <a:t>this.router.navigate</a:t>
            </a:r>
            <a:r>
              <a:rPr lang="es-ES" dirty="0"/>
              <a:t>(['/404.html']); </a:t>
            </a:r>
            <a:r>
              <a:rPr lang="es-ES" dirty="0" err="1"/>
              <a:t>return</a:t>
            </a:r>
            <a:r>
              <a:rPr lang="es-ES" dirty="0"/>
              <a:t> </a:t>
            </a:r>
            <a:r>
              <a:rPr lang="es-ES" dirty="0" err="1"/>
              <a:t>empty</a:t>
            </a:r>
            <a:r>
              <a:rPr lang="es-ES" dirty="0"/>
              <a:t>(); })</a:t>
            </a:r>
          </a:p>
          <a:p>
            <a:pPr marL="400050" lvl="1" indent="0">
              <a:buNone/>
            </a:pPr>
            <a:r>
              <a:rPr lang="es-ES" dirty="0"/>
              <a:t>    );</a:t>
            </a:r>
          </a:p>
          <a:p>
            <a:pPr marL="400050" lvl="1" indent="0">
              <a:buNone/>
            </a:pPr>
            <a:r>
              <a:rPr lang="es-ES" dirty="0"/>
              <a:t>  }</a:t>
            </a:r>
          </a:p>
          <a:p>
            <a:pPr marL="400050" lvl="1" indent="0">
              <a:buNone/>
            </a:pPr>
            <a:r>
              <a:rPr lang="es-ES" dirty="0"/>
              <a:t>}</a:t>
            </a:r>
          </a:p>
          <a:p>
            <a:pPr marL="400050" lvl="1" indent="0">
              <a:buNone/>
            </a:pPr>
            <a:endParaRPr lang="es-ES" dirty="0"/>
          </a:p>
        </p:txBody>
      </p:sp>
    </p:spTree>
    <p:extLst>
      <p:ext uri="{BB962C8B-B14F-4D97-AF65-F5344CB8AC3E}">
        <p14:creationId xmlns:p14="http://schemas.microsoft.com/office/powerpoint/2010/main" val="4252096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HTML</a:t>
            </a:r>
          </a:p>
        </p:txBody>
      </p:sp>
      <p:sp>
        <p:nvSpPr>
          <p:cNvPr id="5" name="Marcador de texto 4"/>
          <p:cNvSpPr>
            <a:spLocks noGrp="1"/>
          </p:cNvSpPr>
          <p:nvPr>
            <p:ph type="body" idx="1"/>
          </p:nvPr>
        </p:nvSpPr>
        <p:spPr/>
        <p:txBody>
          <a:bodyPr/>
          <a:lstStyle/>
          <a:p>
            <a:r>
              <a:rPr lang="es-ES" dirty="0"/>
              <a:t>Cliente</a:t>
            </a:r>
          </a:p>
        </p:txBody>
      </p:sp>
      <p:sp>
        <p:nvSpPr>
          <p:cNvPr id="6" name="Marcador de contenido 5"/>
          <p:cNvSpPr>
            <a:spLocks noGrp="1"/>
          </p:cNvSpPr>
          <p:nvPr>
            <p:ph sz="half" idx="2"/>
          </p:nvPr>
        </p:nvSpPr>
        <p:spPr/>
        <p:txBody>
          <a:bodyPr/>
          <a:lstStyle/>
          <a:p>
            <a:r>
              <a:rPr lang="es-ES" dirty="0"/>
              <a:t>Navegadores</a:t>
            </a:r>
          </a:p>
          <a:p>
            <a:pPr lvl="1"/>
            <a:r>
              <a:rPr lang="es-ES" dirty="0"/>
              <a:t>HTML</a:t>
            </a:r>
          </a:p>
        </p:txBody>
      </p:sp>
      <p:sp>
        <p:nvSpPr>
          <p:cNvPr id="7" name="Marcador de texto 6"/>
          <p:cNvSpPr>
            <a:spLocks noGrp="1"/>
          </p:cNvSpPr>
          <p:nvPr>
            <p:ph type="body" sz="quarter" idx="3"/>
          </p:nvPr>
        </p:nvSpPr>
        <p:spPr/>
        <p:txBody>
          <a:bodyPr/>
          <a:lstStyle/>
          <a:p>
            <a:r>
              <a:rPr lang="es-ES" dirty="0"/>
              <a:t>Servidor</a:t>
            </a:r>
          </a:p>
        </p:txBody>
      </p:sp>
      <p:sp>
        <p:nvSpPr>
          <p:cNvPr id="8" name="Marcador de contenido 7"/>
          <p:cNvSpPr>
            <a:spLocks noGrp="1"/>
          </p:cNvSpPr>
          <p:nvPr>
            <p:ph sz="quarter" idx="4"/>
          </p:nvPr>
        </p:nvSpPr>
        <p:spPr/>
        <p:txBody>
          <a:bodyPr/>
          <a:lstStyle/>
          <a:p>
            <a:r>
              <a:rPr lang="es-ES" dirty="0"/>
              <a:t>Servidor Web</a:t>
            </a:r>
          </a:p>
          <a:p>
            <a:pPr lvl="1"/>
            <a:r>
              <a:rPr lang="es-ES" dirty="0"/>
              <a:t>Servidor de ficheros</a:t>
            </a:r>
          </a:p>
          <a:p>
            <a:pPr lvl="1"/>
            <a:r>
              <a:rPr lang="es-ES" dirty="0"/>
              <a:t>Ficheros estáticos</a:t>
            </a:r>
          </a:p>
          <a:p>
            <a:pPr lvl="2"/>
            <a:r>
              <a:rPr lang="es-ES" dirty="0"/>
              <a:t>Texto</a:t>
            </a:r>
          </a:p>
          <a:p>
            <a:pPr lvl="2"/>
            <a:r>
              <a:rPr lang="es-ES" dirty="0"/>
              <a:t>HTML</a:t>
            </a:r>
          </a:p>
          <a:p>
            <a:pPr lvl="1"/>
            <a:r>
              <a:rPr lang="es-ES" dirty="0"/>
              <a:t>Ficheros dinámicos</a:t>
            </a:r>
          </a:p>
          <a:p>
            <a:pPr lvl="2"/>
            <a:r>
              <a:rPr lang="es-ES"/>
              <a:t>CGI (C</a:t>
            </a:r>
            <a:r>
              <a:rPr lang="es-ES" dirty="0"/>
              <a:t>, Perl)</a:t>
            </a:r>
          </a:p>
          <a:p>
            <a:pPr lvl="2"/>
            <a:r>
              <a:rPr lang="es-ES" dirty="0"/>
              <a:t>…</a:t>
            </a:r>
          </a:p>
          <a:p>
            <a:pPr lvl="2"/>
            <a:r>
              <a:rPr lang="es-ES" dirty="0" err="1"/>
              <a:t>Servlet</a:t>
            </a:r>
            <a:endParaRPr lang="es-ES" dirty="0"/>
          </a:p>
        </p:txBody>
      </p:sp>
      <p:sp>
        <p:nvSpPr>
          <p:cNvPr id="9" name="Flecha derecha 8"/>
          <p:cNvSpPr/>
          <p:nvPr/>
        </p:nvSpPr>
        <p:spPr>
          <a:xfrm>
            <a:off x="3059832" y="4005064"/>
            <a:ext cx="201622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URL</a:t>
            </a:r>
          </a:p>
        </p:txBody>
      </p:sp>
      <p:sp>
        <p:nvSpPr>
          <p:cNvPr id="10" name="Flecha izquierda 9"/>
          <p:cNvSpPr/>
          <p:nvPr/>
        </p:nvSpPr>
        <p:spPr>
          <a:xfrm>
            <a:off x="3059832" y="4652937"/>
            <a:ext cx="1872208" cy="1152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Fichero</a:t>
            </a:r>
          </a:p>
          <a:p>
            <a:pPr algn="ctr"/>
            <a:r>
              <a:rPr lang="es-ES" dirty="0"/>
              <a:t>Resultante</a:t>
            </a:r>
          </a:p>
        </p:txBody>
      </p:sp>
    </p:spTree>
    <p:extLst>
      <p:ext uri="{BB962C8B-B14F-4D97-AF65-F5344CB8AC3E}">
        <p14:creationId xmlns:p14="http://schemas.microsoft.com/office/powerpoint/2010/main" val="31185348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Obtener datos antes de navegar</a:t>
            </a:r>
          </a:p>
        </p:txBody>
      </p:sp>
      <p:sp>
        <p:nvSpPr>
          <p:cNvPr id="3" name="Marcador de contenido 2"/>
          <p:cNvSpPr>
            <a:spLocks noGrp="1"/>
          </p:cNvSpPr>
          <p:nvPr>
            <p:ph idx="1"/>
          </p:nvPr>
        </p:nvSpPr>
        <p:spPr/>
        <p:txBody>
          <a:bodyPr>
            <a:normAutofit fontScale="92500"/>
          </a:bodyPr>
          <a:lstStyle/>
          <a:p>
            <a:r>
              <a:rPr lang="es-ES" dirty="0"/>
              <a:t>En la tabla de rutas:</a:t>
            </a:r>
          </a:p>
          <a:p>
            <a:pPr marL="892175" lvl="1" indent="-434975">
              <a:buNone/>
            </a:pPr>
            <a:r>
              <a:rPr lang="es-ES" dirty="0"/>
              <a:t>{ </a:t>
            </a:r>
            <a:r>
              <a:rPr lang="es-ES" dirty="0" err="1"/>
              <a:t>path</a:t>
            </a:r>
            <a:r>
              <a:rPr lang="es-ES" dirty="0"/>
              <a:t>: 'datos/:id', </a:t>
            </a:r>
            <a:r>
              <a:rPr lang="es-ES" dirty="0" err="1"/>
              <a:t>component</a:t>
            </a:r>
            <a:r>
              <a:rPr lang="es-ES" dirty="0"/>
              <a:t>: </a:t>
            </a:r>
            <a:r>
              <a:rPr lang="es-ES" dirty="0" err="1"/>
              <a:t>DatosViewComponent</a:t>
            </a:r>
            <a:r>
              <a:rPr lang="es-ES" dirty="0"/>
              <a:t>, </a:t>
            </a:r>
            <a:r>
              <a:rPr lang="es-ES" dirty="0" err="1"/>
              <a:t>resolve</a:t>
            </a:r>
            <a:r>
              <a:rPr lang="es-ES" dirty="0"/>
              <a:t>: {elemento: </a:t>
            </a:r>
            <a:r>
              <a:rPr lang="es-ES" dirty="0" err="1"/>
              <a:t>DatosResolve</a:t>
            </a:r>
            <a:r>
              <a:rPr lang="es-ES" dirty="0"/>
              <a:t>} },</a:t>
            </a:r>
          </a:p>
          <a:p>
            <a:r>
              <a:rPr lang="es-ES" dirty="0"/>
              <a:t>En el componente:</a:t>
            </a:r>
          </a:p>
          <a:p>
            <a:pPr marL="457200" lvl="1" indent="0">
              <a:buNone/>
            </a:pPr>
            <a:r>
              <a:rPr lang="es-ES" dirty="0"/>
              <a:t> </a:t>
            </a:r>
            <a:r>
              <a:rPr lang="es-ES" dirty="0" err="1"/>
              <a:t>ngOnInit</a:t>
            </a:r>
            <a:r>
              <a:rPr lang="es-ES" dirty="0"/>
              <a:t>() {</a:t>
            </a:r>
          </a:p>
          <a:p>
            <a:pPr marL="457200" lvl="1" indent="0">
              <a:buNone/>
            </a:pPr>
            <a:r>
              <a:rPr lang="es-ES" dirty="0"/>
              <a:t>    </a:t>
            </a:r>
            <a:r>
              <a:rPr lang="es-ES" dirty="0" err="1"/>
              <a:t>this.route.data.subscribe</a:t>
            </a:r>
            <a:r>
              <a:rPr lang="es-ES" dirty="0"/>
              <a:t>((data: { elemento: </a:t>
            </a:r>
            <a:r>
              <a:rPr lang="es-ES" dirty="0" err="1"/>
              <a:t>any</a:t>
            </a:r>
            <a:r>
              <a:rPr lang="es-ES" dirty="0"/>
              <a:t> }) =&gt; {</a:t>
            </a:r>
          </a:p>
          <a:p>
            <a:pPr marL="457200" lvl="1" indent="0">
              <a:buNone/>
            </a:pPr>
            <a:r>
              <a:rPr lang="es-ES" dirty="0"/>
              <a:t>      </a:t>
            </a:r>
            <a:r>
              <a:rPr lang="es-ES" dirty="0" err="1"/>
              <a:t>let</a:t>
            </a:r>
            <a:r>
              <a:rPr lang="es-ES" dirty="0"/>
              <a:t> e = </a:t>
            </a:r>
            <a:r>
              <a:rPr lang="es-ES" dirty="0" err="1"/>
              <a:t>data.elemento</a:t>
            </a:r>
            <a:r>
              <a:rPr lang="es-ES" dirty="0"/>
              <a:t>;</a:t>
            </a:r>
          </a:p>
          <a:p>
            <a:pPr marL="457200" lvl="1" indent="0">
              <a:buNone/>
            </a:pPr>
            <a:r>
              <a:rPr lang="es-ES" dirty="0"/>
              <a:t>      // …</a:t>
            </a:r>
          </a:p>
          <a:p>
            <a:pPr marL="457200" lvl="1" indent="0">
              <a:buNone/>
            </a:pPr>
            <a:r>
              <a:rPr lang="es-ES" dirty="0"/>
              <a:t>    });</a:t>
            </a:r>
          </a:p>
          <a:p>
            <a:endParaRPr lang="es-ES" dirty="0"/>
          </a:p>
          <a:p>
            <a:pPr marL="400050" lvl="1" indent="0">
              <a:buNone/>
            </a:pPr>
            <a:endParaRPr lang="es-ES" dirty="0"/>
          </a:p>
        </p:txBody>
      </p:sp>
    </p:spTree>
    <p:extLst>
      <p:ext uri="{BB962C8B-B14F-4D97-AF65-F5344CB8AC3E}">
        <p14:creationId xmlns:p14="http://schemas.microsoft.com/office/powerpoint/2010/main" val="35955342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Mantenimiento de estado</a:t>
            </a:r>
          </a:p>
        </p:txBody>
      </p:sp>
      <p:sp>
        <p:nvSpPr>
          <p:cNvPr id="3" name="2 Marcador de contenido"/>
          <p:cNvSpPr>
            <a:spLocks noGrp="1"/>
          </p:cNvSpPr>
          <p:nvPr>
            <p:ph idx="1"/>
          </p:nvPr>
        </p:nvSpPr>
        <p:spPr/>
        <p:txBody>
          <a:bodyPr>
            <a:normAutofit fontScale="70000" lnSpcReduction="20000"/>
          </a:bodyPr>
          <a:lstStyle/>
          <a:p>
            <a:r>
              <a:rPr lang="es-ES" dirty="0"/>
              <a:t>Uno de los posibles aspectos problemáticos del </a:t>
            </a:r>
            <a:r>
              <a:rPr lang="es-ES" dirty="0" err="1"/>
              <a:t>enrutado</a:t>
            </a:r>
            <a:r>
              <a:rPr lang="es-ES" dirty="0"/>
              <a:t> es que los componentes se instancian con cada vista donde se estén usando, cada vez que se carga la ruta. </a:t>
            </a:r>
          </a:p>
          <a:p>
            <a:r>
              <a:rPr lang="es-ES" dirty="0"/>
              <a:t>Por este motivo todos los datos que se inicializan y se vuelven a poner a sus valores predeterminados cuando carga cualquier la vista. </a:t>
            </a:r>
          </a:p>
          <a:p>
            <a:r>
              <a:rPr lang="es-ES" dirty="0"/>
              <a:t>El mantenimiento de estado consiste en guardar los datos desde que el componente se destruye hasta que se vuelve a crear y se restaura el estado, situación antes de destruirse.</a:t>
            </a:r>
          </a:p>
          <a:p>
            <a:r>
              <a:rPr lang="es-ES" dirty="0"/>
              <a:t>A través de los servicios se puede implementar el mantenimiento de estado de los componentes en caso de ser necesario. </a:t>
            </a:r>
          </a:p>
          <a:p>
            <a:pPr lvl="1"/>
            <a:r>
              <a:rPr lang="es-ES" dirty="0"/>
              <a:t>El patrón </a:t>
            </a:r>
            <a:r>
              <a:rPr lang="es-ES" dirty="0" err="1"/>
              <a:t>singleton</a:t>
            </a:r>
            <a:r>
              <a:rPr lang="es-ES" dirty="0"/>
              <a:t>, utilizado en la inyección de dependencias, asegura que sólo existe una instancia de ellos en el modulo, por lo que no pierden su estado, y, si hay varios componentes que dependen de un mismo servicio, todos recibirán la misma instancia del objeto.</a:t>
            </a:r>
          </a:p>
          <a:p>
            <a:pPr lvl="1"/>
            <a:endParaRPr lang="es-ES" dirty="0"/>
          </a:p>
        </p:txBody>
      </p:sp>
    </p:spTree>
    <p:extLst>
      <p:ext uri="{BB962C8B-B14F-4D97-AF65-F5344CB8AC3E}">
        <p14:creationId xmlns:p14="http://schemas.microsoft.com/office/powerpoint/2010/main" val="302716584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Patrón </a:t>
            </a:r>
            <a:r>
              <a:rPr lang="es-ES" dirty="0" err="1"/>
              <a:t>Composite</a:t>
            </a:r>
            <a:r>
              <a:rPr lang="es-ES" dirty="0"/>
              <a:t> View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1580" y="1556792"/>
            <a:ext cx="7560840" cy="4594664"/>
          </a:xfrm>
        </p:spPr>
      </p:pic>
    </p:spTree>
    <p:extLst>
      <p:ext uri="{BB962C8B-B14F-4D97-AF65-F5344CB8AC3E}">
        <p14:creationId xmlns:p14="http://schemas.microsoft.com/office/powerpoint/2010/main" val="364562532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outlet</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Punto de entrada con nombre, propiedad </a:t>
            </a:r>
            <a:r>
              <a:rPr lang="es-ES" dirty="0" err="1"/>
              <a:t>outlet</a:t>
            </a:r>
            <a:r>
              <a:rPr lang="es-ES" dirty="0"/>
              <a:t> de la ruta:</a:t>
            </a:r>
          </a:p>
          <a:p>
            <a:pPr marL="400050" lvl="1" indent="0">
              <a:buNone/>
            </a:pPr>
            <a:r>
              <a:rPr lang="es-ES" dirty="0"/>
              <a:t>&lt;</a:t>
            </a:r>
            <a:r>
              <a:rPr lang="es-ES" dirty="0" err="1"/>
              <a:t>router-outlet</a:t>
            </a:r>
            <a:r>
              <a:rPr lang="es-ES" dirty="0"/>
              <a:t> </a:t>
            </a:r>
            <a:r>
              <a:rPr lang="es-ES" dirty="0" err="1"/>
              <a:t>name</a:t>
            </a:r>
            <a:r>
              <a:rPr lang="es-ES" dirty="0"/>
              <a:t>="</a:t>
            </a:r>
            <a:r>
              <a:rPr lang="es-ES" dirty="0" err="1"/>
              <a:t>aside</a:t>
            </a:r>
            <a:r>
              <a:rPr lang="es-ES" dirty="0"/>
              <a:t>"&gt;&lt;/</a:t>
            </a:r>
            <a:r>
              <a:rPr lang="es-ES" dirty="0" err="1"/>
              <a:t>router-outlet</a:t>
            </a:r>
            <a:r>
              <a:rPr lang="es-ES" dirty="0"/>
              <a:t>&gt;</a:t>
            </a:r>
          </a:p>
          <a:p>
            <a:r>
              <a:rPr lang="es-ES" dirty="0"/>
              <a:t>En la tabla de rutas:</a:t>
            </a:r>
          </a:p>
          <a:p>
            <a:pPr marL="400050" lvl="1" indent="0">
              <a:buNone/>
            </a:pPr>
            <a:r>
              <a:rPr lang="es-ES" sz="2900" dirty="0"/>
              <a:t>{ </a:t>
            </a:r>
            <a:r>
              <a:rPr lang="es-ES" sz="2900" dirty="0" err="1"/>
              <a:t>path</a:t>
            </a:r>
            <a:r>
              <a:rPr lang="es-ES" sz="2900" dirty="0"/>
              <a:t>: '</a:t>
            </a:r>
            <a:r>
              <a:rPr lang="es-ES" sz="2900" dirty="0" err="1"/>
              <a:t>mypath</a:t>
            </a:r>
            <a:r>
              <a:rPr lang="es-ES" sz="2900" dirty="0"/>
              <a:t>', </a:t>
            </a:r>
            <a:r>
              <a:rPr lang="es-ES" sz="2900" dirty="0" err="1"/>
              <a:t>component</a:t>
            </a:r>
            <a:r>
              <a:rPr lang="es-ES" sz="2900" dirty="0"/>
              <a:t>: </a:t>
            </a:r>
            <a:r>
              <a:rPr lang="es-ES" sz="2900" dirty="0" err="1"/>
              <a:t>MyComponent</a:t>
            </a:r>
            <a:r>
              <a:rPr lang="es-ES" sz="2900" dirty="0"/>
              <a:t>, </a:t>
            </a:r>
            <a:r>
              <a:rPr lang="es-ES" sz="2900" dirty="0" err="1"/>
              <a:t>outlet</a:t>
            </a:r>
            <a:r>
              <a:rPr lang="es-ES" sz="2900" dirty="0"/>
              <a:t>: '</a:t>
            </a:r>
            <a:r>
              <a:rPr lang="es-ES" sz="2900" dirty="0" err="1"/>
              <a:t>aside</a:t>
            </a:r>
            <a:r>
              <a:rPr lang="es-ES" sz="2900" dirty="0"/>
              <a:t>' }</a:t>
            </a:r>
          </a:p>
          <a:p>
            <a:r>
              <a:rPr lang="es-ES" dirty="0"/>
              <a:t>Generador de referencias secundarias:</a:t>
            </a:r>
          </a:p>
          <a:p>
            <a:pPr marL="400050" lvl="1" indent="0">
              <a:buNone/>
            </a:pPr>
            <a:r>
              <a:rPr lang="es-ES" dirty="0"/>
              <a:t>&lt;a [</a:t>
            </a:r>
            <a:r>
              <a:rPr lang="es-ES" dirty="0" err="1"/>
              <a:t>routerLink</a:t>
            </a:r>
            <a:r>
              <a:rPr lang="es-ES" dirty="0"/>
              <a:t>]="[{ </a:t>
            </a:r>
            <a:r>
              <a:rPr lang="es-ES" dirty="0" err="1"/>
              <a:t>outlets</a:t>
            </a:r>
            <a:r>
              <a:rPr lang="es-ES" dirty="0"/>
              <a:t>: { </a:t>
            </a:r>
            <a:r>
              <a:rPr lang="es-ES" dirty="0" err="1"/>
              <a:t>aside</a:t>
            </a:r>
            <a:r>
              <a:rPr lang="es-ES" dirty="0"/>
              <a:t>: ['</a:t>
            </a:r>
            <a:r>
              <a:rPr lang="es-ES" dirty="0" err="1"/>
              <a:t>mypath</a:t>
            </a:r>
            <a:r>
              <a:rPr lang="es-ES" dirty="0"/>
              <a:t>'] } }]"&gt;...&lt;/a&gt;</a:t>
            </a:r>
          </a:p>
          <a:p>
            <a:r>
              <a:rPr lang="es-ES" dirty="0"/>
              <a:t>Ruta múltiple:</a:t>
            </a:r>
          </a:p>
          <a:p>
            <a:pPr marL="400050" lvl="1" indent="0">
              <a:buNone/>
            </a:pPr>
            <a:r>
              <a:rPr lang="es-ES" dirty="0"/>
              <a:t>http://example.com/mainpath(aside:mypath)</a:t>
            </a:r>
          </a:p>
          <a:p>
            <a:r>
              <a:rPr lang="es-ES" dirty="0"/>
              <a:t>Navegación desde el código:</a:t>
            </a:r>
          </a:p>
          <a:p>
            <a:pPr marL="400050" lvl="1" indent="0">
              <a:buNone/>
            </a:pPr>
            <a:r>
              <a:rPr lang="es-ES" dirty="0" err="1"/>
              <a:t>this.router.navigate</a:t>
            </a:r>
            <a:r>
              <a:rPr lang="es-ES" dirty="0"/>
              <a:t>([{ </a:t>
            </a:r>
            <a:r>
              <a:rPr lang="es-ES" dirty="0" err="1"/>
              <a:t>outlets</a:t>
            </a:r>
            <a:r>
              <a:rPr lang="es-ES" dirty="0"/>
              <a:t>: { </a:t>
            </a:r>
            <a:r>
              <a:rPr lang="es-ES" dirty="0" err="1"/>
              <a:t>aside</a:t>
            </a:r>
            <a:r>
              <a:rPr lang="es-ES" dirty="0"/>
              <a:t>: ['</a:t>
            </a:r>
            <a:r>
              <a:rPr lang="es-ES" dirty="0" err="1"/>
              <a:t>mypath</a:t>
            </a:r>
            <a:r>
              <a:rPr lang="es-ES" dirty="0"/>
              <a:t>'] } }]);</a:t>
            </a:r>
          </a:p>
          <a:p>
            <a:r>
              <a:rPr lang="es-ES" dirty="0"/>
              <a:t>Eliminar el contenido:</a:t>
            </a:r>
          </a:p>
          <a:p>
            <a:pPr marL="400050" lvl="1" indent="0">
              <a:buNone/>
            </a:pPr>
            <a:r>
              <a:rPr lang="es-ES" dirty="0" err="1"/>
              <a:t>this.router.navigate</a:t>
            </a:r>
            <a:r>
              <a:rPr lang="es-ES" dirty="0"/>
              <a:t>([{ </a:t>
            </a:r>
            <a:r>
              <a:rPr lang="es-ES" dirty="0" err="1"/>
              <a:t>outlets</a:t>
            </a:r>
            <a:r>
              <a:rPr lang="es-ES" dirty="0"/>
              <a:t>: { </a:t>
            </a:r>
            <a:r>
              <a:rPr lang="es-ES" dirty="0" err="1"/>
              <a:t>aside</a:t>
            </a:r>
            <a:r>
              <a:rPr lang="es-ES" dirty="0"/>
              <a:t>: </a:t>
            </a:r>
            <a:r>
              <a:rPr lang="es-ES" dirty="0" err="1"/>
              <a:t>null</a:t>
            </a:r>
            <a:r>
              <a:rPr lang="es-ES" dirty="0"/>
              <a:t> } }]);</a:t>
            </a:r>
          </a:p>
        </p:txBody>
      </p:sp>
    </p:spTree>
    <p:extLst>
      <p:ext uri="{BB962C8B-B14F-4D97-AF65-F5344CB8AC3E}">
        <p14:creationId xmlns:p14="http://schemas.microsoft.com/office/powerpoint/2010/main" val="30486409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Lazy</a:t>
            </a:r>
            <a:r>
              <a:rPr lang="es-ES" dirty="0"/>
              <a:t> </a:t>
            </a:r>
            <a:r>
              <a:rPr lang="es-ES" dirty="0" err="1"/>
              <a:t>loading</a:t>
            </a:r>
            <a:endParaRPr lang="es-ES" dirty="0"/>
          </a:p>
        </p:txBody>
      </p:sp>
      <p:sp>
        <p:nvSpPr>
          <p:cNvPr id="3" name="Marcador de contenido 2"/>
          <p:cNvSpPr>
            <a:spLocks noGrp="1"/>
          </p:cNvSpPr>
          <p:nvPr>
            <p:ph idx="1"/>
          </p:nvPr>
        </p:nvSpPr>
        <p:spPr>
          <a:xfrm>
            <a:off x="457200" y="1600200"/>
            <a:ext cx="8229600" cy="4781128"/>
          </a:xfrm>
        </p:spPr>
        <p:txBody>
          <a:bodyPr>
            <a:normAutofit fontScale="70000" lnSpcReduction="20000"/>
          </a:bodyPr>
          <a:lstStyle/>
          <a:p>
            <a:r>
              <a:rPr lang="es-ES" dirty="0"/>
              <a:t>La carga diferida de módulos (</a:t>
            </a:r>
            <a:r>
              <a:rPr lang="es-ES" dirty="0" err="1"/>
              <a:t>lazy</a:t>
            </a:r>
            <a:r>
              <a:rPr lang="es-ES" dirty="0"/>
              <a:t> </a:t>
            </a:r>
            <a:r>
              <a:rPr lang="es-ES" dirty="0" err="1"/>
              <a:t>loading</a:t>
            </a:r>
            <a:r>
              <a:rPr lang="es-ES" dirty="0"/>
              <a:t>) se controla con el </a:t>
            </a:r>
            <a:r>
              <a:rPr lang="es-ES" dirty="0" err="1"/>
              <a:t>router</a:t>
            </a:r>
            <a:r>
              <a:rPr lang="es-ES" dirty="0"/>
              <a:t>:</a:t>
            </a:r>
          </a:p>
          <a:p>
            <a:pPr marL="400050" lvl="1" indent="0">
              <a:buNone/>
            </a:pPr>
            <a:r>
              <a:rPr lang="es-ES" dirty="0" err="1"/>
              <a:t>export</a:t>
            </a:r>
            <a:r>
              <a:rPr lang="es-ES" dirty="0"/>
              <a:t> </a:t>
            </a:r>
            <a:r>
              <a:rPr lang="es-ES" dirty="0" err="1"/>
              <a:t>const</a:t>
            </a:r>
            <a:r>
              <a:rPr lang="es-ES" dirty="0"/>
              <a:t> </a:t>
            </a:r>
            <a:r>
              <a:rPr lang="es-ES" dirty="0" err="1"/>
              <a:t>routes</a:t>
            </a:r>
            <a:r>
              <a:rPr lang="es-ES" dirty="0"/>
              <a:t>: </a:t>
            </a:r>
            <a:r>
              <a:rPr lang="es-ES" dirty="0" err="1"/>
              <a:t>Routes</a:t>
            </a:r>
            <a:r>
              <a:rPr lang="es-ES" dirty="0"/>
              <a:t> = [</a:t>
            </a:r>
          </a:p>
          <a:p>
            <a:pPr marL="400050" lvl="1" indent="0">
              <a:buNone/>
            </a:pPr>
            <a:r>
              <a:rPr lang="es-ES" dirty="0"/>
              <a:t>  // …</a:t>
            </a:r>
          </a:p>
          <a:p>
            <a:pPr marL="400050" lvl="1" indent="0">
              <a:buNone/>
            </a:pPr>
            <a:r>
              <a:rPr lang="es-ES" dirty="0"/>
              <a:t>  { </a:t>
            </a:r>
            <a:r>
              <a:rPr lang="es-ES" dirty="0" err="1"/>
              <a:t>path</a:t>
            </a:r>
            <a:r>
              <a:rPr lang="es-ES" dirty="0"/>
              <a:t>: '</a:t>
            </a:r>
            <a:r>
              <a:rPr lang="es-ES" dirty="0" err="1"/>
              <a:t>admin</a:t>
            </a:r>
            <a:r>
              <a:rPr lang="es-ES" dirty="0"/>
              <a:t>', </a:t>
            </a:r>
          </a:p>
          <a:p>
            <a:pPr marL="400050" lvl="1" indent="0">
              <a:buNone/>
            </a:pPr>
            <a:r>
              <a:rPr lang="es-ES" dirty="0"/>
              <a:t>    </a:t>
            </a:r>
            <a:r>
              <a:rPr lang="es-ES" dirty="0" err="1"/>
              <a:t>loadChildren</a:t>
            </a:r>
            <a:r>
              <a:rPr lang="es-ES" dirty="0"/>
              <a:t>: './</a:t>
            </a:r>
            <a:r>
              <a:rPr lang="es-ES" dirty="0" err="1"/>
              <a:t>admin</a:t>
            </a:r>
            <a:r>
              <a:rPr lang="es-ES" dirty="0"/>
              <a:t>/</a:t>
            </a:r>
            <a:r>
              <a:rPr lang="es-ES" dirty="0" err="1"/>
              <a:t>admin.module#AdminModule</a:t>
            </a:r>
            <a:r>
              <a:rPr lang="es-ES" dirty="0"/>
              <a:t>' },</a:t>
            </a:r>
          </a:p>
          <a:p>
            <a:pPr marL="400050" lvl="1" indent="0">
              <a:buNone/>
            </a:pPr>
            <a:r>
              <a:rPr lang="es-ES" dirty="0"/>
              <a:t>];</a:t>
            </a:r>
          </a:p>
          <a:p>
            <a:r>
              <a:rPr lang="es-ES" dirty="0"/>
              <a:t>El localizador </a:t>
            </a:r>
            <a:r>
              <a:rPr lang="es-ES" dirty="0" err="1"/>
              <a:t>loadChildren</a:t>
            </a:r>
            <a:r>
              <a:rPr lang="es-ES" dirty="0"/>
              <a:t> de carga perezosa es una cadena, no un tipo. </a:t>
            </a:r>
          </a:p>
          <a:p>
            <a:r>
              <a:rPr lang="es-ES" dirty="0"/>
              <a:t>La cadena identifica tanto el módulo de archivo (módulo TypeScript) como el módulo de clase (módulo Angular), este último separado del anterior por una #.</a:t>
            </a:r>
          </a:p>
          <a:p>
            <a:pPr marL="514350" lvl="1" indent="0">
              <a:buNone/>
            </a:pPr>
            <a:r>
              <a:rPr lang="es-ES" dirty="0"/>
              <a:t>./</a:t>
            </a:r>
            <a:r>
              <a:rPr lang="es-ES" dirty="0" err="1"/>
              <a:t>admin</a:t>
            </a:r>
            <a:r>
              <a:rPr lang="es-ES" dirty="0"/>
              <a:t>/</a:t>
            </a:r>
            <a:r>
              <a:rPr lang="es-ES" dirty="0" err="1"/>
              <a:t>admin.module#AdminModule</a:t>
            </a:r>
            <a:endParaRPr lang="es-ES" dirty="0"/>
          </a:p>
          <a:p>
            <a:pPr marL="363538" indent="0">
              <a:buNone/>
            </a:pPr>
            <a:r>
              <a:rPr lang="es-ES" dirty="0"/>
              <a:t>equivale a una importación en </a:t>
            </a:r>
            <a:r>
              <a:rPr lang="es-ES" dirty="0" err="1"/>
              <a:t>app.module</a:t>
            </a:r>
            <a:endParaRPr lang="es-ES" dirty="0"/>
          </a:p>
          <a:p>
            <a:pPr marL="514350" lvl="1" indent="0">
              <a:buNone/>
            </a:pPr>
            <a:r>
              <a:rPr lang="en-US" dirty="0"/>
              <a:t>import { </a:t>
            </a:r>
            <a:r>
              <a:rPr lang="es-ES" dirty="0" err="1"/>
              <a:t>AdminModule</a:t>
            </a:r>
            <a:r>
              <a:rPr lang="es-ES" dirty="0"/>
              <a:t> </a:t>
            </a:r>
            <a:r>
              <a:rPr lang="en-US" dirty="0"/>
              <a:t>} from '.</a:t>
            </a:r>
            <a:r>
              <a:rPr lang="es-ES" dirty="0"/>
              <a:t>/</a:t>
            </a:r>
            <a:r>
              <a:rPr lang="es-ES" dirty="0" err="1"/>
              <a:t>admin</a:t>
            </a:r>
            <a:r>
              <a:rPr lang="es-ES" dirty="0"/>
              <a:t>/</a:t>
            </a:r>
            <a:r>
              <a:rPr lang="es-ES" dirty="0" err="1"/>
              <a:t>admin.module</a:t>
            </a:r>
            <a:r>
              <a:rPr lang="en-US" dirty="0"/>
              <a:t>';</a:t>
            </a:r>
            <a:endParaRPr lang="es-ES" dirty="0"/>
          </a:p>
          <a:p>
            <a:endParaRPr lang="es-ES" dirty="0"/>
          </a:p>
          <a:p>
            <a:endParaRPr lang="es-ES" dirty="0"/>
          </a:p>
        </p:txBody>
      </p:sp>
    </p:spTree>
    <p:extLst>
      <p:ext uri="{BB962C8B-B14F-4D97-AF65-F5344CB8AC3E}">
        <p14:creationId xmlns:p14="http://schemas.microsoft.com/office/powerpoint/2010/main" val="34929545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Lazy</a:t>
            </a:r>
            <a:r>
              <a:rPr lang="es-ES" dirty="0"/>
              <a:t> </a:t>
            </a:r>
            <a:r>
              <a:rPr lang="es-ES" dirty="0" err="1"/>
              <a:t>loading</a:t>
            </a:r>
            <a:endParaRPr lang="es-ES" dirty="0"/>
          </a:p>
        </p:txBody>
      </p:sp>
      <p:sp>
        <p:nvSpPr>
          <p:cNvPr id="3" name="Marcador de contenido 2"/>
          <p:cNvSpPr>
            <a:spLocks noGrp="1"/>
          </p:cNvSpPr>
          <p:nvPr>
            <p:ph idx="1"/>
          </p:nvPr>
        </p:nvSpPr>
        <p:spPr>
          <a:xfrm>
            <a:off x="457200" y="1600200"/>
            <a:ext cx="8229600" cy="4781128"/>
          </a:xfrm>
        </p:spPr>
        <p:txBody>
          <a:bodyPr>
            <a:normAutofit fontScale="70000" lnSpcReduction="20000"/>
          </a:bodyPr>
          <a:lstStyle/>
          <a:p>
            <a:r>
              <a:rPr lang="es-ES" dirty="0"/>
              <a:t>El módulo </a:t>
            </a:r>
            <a:r>
              <a:rPr lang="es-ES" dirty="0" err="1"/>
              <a:t>LazyLoad</a:t>
            </a:r>
            <a:r>
              <a:rPr lang="es-ES" dirty="0"/>
              <a:t> no debe estar entre los </a:t>
            </a:r>
            <a:r>
              <a:rPr lang="es-ES" dirty="0" err="1"/>
              <a:t>imports</a:t>
            </a:r>
            <a:r>
              <a:rPr lang="es-ES" dirty="0"/>
              <a:t> del @</a:t>
            </a:r>
            <a:r>
              <a:rPr lang="es-ES" dirty="0" err="1"/>
              <a:t>NgModule</a:t>
            </a:r>
            <a:r>
              <a:rPr lang="es-ES" dirty="0"/>
              <a:t> del </a:t>
            </a:r>
            <a:r>
              <a:rPr lang="es-ES" dirty="0" err="1"/>
              <a:t>AppModule</a:t>
            </a:r>
            <a:r>
              <a:rPr lang="es-ES" dirty="0"/>
              <a:t>.</a:t>
            </a:r>
          </a:p>
          <a:p>
            <a:r>
              <a:rPr lang="es-ES" dirty="0" err="1"/>
              <a:t>WebPack</a:t>
            </a:r>
            <a:r>
              <a:rPr lang="es-ES" dirty="0"/>
              <a:t> crea un </a:t>
            </a:r>
            <a:r>
              <a:rPr lang="es-ES" dirty="0" err="1"/>
              <a:t>bundle</a:t>
            </a:r>
            <a:r>
              <a:rPr lang="es-ES" dirty="0"/>
              <a:t> por cada módulo </a:t>
            </a:r>
            <a:r>
              <a:rPr lang="es-ES" dirty="0" err="1"/>
              <a:t>enrutado</a:t>
            </a:r>
            <a:r>
              <a:rPr lang="es-ES" dirty="0"/>
              <a:t> como </a:t>
            </a:r>
            <a:r>
              <a:rPr lang="es-ES" dirty="0" err="1"/>
              <a:t>loadChildren</a:t>
            </a:r>
            <a:r>
              <a:rPr lang="es-ES" dirty="0"/>
              <a:t> identificado por un número y la sub extensión .</a:t>
            </a:r>
            <a:r>
              <a:rPr lang="es-ES" dirty="0" err="1"/>
              <a:t>chunk</a:t>
            </a:r>
            <a:endParaRPr lang="es-ES" dirty="0"/>
          </a:p>
          <a:p>
            <a:pPr lvl="1"/>
            <a:r>
              <a:rPr lang="es-ES" dirty="0"/>
              <a:t>0.chunk.js, 1.chunk.js, 2.chunk.js, …</a:t>
            </a:r>
          </a:p>
          <a:p>
            <a:r>
              <a:rPr lang="es-ES" dirty="0"/>
              <a:t>El módulo </a:t>
            </a:r>
            <a:r>
              <a:rPr lang="es-ES" dirty="0" err="1"/>
              <a:t>LazyLoad</a:t>
            </a:r>
            <a:r>
              <a:rPr lang="es-ES" dirty="0"/>
              <a:t> debe tener una tabla de rutas con la ruta vacía que indica el componente inicial del módulo.</a:t>
            </a:r>
          </a:p>
          <a:p>
            <a:pPr marL="457200" lvl="1" indent="0">
              <a:buNone/>
            </a:pPr>
            <a:r>
              <a:rPr lang="es-ES" dirty="0" err="1"/>
              <a:t>export</a:t>
            </a:r>
            <a:r>
              <a:rPr lang="es-ES" dirty="0"/>
              <a:t> </a:t>
            </a:r>
            <a:r>
              <a:rPr lang="es-ES" dirty="0" err="1"/>
              <a:t>const</a:t>
            </a:r>
            <a:r>
              <a:rPr lang="es-ES" dirty="0"/>
              <a:t> </a:t>
            </a:r>
            <a:r>
              <a:rPr lang="es-ES" dirty="0" err="1"/>
              <a:t>routes</a:t>
            </a:r>
            <a:r>
              <a:rPr lang="es-ES" dirty="0"/>
              <a:t>: </a:t>
            </a:r>
            <a:r>
              <a:rPr lang="es-ES" dirty="0" err="1"/>
              <a:t>Routes</a:t>
            </a:r>
            <a:r>
              <a:rPr lang="es-ES" dirty="0"/>
              <a:t> = [</a:t>
            </a:r>
          </a:p>
          <a:p>
            <a:pPr marL="457200" lvl="1" indent="0">
              <a:buNone/>
            </a:pPr>
            <a:r>
              <a:rPr lang="es-ES" dirty="0"/>
              <a:t>    { </a:t>
            </a:r>
            <a:r>
              <a:rPr lang="es-ES" dirty="0" err="1"/>
              <a:t>path</a:t>
            </a:r>
            <a:r>
              <a:rPr lang="es-ES" dirty="0"/>
              <a:t>: '', </a:t>
            </a:r>
            <a:r>
              <a:rPr lang="es-ES" dirty="0" err="1"/>
              <a:t>component</a:t>
            </a:r>
            <a:r>
              <a:rPr lang="es-ES" dirty="0"/>
              <a:t>: </a:t>
            </a:r>
            <a:r>
              <a:rPr lang="es-ES" dirty="0" err="1"/>
              <a:t>AdminMainComponent</a:t>
            </a:r>
            <a:r>
              <a:rPr lang="es-ES" dirty="0"/>
              <a:t> },</a:t>
            </a:r>
          </a:p>
          <a:p>
            <a:pPr marL="457200" lvl="1" indent="0">
              <a:buNone/>
            </a:pPr>
            <a:r>
              <a:rPr lang="es-ES" dirty="0"/>
              <a:t>    { </a:t>
            </a:r>
            <a:r>
              <a:rPr lang="es-ES" dirty="0" err="1"/>
              <a:t>path</a:t>
            </a:r>
            <a:r>
              <a:rPr lang="es-ES" dirty="0"/>
              <a:t>: '</a:t>
            </a:r>
            <a:r>
              <a:rPr lang="es-ES" dirty="0" err="1"/>
              <a:t>users</a:t>
            </a:r>
            <a:r>
              <a:rPr lang="es-ES" dirty="0"/>
              <a:t>', </a:t>
            </a:r>
            <a:r>
              <a:rPr lang="es-ES" dirty="0" err="1"/>
              <a:t>component</a:t>
            </a:r>
            <a:r>
              <a:rPr lang="es-ES" dirty="0"/>
              <a:t>: </a:t>
            </a:r>
            <a:r>
              <a:rPr lang="es-ES" dirty="0" err="1"/>
              <a:t>UsersComponent</a:t>
            </a:r>
            <a:r>
              <a:rPr lang="es-ES" dirty="0"/>
              <a:t> },</a:t>
            </a:r>
          </a:p>
          <a:p>
            <a:pPr marL="457200" lvl="1" indent="0">
              <a:buNone/>
            </a:pPr>
            <a:r>
              <a:rPr lang="es-ES" dirty="0"/>
              <a:t>    { </a:t>
            </a:r>
            <a:r>
              <a:rPr lang="es-ES" dirty="0" err="1"/>
              <a:t>path</a:t>
            </a:r>
            <a:r>
              <a:rPr lang="es-ES" dirty="0"/>
              <a:t>: 'roles', </a:t>
            </a:r>
            <a:r>
              <a:rPr lang="es-ES" dirty="0" err="1"/>
              <a:t>component</a:t>
            </a:r>
            <a:r>
              <a:rPr lang="es-ES" dirty="0"/>
              <a:t>: </a:t>
            </a:r>
            <a:r>
              <a:rPr lang="es-ES" dirty="0" err="1"/>
              <a:t>RolesComponent</a:t>
            </a:r>
            <a:r>
              <a:rPr lang="es-ES" dirty="0"/>
              <a:t> },</a:t>
            </a:r>
          </a:p>
          <a:p>
            <a:pPr marL="457200" lvl="1" indent="0">
              <a:buNone/>
            </a:pPr>
            <a:r>
              <a:rPr lang="es-ES" dirty="0"/>
              <a:t>];</a:t>
            </a:r>
          </a:p>
          <a:p>
            <a:r>
              <a:rPr lang="es-ES" dirty="0"/>
              <a:t>La tabla de rutas, en el módulo </a:t>
            </a:r>
            <a:r>
              <a:rPr lang="es-ES" dirty="0" err="1"/>
              <a:t>LazyLoad</a:t>
            </a:r>
            <a:r>
              <a:rPr lang="es-ES" dirty="0"/>
              <a:t> se debe importar a través del </a:t>
            </a:r>
            <a:r>
              <a:rPr lang="es-ES" dirty="0" err="1"/>
              <a:t>forChild</a:t>
            </a:r>
            <a:r>
              <a:rPr lang="es-ES" dirty="0"/>
              <a:t>:</a:t>
            </a:r>
          </a:p>
          <a:p>
            <a:pPr marL="457200" lvl="1" indent="0">
              <a:buNone/>
            </a:pPr>
            <a:r>
              <a:rPr lang="es-ES" dirty="0"/>
              <a:t>@</a:t>
            </a:r>
            <a:r>
              <a:rPr lang="es-ES" dirty="0" err="1"/>
              <a:t>NgModule</a:t>
            </a:r>
            <a:r>
              <a:rPr lang="es-ES" dirty="0"/>
              <a:t>({  </a:t>
            </a:r>
            <a:r>
              <a:rPr lang="es-ES" dirty="0" err="1"/>
              <a:t>imports</a:t>
            </a:r>
            <a:r>
              <a:rPr lang="es-ES" dirty="0"/>
              <a:t>: [ </a:t>
            </a:r>
            <a:r>
              <a:rPr lang="es-ES" dirty="0" err="1"/>
              <a:t>RouterModule.forChild</a:t>
            </a:r>
            <a:r>
              <a:rPr lang="es-ES" dirty="0"/>
              <a:t>(</a:t>
            </a:r>
            <a:r>
              <a:rPr lang="es-ES" dirty="0" err="1"/>
              <a:t>routes</a:t>
            </a:r>
            <a:r>
              <a:rPr lang="es-ES" dirty="0"/>
              <a:t>), // …</a:t>
            </a:r>
          </a:p>
        </p:txBody>
      </p:sp>
    </p:spTree>
    <p:extLst>
      <p:ext uri="{BB962C8B-B14F-4D97-AF65-F5344CB8AC3E}">
        <p14:creationId xmlns:p14="http://schemas.microsoft.com/office/powerpoint/2010/main" val="42490500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Despliegue</a:t>
            </a:r>
          </a:p>
        </p:txBody>
      </p:sp>
      <p:sp>
        <p:nvSpPr>
          <p:cNvPr id="5" name="Marcador de texto 4"/>
          <p:cNvSpPr>
            <a:spLocks noGrp="1"/>
          </p:cNvSpPr>
          <p:nvPr>
            <p:ph type="body" idx="1"/>
          </p:nvPr>
        </p:nvSpPr>
        <p:spPr/>
        <p:txBody>
          <a:bodyPr/>
          <a:lstStyle/>
          <a:p>
            <a:endParaRPr lang="es-ES"/>
          </a:p>
        </p:txBody>
      </p:sp>
    </p:spTree>
    <p:extLst>
      <p:ext uri="{BB962C8B-B14F-4D97-AF65-F5344CB8AC3E}">
        <p14:creationId xmlns:p14="http://schemas.microsoft.com/office/powerpoint/2010/main" val="624584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a:t>
            </a:r>
          </a:p>
        </p:txBody>
      </p:sp>
      <p:sp>
        <p:nvSpPr>
          <p:cNvPr id="3" name="Marcador de contenido 2"/>
          <p:cNvSpPr>
            <a:spLocks noGrp="1"/>
          </p:cNvSpPr>
          <p:nvPr>
            <p:ph idx="1"/>
          </p:nvPr>
        </p:nvSpPr>
        <p:spPr/>
        <p:txBody>
          <a:bodyPr>
            <a:normAutofit fontScale="85000" lnSpcReduction="20000"/>
          </a:bodyPr>
          <a:lstStyle/>
          <a:p>
            <a:r>
              <a:rPr lang="es-ES" dirty="0"/>
              <a:t>Son imprescindibles en entornos de calidad: permite ejecutar las pruebas unitarias, las pruebas de extremo a extremo o comprobar la sintaxis. </a:t>
            </a:r>
          </a:p>
          <a:p>
            <a:r>
              <a:rPr lang="es-ES" dirty="0"/>
              <a:t>Para comprobar la sintaxis: Hay que ejecutar el analizador con el comando:</a:t>
            </a:r>
          </a:p>
          <a:p>
            <a:pPr lvl="1"/>
            <a:r>
              <a:rPr lang="es-ES" dirty="0" err="1"/>
              <a:t>ng</a:t>
            </a:r>
            <a:r>
              <a:rPr lang="es-ES" dirty="0"/>
              <a:t> </a:t>
            </a:r>
            <a:r>
              <a:rPr lang="es-ES" dirty="0" err="1"/>
              <a:t>lint</a:t>
            </a:r>
            <a:endParaRPr lang="es-ES" dirty="0"/>
          </a:p>
          <a:p>
            <a:r>
              <a:rPr lang="es-ES" dirty="0"/>
              <a:t>Para ejecutar </a:t>
            </a:r>
            <a:r>
              <a:rPr lang="es-ES" dirty="0" err="1"/>
              <a:t>tests</a:t>
            </a:r>
            <a:r>
              <a:rPr lang="es-ES" dirty="0"/>
              <a:t> unitarios: Se puede lanzar los </a:t>
            </a:r>
            <a:r>
              <a:rPr lang="es-ES" dirty="0" err="1"/>
              <a:t>tests</a:t>
            </a:r>
            <a:r>
              <a:rPr lang="es-ES" dirty="0"/>
              <a:t> unitarios con karma con el comando:</a:t>
            </a:r>
          </a:p>
          <a:p>
            <a:pPr lvl="1"/>
            <a:r>
              <a:rPr lang="es-ES" dirty="0" err="1"/>
              <a:t>ng</a:t>
            </a:r>
            <a:r>
              <a:rPr lang="es-ES" dirty="0"/>
              <a:t> test</a:t>
            </a:r>
          </a:p>
          <a:p>
            <a:r>
              <a:rPr lang="es-ES" dirty="0"/>
              <a:t>Para ejecutar </a:t>
            </a:r>
            <a:r>
              <a:rPr lang="es-ES" dirty="0" err="1"/>
              <a:t>tests</a:t>
            </a:r>
            <a:r>
              <a:rPr lang="es-ES" dirty="0"/>
              <a:t> e2e: Se puede lanzar los </a:t>
            </a:r>
            <a:r>
              <a:rPr lang="es-ES" dirty="0" err="1"/>
              <a:t>tests</a:t>
            </a:r>
            <a:r>
              <a:rPr lang="es-ES" dirty="0"/>
              <a:t> </a:t>
            </a:r>
            <a:r>
              <a:rPr lang="es-ES" dirty="0" err="1"/>
              <a:t>end</a:t>
            </a:r>
            <a:r>
              <a:rPr lang="es-ES" dirty="0"/>
              <a:t> to </a:t>
            </a:r>
            <a:r>
              <a:rPr lang="es-ES" dirty="0" err="1"/>
              <a:t>end</a:t>
            </a:r>
            <a:r>
              <a:rPr lang="es-ES" dirty="0"/>
              <a:t> con </a:t>
            </a:r>
            <a:r>
              <a:rPr lang="es-ES" dirty="0" err="1"/>
              <a:t>protractor</a:t>
            </a:r>
            <a:r>
              <a:rPr lang="es-ES" dirty="0"/>
              <a:t> con el comando:</a:t>
            </a:r>
          </a:p>
          <a:p>
            <a:pPr lvl="1"/>
            <a:r>
              <a:rPr lang="es-ES" dirty="0" err="1"/>
              <a:t>ng</a:t>
            </a:r>
            <a:r>
              <a:rPr lang="es-ES" dirty="0"/>
              <a:t> e2e</a:t>
            </a:r>
          </a:p>
        </p:txBody>
      </p:sp>
    </p:spTree>
    <p:extLst>
      <p:ext uri="{BB962C8B-B14F-4D97-AF65-F5344CB8AC3E}">
        <p14:creationId xmlns:p14="http://schemas.microsoft.com/office/powerpoint/2010/main" val="148652616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Polyfill</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Angular se basa en los últimos estándares de la plataforma web. Dirigirse a una gama tan amplia de navegadores es un reto porque no todos son compatibles con todas las funciones de los navegadores modernos.</a:t>
            </a:r>
          </a:p>
          <a:p>
            <a:r>
              <a:rPr lang="es-ES" dirty="0"/>
              <a:t>Un </a:t>
            </a:r>
            <a:r>
              <a:rPr lang="es-ES" dirty="0" err="1"/>
              <a:t>Polyfill</a:t>
            </a:r>
            <a:r>
              <a:rPr lang="es-ES" dirty="0"/>
              <a:t> puede ser un segmento de código o un </a:t>
            </a:r>
            <a:r>
              <a:rPr lang="es-ES" dirty="0" err="1"/>
              <a:t>plugin</a:t>
            </a:r>
            <a:r>
              <a:rPr lang="es-ES" dirty="0"/>
              <a:t> que permite tener las nuevas funcionalidades u objetos de HTML5 y ES2015 en aquellos navegadores que nativamente no lo soportan.</a:t>
            </a:r>
          </a:p>
          <a:p>
            <a:r>
              <a:rPr lang="es-ES" dirty="0"/>
              <a:t>Es necesario activar (des-comentar) en el fichero </a:t>
            </a:r>
            <a:r>
              <a:rPr lang="es-ES" dirty="0" err="1"/>
              <a:t>polyfills.ts</a:t>
            </a:r>
            <a:r>
              <a:rPr lang="es-ES" dirty="0"/>
              <a:t> las funcionalidades utilizadas.</a:t>
            </a:r>
          </a:p>
          <a:p>
            <a:pPr marL="400050" lvl="1" indent="0">
              <a:buNone/>
            </a:pPr>
            <a:r>
              <a:rPr lang="es-ES" dirty="0"/>
              <a:t>/** IE9, IE10 and IE11 </a:t>
            </a:r>
            <a:r>
              <a:rPr lang="es-ES" dirty="0" err="1"/>
              <a:t>requires</a:t>
            </a:r>
            <a:r>
              <a:rPr lang="es-ES" dirty="0"/>
              <a:t> </a:t>
            </a:r>
            <a:r>
              <a:rPr lang="es-ES" dirty="0" err="1"/>
              <a:t>all</a:t>
            </a:r>
            <a:r>
              <a:rPr lang="es-ES" dirty="0"/>
              <a:t> of </a:t>
            </a:r>
            <a:r>
              <a:rPr lang="es-ES" dirty="0" err="1"/>
              <a:t>the</a:t>
            </a:r>
            <a:r>
              <a:rPr lang="es-ES" dirty="0"/>
              <a:t> </a:t>
            </a:r>
            <a:r>
              <a:rPr lang="es-ES" dirty="0" err="1"/>
              <a:t>following</a:t>
            </a:r>
            <a:r>
              <a:rPr lang="es-ES" dirty="0"/>
              <a:t> </a:t>
            </a:r>
            <a:r>
              <a:rPr lang="es-ES" dirty="0" err="1"/>
              <a:t>polyfills</a:t>
            </a:r>
            <a:r>
              <a:rPr lang="es-ES" dirty="0"/>
              <a:t>. **/</a:t>
            </a:r>
          </a:p>
          <a:p>
            <a:pPr marL="400050" lvl="1" indent="0">
              <a:buNone/>
            </a:pPr>
            <a:r>
              <a:rPr lang="es-ES" dirty="0" err="1"/>
              <a:t>import</a:t>
            </a:r>
            <a:r>
              <a:rPr lang="es-ES" dirty="0"/>
              <a:t> '</a:t>
            </a:r>
            <a:r>
              <a:rPr lang="es-ES" dirty="0" err="1"/>
              <a:t>core-js</a:t>
            </a:r>
            <a:r>
              <a:rPr lang="es-ES" dirty="0"/>
              <a:t>/es6/symbol';</a:t>
            </a:r>
          </a:p>
          <a:p>
            <a:pPr marL="400050" lvl="1" indent="0">
              <a:buNone/>
            </a:pPr>
            <a:r>
              <a:rPr lang="es-ES" dirty="0" err="1"/>
              <a:t>import</a:t>
            </a:r>
            <a:r>
              <a:rPr lang="es-ES" dirty="0"/>
              <a:t> '</a:t>
            </a:r>
            <a:r>
              <a:rPr lang="es-ES" dirty="0" err="1"/>
              <a:t>core-js</a:t>
            </a:r>
            <a:r>
              <a:rPr lang="es-ES" dirty="0"/>
              <a:t>/es6/</a:t>
            </a:r>
            <a:r>
              <a:rPr lang="es-ES" dirty="0" err="1"/>
              <a:t>object</a:t>
            </a:r>
            <a:r>
              <a:rPr lang="es-ES" dirty="0"/>
              <a:t>';</a:t>
            </a:r>
          </a:p>
          <a:p>
            <a:pPr marL="400050" lvl="1" indent="0">
              <a:buNone/>
            </a:pPr>
            <a:r>
              <a:rPr lang="es-ES" dirty="0"/>
              <a:t>// …</a:t>
            </a:r>
          </a:p>
          <a:p>
            <a:pPr marL="400050" lvl="1" indent="0">
              <a:buNone/>
            </a:pPr>
            <a:r>
              <a:rPr lang="es-ES" dirty="0" err="1"/>
              <a:t>import</a:t>
            </a:r>
            <a:r>
              <a:rPr lang="es-ES" dirty="0"/>
              <a:t> '</a:t>
            </a:r>
            <a:r>
              <a:rPr lang="es-ES" dirty="0" err="1"/>
              <a:t>core-js</a:t>
            </a:r>
            <a:r>
              <a:rPr lang="es-ES" dirty="0"/>
              <a:t>/es6/set';</a:t>
            </a:r>
          </a:p>
          <a:p>
            <a:pPr marL="400050" lvl="1" indent="0">
              <a:buNone/>
            </a:pPr>
            <a:r>
              <a:rPr lang="es-ES" dirty="0"/>
              <a:t>// …</a:t>
            </a:r>
          </a:p>
          <a:p>
            <a:pPr marL="457200" indent="-457200"/>
            <a:r>
              <a:rPr lang="es-ES" dirty="0"/>
              <a:t>Este archivo incorpora los </a:t>
            </a:r>
            <a:r>
              <a:rPr lang="es-ES" dirty="0" err="1"/>
              <a:t>polyfill</a:t>
            </a:r>
            <a:r>
              <a:rPr lang="es-ES" dirty="0"/>
              <a:t> obligatorios y muchos opcionales. Algunos </a:t>
            </a:r>
            <a:r>
              <a:rPr lang="es-ES" dirty="0" err="1"/>
              <a:t>polyfill</a:t>
            </a:r>
            <a:r>
              <a:rPr lang="es-ES" dirty="0"/>
              <a:t> opcionales se tendrá que instalar con </a:t>
            </a:r>
            <a:r>
              <a:rPr lang="es-ES" dirty="0" err="1"/>
              <a:t>npm</a:t>
            </a:r>
            <a:r>
              <a:rPr lang="es-ES" dirty="0"/>
              <a:t>.</a:t>
            </a:r>
          </a:p>
          <a:p>
            <a:pPr marL="0" indent="0">
              <a:buNone/>
            </a:pPr>
            <a:endParaRPr lang="es-ES" dirty="0"/>
          </a:p>
        </p:txBody>
      </p:sp>
    </p:spTree>
    <p:extLst>
      <p:ext uri="{BB962C8B-B14F-4D97-AF65-F5344CB8AC3E}">
        <p14:creationId xmlns:p14="http://schemas.microsoft.com/office/powerpoint/2010/main" val="17271755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Compilación</a:t>
            </a:r>
          </a:p>
        </p:txBody>
      </p:sp>
      <p:sp>
        <p:nvSpPr>
          <p:cNvPr id="3" name="Marcador de contenido 2"/>
          <p:cNvSpPr>
            <a:spLocks noGrp="1"/>
          </p:cNvSpPr>
          <p:nvPr>
            <p:ph idx="1"/>
          </p:nvPr>
        </p:nvSpPr>
        <p:spPr/>
        <p:txBody>
          <a:bodyPr>
            <a:normAutofit fontScale="47500" lnSpcReduction="20000"/>
          </a:bodyPr>
          <a:lstStyle/>
          <a:p>
            <a:r>
              <a:rPr lang="es-ES" dirty="0"/>
              <a:t>Una aplicación Angular consiste principalmente en componentes y sus plantillas HTML. Debido a que los componentes y las plantillas proporcionadas por Angular no pueden ser entendidas directamente por el navegador, las aplicaciones de Angular requieren un proceso de compilación antes de que puedan ejecutarse en el navegador.</a:t>
            </a:r>
          </a:p>
          <a:p>
            <a:r>
              <a:rPr lang="es-ES" dirty="0"/>
              <a:t>Angular ofrece dos formas de compilar la aplicación:</a:t>
            </a:r>
          </a:p>
          <a:p>
            <a:pPr lvl="1"/>
            <a:r>
              <a:rPr lang="es-ES" dirty="0" err="1"/>
              <a:t>Just</a:t>
            </a:r>
            <a:r>
              <a:rPr lang="es-ES" dirty="0"/>
              <a:t>-in-Time (JIT), que compila la aplicación en el navegador en tiempo de ejecución (la predeterminada cuando ejecuta los comandos de CLI </a:t>
            </a:r>
            <a:r>
              <a:rPr lang="es-ES" dirty="0" err="1"/>
              <a:t>ng</a:t>
            </a:r>
            <a:r>
              <a:rPr lang="es-ES" dirty="0"/>
              <a:t> </a:t>
            </a:r>
            <a:r>
              <a:rPr lang="es-ES" dirty="0" err="1"/>
              <a:t>build</a:t>
            </a:r>
            <a:r>
              <a:rPr lang="es-ES" dirty="0"/>
              <a:t> o </a:t>
            </a:r>
            <a:r>
              <a:rPr lang="es-ES" dirty="0" err="1"/>
              <a:t>ng</a:t>
            </a:r>
            <a:r>
              <a:rPr lang="es-ES" dirty="0"/>
              <a:t> </a:t>
            </a:r>
            <a:r>
              <a:rPr lang="es-ES" dirty="0" err="1"/>
              <a:t>serve</a:t>
            </a:r>
            <a:r>
              <a:rPr lang="es-ES" dirty="0"/>
              <a:t>).</a:t>
            </a:r>
          </a:p>
          <a:p>
            <a:pPr lvl="1"/>
            <a:r>
              <a:rPr lang="es-ES" dirty="0" err="1"/>
              <a:t>Ahead</a:t>
            </a:r>
            <a:r>
              <a:rPr lang="es-ES" dirty="0"/>
              <a:t>-of-Time (AOT), que compila la aplicación antes de que la descargue el navegador.</a:t>
            </a:r>
          </a:p>
          <a:p>
            <a:r>
              <a:rPr lang="es-ES" dirty="0"/>
              <a:t>El compilador </a:t>
            </a:r>
            <a:r>
              <a:rPr lang="es-ES" dirty="0" err="1"/>
              <a:t>Ahead</a:t>
            </a:r>
            <a:r>
              <a:rPr lang="es-ES" dirty="0"/>
              <a:t>-of-Time (AOT) convierte el código TypeScript y el HTML de la aplicación Angular en un eficiente código JavaScript, durante la fase de despliegue antes de que el navegador descargue y ejecute la aplicación. Las ventajas de la compilación AOT son:</a:t>
            </a:r>
          </a:p>
          <a:p>
            <a:pPr lvl="1"/>
            <a:r>
              <a:rPr lang="es-ES" dirty="0"/>
              <a:t>Representación más rápida: Con AOT, el navegador descarga una versión </a:t>
            </a:r>
            <a:r>
              <a:rPr lang="es-ES" dirty="0" err="1"/>
              <a:t>precompilada</a:t>
            </a:r>
            <a:r>
              <a:rPr lang="es-ES" dirty="0"/>
              <a:t> de la aplicación. El navegador carga directamente el código ejecutable para que pueda procesar la aplicación de inmediato, sin esperar a compilarla primero.</a:t>
            </a:r>
          </a:p>
          <a:p>
            <a:pPr lvl="1"/>
            <a:r>
              <a:rPr lang="es-ES" dirty="0"/>
              <a:t>Menos peticiones asíncronas: El compilador incluye las plantillas HTML externas y las hojas de estilo CSS dentro de la aplicación JavaScript, eliminando solicitudes </a:t>
            </a:r>
            <a:r>
              <a:rPr lang="es-ES" dirty="0" err="1"/>
              <a:t>ajax</a:t>
            </a:r>
            <a:r>
              <a:rPr lang="es-ES" dirty="0"/>
              <a:t> separadas para esos archivos de origen.</a:t>
            </a:r>
          </a:p>
          <a:p>
            <a:pPr lvl="1"/>
            <a:r>
              <a:rPr lang="es-ES" dirty="0"/>
              <a:t>Tamaño de descarga del </a:t>
            </a:r>
            <a:r>
              <a:rPr lang="es-ES" dirty="0" err="1"/>
              <a:t>framework</a:t>
            </a:r>
            <a:r>
              <a:rPr lang="es-ES" dirty="0"/>
              <a:t> de Angular más pequeño: No es necesario descargar el compilador Angular si la aplicación ya está compilada. El compilador ocupa aproximadamente la mitad de Angular, por lo que omitirlo reduce drásticamente la carga útil de la aplicación.</a:t>
            </a:r>
          </a:p>
          <a:p>
            <a:pPr lvl="1"/>
            <a:r>
              <a:rPr lang="es-ES" dirty="0"/>
              <a:t>Detectar antes errores de plantillas: El compilador AOT detecta e informa de los errores de enlace de la plantilla durante el proceso de compilación antes de que los usuarios puedan verlos.</a:t>
            </a:r>
          </a:p>
          <a:p>
            <a:pPr lvl="1"/>
            <a:r>
              <a:rPr lang="es-ES" dirty="0"/>
              <a:t>Mejor seguridad: AOT compila plantillas y componentes HTML en archivos JavaScript mucho antes de que se sirvan al cliente. Sin plantillas para leer y sin el riesgo de evaluación de HTML o JavaScript del lado del cliente, hay menos oportunidades para ataques de inyección.</a:t>
            </a:r>
          </a:p>
        </p:txBody>
      </p:sp>
    </p:spTree>
    <p:extLst>
      <p:ext uri="{BB962C8B-B14F-4D97-AF65-F5344CB8AC3E}">
        <p14:creationId xmlns:p14="http://schemas.microsoft.com/office/powerpoint/2010/main" val="576633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18454" t="28344" r="19561" b="23422"/>
          <a:stretch/>
        </p:blipFill>
        <p:spPr>
          <a:xfrm>
            <a:off x="467544" y="1844824"/>
            <a:ext cx="8064896" cy="3528392"/>
          </a:xfrm>
          <a:prstGeom prst="rect">
            <a:avLst/>
          </a:prstGeom>
        </p:spPr>
      </p:pic>
      <p:sp>
        <p:nvSpPr>
          <p:cNvPr id="6" name="Título 4"/>
          <p:cNvSpPr>
            <a:spLocks noGrp="1"/>
          </p:cNvSpPr>
          <p:nvPr>
            <p:ph type="title"/>
          </p:nvPr>
        </p:nvSpPr>
        <p:spPr>
          <a:xfrm>
            <a:off x="511175" y="287338"/>
            <a:ext cx="8307388" cy="783886"/>
          </a:xfrm>
        </p:spPr>
        <p:txBody>
          <a:bodyPr/>
          <a:lstStyle/>
          <a:p>
            <a:pPr>
              <a:defRPr/>
            </a:pPr>
            <a:r>
              <a:rPr lang="es-ES" dirty="0"/>
              <a:t>INDRA OPEN UNIVERSITY</a:t>
            </a:r>
          </a:p>
        </p:txBody>
      </p:sp>
    </p:spTree>
    <p:extLst>
      <p:ext uri="{BB962C8B-B14F-4D97-AF65-F5344CB8AC3E}">
        <p14:creationId xmlns:p14="http://schemas.microsoft.com/office/powerpoint/2010/main" val="8588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dirty="0"/>
              <a:t>CGI</a:t>
            </a:r>
          </a:p>
        </p:txBody>
      </p:sp>
      <p:sp>
        <p:nvSpPr>
          <p:cNvPr id="8" name="Marcador de contenido 7"/>
          <p:cNvSpPr>
            <a:spLocks noGrp="1"/>
          </p:cNvSpPr>
          <p:nvPr>
            <p:ph idx="1"/>
          </p:nvPr>
        </p:nvSpPr>
        <p:spPr/>
        <p:txBody>
          <a:bodyPr>
            <a:normAutofit fontScale="77500" lnSpcReduction="20000"/>
          </a:bodyPr>
          <a:lstStyle/>
          <a:p>
            <a:r>
              <a:rPr lang="es-ES" dirty="0"/>
              <a:t>Por la necesidad que el servidor Web pudiese devolver páginas Web dinámicas y no únicamente contenido estático residente en ficheros HTML se desarrolló la </a:t>
            </a:r>
            <a:r>
              <a:rPr lang="es-ES"/>
              <a:t>tecnología CGI (Common </a:t>
            </a:r>
            <a:r>
              <a:rPr lang="es-ES" dirty="0"/>
              <a:t>Gateway Interface) donde el servidor Web invocaba un programa el cual se ejecutaba, devolvía la página Web y el servidor Web remitía este flujo de datos al navegador.</a:t>
            </a:r>
          </a:p>
          <a:p>
            <a:r>
              <a:rPr lang="es-ES" dirty="0"/>
              <a:t>Un programa CGI podía ser cualquier programa que la máquina pudiese ejecutar: un programa en C, o en Visual Basic o en Perl. Normalmente se elegía este último por ser un lenguaje de script el cual podía ser traslado con facilidad de una arquitectura a otra. CGI era únicamente una pasarela que comunicaba el servidor Web con el ejecutable que devolvía la página Web.</a:t>
            </a:r>
          </a:p>
        </p:txBody>
      </p:sp>
    </p:spTree>
    <p:extLst>
      <p:ext uri="{BB962C8B-B14F-4D97-AF65-F5344CB8AC3E}">
        <p14:creationId xmlns:p14="http://schemas.microsoft.com/office/powerpoint/2010/main" val="334970105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Despliegue</a:t>
            </a:r>
          </a:p>
        </p:txBody>
      </p:sp>
      <p:sp>
        <p:nvSpPr>
          <p:cNvPr id="3" name="Marcador de contenido 2"/>
          <p:cNvSpPr>
            <a:spLocks noGrp="1"/>
          </p:cNvSpPr>
          <p:nvPr>
            <p:ph idx="1"/>
          </p:nvPr>
        </p:nvSpPr>
        <p:spPr/>
        <p:txBody>
          <a:bodyPr>
            <a:normAutofit fontScale="55000" lnSpcReduction="20000"/>
          </a:bodyPr>
          <a:lstStyle/>
          <a:p>
            <a:r>
              <a:rPr lang="es-ES" dirty="0"/>
              <a:t>El despliegue más simple posible</a:t>
            </a:r>
          </a:p>
          <a:p>
            <a:pPr marL="971550" lvl="1" indent="-514350">
              <a:buFont typeface="+mj-lt"/>
              <a:buAutoNum type="arabicPeriod"/>
            </a:pPr>
            <a:r>
              <a:rPr lang="es-ES" dirty="0"/>
              <a:t>Generar la construcción de producción.</a:t>
            </a:r>
          </a:p>
          <a:p>
            <a:pPr marL="971550" lvl="1" indent="-514350">
              <a:buFont typeface="+mj-lt"/>
              <a:buAutoNum type="arabicPeriod"/>
            </a:pPr>
            <a:r>
              <a:rPr lang="es-ES" dirty="0"/>
              <a:t>Copiar todo dentro de la carpeta de salida (/</a:t>
            </a:r>
            <a:r>
              <a:rPr lang="es-ES" dirty="0" err="1"/>
              <a:t>dist</a:t>
            </a:r>
            <a:r>
              <a:rPr lang="es-ES" dirty="0"/>
              <a:t> por defecto) a una carpeta en el servidor.</a:t>
            </a:r>
          </a:p>
          <a:p>
            <a:pPr marL="971550" lvl="1" indent="-514350">
              <a:buFont typeface="+mj-lt"/>
              <a:buAutoNum type="arabicPeriod"/>
            </a:pPr>
            <a:r>
              <a:rPr lang="es-ES" dirty="0"/>
              <a:t>Configurar el servidor para redirigir las solicitudes de archivos faltantes a index.html.</a:t>
            </a:r>
          </a:p>
          <a:p>
            <a:r>
              <a:rPr lang="es-ES" dirty="0"/>
              <a:t>Construye la aplicación en la carpeta /</a:t>
            </a:r>
            <a:r>
              <a:rPr lang="es-ES" dirty="0" err="1"/>
              <a:t>dist</a:t>
            </a:r>
            <a:endParaRPr lang="es-ES" dirty="0"/>
          </a:p>
          <a:p>
            <a:pPr lvl="1"/>
            <a:r>
              <a:rPr lang="es-ES" dirty="0" err="1"/>
              <a:t>ng</a:t>
            </a:r>
            <a:r>
              <a:rPr lang="es-ES" dirty="0"/>
              <a:t> </a:t>
            </a:r>
            <a:r>
              <a:rPr lang="es-ES" dirty="0" err="1"/>
              <a:t>build</a:t>
            </a:r>
            <a:endParaRPr lang="es-ES" dirty="0"/>
          </a:p>
          <a:p>
            <a:pPr lvl="1"/>
            <a:r>
              <a:rPr lang="es-ES" dirty="0" err="1"/>
              <a:t>ng</a:t>
            </a:r>
            <a:r>
              <a:rPr lang="es-ES" dirty="0"/>
              <a:t> </a:t>
            </a:r>
            <a:r>
              <a:rPr lang="es-ES" dirty="0" err="1"/>
              <a:t>build</a:t>
            </a:r>
            <a:r>
              <a:rPr lang="es-ES" dirty="0"/>
              <a:t> --</a:t>
            </a:r>
            <a:r>
              <a:rPr lang="es-ES" dirty="0" err="1"/>
              <a:t>dev</a:t>
            </a:r>
            <a:endParaRPr lang="es-ES" dirty="0"/>
          </a:p>
          <a:p>
            <a:r>
              <a:rPr lang="es-ES" dirty="0"/>
              <a:t>Paso a producción, construye optimizándolo todo para producción</a:t>
            </a:r>
          </a:p>
          <a:p>
            <a:pPr lvl="1"/>
            <a:r>
              <a:rPr lang="en-US" dirty="0"/>
              <a:t>ng build --prod</a:t>
            </a:r>
            <a:endParaRPr lang="es-ES" dirty="0"/>
          </a:p>
          <a:p>
            <a:pPr lvl="1"/>
            <a:r>
              <a:rPr lang="en-US" dirty="0"/>
              <a:t>ng build --prod --</a:t>
            </a:r>
            <a:r>
              <a:rPr lang="en-US" dirty="0" err="1"/>
              <a:t>env</a:t>
            </a:r>
            <a:r>
              <a:rPr lang="en-US" dirty="0"/>
              <a:t>=prod</a:t>
            </a:r>
          </a:p>
          <a:p>
            <a:pPr lvl="1"/>
            <a:r>
              <a:rPr lang="en-US" dirty="0"/>
              <a:t>ng build --target=production --environment=prod</a:t>
            </a:r>
          </a:p>
          <a:p>
            <a:r>
              <a:rPr lang="es-ES" dirty="0" err="1"/>
              <a:t>Precompila</a:t>
            </a:r>
            <a:r>
              <a:rPr lang="es-ES" dirty="0"/>
              <a:t> la aplicación</a:t>
            </a:r>
          </a:p>
          <a:p>
            <a:pPr lvl="1"/>
            <a:r>
              <a:rPr lang="es-ES" dirty="0" err="1"/>
              <a:t>ng</a:t>
            </a:r>
            <a:r>
              <a:rPr lang="es-ES" dirty="0"/>
              <a:t> </a:t>
            </a:r>
            <a:r>
              <a:rPr lang="es-ES" dirty="0" err="1"/>
              <a:t>build</a:t>
            </a:r>
            <a:r>
              <a:rPr lang="es-ES" dirty="0"/>
              <a:t> --</a:t>
            </a:r>
            <a:r>
              <a:rPr lang="es-ES" dirty="0" err="1"/>
              <a:t>prod</a:t>
            </a:r>
            <a:r>
              <a:rPr lang="es-ES" dirty="0"/>
              <a:t> –</a:t>
            </a:r>
            <a:r>
              <a:rPr lang="es-ES" dirty="0" err="1"/>
              <a:t>aot</a:t>
            </a:r>
            <a:endParaRPr lang="es-ES" dirty="0"/>
          </a:p>
          <a:p>
            <a:r>
              <a:rPr lang="es-ES" dirty="0"/>
              <a:t>Cualquier servidor es candidato para desplegar una aplicación Angular. No se necesita un motor del lado del servidor para componer dinámicamente páginas de aplicaciones porque Angular lo hace en el lado del cliente.</a:t>
            </a:r>
          </a:p>
          <a:p>
            <a:r>
              <a:rPr lang="es-ES" dirty="0"/>
              <a:t>La aplicaciones Angular Universal y algunas funcionalidades especiales requieren una configuración especial del servidor.</a:t>
            </a:r>
          </a:p>
        </p:txBody>
      </p:sp>
    </p:spTree>
    <p:extLst>
      <p:ext uri="{BB962C8B-B14F-4D97-AF65-F5344CB8AC3E}">
        <p14:creationId xmlns:p14="http://schemas.microsoft.com/office/powerpoint/2010/main" val="14841667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Utilidades</a:t>
            </a:r>
          </a:p>
        </p:txBody>
      </p:sp>
      <p:sp>
        <p:nvSpPr>
          <p:cNvPr id="5" name="Marcador de texto 4"/>
          <p:cNvSpPr>
            <a:spLocks noGrp="1"/>
          </p:cNvSpPr>
          <p:nvPr>
            <p:ph type="body" idx="1"/>
          </p:nvPr>
        </p:nvSpPr>
        <p:spPr/>
        <p:txBody>
          <a:bodyPr/>
          <a:lstStyle/>
          <a:p>
            <a:r>
              <a:rPr lang="es-ES" dirty="0"/>
              <a:t>https://angular.io/resources</a:t>
            </a:r>
          </a:p>
        </p:txBody>
      </p:sp>
    </p:spTree>
    <p:extLst>
      <p:ext uri="{BB962C8B-B14F-4D97-AF65-F5344CB8AC3E}">
        <p14:creationId xmlns:p14="http://schemas.microsoft.com/office/powerpoint/2010/main" val="40114109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Módulos de terceros</a:t>
            </a:r>
          </a:p>
        </p:txBody>
      </p:sp>
      <p:sp>
        <p:nvSpPr>
          <p:cNvPr id="3" name="Marcador de contenido 2"/>
          <p:cNvSpPr>
            <a:spLocks noGrp="1"/>
          </p:cNvSpPr>
          <p:nvPr>
            <p:ph idx="1"/>
          </p:nvPr>
        </p:nvSpPr>
        <p:spPr/>
        <p:txBody>
          <a:bodyPr>
            <a:normAutofit fontScale="47500" lnSpcReduction="20000"/>
          </a:bodyPr>
          <a:lstStyle/>
          <a:p>
            <a:r>
              <a:rPr lang="en-US" dirty="0"/>
              <a:t>Data Libraries</a:t>
            </a:r>
          </a:p>
          <a:p>
            <a:pPr lvl="1"/>
            <a:r>
              <a:rPr lang="en-US" dirty="0"/>
              <a:t>Angular Fire: The official library for Firebase and Angular</a:t>
            </a:r>
          </a:p>
          <a:p>
            <a:pPr lvl="1"/>
            <a:r>
              <a:rPr lang="en-US" dirty="0"/>
              <a:t>Apollo: Apollo is a data stack for modern apps, built with </a:t>
            </a:r>
            <a:r>
              <a:rPr lang="en-US" dirty="0" err="1"/>
              <a:t>GraphQL</a:t>
            </a:r>
            <a:r>
              <a:rPr lang="en-US" dirty="0"/>
              <a:t>.</a:t>
            </a:r>
          </a:p>
          <a:p>
            <a:pPr lvl="1"/>
            <a:r>
              <a:rPr lang="en-US" dirty="0"/>
              <a:t>Meteor: Use Angular and Meteor to build full-stack JavaScript apps for Mobile and Desktop.</a:t>
            </a:r>
          </a:p>
          <a:p>
            <a:pPr lvl="1"/>
            <a:r>
              <a:rPr lang="en-US" dirty="0" err="1"/>
              <a:t>ngrx</a:t>
            </a:r>
            <a:r>
              <a:rPr lang="en-US" dirty="0"/>
              <a:t>: Reactive Extensions for angular2</a:t>
            </a:r>
          </a:p>
          <a:p>
            <a:r>
              <a:rPr lang="es-ES" dirty="0"/>
              <a:t>UI </a:t>
            </a:r>
            <a:r>
              <a:rPr lang="es-ES" dirty="0" err="1"/>
              <a:t>Components</a:t>
            </a:r>
            <a:endParaRPr lang="es-ES" dirty="0"/>
          </a:p>
          <a:p>
            <a:pPr lvl="1"/>
            <a:r>
              <a:rPr lang="es-ES" dirty="0" err="1"/>
              <a:t>ag-Grid</a:t>
            </a:r>
            <a:r>
              <a:rPr lang="es-ES" dirty="0"/>
              <a:t>: A </a:t>
            </a:r>
            <a:r>
              <a:rPr lang="es-ES" dirty="0" err="1"/>
              <a:t>datagrid</a:t>
            </a:r>
            <a:r>
              <a:rPr lang="es-ES" dirty="0"/>
              <a:t> </a:t>
            </a:r>
            <a:r>
              <a:rPr lang="es-ES" dirty="0" err="1"/>
              <a:t>for</a:t>
            </a:r>
            <a:r>
              <a:rPr lang="es-ES" dirty="0"/>
              <a:t> Angular </a:t>
            </a:r>
            <a:r>
              <a:rPr lang="es-ES" dirty="0" err="1"/>
              <a:t>with</a:t>
            </a:r>
            <a:r>
              <a:rPr lang="es-ES" dirty="0"/>
              <a:t> </a:t>
            </a:r>
            <a:r>
              <a:rPr lang="es-ES" dirty="0" err="1"/>
              <a:t>enterprise</a:t>
            </a:r>
            <a:r>
              <a:rPr lang="es-ES" dirty="0"/>
              <a:t> </a:t>
            </a:r>
            <a:r>
              <a:rPr lang="es-ES" dirty="0" err="1"/>
              <a:t>style</a:t>
            </a:r>
            <a:r>
              <a:rPr lang="es-ES" dirty="0"/>
              <a:t> </a:t>
            </a:r>
            <a:r>
              <a:rPr lang="es-ES" dirty="0" err="1"/>
              <a:t>features</a:t>
            </a:r>
            <a:r>
              <a:rPr lang="es-ES" dirty="0"/>
              <a:t> </a:t>
            </a:r>
            <a:r>
              <a:rPr lang="es-ES" dirty="0" err="1"/>
              <a:t>such</a:t>
            </a:r>
            <a:r>
              <a:rPr lang="es-ES" dirty="0"/>
              <a:t> as </a:t>
            </a:r>
            <a:r>
              <a:rPr lang="es-ES" dirty="0" err="1"/>
              <a:t>sorting</a:t>
            </a:r>
            <a:r>
              <a:rPr lang="es-ES" dirty="0"/>
              <a:t>, </a:t>
            </a:r>
            <a:r>
              <a:rPr lang="es-ES" dirty="0" err="1"/>
              <a:t>filtering</a:t>
            </a:r>
            <a:r>
              <a:rPr lang="es-ES" dirty="0"/>
              <a:t>, </a:t>
            </a:r>
            <a:r>
              <a:rPr lang="es-ES" dirty="0" err="1"/>
              <a:t>custom</a:t>
            </a:r>
            <a:r>
              <a:rPr lang="es-ES" dirty="0"/>
              <a:t> </a:t>
            </a:r>
            <a:r>
              <a:rPr lang="es-ES" dirty="0" err="1"/>
              <a:t>rendering</a:t>
            </a:r>
            <a:r>
              <a:rPr lang="es-ES" dirty="0"/>
              <a:t>, </a:t>
            </a:r>
            <a:r>
              <a:rPr lang="es-ES" dirty="0" err="1"/>
              <a:t>editing</a:t>
            </a:r>
            <a:r>
              <a:rPr lang="es-ES" dirty="0"/>
              <a:t>, </a:t>
            </a:r>
            <a:r>
              <a:rPr lang="es-ES" dirty="0" err="1"/>
              <a:t>grouping</a:t>
            </a:r>
            <a:r>
              <a:rPr lang="es-ES" dirty="0"/>
              <a:t>, </a:t>
            </a:r>
            <a:r>
              <a:rPr lang="es-ES" dirty="0" err="1"/>
              <a:t>aggregation</a:t>
            </a:r>
            <a:r>
              <a:rPr lang="es-ES" dirty="0"/>
              <a:t> and </a:t>
            </a:r>
            <a:r>
              <a:rPr lang="es-ES" dirty="0" err="1"/>
              <a:t>pivoting</a:t>
            </a:r>
            <a:r>
              <a:rPr lang="es-ES" dirty="0"/>
              <a:t>.</a:t>
            </a:r>
          </a:p>
          <a:p>
            <a:pPr lvl="1"/>
            <a:r>
              <a:rPr lang="es-ES" dirty="0"/>
              <a:t>Angular Material 2: Material </a:t>
            </a:r>
            <a:r>
              <a:rPr lang="es-ES" dirty="0" err="1"/>
              <a:t>Design</a:t>
            </a:r>
            <a:r>
              <a:rPr lang="es-ES" dirty="0"/>
              <a:t> </a:t>
            </a:r>
            <a:r>
              <a:rPr lang="es-ES" dirty="0" err="1"/>
              <a:t>components</a:t>
            </a:r>
            <a:r>
              <a:rPr lang="es-ES" dirty="0"/>
              <a:t> </a:t>
            </a:r>
            <a:r>
              <a:rPr lang="es-ES" dirty="0" err="1"/>
              <a:t>for</a:t>
            </a:r>
            <a:r>
              <a:rPr lang="es-ES" dirty="0"/>
              <a:t> Angular</a:t>
            </a:r>
          </a:p>
          <a:p>
            <a:pPr lvl="1"/>
            <a:r>
              <a:rPr lang="es-ES" dirty="0" err="1"/>
              <a:t>Clarity</a:t>
            </a:r>
            <a:r>
              <a:rPr lang="es-ES" dirty="0"/>
              <a:t> </a:t>
            </a:r>
            <a:r>
              <a:rPr lang="es-ES" dirty="0" err="1"/>
              <a:t>Design</a:t>
            </a:r>
            <a:r>
              <a:rPr lang="es-ES" dirty="0"/>
              <a:t> </a:t>
            </a:r>
            <a:r>
              <a:rPr lang="es-ES" dirty="0" err="1"/>
              <a:t>System</a:t>
            </a:r>
            <a:r>
              <a:rPr lang="es-ES" dirty="0"/>
              <a:t>: UX </a:t>
            </a:r>
            <a:r>
              <a:rPr lang="es-ES" dirty="0" err="1"/>
              <a:t>guidelines</a:t>
            </a:r>
            <a:r>
              <a:rPr lang="es-ES" dirty="0"/>
              <a:t>, HTML/CSS </a:t>
            </a:r>
            <a:r>
              <a:rPr lang="es-ES" dirty="0" err="1"/>
              <a:t>framework</a:t>
            </a:r>
            <a:r>
              <a:rPr lang="es-ES" dirty="0"/>
              <a:t>, and Angular </a:t>
            </a:r>
            <a:r>
              <a:rPr lang="es-ES" dirty="0" err="1"/>
              <a:t>components</a:t>
            </a:r>
            <a:r>
              <a:rPr lang="es-ES" dirty="0"/>
              <a:t> </a:t>
            </a:r>
            <a:r>
              <a:rPr lang="es-ES" dirty="0" err="1"/>
              <a:t>working</a:t>
            </a:r>
            <a:r>
              <a:rPr lang="es-ES" dirty="0"/>
              <a:t> </a:t>
            </a:r>
            <a:r>
              <a:rPr lang="es-ES" dirty="0" err="1"/>
              <a:t>together</a:t>
            </a:r>
            <a:r>
              <a:rPr lang="es-ES" dirty="0"/>
              <a:t> to </a:t>
            </a:r>
            <a:r>
              <a:rPr lang="es-ES" dirty="0" err="1"/>
              <a:t>craft</a:t>
            </a:r>
            <a:r>
              <a:rPr lang="es-ES" dirty="0"/>
              <a:t> </a:t>
            </a:r>
            <a:r>
              <a:rPr lang="es-ES" dirty="0" err="1"/>
              <a:t>exceptional</a:t>
            </a:r>
            <a:r>
              <a:rPr lang="es-ES" dirty="0"/>
              <a:t> </a:t>
            </a:r>
            <a:r>
              <a:rPr lang="es-ES" dirty="0" err="1"/>
              <a:t>experiences</a:t>
            </a:r>
            <a:endParaRPr lang="es-ES" dirty="0"/>
          </a:p>
          <a:p>
            <a:pPr lvl="1"/>
            <a:r>
              <a:rPr lang="es-ES" dirty="0"/>
              <a:t>Kendo UI: </a:t>
            </a:r>
            <a:r>
              <a:rPr lang="es-ES" dirty="0" err="1"/>
              <a:t>One</a:t>
            </a:r>
            <a:r>
              <a:rPr lang="es-ES" dirty="0"/>
              <a:t> of </a:t>
            </a:r>
            <a:r>
              <a:rPr lang="es-ES" dirty="0" err="1"/>
              <a:t>the</a:t>
            </a:r>
            <a:r>
              <a:rPr lang="es-ES" dirty="0"/>
              <a:t> </a:t>
            </a:r>
            <a:r>
              <a:rPr lang="es-ES" dirty="0" err="1"/>
              <a:t>first</a:t>
            </a:r>
            <a:r>
              <a:rPr lang="es-ES" dirty="0"/>
              <a:t> </a:t>
            </a:r>
            <a:r>
              <a:rPr lang="es-ES" dirty="0" err="1"/>
              <a:t>major</a:t>
            </a:r>
            <a:r>
              <a:rPr lang="es-ES" dirty="0"/>
              <a:t> UI </a:t>
            </a:r>
            <a:r>
              <a:rPr lang="es-ES" dirty="0" err="1"/>
              <a:t>frameworks</a:t>
            </a:r>
            <a:r>
              <a:rPr lang="es-ES" dirty="0"/>
              <a:t> to </a:t>
            </a:r>
            <a:r>
              <a:rPr lang="es-ES" dirty="0" err="1"/>
              <a:t>support</a:t>
            </a:r>
            <a:r>
              <a:rPr lang="es-ES" dirty="0"/>
              <a:t> Angular</a:t>
            </a:r>
          </a:p>
          <a:p>
            <a:pPr lvl="1"/>
            <a:r>
              <a:rPr lang="es-ES" dirty="0" err="1"/>
              <a:t>ng-bootstrap</a:t>
            </a:r>
            <a:r>
              <a:rPr lang="es-ES" dirty="0"/>
              <a:t>: </a:t>
            </a:r>
            <a:r>
              <a:rPr lang="es-ES" dirty="0" err="1"/>
              <a:t>The</a:t>
            </a:r>
            <a:r>
              <a:rPr lang="es-ES" dirty="0"/>
              <a:t> Angular </a:t>
            </a:r>
            <a:r>
              <a:rPr lang="es-ES" dirty="0" err="1"/>
              <a:t>version</a:t>
            </a:r>
            <a:r>
              <a:rPr lang="es-ES" dirty="0"/>
              <a:t> of </a:t>
            </a:r>
            <a:r>
              <a:rPr lang="es-ES" dirty="0" err="1"/>
              <a:t>the</a:t>
            </a:r>
            <a:r>
              <a:rPr lang="es-ES" dirty="0"/>
              <a:t> Angular UI </a:t>
            </a:r>
            <a:r>
              <a:rPr lang="es-ES" dirty="0" err="1"/>
              <a:t>Bootstrap</a:t>
            </a:r>
            <a:r>
              <a:rPr lang="es-ES" dirty="0"/>
              <a:t> </a:t>
            </a:r>
            <a:r>
              <a:rPr lang="es-ES" dirty="0" err="1"/>
              <a:t>library</a:t>
            </a:r>
            <a:r>
              <a:rPr lang="es-ES" dirty="0"/>
              <a:t>. </a:t>
            </a:r>
            <a:r>
              <a:rPr lang="es-ES" dirty="0" err="1"/>
              <a:t>This</a:t>
            </a:r>
            <a:r>
              <a:rPr lang="es-ES" dirty="0"/>
              <a:t> </a:t>
            </a:r>
            <a:r>
              <a:rPr lang="es-ES" dirty="0" err="1"/>
              <a:t>library</a:t>
            </a:r>
            <a:r>
              <a:rPr lang="es-ES" dirty="0"/>
              <a:t> </a:t>
            </a:r>
            <a:r>
              <a:rPr lang="es-ES" dirty="0" err="1"/>
              <a:t>is</a:t>
            </a:r>
            <a:r>
              <a:rPr lang="es-ES" dirty="0"/>
              <a:t> </a:t>
            </a:r>
            <a:r>
              <a:rPr lang="es-ES" dirty="0" err="1"/>
              <a:t>being</a:t>
            </a:r>
            <a:r>
              <a:rPr lang="es-ES" dirty="0"/>
              <a:t> </a:t>
            </a:r>
            <a:r>
              <a:rPr lang="es-ES" dirty="0" err="1"/>
              <a:t>built</a:t>
            </a:r>
            <a:r>
              <a:rPr lang="es-ES" dirty="0"/>
              <a:t> </a:t>
            </a:r>
            <a:r>
              <a:rPr lang="es-ES" dirty="0" err="1"/>
              <a:t>from</a:t>
            </a:r>
            <a:r>
              <a:rPr lang="es-ES" dirty="0"/>
              <a:t> </a:t>
            </a:r>
            <a:r>
              <a:rPr lang="es-ES" dirty="0" err="1"/>
              <a:t>scratch</a:t>
            </a:r>
            <a:r>
              <a:rPr lang="es-ES" dirty="0"/>
              <a:t> in </a:t>
            </a:r>
            <a:r>
              <a:rPr lang="es-ES" dirty="0" err="1"/>
              <a:t>Typescript</a:t>
            </a:r>
            <a:r>
              <a:rPr lang="es-ES" dirty="0"/>
              <a:t> </a:t>
            </a:r>
            <a:r>
              <a:rPr lang="es-ES" dirty="0" err="1"/>
              <a:t>using</a:t>
            </a:r>
            <a:r>
              <a:rPr lang="es-ES" dirty="0"/>
              <a:t> </a:t>
            </a:r>
            <a:r>
              <a:rPr lang="es-ES" dirty="0" err="1"/>
              <a:t>the</a:t>
            </a:r>
            <a:r>
              <a:rPr lang="es-ES" dirty="0"/>
              <a:t> </a:t>
            </a:r>
            <a:r>
              <a:rPr lang="es-ES" dirty="0" err="1"/>
              <a:t>Bootstrap</a:t>
            </a:r>
            <a:r>
              <a:rPr lang="es-ES" dirty="0"/>
              <a:t> 4 CSS </a:t>
            </a:r>
            <a:r>
              <a:rPr lang="es-ES" dirty="0" err="1"/>
              <a:t>framework</a:t>
            </a:r>
            <a:r>
              <a:rPr lang="es-ES" dirty="0"/>
              <a:t>.</a:t>
            </a:r>
          </a:p>
          <a:p>
            <a:pPr lvl="1"/>
            <a:r>
              <a:rPr lang="es-ES" dirty="0" err="1"/>
              <a:t>ng-lightning</a:t>
            </a:r>
            <a:r>
              <a:rPr lang="es-ES" dirty="0"/>
              <a:t>: </a:t>
            </a:r>
            <a:r>
              <a:rPr lang="es-ES" dirty="0" err="1"/>
              <a:t>Native</a:t>
            </a:r>
            <a:r>
              <a:rPr lang="es-ES" dirty="0"/>
              <a:t> Angular </a:t>
            </a:r>
            <a:r>
              <a:rPr lang="es-ES" dirty="0" err="1"/>
              <a:t>components</a:t>
            </a:r>
            <a:r>
              <a:rPr lang="es-ES" dirty="0"/>
              <a:t> &amp; </a:t>
            </a:r>
            <a:r>
              <a:rPr lang="es-ES" dirty="0" err="1"/>
              <a:t>directives</a:t>
            </a:r>
            <a:r>
              <a:rPr lang="es-ES" dirty="0"/>
              <a:t> </a:t>
            </a:r>
            <a:r>
              <a:rPr lang="es-ES" dirty="0" err="1"/>
              <a:t>for</a:t>
            </a:r>
            <a:r>
              <a:rPr lang="es-ES" dirty="0"/>
              <a:t> </a:t>
            </a:r>
            <a:r>
              <a:rPr lang="es-ES" dirty="0" err="1"/>
              <a:t>Lightning</a:t>
            </a:r>
            <a:r>
              <a:rPr lang="es-ES" dirty="0"/>
              <a:t> </a:t>
            </a:r>
            <a:r>
              <a:rPr lang="es-ES" dirty="0" err="1"/>
              <a:t>Design</a:t>
            </a:r>
            <a:r>
              <a:rPr lang="es-ES" dirty="0"/>
              <a:t> </a:t>
            </a:r>
            <a:r>
              <a:rPr lang="es-ES" dirty="0" err="1"/>
              <a:t>System</a:t>
            </a:r>
            <a:endParaRPr lang="es-ES" dirty="0"/>
          </a:p>
          <a:p>
            <a:pPr lvl="1"/>
            <a:r>
              <a:rPr lang="es-ES" dirty="0"/>
              <a:t>ng2-bootstrap: </a:t>
            </a:r>
            <a:r>
              <a:rPr lang="es-ES" dirty="0" err="1"/>
              <a:t>Native</a:t>
            </a:r>
            <a:r>
              <a:rPr lang="es-ES" dirty="0"/>
              <a:t> Angular2 </a:t>
            </a:r>
            <a:r>
              <a:rPr lang="es-ES" dirty="0" err="1"/>
              <a:t>directives</a:t>
            </a:r>
            <a:r>
              <a:rPr lang="es-ES" dirty="0"/>
              <a:t> </a:t>
            </a:r>
            <a:r>
              <a:rPr lang="es-ES" dirty="0" err="1"/>
              <a:t>for</a:t>
            </a:r>
            <a:r>
              <a:rPr lang="es-ES" dirty="0"/>
              <a:t> </a:t>
            </a:r>
            <a:r>
              <a:rPr lang="es-ES" dirty="0" err="1"/>
              <a:t>Bootstrap</a:t>
            </a:r>
            <a:endParaRPr lang="es-ES" dirty="0"/>
          </a:p>
          <a:p>
            <a:pPr lvl="1"/>
            <a:r>
              <a:rPr lang="es-ES" dirty="0" err="1"/>
              <a:t>Onsen</a:t>
            </a:r>
            <a:r>
              <a:rPr lang="es-ES" dirty="0"/>
              <a:t> UI: UI </a:t>
            </a:r>
            <a:r>
              <a:rPr lang="es-ES" dirty="0" err="1"/>
              <a:t>components</a:t>
            </a:r>
            <a:r>
              <a:rPr lang="es-ES" dirty="0"/>
              <a:t> </a:t>
            </a:r>
            <a:r>
              <a:rPr lang="es-ES" dirty="0" err="1"/>
              <a:t>for</a:t>
            </a:r>
            <a:r>
              <a:rPr lang="es-ES" dirty="0"/>
              <a:t> </a:t>
            </a:r>
            <a:r>
              <a:rPr lang="es-ES" dirty="0" err="1"/>
              <a:t>hybrid</a:t>
            </a:r>
            <a:r>
              <a:rPr lang="es-ES" dirty="0"/>
              <a:t> </a:t>
            </a:r>
            <a:r>
              <a:rPr lang="es-ES" dirty="0" err="1"/>
              <a:t>mobile</a:t>
            </a:r>
            <a:r>
              <a:rPr lang="es-ES" dirty="0"/>
              <a:t> apps </a:t>
            </a:r>
            <a:r>
              <a:rPr lang="es-ES" dirty="0" err="1"/>
              <a:t>with</a:t>
            </a:r>
            <a:r>
              <a:rPr lang="es-ES" dirty="0"/>
              <a:t> </a:t>
            </a:r>
            <a:r>
              <a:rPr lang="es-ES" dirty="0" err="1"/>
              <a:t>bindings</a:t>
            </a:r>
            <a:r>
              <a:rPr lang="es-ES" dirty="0"/>
              <a:t> </a:t>
            </a:r>
            <a:r>
              <a:rPr lang="es-ES" dirty="0" err="1"/>
              <a:t>for</a:t>
            </a:r>
            <a:r>
              <a:rPr lang="es-ES" dirty="0"/>
              <a:t> </a:t>
            </a:r>
            <a:r>
              <a:rPr lang="es-ES" dirty="0" err="1"/>
              <a:t>both</a:t>
            </a:r>
            <a:r>
              <a:rPr lang="es-ES" dirty="0"/>
              <a:t> Angular 1 &amp; 2.</a:t>
            </a:r>
          </a:p>
          <a:p>
            <a:pPr lvl="1"/>
            <a:r>
              <a:rPr lang="es-ES" dirty="0"/>
              <a:t>Prime Faces: </a:t>
            </a:r>
            <a:r>
              <a:rPr lang="es-ES" dirty="0" err="1"/>
              <a:t>PrimeNG</a:t>
            </a:r>
            <a:r>
              <a:rPr lang="es-ES" dirty="0"/>
              <a:t> </a:t>
            </a:r>
            <a:r>
              <a:rPr lang="es-ES" dirty="0" err="1"/>
              <a:t>is</a:t>
            </a:r>
            <a:r>
              <a:rPr lang="es-ES" dirty="0"/>
              <a:t> a </a:t>
            </a:r>
            <a:r>
              <a:rPr lang="es-ES" dirty="0" err="1"/>
              <a:t>collection</a:t>
            </a:r>
            <a:r>
              <a:rPr lang="es-ES" dirty="0"/>
              <a:t> of </a:t>
            </a:r>
            <a:r>
              <a:rPr lang="es-ES" dirty="0" err="1"/>
              <a:t>rich</a:t>
            </a:r>
            <a:r>
              <a:rPr lang="es-ES" dirty="0"/>
              <a:t> UI </a:t>
            </a:r>
            <a:r>
              <a:rPr lang="es-ES" dirty="0" err="1"/>
              <a:t>components</a:t>
            </a:r>
            <a:r>
              <a:rPr lang="es-ES" dirty="0"/>
              <a:t> </a:t>
            </a:r>
            <a:r>
              <a:rPr lang="es-ES" dirty="0" err="1"/>
              <a:t>for</a:t>
            </a:r>
            <a:r>
              <a:rPr lang="es-ES" dirty="0"/>
              <a:t> Angular</a:t>
            </a:r>
          </a:p>
          <a:p>
            <a:pPr lvl="1"/>
            <a:r>
              <a:rPr lang="es-ES" dirty="0" err="1"/>
              <a:t>Semantic</a:t>
            </a:r>
            <a:r>
              <a:rPr lang="es-ES" dirty="0"/>
              <a:t> UI: UI </a:t>
            </a:r>
            <a:r>
              <a:rPr lang="es-ES" dirty="0" err="1"/>
              <a:t>components</a:t>
            </a:r>
            <a:r>
              <a:rPr lang="es-ES" dirty="0"/>
              <a:t> </a:t>
            </a:r>
            <a:r>
              <a:rPr lang="es-ES" dirty="0" err="1"/>
              <a:t>for</a:t>
            </a:r>
            <a:r>
              <a:rPr lang="es-ES" dirty="0"/>
              <a:t> Angular </a:t>
            </a:r>
            <a:r>
              <a:rPr lang="es-ES" dirty="0" err="1"/>
              <a:t>using</a:t>
            </a:r>
            <a:r>
              <a:rPr lang="es-ES" dirty="0"/>
              <a:t> </a:t>
            </a:r>
            <a:r>
              <a:rPr lang="es-ES" dirty="0" err="1"/>
              <a:t>Semantic</a:t>
            </a:r>
            <a:r>
              <a:rPr lang="es-ES" dirty="0"/>
              <a:t> UI</a:t>
            </a:r>
          </a:p>
          <a:p>
            <a:pPr lvl="1"/>
            <a:r>
              <a:rPr lang="es-ES" dirty="0" err="1"/>
              <a:t>Vaadin</a:t>
            </a:r>
            <a:r>
              <a:rPr lang="es-ES" dirty="0"/>
              <a:t>: Material </a:t>
            </a:r>
            <a:r>
              <a:rPr lang="es-ES" dirty="0" err="1"/>
              <a:t>design</a:t>
            </a:r>
            <a:r>
              <a:rPr lang="es-ES" dirty="0"/>
              <a:t> </a:t>
            </a:r>
            <a:r>
              <a:rPr lang="es-ES" dirty="0" err="1"/>
              <a:t>inspired</a:t>
            </a:r>
            <a:r>
              <a:rPr lang="es-ES" dirty="0"/>
              <a:t> UI </a:t>
            </a:r>
            <a:r>
              <a:rPr lang="es-ES" dirty="0" err="1"/>
              <a:t>components</a:t>
            </a:r>
            <a:r>
              <a:rPr lang="es-ES" dirty="0"/>
              <a:t> </a:t>
            </a:r>
            <a:r>
              <a:rPr lang="es-ES" dirty="0" err="1"/>
              <a:t>for</a:t>
            </a:r>
            <a:r>
              <a:rPr lang="es-ES" dirty="0"/>
              <a:t> </a:t>
            </a:r>
            <a:r>
              <a:rPr lang="es-ES" dirty="0" err="1"/>
              <a:t>building</a:t>
            </a:r>
            <a:r>
              <a:rPr lang="es-ES" dirty="0"/>
              <a:t> </a:t>
            </a:r>
            <a:r>
              <a:rPr lang="es-ES" dirty="0" err="1"/>
              <a:t>great</a:t>
            </a:r>
            <a:r>
              <a:rPr lang="es-ES" dirty="0"/>
              <a:t> web apps. </a:t>
            </a:r>
            <a:r>
              <a:rPr lang="es-ES" dirty="0" err="1"/>
              <a:t>For</a:t>
            </a:r>
            <a:r>
              <a:rPr lang="es-ES" dirty="0"/>
              <a:t> </a:t>
            </a:r>
            <a:r>
              <a:rPr lang="es-ES" dirty="0" err="1"/>
              <a:t>mobile</a:t>
            </a:r>
            <a:r>
              <a:rPr lang="es-ES" dirty="0"/>
              <a:t> and desktop.</a:t>
            </a:r>
          </a:p>
          <a:p>
            <a:pPr lvl="1"/>
            <a:r>
              <a:rPr lang="es-ES" dirty="0" err="1"/>
              <a:t>Wijmo</a:t>
            </a:r>
            <a:r>
              <a:rPr lang="es-ES" dirty="0"/>
              <a:t>: High-performance UI </a:t>
            </a:r>
            <a:r>
              <a:rPr lang="es-ES" dirty="0" err="1"/>
              <a:t>controls</a:t>
            </a:r>
            <a:r>
              <a:rPr lang="es-ES" dirty="0"/>
              <a:t> </a:t>
            </a:r>
            <a:r>
              <a:rPr lang="es-ES" dirty="0" err="1"/>
              <a:t>with</a:t>
            </a:r>
            <a:r>
              <a:rPr lang="es-ES" dirty="0"/>
              <a:t> </a:t>
            </a:r>
            <a:r>
              <a:rPr lang="es-ES" dirty="0" err="1"/>
              <a:t>the</a:t>
            </a:r>
            <a:r>
              <a:rPr lang="es-ES" dirty="0"/>
              <a:t> </a:t>
            </a:r>
            <a:r>
              <a:rPr lang="es-ES" dirty="0" err="1"/>
              <a:t>most</a:t>
            </a:r>
            <a:r>
              <a:rPr lang="es-ES" dirty="0"/>
              <a:t> complete Angular </a:t>
            </a:r>
            <a:r>
              <a:rPr lang="es-ES" dirty="0" err="1"/>
              <a:t>support</a:t>
            </a:r>
            <a:r>
              <a:rPr lang="es-ES" dirty="0"/>
              <a:t> </a:t>
            </a:r>
            <a:r>
              <a:rPr lang="es-ES" dirty="0" err="1"/>
              <a:t>available</a:t>
            </a:r>
            <a:r>
              <a:rPr lang="es-ES" dirty="0"/>
              <a:t>. </a:t>
            </a:r>
          </a:p>
          <a:p>
            <a:pPr lvl="1"/>
            <a:endParaRPr lang="es-ES" dirty="0"/>
          </a:p>
        </p:txBody>
      </p:sp>
    </p:spTree>
    <p:extLst>
      <p:ext uri="{BB962C8B-B14F-4D97-AF65-F5344CB8AC3E}">
        <p14:creationId xmlns:p14="http://schemas.microsoft.com/office/powerpoint/2010/main" val="364579306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a:t>Angular Avanzado</a:t>
            </a:r>
          </a:p>
        </p:txBody>
      </p:sp>
      <p:sp>
        <p:nvSpPr>
          <p:cNvPr id="5" name="Subtítulo 4"/>
          <p:cNvSpPr>
            <a:spLocks noGrp="1"/>
          </p:cNvSpPr>
          <p:nvPr>
            <p:ph type="subTitle" idx="1"/>
          </p:nvPr>
        </p:nvSpPr>
        <p:spPr/>
        <p:txBody>
          <a:bodyPr/>
          <a:lstStyle/>
          <a:p>
            <a:endParaRPr lang="es-ES"/>
          </a:p>
        </p:txBody>
      </p:sp>
    </p:spTree>
    <p:extLst>
      <p:ext uri="{BB962C8B-B14F-4D97-AF65-F5344CB8AC3E}">
        <p14:creationId xmlns:p14="http://schemas.microsoft.com/office/powerpoint/2010/main" val="93909115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Temario</a:t>
            </a:r>
          </a:p>
        </p:txBody>
      </p:sp>
      <p:sp>
        <p:nvSpPr>
          <p:cNvPr id="3" name="Marcador de contenido 2"/>
          <p:cNvSpPr>
            <a:spLocks noGrp="1"/>
          </p:cNvSpPr>
          <p:nvPr>
            <p:ph sz="half" idx="1"/>
          </p:nvPr>
        </p:nvSpPr>
        <p:spPr/>
        <p:txBody>
          <a:bodyPr>
            <a:normAutofit fontScale="70000" lnSpcReduction="20000"/>
          </a:bodyPr>
          <a:lstStyle/>
          <a:p>
            <a:r>
              <a:rPr lang="es-ES" dirty="0" err="1"/>
              <a:t>Testing</a:t>
            </a:r>
            <a:endParaRPr lang="es-ES" dirty="0"/>
          </a:p>
          <a:p>
            <a:pPr lvl="1"/>
            <a:r>
              <a:rPr lang="es-ES" dirty="0"/>
              <a:t>Test unitarios</a:t>
            </a:r>
          </a:p>
          <a:p>
            <a:pPr lvl="1"/>
            <a:r>
              <a:rPr lang="es-ES" dirty="0"/>
              <a:t>Test E2E</a:t>
            </a:r>
          </a:p>
          <a:p>
            <a:r>
              <a:rPr lang="es-ES" dirty="0"/>
              <a:t>Creación de directivas</a:t>
            </a:r>
          </a:p>
          <a:p>
            <a:pPr lvl="1"/>
            <a:r>
              <a:rPr lang="es-ES" dirty="0"/>
              <a:t>Directivas atributo</a:t>
            </a:r>
          </a:p>
          <a:p>
            <a:pPr lvl="1"/>
            <a:r>
              <a:rPr lang="es-ES" dirty="0"/>
              <a:t>Validaciones personalizadas</a:t>
            </a:r>
          </a:p>
          <a:p>
            <a:pPr lvl="1"/>
            <a:r>
              <a:rPr lang="es-ES" dirty="0"/>
              <a:t>Directivas estructurales</a:t>
            </a:r>
          </a:p>
          <a:p>
            <a:r>
              <a:rPr lang="es-ES" dirty="0"/>
              <a:t>UI Avanzado</a:t>
            </a:r>
          </a:p>
          <a:p>
            <a:pPr lvl="1"/>
            <a:r>
              <a:rPr lang="es-ES" dirty="0"/>
              <a:t>Formularios dinámicos y reactivos</a:t>
            </a:r>
          </a:p>
          <a:p>
            <a:pPr lvl="1"/>
            <a:r>
              <a:rPr lang="es-ES" dirty="0"/>
              <a:t>Animaciones</a:t>
            </a:r>
          </a:p>
          <a:p>
            <a:pPr lvl="1"/>
            <a:r>
              <a:rPr lang="es-ES" dirty="0" err="1"/>
              <a:t>Responsive</a:t>
            </a:r>
            <a:r>
              <a:rPr lang="es-ES" dirty="0"/>
              <a:t> Web </a:t>
            </a:r>
            <a:r>
              <a:rPr lang="es-ES" dirty="0" err="1"/>
              <a:t>Design</a:t>
            </a:r>
            <a:endParaRPr lang="es-ES" dirty="0"/>
          </a:p>
          <a:p>
            <a:pPr lvl="1"/>
            <a:r>
              <a:rPr lang="es-ES" dirty="0"/>
              <a:t>Angular UI </a:t>
            </a:r>
            <a:r>
              <a:rPr lang="es-ES" dirty="0" err="1"/>
              <a:t>Bootstrap</a:t>
            </a:r>
            <a:endParaRPr lang="es-ES" dirty="0"/>
          </a:p>
          <a:p>
            <a:pPr lvl="1"/>
            <a:r>
              <a:rPr lang="es-ES" dirty="0"/>
              <a:t>Material </a:t>
            </a:r>
            <a:r>
              <a:rPr lang="es-ES" dirty="0" err="1"/>
              <a:t>Design</a:t>
            </a:r>
            <a:endParaRPr lang="es-ES" dirty="0"/>
          </a:p>
          <a:p>
            <a:pPr lvl="1"/>
            <a:r>
              <a:rPr lang="es-ES" dirty="0"/>
              <a:t>Otros Módulos</a:t>
            </a:r>
          </a:p>
        </p:txBody>
      </p:sp>
      <p:sp>
        <p:nvSpPr>
          <p:cNvPr id="4" name="Marcador de contenido 3"/>
          <p:cNvSpPr>
            <a:spLocks noGrp="1"/>
          </p:cNvSpPr>
          <p:nvPr>
            <p:ph sz="half" idx="2"/>
          </p:nvPr>
        </p:nvSpPr>
        <p:spPr/>
        <p:txBody>
          <a:bodyPr>
            <a:normAutofit fontScale="70000" lnSpcReduction="20000"/>
          </a:bodyPr>
          <a:lstStyle/>
          <a:p>
            <a:r>
              <a:rPr lang="es-ES" dirty="0"/>
              <a:t>Conceptos avanzados</a:t>
            </a:r>
          </a:p>
          <a:p>
            <a:pPr lvl="1"/>
            <a:r>
              <a:rPr lang="es-ES" dirty="0"/>
              <a:t>Ciclo de vida</a:t>
            </a:r>
          </a:p>
          <a:p>
            <a:pPr lvl="1"/>
            <a:r>
              <a:rPr lang="es-ES" dirty="0"/>
              <a:t>Seguridad</a:t>
            </a:r>
          </a:p>
          <a:p>
            <a:pPr lvl="1"/>
            <a:r>
              <a:rPr lang="es-ES" dirty="0"/>
              <a:t>Internacionalización (I18N)</a:t>
            </a:r>
          </a:p>
          <a:p>
            <a:pPr lvl="1"/>
            <a:r>
              <a:rPr lang="es-ES" dirty="0" err="1"/>
              <a:t>Routing</a:t>
            </a:r>
            <a:endParaRPr lang="es-ES" dirty="0"/>
          </a:p>
          <a:p>
            <a:r>
              <a:rPr lang="es-ES" dirty="0" err="1"/>
              <a:t>RxJS</a:t>
            </a:r>
            <a:r>
              <a:rPr lang="es-ES" dirty="0"/>
              <a:t> (Reactive </a:t>
            </a:r>
            <a:r>
              <a:rPr lang="es-ES" dirty="0" err="1"/>
              <a:t>Programming</a:t>
            </a:r>
            <a:r>
              <a:rPr lang="es-ES" dirty="0"/>
              <a:t>)</a:t>
            </a:r>
          </a:p>
          <a:p>
            <a:pPr lvl="1"/>
            <a:r>
              <a:rPr lang="es-ES" dirty="0"/>
              <a:t>Programación Reactiva </a:t>
            </a:r>
          </a:p>
          <a:p>
            <a:pPr lvl="1"/>
            <a:r>
              <a:rPr lang="es-ES" dirty="0"/>
              <a:t>Patrón Observable</a:t>
            </a:r>
          </a:p>
          <a:p>
            <a:pPr lvl="1"/>
            <a:r>
              <a:rPr lang="es-ES" dirty="0"/>
              <a:t>Patrón </a:t>
            </a:r>
            <a:r>
              <a:rPr lang="es-ES" dirty="0" err="1"/>
              <a:t>Promise</a:t>
            </a:r>
            <a:endParaRPr lang="es-ES" dirty="0"/>
          </a:p>
          <a:p>
            <a:pPr lvl="1"/>
            <a:r>
              <a:rPr lang="es-ES" dirty="0"/>
              <a:t>Creación de Observables y observadores</a:t>
            </a:r>
          </a:p>
          <a:p>
            <a:pPr lvl="1"/>
            <a:r>
              <a:rPr lang="es-ES" dirty="0"/>
              <a:t>Servicio http</a:t>
            </a:r>
          </a:p>
          <a:p>
            <a:r>
              <a:rPr lang="es-ES" dirty="0"/>
              <a:t>Angular2 fuera del navegador</a:t>
            </a:r>
          </a:p>
          <a:p>
            <a:pPr lvl="1"/>
            <a:r>
              <a:rPr lang="es-ES" dirty="0"/>
              <a:t>Servidor</a:t>
            </a:r>
          </a:p>
          <a:p>
            <a:pPr lvl="1"/>
            <a:r>
              <a:rPr lang="es-ES" dirty="0" err="1"/>
              <a:t>WebApps</a:t>
            </a:r>
            <a:r>
              <a:rPr lang="es-ES" dirty="0"/>
              <a:t> (</a:t>
            </a:r>
            <a:r>
              <a:rPr lang="es-ES" dirty="0" err="1"/>
              <a:t>moviles</a:t>
            </a:r>
            <a:r>
              <a:rPr lang="es-ES" dirty="0"/>
              <a:t>)</a:t>
            </a:r>
          </a:p>
          <a:p>
            <a:pPr lvl="1"/>
            <a:r>
              <a:rPr lang="es-ES" dirty="0"/>
              <a:t>Universal Windows App (UWP)</a:t>
            </a:r>
          </a:p>
        </p:txBody>
      </p:sp>
    </p:spTree>
    <p:extLst>
      <p:ext uri="{BB962C8B-B14F-4D97-AF65-F5344CB8AC3E}">
        <p14:creationId xmlns:p14="http://schemas.microsoft.com/office/powerpoint/2010/main" val="12922635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Temario</a:t>
            </a:r>
          </a:p>
        </p:txBody>
      </p:sp>
      <p:sp>
        <p:nvSpPr>
          <p:cNvPr id="3" name="Marcador de contenido 2"/>
          <p:cNvSpPr>
            <a:spLocks noGrp="1"/>
          </p:cNvSpPr>
          <p:nvPr>
            <p:ph sz="half" idx="1"/>
          </p:nvPr>
        </p:nvSpPr>
        <p:spPr/>
        <p:txBody>
          <a:bodyPr>
            <a:normAutofit fontScale="47500" lnSpcReduction="20000"/>
          </a:bodyPr>
          <a:lstStyle/>
          <a:p>
            <a:r>
              <a:rPr lang="es-ES" dirty="0"/>
              <a:t>Creación de directivas</a:t>
            </a:r>
          </a:p>
          <a:p>
            <a:pPr lvl="1"/>
            <a:r>
              <a:rPr lang="es-ES" dirty="0"/>
              <a:t>Directivas atributo</a:t>
            </a:r>
          </a:p>
          <a:p>
            <a:pPr lvl="1"/>
            <a:r>
              <a:rPr lang="es-ES" dirty="0"/>
              <a:t>Validaciones personalizadas</a:t>
            </a:r>
          </a:p>
          <a:p>
            <a:pPr lvl="1"/>
            <a:r>
              <a:rPr lang="es-ES" dirty="0"/>
              <a:t>Directivas estructurales</a:t>
            </a:r>
          </a:p>
          <a:p>
            <a:r>
              <a:rPr lang="es-ES" dirty="0"/>
              <a:t>UI Avanzado</a:t>
            </a:r>
          </a:p>
          <a:p>
            <a:pPr lvl="1"/>
            <a:r>
              <a:rPr lang="es-ES" dirty="0"/>
              <a:t>Animaciones</a:t>
            </a:r>
          </a:p>
          <a:p>
            <a:pPr lvl="1"/>
            <a:r>
              <a:rPr lang="es-ES" dirty="0" err="1"/>
              <a:t>Responsive</a:t>
            </a:r>
            <a:r>
              <a:rPr lang="es-ES" dirty="0"/>
              <a:t> Web </a:t>
            </a:r>
            <a:r>
              <a:rPr lang="es-ES" dirty="0" err="1"/>
              <a:t>Design</a:t>
            </a:r>
            <a:endParaRPr lang="es-ES" dirty="0"/>
          </a:p>
          <a:p>
            <a:pPr lvl="1"/>
            <a:r>
              <a:rPr lang="es-ES" dirty="0"/>
              <a:t>Angular UI </a:t>
            </a:r>
            <a:r>
              <a:rPr lang="es-ES" dirty="0" err="1"/>
              <a:t>Bootstrap</a:t>
            </a:r>
            <a:endParaRPr lang="es-ES" dirty="0"/>
          </a:p>
          <a:p>
            <a:pPr lvl="1"/>
            <a:r>
              <a:rPr lang="es-ES" dirty="0"/>
              <a:t>Material </a:t>
            </a:r>
            <a:r>
              <a:rPr lang="es-ES" dirty="0" err="1"/>
              <a:t>Design</a:t>
            </a:r>
            <a:endParaRPr lang="es-ES" dirty="0"/>
          </a:p>
          <a:p>
            <a:pPr lvl="1"/>
            <a:r>
              <a:rPr lang="es-ES" dirty="0"/>
              <a:t>Otros Módulos</a:t>
            </a:r>
          </a:p>
          <a:p>
            <a:r>
              <a:rPr lang="es-ES" dirty="0" err="1"/>
              <a:t>Testing</a:t>
            </a:r>
            <a:endParaRPr lang="es-ES" dirty="0"/>
          </a:p>
          <a:p>
            <a:pPr lvl="1"/>
            <a:r>
              <a:rPr lang="es-ES" dirty="0"/>
              <a:t>Utilidades</a:t>
            </a:r>
          </a:p>
          <a:p>
            <a:pPr lvl="1"/>
            <a:r>
              <a:rPr lang="es-ES" dirty="0"/>
              <a:t>Técnicas de pruebas y TDD</a:t>
            </a:r>
          </a:p>
          <a:p>
            <a:pPr lvl="1"/>
            <a:r>
              <a:rPr lang="es-ES" dirty="0"/>
              <a:t>Test unitarios</a:t>
            </a:r>
          </a:p>
          <a:p>
            <a:pPr lvl="2"/>
            <a:r>
              <a:rPr lang="es-ES" dirty="0"/>
              <a:t>Jasmine</a:t>
            </a:r>
          </a:p>
          <a:p>
            <a:pPr lvl="1"/>
            <a:r>
              <a:rPr lang="es-ES" dirty="0"/>
              <a:t>Test E2E</a:t>
            </a:r>
          </a:p>
          <a:p>
            <a:pPr lvl="2"/>
            <a:r>
              <a:rPr lang="es-ES" dirty="0" err="1"/>
              <a:t>Protractor</a:t>
            </a:r>
            <a:endParaRPr lang="es-ES" dirty="0"/>
          </a:p>
          <a:p>
            <a:pPr lvl="2"/>
            <a:r>
              <a:rPr lang="es-ES" dirty="0" err="1"/>
              <a:t>Selenium</a:t>
            </a:r>
            <a:endParaRPr lang="es-ES" dirty="0"/>
          </a:p>
          <a:p>
            <a:endParaRPr lang="es-ES" dirty="0"/>
          </a:p>
        </p:txBody>
      </p:sp>
      <p:sp>
        <p:nvSpPr>
          <p:cNvPr id="4" name="Marcador de contenido 3"/>
          <p:cNvSpPr>
            <a:spLocks noGrp="1"/>
          </p:cNvSpPr>
          <p:nvPr>
            <p:ph sz="half" idx="2"/>
          </p:nvPr>
        </p:nvSpPr>
        <p:spPr/>
        <p:txBody>
          <a:bodyPr>
            <a:normAutofit fontScale="47500" lnSpcReduction="20000"/>
          </a:bodyPr>
          <a:lstStyle/>
          <a:p>
            <a:r>
              <a:rPr lang="es-ES" dirty="0"/>
              <a:t>Conceptos avanzados</a:t>
            </a:r>
          </a:p>
          <a:p>
            <a:pPr lvl="1"/>
            <a:r>
              <a:rPr lang="es-ES" dirty="0"/>
              <a:t>Arquitectura avanzada y mejores practicas</a:t>
            </a:r>
          </a:p>
          <a:p>
            <a:pPr lvl="1"/>
            <a:r>
              <a:rPr lang="es-ES" dirty="0"/>
              <a:t>Ciclo de vida y detección de cambios</a:t>
            </a:r>
          </a:p>
          <a:p>
            <a:pPr lvl="1"/>
            <a:r>
              <a:rPr lang="es-ES" dirty="0"/>
              <a:t>Optimización y rendimiento</a:t>
            </a:r>
          </a:p>
          <a:p>
            <a:pPr lvl="1"/>
            <a:r>
              <a:rPr lang="es-ES" dirty="0"/>
              <a:t>Internacionalización (I18N)</a:t>
            </a:r>
          </a:p>
          <a:p>
            <a:pPr lvl="1"/>
            <a:r>
              <a:rPr lang="es-ES" dirty="0"/>
              <a:t>Publicación de módulos con NPM</a:t>
            </a:r>
          </a:p>
          <a:p>
            <a:pPr lvl="1"/>
            <a:r>
              <a:rPr lang="es-ES" dirty="0"/>
              <a:t>Migración desde </a:t>
            </a:r>
            <a:r>
              <a:rPr lang="es-ES" dirty="0" err="1"/>
              <a:t>AngularJS</a:t>
            </a:r>
            <a:r>
              <a:rPr lang="es-ES" dirty="0"/>
              <a:t> a Angular</a:t>
            </a:r>
          </a:p>
          <a:p>
            <a:pPr lvl="1"/>
            <a:r>
              <a:rPr lang="es-ES" dirty="0"/>
              <a:t>Módulo </a:t>
            </a:r>
            <a:r>
              <a:rPr lang="es-ES" dirty="0" err="1"/>
              <a:t>ngUpgrade</a:t>
            </a:r>
            <a:r>
              <a:rPr lang="es-ES" dirty="0"/>
              <a:t>: Aplicaciones hibridas </a:t>
            </a:r>
            <a:r>
              <a:rPr lang="es-ES" dirty="0" err="1"/>
              <a:t>AngularJS</a:t>
            </a:r>
            <a:r>
              <a:rPr lang="es-ES" dirty="0"/>
              <a:t> y Angular 2+</a:t>
            </a:r>
          </a:p>
          <a:p>
            <a:r>
              <a:rPr lang="es-ES" dirty="0" err="1"/>
              <a:t>RxJS</a:t>
            </a:r>
            <a:r>
              <a:rPr lang="es-ES" dirty="0"/>
              <a:t> (Reactive </a:t>
            </a:r>
            <a:r>
              <a:rPr lang="es-ES" dirty="0" err="1"/>
              <a:t>Programming</a:t>
            </a:r>
            <a:r>
              <a:rPr lang="es-ES" dirty="0"/>
              <a:t>)</a:t>
            </a:r>
          </a:p>
          <a:p>
            <a:pPr lvl="1"/>
            <a:r>
              <a:rPr lang="es-ES" dirty="0"/>
              <a:t>Programación Reactiva </a:t>
            </a:r>
          </a:p>
          <a:p>
            <a:pPr lvl="1"/>
            <a:r>
              <a:rPr lang="es-ES" dirty="0"/>
              <a:t>Patrón Observable</a:t>
            </a:r>
          </a:p>
          <a:p>
            <a:pPr lvl="1"/>
            <a:r>
              <a:rPr lang="es-ES" dirty="0"/>
              <a:t>Patrón </a:t>
            </a:r>
            <a:r>
              <a:rPr lang="es-ES" dirty="0" err="1"/>
              <a:t>Promise</a:t>
            </a:r>
            <a:endParaRPr lang="es-ES" dirty="0"/>
          </a:p>
          <a:p>
            <a:pPr lvl="1"/>
            <a:r>
              <a:rPr lang="es-ES" dirty="0"/>
              <a:t>Creación de Observables y observadores</a:t>
            </a:r>
          </a:p>
          <a:p>
            <a:r>
              <a:rPr lang="es-ES" dirty="0"/>
              <a:t>Angular fuera del navegador</a:t>
            </a:r>
          </a:p>
          <a:p>
            <a:pPr lvl="1"/>
            <a:r>
              <a:rPr lang="es-ES" dirty="0"/>
              <a:t>Servidor: Aplicaciones Isomorfas</a:t>
            </a:r>
          </a:p>
          <a:p>
            <a:pPr lvl="1"/>
            <a:r>
              <a:rPr lang="es-ES" dirty="0" err="1"/>
              <a:t>WebApps</a:t>
            </a:r>
            <a:r>
              <a:rPr lang="es-ES" dirty="0"/>
              <a:t> (</a:t>
            </a:r>
            <a:r>
              <a:rPr lang="es-ES" dirty="0" err="1"/>
              <a:t>moviles</a:t>
            </a:r>
            <a:r>
              <a:rPr lang="es-ES" dirty="0"/>
              <a:t>)</a:t>
            </a:r>
          </a:p>
          <a:p>
            <a:pPr lvl="1"/>
            <a:r>
              <a:rPr lang="es-ES" dirty="0"/>
              <a:t>Universal Windows App (UWP)</a:t>
            </a:r>
          </a:p>
          <a:p>
            <a:r>
              <a:rPr lang="es-ES" dirty="0"/>
              <a:t>Módulos de terceros</a:t>
            </a:r>
          </a:p>
          <a:p>
            <a:pPr lvl="1"/>
            <a:r>
              <a:rPr lang="es-ES" dirty="0" err="1"/>
              <a:t>Firebase</a:t>
            </a:r>
            <a:r>
              <a:rPr lang="es-ES" dirty="0"/>
              <a:t> y </a:t>
            </a:r>
            <a:r>
              <a:rPr lang="es-ES" dirty="0" err="1"/>
              <a:t>AngularFire</a:t>
            </a:r>
            <a:endParaRPr lang="es-ES" dirty="0"/>
          </a:p>
          <a:p>
            <a:pPr lvl="1"/>
            <a:r>
              <a:rPr lang="es-ES" dirty="0"/>
              <a:t>Angular y redes sociales Facebook y </a:t>
            </a:r>
            <a:r>
              <a:rPr lang="es-ES" dirty="0" err="1"/>
              <a:t>linkedin</a:t>
            </a:r>
            <a:endParaRPr lang="es-ES" dirty="0"/>
          </a:p>
          <a:p>
            <a:pPr lvl="1"/>
            <a:r>
              <a:rPr lang="es-ES" dirty="0" err="1"/>
              <a:t>Progresive</a:t>
            </a:r>
            <a:r>
              <a:rPr lang="es-ES" dirty="0"/>
              <a:t> app con Angular y </a:t>
            </a:r>
            <a:r>
              <a:rPr lang="es-ES" dirty="0" err="1"/>
              <a:t>Electron</a:t>
            </a:r>
            <a:endParaRPr lang="es-ES" dirty="0"/>
          </a:p>
          <a:p>
            <a:pPr lvl="1"/>
            <a:r>
              <a:rPr lang="es-ES" dirty="0"/>
              <a:t>Transferencia de archivos e imágenes entre angular y el </a:t>
            </a:r>
            <a:r>
              <a:rPr lang="es-ES" dirty="0" err="1"/>
              <a:t>backend</a:t>
            </a:r>
            <a:endParaRPr lang="es-ES" dirty="0"/>
          </a:p>
          <a:p>
            <a:pPr lvl="1"/>
            <a:r>
              <a:rPr lang="es-ES" dirty="0"/>
              <a:t>Comunicación entre componentes con </a:t>
            </a:r>
            <a:r>
              <a:rPr lang="es-ES" dirty="0" err="1"/>
              <a:t>Redux</a:t>
            </a:r>
            <a:endParaRPr lang="es-ES" dirty="0"/>
          </a:p>
          <a:p>
            <a:endParaRPr lang="es-ES" dirty="0"/>
          </a:p>
        </p:txBody>
      </p:sp>
    </p:spTree>
    <p:extLst>
      <p:ext uri="{BB962C8B-B14F-4D97-AF65-F5344CB8AC3E}">
        <p14:creationId xmlns:p14="http://schemas.microsoft.com/office/powerpoint/2010/main" val="279589305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RxJS (Reactive </a:t>
            </a:r>
            <a:r>
              <a:rPr lang="es-ES" dirty="0" err="1"/>
              <a:t>Programming</a:t>
            </a:r>
            <a:r>
              <a:rPr lang="es-ES" dirty="0"/>
              <a:t>)</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35680477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Reactive </a:t>
            </a:r>
            <a:r>
              <a:rPr lang="es-ES" dirty="0" err="1"/>
              <a:t>Programming</a:t>
            </a:r>
            <a:endParaRPr lang="es-ES" dirty="0"/>
          </a:p>
        </p:txBody>
      </p:sp>
      <p:sp>
        <p:nvSpPr>
          <p:cNvPr id="3" name="Marcador de contenido 2"/>
          <p:cNvSpPr>
            <a:spLocks noGrp="1"/>
          </p:cNvSpPr>
          <p:nvPr>
            <p:ph idx="1"/>
          </p:nvPr>
        </p:nvSpPr>
        <p:spPr>
          <a:xfrm>
            <a:off x="457200" y="1600200"/>
            <a:ext cx="8229600" cy="4781128"/>
          </a:xfrm>
        </p:spPr>
        <p:txBody>
          <a:bodyPr>
            <a:normAutofit fontScale="47500" lnSpcReduction="20000"/>
          </a:bodyPr>
          <a:lstStyle/>
          <a:p>
            <a:r>
              <a:rPr lang="es-ES" sz="3600" dirty="0"/>
              <a:t>La Programación Reactiva (o Reactive </a:t>
            </a:r>
            <a:r>
              <a:rPr lang="es-ES" sz="3600" dirty="0" err="1"/>
              <a:t>Programming</a:t>
            </a:r>
            <a:r>
              <a:rPr lang="es-ES" sz="3600" dirty="0"/>
              <a:t>) esta orientada a programar con flujos de datos asíncronos. Estos flujos se pueden observar y reaccionar en consecuencia.</a:t>
            </a:r>
          </a:p>
          <a:p>
            <a:r>
              <a:rPr lang="es-ES" sz="3600" dirty="0" err="1"/>
              <a:t>RxJS</a:t>
            </a:r>
            <a:r>
              <a:rPr lang="es-ES" sz="3600" dirty="0"/>
              <a:t> es una biblioteca para componer programas asincrónicos y basados ​​en eventos mediante el uso de secuencias observables. Proporciona una clase principal, el Observable, clases satélite y operadores inspirados en </a:t>
            </a:r>
            <a:r>
              <a:rPr lang="es-ES" sz="3600" dirty="0" err="1"/>
              <a:t>Array#extras</a:t>
            </a:r>
            <a:r>
              <a:rPr lang="es-ES" sz="3600" dirty="0"/>
              <a:t> (</a:t>
            </a:r>
            <a:r>
              <a:rPr lang="en-US" sz="3600" dirty="0"/>
              <a:t>map, filter, reduce, every, </a:t>
            </a:r>
            <a:r>
              <a:rPr lang="en-US" sz="3600" dirty="0" err="1"/>
              <a:t>etc</a:t>
            </a:r>
            <a:r>
              <a:rPr lang="es-ES" sz="3600" dirty="0"/>
              <a:t>) para permitir el manejo de eventos asíncronos como colecciones.</a:t>
            </a:r>
          </a:p>
          <a:p>
            <a:r>
              <a:rPr lang="es-ES" sz="3600" dirty="0" err="1"/>
              <a:t>ReactiveX</a:t>
            </a:r>
            <a:r>
              <a:rPr lang="es-ES" sz="3600" dirty="0"/>
              <a:t> combina el patrón </a:t>
            </a:r>
            <a:r>
              <a:rPr lang="es-ES" sz="3600" dirty="0" err="1"/>
              <a:t>Observer</a:t>
            </a:r>
            <a:r>
              <a:rPr lang="es-ES" sz="3600" dirty="0"/>
              <a:t> con el patrón </a:t>
            </a:r>
            <a:r>
              <a:rPr lang="es-ES" sz="3600" dirty="0" err="1"/>
              <a:t>Iterator</a:t>
            </a:r>
            <a:r>
              <a:rPr lang="es-ES" sz="3600" dirty="0"/>
              <a:t> y la programación funcional con las colecciones para gestionar secuencias de eventos de una forma ideal.</a:t>
            </a:r>
          </a:p>
          <a:p>
            <a:r>
              <a:rPr lang="es-ES" sz="3400" dirty="0"/>
              <a:t>Los conceptos esenciales en </a:t>
            </a:r>
            <a:r>
              <a:rPr lang="es-ES" sz="3400" dirty="0" err="1"/>
              <a:t>RxJS</a:t>
            </a:r>
            <a:r>
              <a:rPr lang="es-ES" sz="3400" dirty="0"/>
              <a:t> que resuelven la administración de eventos asíncronos son:</a:t>
            </a:r>
          </a:p>
          <a:p>
            <a:pPr lvl="1"/>
            <a:r>
              <a:rPr lang="es-ES" sz="3200" dirty="0"/>
              <a:t>Observable: representa una colección </a:t>
            </a:r>
            <a:r>
              <a:rPr lang="es-ES" sz="3200" dirty="0" err="1"/>
              <a:t>invocable</a:t>
            </a:r>
            <a:r>
              <a:rPr lang="es-ES" sz="3200" dirty="0"/>
              <a:t> de valores o eventos futuros.</a:t>
            </a:r>
          </a:p>
          <a:p>
            <a:pPr lvl="1"/>
            <a:r>
              <a:rPr lang="es-ES" sz="3200" dirty="0" err="1"/>
              <a:t>Observer</a:t>
            </a:r>
            <a:r>
              <a:rPr lang="es-ES" sz="3200" dirty="0"/>
              <a:t>: conjunto de controladores que procesan los valores entregados por el Observable.</a:t>
            </a:r>
          </a:p>
          <a:p>
            <a:pPr lvl="1"/>
            <a:r>
              <a:rPr lang="es-ES" sz="3200" dirty="0" err="1"/>
              <a:t>Subscription</a:t>
            </a:r>
            <a:r>
              <a:rPr lang="es-ES" sz="3200" dirty="0"/>
              <a:t>: representa la ejecución de un Observable, necesario para cancelar la ejecución.</a:t>
            </a:r>
          </a:p>
          <a:p>
            <a:pPr lvl="1"/>
            <a:r>
              <a:rPr lang="es-ES" sz="3200" dirty="0" err="1"/>
              <a:t>Operators</a:t>
            </a:r>
            <a:r>
              <a:rPr lang="es-ES" sz="3200" dirty="0"/>
              <a:t>: son funciones puras que permiten un estilo de programación funcional de tratar las colecciones con operaciones como </a:t>
            </a:r>
            <a:r>
              <a:rPr lang="es-ES" sz="3200" dirty="0" err="1"/>
              <a:t>map</a:t>
            </a:r>
            <a:r>
              <a:rPr lang="es-ES" sz="3200" dirty="0"/>
              <a:t>, </a:t>
            </a:r>
            <a:r>
              <a:rPr lang="es-ES" sz="3200" dirty="0" err="1"/>
              <a:t>filter</a:t>
            </a:r>
            <a:r>
              <a:rPr lang="es-ES" sz="3200" dirty="0"/>
              <a:t>, </a:t>
            </a:r>
            <a:r>
              <a:rPr lang="es-ES" sz="3200" dirty="0" err="1"/>
              <a:t>concat</a:t>
            </a:r>
            <a:r>
              <a:rPr lang="es-ES" sz="3200" dirty="0"/>
              <a:t>, </a:t>
            </a:r>
            <a:r>
              <a:rPr lang="es-ES" sz="3200" dirty="0" err="1"/>
              <a:t>flatMap</a:t>
            </a:r>
            <a:r>
              <a:rPr lang="es-ES" sz="3200" dirty="0"/>
              <a:t>, etc.</a:t>
            </a:r>
          </a:p>
          <a:p>
            <a:pPr lvl="1"/>
            <a:r>
              <a:rPr lang="es-ES" sz="3200" dirty="0" err="1"/>
              <a:t>Subject</a:t>
            </a:r>
            <a:r>
              <a:rPr lang="es-ES" sz="3200" dirty="0"/>
              <a:t>: es el equivalente a un </a:t>
            </a:r>
            <a:r>
              <a:rPr lang="es-ES" sz="3200" dirty="0" err="1"/>
              <a:t>EventEmitter</a:t>
            </a:r>
            <a:r>
              <a:rPr lang="es-ES" sz="3200" dirty="0"/>
              <a:t> y la única forma de difundir un valor o evento a múltiples observadores.</a:t>
            </a:r>
          </a:p>
          <a:p>
            <a:pPr lvl="1"/>
            <a:r>
              <a:rPr lang="es-ES" sz="3200" dirty="0" err="1"/>
              <a:t>Schedulers</a:t>
            </a:r>
            <a:r>
              <a:rPr lang="es-ES" sz="3200" dirty="0"/>
              <a:t>: son los programadores centralizados de control de concurrencia, que permiten coordinar cuando cómputo ocurre en, por ejemplo, </a:t>
            </a:r>
            <a:r>
              <a:rPr lang="es-ES" sz="3200" dirty="0" err="1"/>
              <a:t>setTimeout</a:t>
            </a:r>
            <a:r>
              <a:rPr lang="es-ES" sz="3200" dirty="0"/>
              <a:t>, </a:t>
            </a:r>
            <a:r>
              <a:rPr lang="es-ES" sz="3200" dirty="0" err="1"/>
              <a:t>requestAnimationFrame</a:t>
            </a:r>
            <a:r>
              <a:rPr lang="es-ES" sz="3200" dirty="0"/>
              <a:t> u otros.</a:t>
            </a:r>
          </a:p>
        </p:txBody>
      </p:sp>
    </p:spTree>
    <p:extLst>
      <p:ext uri="{BB962C8B-B14F-4D97-AF65-F5344CB8AC3E}">
        <p14:creationId xmlns:p14="http://schemas.microsoft.com/office/powerpoint/2010/main" val="9557500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Observables</a:t>
            </a:r>
          </a:p>
        </p:txBody>
      </p:sp>
      <p:sp>
        <p:nvSpPr>
          <p:cNvPr id="3" name="Marcador de contenido 2"/>
          <p:cNvSpPr>
            <a:spLocks noGrp="1"/>
          </p:cNvSpPr>
          <p:nvPr>
            <p:ph idx="1"/>
          </p:nvPr>
        </p:nvSpPr>
        <p:spPr/>
        <p:txBody>
          <a:bodyPr>
            <a:normAutofit fontScale="55000" lnSpcReduction="20000"/>
          </a:bodyPr>
          <a:lstStyle/>
          <a:p>
            <a:r>
              <a:rPr lang="es-ES" dirty="0"/>
              <a:t>Los Observables proporciona soporte para pasar mensajes entre el publicador o editor y los suscriptores en la aplicación. Los observables ofrecen ventajas significativas sobre otras técnicas para el manejo de eventos, programación asíncrona y manejo de valores múltiples.</a:t>
            </a:r>
          </a:p>
          <a:p>
            <a:r>
              <a:rPr lang="es-ES" dirty="0"/>
              <a:t>Los observables son declarativos; es decir, definen una función para publicar valores, pero no se ejecuta hasta que un suscriptor se suscribe. El suscriptor suscrito recibe notificaciones hasta que la función se complete o hasta que cancele la suscripción.</a:t>
            </a:r>
          </a:p>
          <a:p>
            <a:r>
              <a:rPr lang="es-ES" dirty="0"/>
              <a:t>Un observable puede entregar múltiples valores de cualquier tipo: literales, mensajes o eventos, según el contexto. </a:t>
            </a:r>
          </a:p>
          <a:p>
            <a:r>
              <a:rPr lang="es-ES" dirty="0"/>
              <a:t>La API para recibir valores es la misma independientemente de que los valores se entreguen de forma síncrona o asíncrona. Debido a que la lógica de configuración y extracción es manejada por el observable, el código de la aplicación solo necesita preocuparse de suscribirse para consumir valores y, al terminar, cancelar la suscripción. Ya sea un flujo de pulsaciones de teclas, una respuesta HTTP o un temporizador de intervalos, la interfaz para escuchar los valores y detener la escucha es la misma.</a:t>
            </a:r>
          </a:p>
          <a:p>
            <a:r>
              <a:rPr lang="es-ES" dirty="0"/>
              <a:t>Debido a estas ventajas, Angular usa ampliamente los observables y los recomiendan para el desarrollo de aplicaciones.</a:t>
            </a:r>
          </a:p>
          <a:p>
            <a:endParaRPr lang="es-ES" dirty="0"/>
          </a:p>
        </p:txBody>
      </p:sp>
    </p:spTree>
    <p:extLst>
      <p:ext uri="{BB962C8B-B14F-4D97-AF65-F5344CB8AC3E}">
        <p14:creationId xmlns:p14="http://schemas.microsoft.com/office/powerpoint/2010/main" val="26058971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Anatomía de un Observable</a:t>
            </a:r>
          </a:p>
        </p:txBody>
      </p:sp>
      <p:sp>
        <p:nvSpPr>
          <p:cNvPr id="3" name="Marcador de contenido 2"/>
          <p:cNvSpPr>
            <a:spLocks noGrp="1"/>
          </p:cNvSpPr>
          <p:nvPr>
            <p:ph idx="1"/>
          </p:nvPr>
        </p:nvSpPr>
        <p:spPr/>
        <p:txBody>
          <a:bodyPr>
            <a:normAutofit fontScale="77500" lnSpcReduction="20000"/>
          </a:bodyPr>
          <a:lstStyle/>
          <a:p>
            <a:r>
              <a:rPr lang="es-ES" dirty="0"/>
              <a:t>Los Observables se crean usando </a:t>
            </a:r>
            <a:r>
              <a:rPr lang="es-ES" dirty="0" err="1"/>
              <a:t>Observable.create</a:t>
            </a:r>
            <a:r>
              <a:rPr lang="es-ES" dirty="0"/>
              <a:t>() o un operador de creación, se suscriben con un </a:t>
            </a:r>
            <a:r>
              <a:rPr lang="es-ES" dirty="0" err="1"/>
              <a:t>Observer</a:t>
            </a:r>
            <a:r>
              <a:rPr lang="es-ES" dirty="0"/>
              <a:t>, ejecutan </a:t>
            </a:r>
            <a:r>
              <a:rPr lang="es-ES" dirty="0" err="1"/>
              <a:t>next</a:t>
            </a:r>
            <a:r>
              <a:rPr lang="es-ES" dirty="0"/>
              <a:t>/error/complete para entregar notificaciones al </a:t>
            </a:r>
            <a:r>
              <a:rPr lang="es-ES" dirty="0" err="1"/>
              <a:t>Observer</a:t>
            </a:r>
            <a:r>
              <a:rPr lang="es-ES" dirty="0"/>
              <a:t> y su ejecución puede ser eliminada. </a:t>
            </a:r>
          </a:p>
          <a:p>
            <a:r>
              <a:rPr lang="es-ES" dirty="0"/>
              <a:t>Estos cuatro aspectos están codificados en una instancia Observable, pero algunos de estos aspectos están relacionados con otros tipos, como </a:t>
            </a:r>
            <a:r>
              <a:rPr lang="es-ES" dirty="0" err="1"/>
              <a:t>Observer</a:t>
            </a:r>
            <a:r>
              <a:rPr lang="es-ES" dirty="0"/>
              <a:t> y </a:t>
            </a:r>
            <a:r>
              <a:rPr lang="es-ES" dirty="0" err="1"/>
              <a:t>Subscription</a:t>
            </a:r>
            <a:r>
              <a:rPr lang="es-ES" dirty="0"/>
              <a:t>.</a:t>
            </a:r>
          </a:p>
          <a:p>
            <a:r>
              <a:rPr lang="es-ES" dirty="0"/>
              <a:t>Las principales preocupaciones son:</a:t>
            </a:r>
          </a:p>
          <a:p>
            <a:pPr lvl="1"/>
            <a:r>
              <a:rPr lang="es-ES" dirty="0"/>
              <a:t>Crear Observables</a:t>
            </a:r>
          </a:p>
          <a:p>
            <a:pPr lvl="1"/>
            <a:r>
              <a:rPr lang="es-ES" dirty="0"/>
              <a:t>Suscribirse a Observables</a:t>
            </a:r>
          </a:p>
          <a:p>
            <a:pPr lvl="1"/>
            <a:r>
              <a:rPr lang="es-ES" dirty="0"/>
              <a:t>Ejecutar Observables</a:t>
            </a:r>
          </a:p>
          <a:p>
            <a:pPr lvl="1"/>
            <a:r>
              <a:rPr lang="es-ES" dirty="0"/>
              <a:t>Desechar Observables</a:t>
            </a:r>
          </a:p>
        </p:txBody>
      </p:sp>
    </p:spTree>
    <p:extLst>
      <p:ext uri="{BB962C8B-B14F-4D97-AF65-F5344CB8AC3E}">
        <p14:creationId xmlns:p14="http://schemas.microsoft.com/office/powerpoint/2010/main" val="1454031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Formularios</a:t>
            </a:r>
          </a:p>
        </p:txBody>
      </p:sp>
      <p:sp>
        <p:nvSpPr>
          <p:cNvPr id="5" name="Marcador de texto 4"/>
          <p:cNvSpPr>
            <a:spLocks noGrp="1"/>
          </p:cNvSpPr>
          <p:nvPr>
            <p:ph type="body" idx="1"/>
          </p:nvPr>
        </p:nvSpPr>
        <p:spPr/>
        <p:txBody>
          <a:bodyPr/>
          <a:lstStyle/>
          <a:p>
            <a:r>
              <a:rPr lang="es-ES" dirty="0"/>
              <a:t>Cliente</a:t>
            </a:r>
          </a:p>
        </p:txBody>
      </p:sp>
      <p:sp>
        <p:nvSpPr>
          <p:cNvPr id="6" name="Marcador de contenido 5"/>
          <p:cNvSpPr>
            <a:spLocks noGrp="1"/>
          </p:cNvSpPr>
          <p:nvPr>
            <p:ph sz="half" idx="2"/>
          </p:nvPr>
        </p:nvSpPr>
        <p:spPr/>
        <p:txBody>
          <a:bodyPr/>
          <a:lstStyle/>
          <a:p>
            <a:r>
              <a:rPr lang="es-ES" dirty="0"/>
              <a:t>Navegadores</a:t>
            </a:r>
          </a:p>
          <a:p>
            <a:pPr lvl="1"/>
            <a:r>
              <a:rPr lang="es-ES" dirty="0"/>
              <a:t>HTML 3.2</a:t>
            </a:r>
          </a:p>
          <a:p>
            <a:pPr lvl="1"/>
            <a:r>
              <a:rPr lang="es-ES" dirty="0"/>
              <a:t>Formularios</a:t>
            </a:r>
          </a:p>
          <a:p>
            <a:pPr lvl="1"/>
            <a:r>
              <a:rPr lang="es-ES" dirty="0"/>
              <a:t>Plug-in</a:t>
            </a:r>
          </a:p>
          <a:p>
            <a:pPr lvl="2"/>
            <a:r>
              <a:rPr lang="es-ES" dirty="0" err="1"/>
              <a:t>Applet</a:t>
            </a:r>
            <a:endParaRPr lang="es-ES" dirty="0"/>
          </a:p>
          <a:p>
            <a:pPr lvl="2"/>
            <a:r>
              <a:rPr lang="es-ES" dirty="0"/>
              <a:t>ActiveX</a:t>
            </a:r>
          </a:p>
          <a:p>
            <a:pPr lvl="1"/>
            <a:r>
              <a:rPr lang="es-ES" dirty="0"/>
              <a:t>Scripting de cliente</a:t>
            </a:r>
          </a:p>
          <a:p>
            <a:pPr lvl="2"/>
            <a:r>
              <a:rPr lang="es-ES" dirty="0"/>
              <a:t>JavaScript</a:t>
            </a:r>
          </a:p>
        </p:txBody>
      </p:sp>
      <p:sp>
        <p:nvSpPr>
          <p:cNvPr id="7" name="Marcador de texto 6"/>
          <p:cNvSpPr>
            <a:spLocks noGrp="1"/>
          </p:cNvSpPr>
          <p:nvPr>
            <p:ph type="body" sz="quarter" idx="3"/>
          </p:nvPr>
        </p:nvSpPr>
        <p:spPr/>
        <p:txBody>
          <a:bodyPr/>
          <a:lstStyle/>
          <a:p>
            <a:r>
              <a:rPr lang="es-ES" dirty="0"/>
              <a:t>Servidor</a:t>
            </a:r>
          </a:p>
        </p:txBody>
      </p:sp>
      <p:sp>
        <p:nvSpPr>
          <p:cNvPr id="8" name="Marcador de contenido 7"/>
          <p:cNvSpPr>
            <a:spLocks noGrp="1"/>
          </p:cNvSpPr>
          <p:nvPr>
            <p:ph sz="quarter" idx="4"/>
          </p:nvPr>
        </p:nvSpPr>
        <p:spPr/>
        <p:txBody>
          <a:bodyPr/>
          <a:lstStyle/>
          <a:p>
            <a:r>
              <a:rPr lang="es-ES" dirty="0"/>
              <a:t>Servidor Web</a:t>
            </a:r>
          </a:p>
          <a:p>
            <a:pPr lvl="1"/>
            <a:r>
              <a:rPr lang="es-ES" dirty="0"/>
              <a:t>Servidor de ficheros</a:t>
            </a:r>
          </a:p>
          <a:p>
            <a:pPr lvl="1"/>
            <a:r>
              <a:rPr lang="es-ES" dirty="0"/>
              <a:t>Ficheros estáticos</a:t>
            </a:r>
          </a:p>
          <a:p>
            <a:pPr lvl="2"/>
            <a:r>
              <a:rPr lang="es-ES" dirty="0"/>
              <a:t>Texto, HTML, Imágenes, …</a:t>
            </a:r>
          </a:p>
          <a:p>
            <a:pPr lvl="1"/>
            <a:r>
              <a:rPr lang="es-ES" dirty="0"/>
              <a:t>Ficheros dinámicos</a:t>
            </a:r>
          </a:p>
          <a:p>
            <a:pPr lvl="1"/>
            <a:r>
              <a:rPr lang="es-ES" dirty="0" err="1"/>
              <a:t>Sricpting</a:t>
            </a:r>
            <a:r>
              <a:rPr lang="es-ES" dirty="0"/>
              <a:t> de servidor</a:t>
            </a:r>
          </a:p>
          <a:p>
            <a:pPr lvl="2"/>
            <a:r>
              <a:rPr lang="es-ES" dirty="0"/>
              <a:t>ASP</a:t>
            </a:r>
          </a:p>
          <a:p>
            <a:pPr lvl="2"/>
            <a:r>
              <a:rPr lang="es-ES" dirty="0"/>
              <a:t>PHP</a:t>
            </a:r>
          </a:p>
          <a:p>
            <a:pPr lvl="2"/>
            <a:r>
              <a:rPr lang="es-ES" dirty="0"/>
              <a:t>…</a:t>
            </a:r>
          </a:p>
          <a:p>
            <a:pPr lvl="2"/>
            <a:r>
              <a:rPr lang="es-ES" dirty="0"/>
              <a:t>JSP</a:t>
            </a:r>
          </a:p>
          <a:p>
            <a:pPr lvl="2"/>
            <a:endParaRPr lang="es-ES" dirty="0"/>
          </a:p>
        </p:txBody>
      </p:sp>
      <p:sp>
        <p:nvSpPr>
          <p:cNvPr id="9" name="Flecha derecha 8"/>
          <p:cNvSpPr/>
          <p:nvPr/>
        </p:nvSpPr>
        <p:spPr>
          <a:xfrm>
            <a:off x="2982127" y="3567742"/>
            <a:ext cx="2016224" cy="1152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URL+Datos</a:t>
            </a:r>
            <a:endParaRPr lang="es-ES" dirty="0"/>
          </a:p>
        </p:txBody>
      </p:sp>
      <p:sp>
        <p:nvSpPr>
          <p:cNvPr id="10" name="Flecha izquierda 9"/>
          <p:cNvSpPr/>
          <p:nvPr/>
        </p:nvSpPr>
        <p:spPr>
          <a:xfrm>
            <a:off x="2987824" y="4652937"/>
            <a:ext cx="1872208" cy="1152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Fichero</a:t>
            </a:r>
          </a:p>
          <a:p>
            <a:pPr algn="ctr"/>
            <a:r>
              <a:rPr lang="es-ES" dirty="0"/>
              <a:t>Resultante</a:t>
            </a:r>
          </a:p>
        </p:txBody>
      </p:sp>
    </p:spTree>
    <p:extLst>
      <p:ext uri="{BB962C8B-B14F-4D97-AF65-F5344CB8AC3E}">
        <p14:creationId xmlns:p14="http://schemas.microsoft.com/office/powerpoint/2010/main" val="3574691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Anatomía de un Observable</a:t>
            </a:r>
          </a:p>
        </p:txBody>
      </p:sp>
      <p:sp>
        <p:nvSpPr>
          <p:cNvPr id="3" name="Marcador de contenido 2"/>
          <p:cNvSpPr>
            <a:spLocks noGrp="1"/>
          </p:cNvSpPr>
          <p:nvPr>
            <p:ph idx="1"/>
          </p:nvPr>
        </p:nvSpPr>
        <p:spPr/>
        <p:txBody>
          <a:bodyPr>
            <a:normAutofit fontScale="77500" lnSpcReduction="20000"/>
          </a:bodyPr>
          <a:lstStyle/>
          <a:p>
            <a:r>
              <a:rPr lang="es-ES" dirty="0"/>
              <a:t>Los Observables se pueden crear con </a:t>
            </a:r>
            <a:r>
              <a:rPr lang="es-ES" dirty="0" err="1"/>
              <a:t>create</a:t>
            </a:r>
            <a:r>
              <a:rPr lang="es-ES" dirty="0"/>
              <a:t>, pero por lo general se utilizan los llamados operadores de creación como of, </a:t>
            </a:r>
            <a:r>
              <a:rPr lang="es-ES" dirty="0" err="1"/>
              <a:t>from</a:t>
            </a:r>
            <a:r>
              <a:rPr lang="es-ES" dirty="0"/>
              <a:t>, </a:t>
            </a:r>
            <a:r>
              <a:rPr lang="es-ES" dirty="0" err="1"/>
              <a:t>interval</a:t>
            </a:r>
            <a:r>
              <a:rPr lang="es-ES" dirty="0"/>
              <a:t>, etc.</a:t>
            </a:r>
          </a:p>
          <a:p>
            <a:r>
              <a:rPr lang="es-ES" dirty="0"/>
              <a:t>Suscribirse a un Observable es como llamar a una función, proporcionando devoluciones de llamadas donde se entregarán los datos.</a:t>
            </a:r>
          </a:p>
          <a:p>
            <a:r>
              <a:rPr lang="es-ES" dirty="0"/>
              <a:t>En una ejecución observable, se pueden entregar notificaciones de cero a infinito. Si se entrega una notificación de error o completado, entonces no se podrá entregar nada más después.</a:t>
            </a:r>
          </a:p>
          <a:p>
            <a:r>
              <a:rPr lang="es-ES" dirty="0"/>
              <a:t>Cuando se suscribe, obtiene una Suscripción, que representa la ejecución en curso. Basta con llamar a </a:t>
            </a:r>
            <a:r>
              <a:rPr lang="es-ES" dirty="0" err="1"/>
              <a:t>unsubscribe</a:t>
            </a:r>
            <a:r>
              <a:rPr lang="es-ES" dirty="0"/>
              <a:t>() para cancelar la ejecución.</a:t>
            </a:r>
          </a:p>
        </p:txBody>
      </p:sp>
    </p:spTree>
    <p:extLst>
      <p:ext uri="{BB962C8B-B14F-4D97-AF65-F5344CB8AC3E}">
        <p14:creationId xmlns:p14="http://schemas.microsoft.com/office/powerpoint/2010/main" val="27390597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Publicador - Suscriptor</a:t>
            </a:r>
          </a:p>
        </p:txBody>
      </p:sp>
      <p:sp>
        <p:nvSpPr>
          <p:cNvPr id="3" name="Marcador de contenido 2"/>
          <p:cNvSpPr>
            <a:spLocks noGrp="1"/>
          </p:cNvSpPr>
          <p:nvPr>
            <p:ph idx="1"/>
          </p:nvPr>
        </p:nvSpPr>
        <p:spPr/>
        <p:txBody>
          <a:bodyPr>
            <a:normAutofit fontScale="55000" lnSpcReduction="20000"/>
          </a:bodyPr>
          <a:lstStyle/>
          <a:p>
            <a:r>
              <a:rPr lang="es-ES" dirty="0"/>
              <a:t>Para crear un publicador, se crea una instancia de la clase Observable en cuyo constructor se le suministra la función de publicadora que define cómo obtener o generar valores o mensajes para publicar. Es la función que se ejecuta cuando un suscriptor llama al método subscribe().</a:t>
            </a:r>
          </a:p>
          <a:p>
            <a:pPr marL="457200" lvl="1" indent="0">
              <a:buNone/>
            </a:pPr>
            <a:r>
              <a:rPr lang="es-ES" dirty="0" err="1"/>
              <a:t>let</a:t>
            </a:r>
            <a:r>
              <a:rPr lang="es-ES" dirty="0"/>
              <a:t> </a:t>
            </a:r>
            <a:r>
              <a:rPr lang="es-ES" dirty="0" err="1"/>
              <a:t>publisher</a:t>
            </a:r>
            <a:r>
              <a:rPr lang="es-ES" dirty="0"/>
              <a:t> = new Observable(</a:t>
            </a:r>
            <a:r>
              <a:rPr lang="es-ES" dirty="0" err="1"/>
              <a:t>observer</a:t>
            </a:r>
            <a:r>
              <a:rPr lang="es-ES" dirty="0"/>
              <a:t> =&gt; {</a:t>
            </a:r>
          </a:p>
          <a:p>
            <a:pPr marL="457200" lvl="1" indent="0">
              <a:buNone/>
            </a:pPr>
            <a:r>
              <a:rPr lang="es-ES" dirty="0"/>
              <a:t>      // ...</a:t>
            </a:r>
          </a:p>
          <a:p>
            <a:pPr marL="457200" lvl="1" indent="0">
              <a:buNone/>
            </a:pPr>
            <a:r>
              <a:rPr lang="es-ES" dirty="0"/>
              <a:t>      </a:t>
            </a:r>
            <a:r>
              <a:rPr lang="es-ES" dirty="0" err="1"/>
              <a:t>observer.next</a:t>
            </a:r>
            <a:r>
              <a:rPr lang="es-ES" dirty="0"/>
              <a:t>("</a:t>
            </a:r>
            <a:r>
              <a:rPr lang="es-ES" dirty="0" err="1"/>
              <a:t>next</a:t>
            </a:r>
            <a:r>
              <a:rPr lang="es-ES" dirty="0"/>
              <a:t> </a:t>
            </a:r>
            <a:r>
              <a:rPr lang="es-ES" dirty="0" err="1"/>
              <a:t>value</a:t>
            </a:r>
            <a:r>
              <a:rPr lang="es-ES" dirty="0"/>
              <a:t>");</a:t>
            </a:r>
          </a:p>
          <a:p>
            <a:pPr marL="457200" lvl="1" indent="0">
              <a:buNone/>
            </a:pPr>
            <a:r>
              <a:rPr lang="es-ES" dirty="0"/>
              <a:t>      // …</a:t>
            </a:r>
          </a:p>
          <a:p>
            <a:pPr marL="457200" lvl="1" indent="0">
              <a:buNone/>
            </a:pPr>
            <a:r>
              <a:rPr lang="es-ES" dirty="0"/>
              <a:t>      </a:t>
            </a:r>
            <a:r>
              <a:rPr lang="es-ES" dirty="0" err="1"/>
              <a:t>return</a:t>
            </a:r>
            <a:r>
              <a:rPr lang="es-ES" dirty="0"/>
              <a:t> {</a:t>
            </a:r>
            <a:r>
              <a:rPr lang="es-ES" dirty="0" err="1"/>
              <a:t>unsubscribe</a:t>
            </a:r>
            <a:r>
              <a:rPr lang="es-ES" dirty="0"/>
              <a:t>() { … }};</a:t>
            </a:r>
          </a:p>
          <a:p>
            <a:pPr marL="457200" lvl="1" indent="0">
              <a:buNone/>
            </a:pPr>
            <a:r>
              <a:rPr lang="es-ES" dirty="0"/>
              <a:t>    });</a:t>
            </a:r>
          </a:p>
          <a:p>
            <a:r>
              <a:rPr lang="es-ES" dirty="0"/>
              <a:t>Para crear un suscriptor, sobre la instancia Observable creada (publicador), se llama a su método subscribe() pasando como parámetros un objeto </a:t>
            </a:r>
            <a:r>
              <a:rPr lang="es-ES" dirty="0" err="1"/>
              <a:t>Observer</a:t>
            </a:r>
            <a:r>
              <a:rPr lang="es-ES" dirty="0"/>
              <a:t> con lo que se desea ejecutar cada vez que el publicador entregue un valor. </a:t>
            </a:r>
          </a:p>
          <a:p>
            <a:pPr marL="457200" lvl="1" indent="0">
              <a:buNone/>
            </a:pPr>
            <a:r>
              <a:rPr lang="es-ES" dirty="0" err="1"/>
              <a:t>let</a:t>
            </a:r>
            <a:r>
              <a:rPr lang="es-ES" dirty="0"/>
              <a:t> </a:t>
            </a:r>
            <a:r>
              <a:rPr lang="es-ES" dirty="0" err="1"/>
              <a:t>subscriber</a:t>
            </a:r>
            <a:r>
              <a:rPr lang="es-ES" dirty="0"/>
              <a:t> = </a:t>
            </a:r>
            <a:r>
              <a:rPr lang="es-ES" dirty="0" err="1"/>
              <a:t>publisher.subscribe</a:t>
            </a:r>
            <a:r>
              <a:rPr lang="es-ES" dirty="0"/>
              <a:t>( { </a:t>
            </a:r>
            <a:r>
              <a:rPr lang="es-ES" dirty="0" err="1"/>
              <a:t>notify</a:t>
            </a:r>
            <a:r>
              <a:rPr lang="es-ES" dirty="0"/>
              <a:t> =&gt; console.log("</a:t>
            </a:r>
            <a:r>
              <a:rPr lang="es-ES" dirty="0" err="1"/>
              <a:t>Observer</a:t>
            </a:r>
            <a:r>
              <a:rPr lang="es-ES" dirty="0"/>
              <a:t> </a:t>
            </a:r>
            <a:r>
              <a:rPr lang="es-ES" dirty="0" err="1"/>
              <a:t>got</a:t>
            </a:r>
            <a:r>
              <a:rPr lang="es-ES" dirty="0"/>
              <a:t> a </a:t>
            </a:r>
            <a:r>
              <a:rPr lang="es-ES" dirty="0" err="1"/>
              <a:t>next</a:t>
            </a:r>
            <a:r>
              <a:rPr lang="es-ES" dirty="0"/>
              <a:t> </a:t>
            </a:r>
            <a:r>
              <a:rPr lang="es-ES" dirty="0" err="1"/>
              <a:t>value</a:t>
            </a:r>
            <a:r>
              <a:rPr lang="es-ES" dirty="0"/>
              <a:t>: " + </a:t>
            </a:r>
            <a:r>
              <a:rPr lang="es-ES" dirty="0" err="1"/>
              <a:t>notify</a:t>
            </a:r>
            <a:r>
              <a:rPr lang="es-ES" dirty="0"/>
              <a:t>),</a:t>
            </a:r>
          </a:p>
          <a:p>
            <a:pPr marL="457200" lvl="1" indent="0">
              <a:buNone/>
            </a:pPr>
            <a:r>
              <a:rPr lang="es-ES" dirty="0"/>
              <a:t>      </a:t>
            </a:r>
            <a:r>
              <a:rPr lang="es-ES" dirty="0" err="1"/>
              <a:t>err</a:t>
            </a:r>
            <a:r>
              <a:rPr lang="es-ES" dirty="0"/>
              <a:t> =&gt; </a:t>
            </a:r>
            <a:r>
              <a:rPr lang="es-ES" dirty="0" err="1"/>
              <a:t>console.error</a:t>
            </a:r>
            <a:r>
              <a:rPr lang="es-ES" dirty="0"/>
              <a:t>("</a:t>
            </a:r>
            <a:r>
              <a:rPr lang="es-ES" dirty="0" err="1"/>
              <a:t>Observer</a:t>
            </a:r>
            <a:r>
              <a:rPr lang="es-ES" dirty="0"/>
              <a:t> </a:t>
            </a:r>
            <a:r>
              <a:rPr lang="es-ES" dirty="0" err="1"/>
              <a:t>got</a:t>
            </a:r>
            <a:r>
              <a:rPr lang="es-ES" dirty="0"/>
              <a:t> </a:t>
            </a:r>
            <a:r>
              <a:rPr lang="es-ES" dirty="0" err="1"/>
              <a:t>an</a:t>
            </a:r>
            <a:r>
              <a:rPr lang="es-ES" dirty="0"/>
              <a:t> error: " + </a:t>
            </a:r>
            <a:r>
              <a:rPr lang="es-ES" dirty="0" err="1"/>
              <a:t>err</a:t>
            </a:r>
            <a:r>
              <a:rPr lang="es-ES" dirty="0"/>
              <a:t>) </a:t>
            </a:r>
          </a:p>
          <a:p>
            <a:pPr marL="457200" lvl="1" indent="0">
              <a:buNone/>
            </a:pPr>
            <a:r>
              <a:rPr lang="es-ES" dirty="0"/>
              <a:t>    });</a:t>
            </a:r>
          </a:p>
          <a:p>
            <a:r>
              <a:rPr lang="es-ES" dirty="0"/>
              <a:t>La llamada al método subscribe() devuelve un objeto </a:t>
            </a:r>
            <a:r>
              <a:rPr lang="es-ES" dirty="0" err="1"/>
              <a:t>Subscription</a:t>
            </a:r>
            <a:r>
              <a:rPr lang="es-ES" dirty="0"/>
              <a:t> que tiene el método </a:t>
            </a:r>
            <a:r>
              <a:rPr lang="es-ES" dirty="0" err="1"/>
              <a:t>unsubscribe</a:t>
            </a:r>
            <a:r>
              <a:rPr lang="es-ES" dirty="0"/>
              <a:t>() para dejar de recibir notificaciones.</a:t>
            </a:r>
          </a:p>
          <a:p>
            <a:pPr marL="457200" lvl="1" indent="0">
              <a:buNone/>
            </a:pPr>
            <a:r>
              <a:rPr lang="es-ES" dirty="0" err="1"/>
              <a:t>subscriber.unsubscribe</a:t>
            </a:r>
            <a:r>
              <a:rPr lang="es-ES" dirty="0"/>
              <a:t>();</a:t>
            </a:r>
          </a:p>
        </p:txBody>
      </p:sp>
    </p:spTree>
    <p:extLst>
      <p:ext uri="{BB962C8B-B14F-4D97-AF65-F5344CB8AC3E}">
        <p14:creationId xmlns:p14="http://schemas.microsoft.com/office/powerpoint/2010/main" val="804893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Publicador Síncrono</a:t>
            </a:r>
          </a:p>
        </p:txBody>
      </p:sp>
      <p:sp>
        <p:nvSpPr>
          <p:cNvPr id="3" name="Marcador de contenido 2"/>
          <p:cNvSpPr>
            <a:spLocks noGrp="1"/>
          </p:cNvSpPr>
          <p:nvPr>
            <p:ph idx="1"/>
          </p:nvPr>
        </p:nvSpPr>
        <p:spPr/>
        <p:txBody>
          <a:bodyPr>
            <a:normAutofit fontScale="62500" lnSpcReduction="20000"/>
          </a:bodyPr>
          <a:lstStyle/>
          <a:p>
            <a:r>
              <a:rPr lang="es-ES" dirty="0"/>
              <a:t>En algunos casos la secuencia de valores ya está disponible pero se requiere un Observable para unificar el tratamiento de las notificaciones mediante suscriptores.</a:t>
            </a:r>
          </a:p>
          <a:p>
            <a:r>
              <a:rPr lang="es-ES" dirty="0" err="1"/>
              <a:t>RxJS</a:t>
            </a:r>
            <a:r>
              <a:rPr lang="es-ES" dirty="0"/>
              <a:t> dispone de una serie de funciones que crean una instancia observable:</a:t>
            </a:r>
          </a:p>
          <a:p>
            <a:pPr lvl="1"/>
            <a:r>
              <a:rPr lang="es-ES" dirty="0"/>
              <a:t>of(...</a:t>
            </a:r>
            <a:r>
              <a:rPr lang="es-ES" dirty="0" err="1"/>
              <a:t>items</a:t>
            </a:r>
            <a:r>
              <a:rPr lang="es-ES" dirty="0"/>
              <a:t>): instancia que entrega </a:t>
            </a:r>
            <a:r>
              <a:rPr lang="es-ES" dirty="0" err="1"/>
              <a:t>sincrónamente</a:t>
            </a:r>
            <a:r>
              <a:rPr lang="es-ES" dirty="0"/>
              <a:t> los valores proporcionados como argumentos.</a:t>
            </a:r>
          </a:p>
          <a:p>
            <a:pPr lvl="1"/>
            <a:r>
              <a:rPr lang="es-ES" dirty="0" err="1"/>
              <a:t>from</a:t>
            </a:r>
            <a:r>
              <a:rPr lang="es-ES" dirty="0"/>
              <a:t>(iterable): convierte el argumento en una instancia observable. Este método se usa comúnmente para convertir una matriz en un observable.</a:t>
            </a:r>
          </a:p>
          <a:p>
            <a:pPr lvl="1"/>
            <a:r>
              <a:rPr lang="es-ES" dirty="0" err="1"/>
              <a:t>empty</a:t>
            </a:r>
            <a:r>
              <a:rPr lang="es-ES" dirty="0"/>
              <a:t>(): instancia un observable completado.</a:t>
            </a:r>
          </a:p>
          <a:p>
            <a:pPr lvl="1"/>
            <a:endParaRPr lang="es-ES" dirty="0"/>
          </a:p>
          <a:p>
            <a:pPr marL="457200" lvl="1" indent="0">
              <a:buNone/>
            </a:pPr>
            <a:r>
              <a:rPr lang="es-ES" dirty="0" err="1"/>
              <a:t>const</a:t>
            </a:r>
            <a:r>
              <a:rPr lang="es-ES" dirty="0"/>
              <a:t> </a:t>
            </a:r>
            <a:r>
              <a:rPr lang="es-ES" dirty="0" err="1"/>
              <a:t>publisher</a:t>
            </a:r>
            <a:r>
              <a:rPr lang="es-ES" dirty="0"/>
              <a:t> = of(1, 2, 3);</a:t>
            </a:r>
          </a:p>
          <a:p>
            <a:pPr marL="457200" lvl="1" indent="0">
              <a:buNone/>
            </a:pPr>
            <a:r>
              <a:rPr lang="es-ES" dirty="0" err="1"/>
              <a:t>let</a:t>
            </a:r>
            <a:r>
              <a:rPr lang="es-ES" dirty="0"/>
              <a:t> </a:t>
            </a:r>
            <a:r>
              <a:rPr lang="es-ES" dirty="0" err="1"/>
              <a:t>subscriber</a:t>
            </a:r>
            <a:r>
              <a:rPr lang="es-ES" dirty="0"/>
              <a:t> = </a:t>
            </a:r>
            <a:r>
              <a:rPr lang="es-ES" dirty="0" err="1"/>
              <a:t>publisher.subscribe</a:t>
            </a:r>
            <a:r>
              <a:rPr lang="es-ES" dirty="0"/>
              <a:t>( { </a:t>
            </a:r>
          </a:p>
          <a:p>
            <a:pPr marL="457200" lvl="1" indent="0">
              <a:buNone/>
            </a:pPr>
            <a:r>
              <a:rPr lang="es-ES" dirty="0"/>
              <a:t>      </a:t>
            </a:r>
            <a:r>
              <a:rPr lang="es-ES" dirty="0" err="1"/>
              <a:t>notify</a:t>
            </a:r>
            <a:r>
              <a:rPr lang="es-ES" dirty="0"/>
              <a:t> =&gt; console.log("</a:t>
            </a:r>
            <a:r>
              <a:rPr lang="es-ES" dirty="0" err="1"/>
              <a:t>Observer</a:t>
            </a:r>
            <a:r>
              <a:rPr lang="es-ES" dirty="0"/>
              <a:t> </a:t>
            </a:r>
            <a:r>
              <a:rPr lang="es-ES" dirty="0" err="1"/>
              <a:t>got</a:t>
            </a:r>
            <a:r>
              <a:rPr lang="es-ES" dirty="0"/>
              <a:t> a </a:t>
            </a:r>
            <a:r>
              <a:rPr lang="es-ES" dirty="0" err="1"/>
              <a:t>next</a:t>
            </a:r>
            <a:r>
              <a:rPr lang="es-ES" dirty="0"/>
              <a:t> </a:t>
            </a:r>
            <a:r>
              <a:rPr lang="es-ES" dirty="0" err="1"/>
              <a:t>value</a:t>
            </a:r>
            <a:r>
              <a:rPr lang="es-ES" dirty="0"/>
              <a:t>: " + </a:t>
            </a:r>
            <a:r>
              <a:rPr lang="es-ES" dirty="0" err="1"/>
              <a:t>notify</a:t>
            </a:r>
            <a:r>
              <a:rPr lang="es-ES" dirty="0"/>
              <a:t>),</a:t>
            </a:r>
          </a:p>
          <a:p>
            <a:pPr marL="457200" lvl="1" indent="0">
              <a:buNone/>
            </a:pPr>
            <a:r>
              <a:rPr lang="es-ES" dirty="0"/>
              <a:t>      </a:t>
            </a:r>
            <a:r>
              <a:rPr lang="es-ES" dirty="0" err="1"/>
              <a:t>err</a:t>
            </a:r>
            <a:r>
              <a:rPr lang="es-ES" dirty="0"/>
              <a:t> =&gt; </a:t>
            </a:r>
            <a:r>
              <a:rPr lang="es-ES" dirty="0" err="1"/>
              <a:t>console.error</a:t>
            </a:r>
            <a:r>
              <a:rPr lang="es-ES" dirty="0"/>
              <a:t>("</a:t>
            </a:r>
            <a:r>
              <a:rPr lang="es-ES" dirty="0" err="1"/>
              <a:t>Observer</a:t>
            </a:r>
            <a:r>
              <a:rPr lang="es-ES" dirty="0"/>
              <a:t> </a:t>
            </a:r>
            <a:r>
              <a:rPr lang="es-ES" dirty="0" err="1"/>
              <a:t>got</a:t>
            </a:r>
            <a:r>
              <a:rPr lang="es-ES" dirty="0"/>
              <a:t> </a:t>
            </a:r>
            <a:r>
              <a:rPr lang="es-ES" dirty="0" err="1"/>
              <a:t>an</a:t>
            </a:r>
            <a:r>
              <a:rPr lang="es-ES" dirty="0"/>
              <a:t> error: " + </a:t>
            </a:r>
            <a:r>
              <a:rPr lang="es-ES" dirty="0" err="1"/>
              <a:t>err</a:t>
            </a:r>
            <a:r>
              <a:rPr lang="es-ES" dirty="0"/>
              <a:t>) </a:t>
            </a:r>
          </a:p>
          <a:p>
            <a:pPr marL="457200" lvl="1" indent="0">
              <a:buNone/>
            </a:pPr>
            <a:r>
              <a:rPr lang="es-ES" dirty="0"/>
              <a:t>    });</a:t>
            </a:r>
          </a:p>
          <a:p>
            <a:endParaRPr lang="es-ES" dirty="0"/>
          </a:p>
          <a:p>
            <a:endParaRPr lang="es-ES" dirty="0"/>
          </a:p>
        </p:txBody>
      </p:sp>
    </p:spTree>
    <p:extLst>
      <p:ext uri="{BB962C8B-B14F-4D97-AF65-F5344CB8AC3E}">
        <p14:creationId xmlns:p14="http://schemas.microsoft.com/office/powerpoint/2010/main" val="312658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Observer</a:t>
            </a:r>
            <a:endParaRPr lang="es-ES" dirty="0"/>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La función de publicadora recibe un parámetro que implementa la interfaz </a:t>
            </a:r>
            <a:r>
              <a:rPr lang="es-ES" dirty="0" err="1"/>
              <a:t>Observer</a:t>
            </a:r>
            <a:r>
              <a:rPr lang="es-ES" dirty="0"/>
              <a:t> y define los métodos de devolución de llamada para manejar los tres tipos de notificaciones que un observable puede enviar:</a:t>
            </a:r>
          </a:p>
          <a:p>
            <a:pPr lvl="1"/>
            <a:r>
              <a:rPr lang="es-ES" b="1" dirty="0" err="1"/>
              <a:t>next</a:t>
            </a:r>
            <a:r>
              <a:rPr lang="es-ES" b="1" dirty="0"/>
              <a:t>:</a:t>
            </a:r>
            <a:r>
              <a:rPr lang="es-ES" dirty="0"/>
              <a:t> obligatorio, la función invocada para cada valor a devolver. Se llama cero o más veces después de que comience la ejecución.</a:t>
            </a:r>
          </a:p>
          <a:p>
            <a:pPr lvl="1"/>
            <a:r>
              <a:rPr lang="es-ES" b="1" dirty="0"/>
              <a:t>error</a:t>
            </a:r>
            <a:r>
              <a:rPr lang="es-ES" dirty="0"/>
              <a:t>: opcional, un controlador para una notificación de error. Un error detiene la ejecución de la instancia observable.</a:t>
            </a:r>
          </a:p>
          <a:p>
            <a:pPr lvl="1"/>
            <a:r>
              <a:rPr lang="es-ES" b="1" dirty="0"/>
              <a:t>complete</a:t>
            </a:r>
            <a:r>
              <a:rPr lang="es-ES" dirty="0"/>
              <a:t>: opcional, controlador para notificar se ha completado la ejecución. </a:t>
            </a:r>
          </a:p>
          <a:p>
            <a:r>
              <a:rPr lang="es-ES" dirty="0"/>
              <a:t>Se corresponden con los controladores suministrados al crear la suscripción.</a:t>
            </a:r>
          </a:p>
          <a:p>
            <a:pPr marL="457200" lvl="1" indent="0">
              <a:buNone/>
            </a:pPr>
            <a:r>
              <a:rPr lang="es-ES" dirty="0" err="1"/>
              <a:t>var</a:t>
            </a:r>
            <a:r>
              <a:rPr lang="es-ES" dirty="0"/>
              <a:t> </a:t>
            </a:r>
            <a:r>
              <a:rPr lang="es-ES" dirty="0" err="1"/>
              <a:t>observer</a:t>
            </a:r>
            <a:r>
              <a:rPr lang="es-ES" dirty="0"/>
              <a:t> = {</a:t>
            </a:r>
          </a:p>
          <a:p>
            <a:pPr marL="457200" lvl="1" indent="0">
              <a:buNone/>
            </a:pPr>
            <a:r>
              <a:rPr lang="es-ES" dirty="0"/>
              <a:t>  </a:t>
            </a:r>
            <a:r>
              <a:rPr lang="es-ES" dirty="0" err="1"/>
              <a:t>next</a:t>
            </a:r>
            <a:r>
              <a:rPr lang="es-ES" dirty="0"/>
              <a:t>: x =&gt; console.log('</a:t>
            </a:r>
            <a:r>
              <a:rPr lang="es-ES" dirty="0" err="1"/>
              <a:t>Observer</a:t>
            </a:r>
            <a:r>
              <a:rPr lang="es-ES" dirty="0"/>
              <a:t> </a:t>
            </a:r>
            <a:r>
              <a:rPr lang="es-ES" dirty="0" err="1"/>
              <a:t>got</a:t>
            </a:r>
            <a:r>
              <a:rPr lang="es-ES" dirty="0"/>
              <a:t> a </a:t>
            </a:r>
            <a:r>
              <a:rPr lang="es-ES" dirty="0" err="1"/>
              <a:t>next</a:t>
            </a:r>
            <a:r>
              <a:rPr lang="es-ES" dirty="0"/>
              <a:t> </a:t>
            </a:r>
            <a:r>
              <a:rPr lang="es-ES" dirty="0" err="1"/>
              <a:t>value</a:t>
            </a:r>
            <a:r>
              <a:rPr lang="es-ES" dirty="0"/>
              <a:t>: ' + x),</a:t>
            </a:r>
          </a:p>
          <a:p>
            <a:pPr marL="457200" lvl="1" indent="0">
              <a:buNone/>
            </a:pPr>
            <a:r>
              <a:rPr lang="es-ES" dirty="0"/>
              <a:t>  error: </a:t>
            </a:r>
            <a:r>
              <a:rPr lang="es-ES" dirty="0" err="1"/>
              <a:t>err</a:t>
            </a:r>
            <a:r>
              <a:rPr lang="es-ES" dirty="0"/>
              <a:t> =&gt; </a:t>
            </a:r>
            <a:r>
              <a:rPr lang="es-ES" dirty="0" err="1"/>
              <a:t>console.error</a:t>
            </a:r>
            <a:r>
              <a:rPr lang="es-ES" dirty="0"/>
              <a:t>('</a:t>
            </a:r>
            <a:r>
              <a:rPr lang="es-ES" dirty="0" err="1"/>
              <a:t>Observer</a:t>
            </a:r>
            <a:r>
              <a:rPr lang="es-ES" dirty="0"/>
              <a:t> </a:t>
            </a:r>
            <a:r>
              <a:rPr lang="es-ES" dirty="0" err="1"/>
              <a:t>got</a:t>
            </a:r>
            <a:r>
              <a:rPr lang="es-ES" dirty="0"/>
              <a:t> </a:t>
            </a:r>
            <a:r>
              <a:rPr lang="es-ES" dirty="0" err="1"/>
              <a:t>an</a:t>
            </a:r>
            <a:r>
              <a:rPr lang="es-ES" dirty="0"/>
              <a:t> error: ' + </a:t>
            </a:r>
            <a:r>
              <a:rPr lang="es-ES" dirty="0" err="1"/>
              <a:t>err</a:t>
            </a:r>
            <a:r>
              <a:rPr lang="es-ES" dirty="0"/>
              <a:t>),</a:t>
            </a:r>
          </a:p>
          <a:p>
            <a:pPr marL="457200" lvl="1" indent="0">
              <a:buNone/>
            </a:pPr>
            <a:r>
              <a:rPr lang="es-ES" dirty="0"/>
              <a:t>  complete: () =&gt; console.log('</a:t>
            </a:r>
            <a:r>
              <a:rPr lang="es-ES" dirty="0" err="1"/>
              <a:t>Observer</a:t>
            </a:r>
            <a:r>
              <a:rPr lang="es-ES" dirty="0"/>
              <a:t> </a:t>
            </a:r>
            <a:r>
              <a:rPr lang="es-ES" dirty="0" err="1"/>
              <a:t>got</a:t>
            </a:r>
            <a:r>
              <a:rPr lang="es-ES" dirty="0"/>
              <a:t> a complete </a:t>
            </a:r>
            <a:r>
              <a:rPr lang="es-ES" dirty="0" err="1"/>
              <a:t>notification</a:t>
            </a:r>
            <a:r>
              <a:rPr lang="es-ES" dirty="0"/>
              <a:t>'),</a:t>
            </a:r>
          </a:p>
          <a:p>
            <a:pPr marL="457200" lvl="1" indent="0">
              <a:buNone/>
            </a:pPr>
            <a:r>
              <a:rPr lang="es-ES" dirty="0"/>
              <a:t>};</a:t>
            </a:r>
          </a:p>
          <a:p>
            <a:r>
              <a:rPr lang="es-ES" dirty="0"/>
              <a:t>Alternativamente, el método subscribe() puede aceptar como argumentos los controladores </a:t>
            </a:r>
            <a:r>
              <a:rPr lang="es-ES" dirty="0" err="1"/>
              <a:t>next</a:t>
            </a:r>
            <a:r>
              <a:rPr lang="es-ES" dirty="0"/>
              <a:t>, error y complete.</a:t>
            </a:r>
          </a:p>
        </p:txBody>
      </p:sp>
    </p:spTree>
    <p:extLst>
      <p:ext uri="{BB962C8B-B14F-4D97-AF65-F5344CB8AC3E}">
        <p14:creationId xmlns:p14="http://schemas.microsoft.com/office/powerpoint/2010/main" val="9822522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Suscripción</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Una Suscripción es un objeto que representa un recurso desechable, generalmente la ejecución de un Observable. La Suscripción tiene el método </a:t>
            </a:r>
            <a:r>
              <a:rPr lang="es-ES" dirty="0" err="1"/>
              <a:t>unsubscribe</a:t>
            </a:r>
            <a:r>
              <a:rPr lang="es-ES" dirty="0"/>
              <a:t>, sin argumentos, para eliminar el recurso </a:t>
            </a:r>
            <a:r>
              <a:rPr lang="es-ES" dirty="0" err="1"/>
              <a:t>Subscription</a:t>
            </a:r>
            <a:r>
              <a:rPr lang="es-ES" dirty="0"/>
              <a:t> de la suscripción. En versiones anteriores de </a:t>
            </a:r>
            <a:r>
              <a:rPr lang="es-ES" dirty="0" err="1"/>
              <a:t>RxJS</a:t>
            </a:r>
            <a:r>
              <a:rPr lang="es-ES" dirty="0"/>
              <a:t>, la </a:t>
            </a:r>
            <a:r>
              <a:rPr lang="es-ES" dirty="0" err="1"/>
              <a:t>Subscription</a:t>
            </a:r>
            <a:r>
              <a:rPr lang="es-ES" dirty="0"/>
              <a:t> se llamaba "</a:t>
            </a:r>
            <a:r>
              <a:rPr lang="es-ES" dirty="0" err="1"/>
              <a:t>Disposable</a:t>
            </a:r>
            <a:r>
              <a:rPr lang="es-ES" dirty="0"/>
              <a:t>". </a:t>
            </a:r>
          </a:p>
          <a:p>
            <a:r>
              <a:rPr lang="es-ES" dirty="0"/>
              <a:t>Una Suscripción esencialmente solo tiene el </a:t>
            </a:r>
            <a:r>
              <a:rPr lang="es-ES" dirty="0" err="1"/>
              <a:t>metodo</a:t>
            </a:r>
            <a:r>
              <a:rPr lang="es-ES" dirty="0"/>
              <a:t> </a:t>
            </a:r>
            <a:r>
              <a:rPr lang="es-ES" dirty="0" err="1"/>
              <a:t>unsubscribe</a:t>
            </a:r>
            <a:r>
              <a:rPr lang="es-ES" dirty="0"/>
              <a:t>() para liberar recursos o cancelar ejecuciones de Observable.</a:t>
            </a:r>
          </a:p>
          <a:p>
            <a:pPr marL="457200" lvl="1" indent="0">
              <a:buNone/>
            </a:pPr>
            <a:r>
              <a:rPr lang="es-ES" dirty="0" err="1"/>
              <a:t>let</a:t>
            </a:r>
            <a:r>
              <a:rPr lang="es-ES" dirty="0"/>
              <a:t> observable = </a:t>
            </a:r>
            <a:r>
              <a:rPr lang="es-ES" dirty="0" err="1"/>
              <a:t>interval</a:t>
            </a:r>
            <a:r>
              <a:rPr lang="es-ES" dirty="0"/>
              <a:t>(1000);</a:t>
            </a:r>
          </a:p>
          <a:p>
            <a:pPr marL="457200" lvl="1" indent="0">
              <a:buNone/>
            </a:pPr>
            <a:r>
              <a:rPr lang="es-ES" dirty="0" err="1"/>
              <a:t>let</a:t>
            </a:r>
            <a:r>
              <a:rPr lang="es-ES" dirty="0"/>
              <a:t> </a:t>
            </a:r>
            <a:r>
              <a:rPr lang="es-ES" dirty="0" err="1"/>
              <a:t>subscription</a:t>
            </a:r>
            <a:r>
              <a:rPr lang="es-ES" dirty="0"/>
              <a:t> = </a:t>
            </a:r>
            <a:r>
              <a:rPr lang="es-ES" dirty="0" err="1"/>
              <a:t>observable.subscribe</a:t>
            </a:r>
            <a:r>
              <a:rPr lang="es-ES" dirty="0"/>
              <a:t>(x =&gt; console.log(x));</a:t>
            </a:r>
          </a:p>
          <a:p>
            <a:pPr marL="457200" lvl="1" indent="0">
              <a:buNone/>
            </a:pPr>
            <a:r>
              <a:rPr lang="es-ES" dirty="0"/>
              <a:t>// …</a:t>
            </a:r>
          </a:p>
          <a:p>
            <a:pPr marL="457200" lvl="1" indent="0">
              <a:buNone/>
            </a:pPr>
            <a:r>
              <a:rPr lang="es-ES" dirty="0" err="1"/>
              <a:t>subscription.unsubscribe</a:t>
            </a:r>
            <a:r>
              <a:rPr lang="es-ES" dirty="0"/>
              <a:t>();</a:t>
            </a:r>
          </a:p>
          <a:p>
            <a:r>
              <a:rPr lang="es-ES" dirty="0"/>
              <a:t>Las suscripciones también se pueden juntar, de modo que una llamada a </a:t>
            </a:r>
            <a:r>
              <a:rPr lang="es-ES" dirty="0" err="1"/>
              <a:t>unsubscribe</a:t>
            </a:r>
            <a:r>
              <a:rPr lang="es-ES" dirty="0"/>
              <a:t>() de una suscripción puede dar de baja de varias suscripciones.</a:t>
            </a:r>
          </a:p>
          <a:p>
            <a:pPr marL="457200" lvl="1" indent="0">
              <a:buNone/>
            </a:pPr>
            <a:r>
              <a:rPr lang="es-ES" dirty="0" err="1"/>
              <a:t>var</a:t>
            </a:r>
            <a:r>
              <a:rPr lang="es-ES" dirty="0"/>
              <a:t> </a:t>
            </a:r>
            <a:r>
              <a:rPr lang="es-ES" dirty="0" err="1"/>
              <a:t>childSubscription</a:t>
            </a:r>
            <a:r>
              <a:rPr lang="es-ES" dirty="0"/>
              <a:t> = observable2.subscribe(x =&gt; console.log('</a:t>
            </a:r>
            <a:r>
              <a:rPr lang="es-ES" dirty="0" err="1"/>
              <a:t>second</a:t>
            </a:r>
            <a:r>
              <a:rPr lang="es-ES" dirty="0"/>
              <a:t>: ' + x));</a:t>
            </a:r>
          </a:p>
          <a:p>
            <a:pPr marL="457200" lvl="1" indent="0">
              <a:buNone/>
            </a:pPr>
            <a:r>
              <a:rPr lang="es-ES" dirty="0" err="1"/>
              <a:t>subscription.add</a:t>
            </a:r>
            <a:r>
              <a:rPr lang="es-ES" dirty="0"/>
              <a:t>(</a:t>
            </a:r>
            <a:r>
              <a:rPr lang="es-ES" dirty="0" err="1"/>
              <a:t>childSubscription</a:t>
            </a:r>
            <a:r>
              <a:rPr lang="es-ES" dirty="0"/>
              <a:t>);</a:t>
            </a:r>
          </a:p>
          <a:p>
            <a:pPr marL="457200" lvl="1" indent="0">
              <a:buNone/>
            </a:pPr>
            <a:r>
              <a:rPr lang="es-ES" dirty="0" err="1"/>
              <a:t>subscription.unsubscribe</a:t>
            </a:r>
            <a:r>
              <a:rPr lang="es-ES" dirty="0"/>
              <a:t>();</a:t>
            </a:r>
          </a:p>
          <a:p>
            <a:pPr marL="457200" lvl="1" indent="0">
              <a:buNone/>
            </a:pPr>
            <a:endParaRPr lang="es-ES" dirty="0"/>
          </a:p>
          <a:p>
            <a:endParaRPr lang="es-ES" dirty="0"/>
          </a:p>
        </p:txBody>
      </p:sp>
    </p:spTree>
    <p:extLst>
      <p:ext uri="{BB962C8B-B14F-4D97-AF65-F5344CB8AC3E}">
        <p14:creationId xmlns:p14="http://schemas.microsoft.com/office/powerpoint/2010/main" val="40366262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Subject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Un </a:t>
            </a:r>
            <a:r>
              <a:rPr lang="es-ES" dirty="0" err="1"/>
              <a:t>Subjet</a:t>
            </a:r>
            <a:r>
              <a:rPr lang="es-ES" dirty="0"/>
              <a:t> </a:t>
            </a:r>
            <a:r>
              <a:rPr lang="es-ES" dirty="0" err="1"/>
              <a:t>RxJS</a:t>
            </a:r>
            <a:r>
              <a:rPr lang="es-ES" dirty="0"/>
              <a:t> es un tipo especial de Observable que permite la multidifusión de valores a varios observadores. Mientras que los Observables simples son unidifusión (cada Observador suscrito posee una ejecución independiente del Observable), los </a:t>
            </a:r>
            <a:r>
              <a:rPr lang="es-ES" dirty="0" err="1"/>
              <a:t>Subjet</a:t>
            </a:r>
            <a:r>
              <a:rPr lang="es-ES" dirty="0"/>
              <a:t> son multidifusión.</a:t>
            </a:r>
          </a:p>
          <a:p>
            <a:r>
              <a:rPr lang="es-ES" dirty="0"/>
              <a:t>Los </a:t>
            </a:r>
            <a:r>
              <a:rPr lang="es-ES" dirty="0" err="1"/>
              <a:t>Subjet</a:t>
            </a:r>
            <a:r>
              <a:rPr lang="es-ES" dirty="0"/>
              <a:t> son como </a:t>
            </a:r>
            <a:r>
              <a:rPr lang="es-ES" dirty="0" err="1"/>
              <a:t>EventEmitters</a:t>
            </a:r>
            <a:r>
              <a:rPr lang="es-ES" dirty="0"/>
              <a:t>: mantienen un registro de muchos oyentes.</a:t>
            </a:r>
          </a:p>
          <a:p>
            <a:r>
              <a:rPr lang="es-ES" dirty="0"/>
              <a:t>Cada </a:t>
            </a:r>
            <a:r>
              <a:rPr lang="es-ES" dirty="0" err="1"/>
              <a:t>Subjet</a:t>
            </a:r>
            <a:r>
              <a:rPr lang="es-ES" dirty="0"/>
              <a:t> es un observable. </a:t>
            </a:r>
          </a:p>
          <a:p>
            <a:pPr lvl="1"/>
            <a:r>
              <a:rPr lang="es-ES" dirty="0"/>
              <a:t>Un </a:t>
            </a:r>
            <a:r>
              <a:rPr lang="es-ES" dirty="0" err="1"/>
              <a:t>Subjet</a:t>
            </a:r>
            <a:r>
              <a:rPr lang="es-ES" dirty="0"/>
              <a:t> permite subscripciones proporcionando un Observador, que comenzará a recibir valores normalmente. </a:t>
            </a:r>
          </a:p>
          <a:p>
            <a:pPr lvl="1"/>
            <a:r>
              <a:rPr lang="es-ES" dirty="0"/>
              <a:t>Desde la perspectiva del </a:t>
            </a:r>
            <a:r>
              <a:rPr lang="es-ES" dirty="0" err="1"/>
              <a:t>Observer</a:t>
            </a:r>
            <a:r>
              <a:rPr lang="es-ES" dirty="0"/>
              <a:t>, no se puede distinguir si la ejecución proviene de un Observable unidifusión o multidifusión.</a:t>
            </a:r>
          </a:p>
          <a:p>
            <a:pPr lvl="1"/>
            <a:r>
              <a:rPr lang="es-ES" dirty="0"/>
              <a:t>Internamente para el </a:t>
            </a:r>
            <a:r>
              <a:rPr lang="es-ES" dirty="0" err="1"/>
              <a:t>Subjet</a:t>
            </a:r>
            <a:r>
              <a:rPr lang="es-ES" dirty="0"/>
              <a:t>, subscribe() no invoca una nueva ejecución que entrega valores, simplemente registra el </a:t>
            </a:r>
            <a:r>
              <a:rPr lang="es-ES" dirty="0" err="1"/>
              <a:t>Observer</a:t>
            </a:r>
            <a:r>
              <a:rPr lang="es-ES" dirty="0"/>
              <a:t> dado en una lista de Observadores, de forma similar al </a:t>
            </a:r>
            <a:r>
              <a:rPr lang="es-ES" dirty="0" err="1"/>
              <a:t>addListener</a:t>
            </a:r>
            <a:r>
              <a:rPr lang="es-ES" dirty="0"/>
              <a:t> de los eventos.</a:t>
            </a:r>
          </a:p>
          <a:p>
            <a:r>
              <a:rPr lang="es-ES" dirty="0"/>
              <a:t>Cada </a:t>
            </a:r>
            <a:r>
              <a:rPr lang="es-ES" dirty="0" err="1"/>
              <a:t>Subjet</a:t>
            </a:r>
            <a:r>
              <a:rPr lang="es-ES" dirty="0"/>
              <a:t> es un observador. </a:t>
            </a:r>
          </a:p>
          <a:p>
            <a:pPr lvl="1"/>
            <a:r>
              <a:rPr lang="es-ES" dirty="0"/>
              <a:t>Es un objeto con los métodos </a:t>
            </a:r>
            <a:r>
              <a:rPr lang="es-ES" dirty="0" err="1"/>
              <a:t>next</a:t>
            </a:r>
            <a:r>
              <a:rPr lang="es-ES" dirty="0"/>
              <a:t>(v), error(e) y complete(), la invocación ellos será difundida a todos los suscriptores del </a:t>
            </a:r>
            <a:r>
              <a:rPr lang="es-ES" dirty="0" err="1"/>
              <a:t>Subjet</a:t>
            </a:r>
            <a:r>
              <a:rPr lang="es-ES" dirty="0"/>
              <a:t>.</a:t>
            </a:r>
          </a:p>
        </p:txBody>
      </p:sp>
    </p:spTree>
    <p:extLst>
      <p:ext uri="{BB962C8B-B14F-4D97-AF65-F5344CB8AC3E}">
        <p14:creationId xmlns:p14="http://schemas.microsoft.com/office/powerpoint/2010/main" val="2585472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Subject</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Como observable:</a:t>
            </a:r>
          </a:p>
          <a:p>
            <a:pPr marL="457200" lvl="1" indent="0">
              <a:buNone/>
            </a:pPr>
            <a:r>
              <a:rPr lang="es-ES" dirty="0" err="1"/>
              <a:t>let</a:t>
            </a:r>
            <a:r>
              <a:rPr lang="es-ES" dirty="0"/>
              <a:t> </a:t>
            </a:r>
            <a:r>
              <a:rPr lang="es-ES" dirty="0" err="1"/>
              <a:t>subject</a:t>
            </a:r>
            <a:r>
              <a:rPr lang="es-ES" dirty="0"/>
              <a:t> = new </a:t>
            </a:r>
            <a:r>
              <a:rPr lang="es-ES" dirty="0" err="1"/>
              <a:t>Subject</a:t>
            </a:r>
            <a:r>
              <a:rPr lang="es-ES" dirty="0"/>
              <a:t>();</a:t>
            </a:r>
          </a:p>
          <a:p>
            <a:pPr marL="457200" lvl="1" indent="0">
              <a:buNone/>
            </a:pPr>
            <a:r>
              <a:rPr lang="es-ES" dirty="0" err="1"/>
              <a:t>subject.subscribe</a:t>
            </a:r>
            <a:r>
              <a:rPr lang="es-ES" dirty="0"/>
              <a:t>({ </a:t>
            </a:r>
            <a:r>
              <a:rPr lang="es-ES" dirty="0" err="1"/>
              <a:t>next</a:t>
            </a:r>
            <a:r>
              <a:rPr lang="es-ES" dirty="0"/>
              <a:t>: (v) =&gt; console.log('</a:t>
            </a:r>
            <a:r>
              <a:rPr lang="es-ES" dirty="0" err="1"/>
              <a:t>observerA</a:t>
            </a:r>
            <a:r>
              <a:rPr lang="es-ES" dirty="0"/>
              <a:t>: ' + v) });</a:t>
            </a:r>
          </a:p>
          <a:p>
            <a:pPr marL="457200" lvl="1" indent="0">
              <a:buNone/>
            </a:pPr>
            <a:r>
              <a:rPr lang="es-ES" dirty="0" err="1"/>
              <a:t>subject.subscribe</a:t>
            </a:r>
            <a:r>
              <a:rPr lang="es-ES" dirty="0"/>
              <a:t>({ </a:t>
            </a:r>
            <a:r>
              <a:rPr lang="es-ES" dirty="0" err="1"/>
              <a:t>next</a:t>
            </a:r>
            <a:r>
              <a:rPr lang="es-ES" dirty="0"/>
              <a:t>: (v) =&gt; console.log('</a:t>
            </a:r>
            <a:r>
              <a:rPr lang="es-ES" dirty="0" err="1"/>
              <a:t>observerB</a:t>
            </a:r>
            <a:r>
              <a:rPr lang="es-ES" dirty="0"/>
              <a:t>: ' + v) });</a:t>
            </a:r>
          </a:p>
          <a:p>
            <a:pPr marL="457200" lvl="1" indent="0">
              <a:buNone/>
            </a:pPr>
            <a:r>
              <a:rPr lang="es-ES" dirty="0" err="1"/>
              <a:t>subject.next</a:t>
            </a:r>
            <a:r>
              <a:rPr lang="es-ES" dirty="0"/>
              <a:t>(1);</a:t>
            </a:r>
          </a:p>
          <a:p>
            <a:pPr marL="457200" lvl="1" indent="0">
              <a:buNone/>
            </a:pPr>
            <a:r>
              <a:rPr lang="es-ES" dirty="0" err="1"/>
              <a:t>subject.next</a:t>
            </a:r>
            <a:r>
              <a:rPr lang="es-ES" dirty="0"/>
              <a:t>(2);</a:t>
            </a:r>
          </a:p>
          <a:p>
            <a:pPr marL="457200" lvl="1" indent="0">
              <a:buNone/>
            </a:pPr>
            <a:r>
              <a:rPr lang="es-ES" dirty="0" err="1"/>
              <a:t>subject</a:t>
            </a:r>
            <a:r>
              <a:rPr lang="es-ES" dirty="0"/>
              <a:t>. complete();</a:t>
            </a:r>
          </a:p>
          <a:p>
            <a:r>
              <a:rPr lang="es-ES" dirty="0"/>
              <a:t>Como observador:</a:t>
            </a:r>
          </a:p>
          <a:p>
            <a:pPr marL="457200" lvl="1" indent="0">
              <a:buNone/>
            </a:pPr>
            <a:r>
              <a:rPr lang="es-ES" dirty="0" err="1"/>
              <a:t>let</a:t>
            </a:r>
            <a:r>
              <a:rPr lang="es-ES" dirty="0"/>
              <a:t> </a:t>
            </a:r>
            <a:r>
              <a:rPr lang="es-ES" dirty="0" err="1"/>
              <a:t>subject</a:t>
            </a:r>
            <a:r>
              <a:rPr lang="es-ES" dirty="0"/>
              <a:t> = new </a:t>
            </a:r>
            <a:r>
              <a:rPr lang="es-ES" dirty="0" err="1"/>
              <a:t>Subject</a:t>
            </a:r>
            <a:r>
              <a:rPr lang="es-ES" dirty="0"/>
              <a:t>();</a:t>
            </a:r>
          </a:p>
          <a:p>
            <a:pPr marL="457200" lvl="1" indent="0">
              <a:buNone/>
            </a:pPr>
            <a:r>
              <a:rPr lang="es-ES" dirty="0" err="1"/>
              <a:t>subject.subscribe</a:t>
            </a:r>
            <a:r>
              <a:rPr lang="es-ES" dirty="0"/>
              <a:t>({ </a:t>
            </a:r>
            <a:r>
              <a:rPr lang="es-ES" dirty="0" err="1"/>
              <a:t>next</a:t>
            </a:r>
            <a:r>
              <a:rPr lang="es-ES" dirty="0"/>
              <a:t>: (v) =&gt; console.log('</a:t>
            </a:r>
            <a:r>
              <a:rPr lang="es-ES" dirty="0" err="1"/>
              <a:t>observerA</a:t>
            </a:r>
            <a:r>
              <a:rPr lang="es-ES" dirty="0"/>
              <a:t>: ' + v) });</a:t>
            </a:r>
          </a:p>
          <a:p>
            <a:pPr marL="457200" lvl="1" indent="0">
              <a:buNone/>
            </a:pPr>
            <a:r>
              <a:rPr lang="es-ES" dirty="0" err="1"/>
              <a:t>subject.subscribe</a:t>
            </a:r>
            <a:r>
              <a:rPr lang="es-ES" dirty="0"/>
              <a:t>({ </a:t>
            </a:r>
            <a:r>
              <a:rPr lang="es-ES" dirty="0" err="1"/>
              <a:t>next</a:t>
            </a:r>
            <a:r>
              <a:rPr lang="es-ES" dirty="0"/>
              <a:t>: (v) =&gt; console.log('</a:t>
            </a:r>
            <a:r>
              <a:rPr lang="es-ES" dirty="0" err="1"/>
              <a:t>observerB</a:t>
            </a:r>
            <a:r>
              <a:rPr lang="es-ES" dirty="0"/>
              <a:t>: ' + v) });</a:t>
            </a:r>
          </a:p>
          <a:p>
            <a:pPr marL="457200" lvl="1" indent="0">
              <a:buNone/>
            </a:pPr>
            <a:r>
              <a:rPr lang="es-ES" dirty="0" err="1"/>
              <a:t>let</a:t>
            </a:r>
            <a:r>
              <a:rPr lang="es-ES" dirty="0"/>
              <a:t> observable = </a:t>
            </a:r>
            <a:r>
              <a:rPr lang="es-ES" dirty="0" err="1"/>
              <a:t>from</a:t>
            </a:r>
            <a:r>
              <a:rPr lang="es-ES" dirty="0"/>
              <a:t>([1, 2, 3]);</a:t>
            </a:r>
          </a:p>
          <a:p>
            <a:pPr marL="457200" lvl="1" indent="0">
              <a:buNone/>
            </a:pPr>
            <a:r>
              <a:rPr lang="es-ES" dirty="0" err="1"/>
              <a:t>observable.subscribe</a:t>
            </a:r>
            <a:r>
              <a:rPr lang="es-ES" dirty="0"/>
              <a:t>(</a:t>
            </a:r>
            <a:r>
              <a:rPr lang="es-ES" dirty="0" err="1"/>
              <a:t>subject</a:t>
            </a:r>
            <a:r>
              <a:rPr lang="es-ES" dirty="0"/>
              <a:t>); //de unidifusión a multidifusión</a:t>
            </a:r>
          </a:p>
          <a:p>
            <a:endParaRPr lang="es-ES" dirty="0"/>
          </a:p>
        </p:txBody>
      </p:sp>
    </p:spTree>
    <p:extLst>
      <p:ext uri="{BB962C8B-B14F-4D97-AF65-F5344CB8AC3E}">
        <p14:creationId xmlns:p14="http://schemas.microsoft.com/office/powerpoint/2010/main" val="219250306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BehaviorSubject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Una de las variantes de </a:t>
            </a:r>
            <a:r>
              <a:rPr lang="es-ES" dirty="0" err="1"/>
              <a:t>Subject</a:t>
            </a:r>
            <a:r>
              <a:rPr lang="es-ES" dirty="0"/>
              <a:t> es el </a:t>
            </a:r>
            <a:r>
              <a:rPr lang="es-ES" dirty="0" err="1"/>
              <a:t>BehaviorSubject</a:t>
            </a:r>
            <a:r>
              <a:rPr lang="es-ES" dirty="0"/>
              <a:t>, que tiene la noción de "valor actual". Almacena el último valor emitido a sus consumidores y, cada vez que un nuevo observador se suscriba, recibirá de inmediato el "valor actual" de </a:t>
            </a:r>
            <a:r>
              <a:rPr lang="es-ES" dirty="0" err="1"/>
              <a:t>BehaviorSubject</a:t>
            </a:r>
            <a:r>
              <a:rPr lang="es-ES" dirty="0"/>
              <a:t>.</a:t>
            </a:r>
          </a:p>
          <a:p>
            <a:r>
              <a:rPr lang="es-ES" dirty="0"/>
              <a:t>Los </a:t>
            </a:r>
            <a:r>
              <a:rPr lang="es-ES" dirty="0" err="1"/>
              <a:t>BehaviorSubjects</a:t>
            </a:r>
            <a:r>
              <a:rPr lang="es-ES" dirty="0"/>
              <a:t> son útiles para representar "valores a lo largo del tiempo". </a:t>
            </a:r>
          </a:p>
          <a:p>
            <a:r>
              <a:rPr lang="es-ES" dirty="0" err="1"/>
              <a:t>BehaviorSubject</a:t>
            </a:r>
            <a:r>
              <a:rPr lang="es-ES" dirty="0"/>
              <a:t> recibe en el constructor el valor inicial que el primer </a:t>
            </a:r>
            <a:r>
              <a:rPr lang="es-ES" dirty="0" err="1"/>
              <a:t>Observer</a:t>
            </a:r>
            <a:r>
              <a:rPr lang="es-ES" dirty="0"/>
              <a:t> recibe cuando se suscribe. </a:t>
            </a:r>
          </a:p>
          <a:p>
            <a:pPr marL="457200" lvl="1" indent="0">
              <a:buNone/>
            </a:pPr>
            <a:r>
              <a:rPr lang="en-US" dirty="0"/>
              <a:t>let subject = new </a:t>
            </a:r>
            <a:r>
              <a:rPr lang="en-US" dirty="0" err="1"/>
              <a:t>BehaviorSubject</a:t>
            </a:r>
            <a:r>
              <a:rPr lang="en-US" dirty="0"/>
              <a:t>(-1);</a:t>
            </a:r>
          </a:p>
          <a:p>
            <a:pPr marL="457200" lvl="1" indent="0">
              <a:buNone/>
            </a:pPr>
            <a:r>
              <a:rPr lang="en-US" dirty="0"/>
              <a:t>interval(2000).subscribe(subject);</a:t>
            </a:r>
          </a:p>
          <a:p>
            <a:pPr marL="457200" lvl="1" indent="0">
              <a:buNone/>
            </a:pPr>
            <a:r>
              <a:rPr lang="en-US" dirty="0" err="1"/>
              <a:t>subject.subscribe</a:t>
            </a:r>
            <a:r>
              <a:rPr lang="en-US" dirty="0"/>
              <a:t>({ next: (v) =&gt; console.log('</a:t>
            </a:r>
            <a:r>
              <a:rPr lang="en-US" dirty="0" err="1"/>
              <a:t>observerA</a:t>
            </a:r>
            <a:r>
              <a:rPr lang="en-US" dirty="0"/>
              <a:t>: ' + v) });</a:t>
            </a:r>
          </a:p>
          <a:p>
            <a:pPr marL="457200" lvl="1" indent="0">
              <a:buNone/>
            </a:pPr>
            <a:r>
              <a:rPr lang="en-US" dirty="0" err="1"/>
              <a:t>setTimeout</a:t>
            </a:r>
            <a:r>
              <a:rPr lang="en-US" dirty="0"/>
              <a:t>(() =&gt; </a:t>
            </a:r>
            <a:r>
              <a:rPr lang="en-US" dirty="0" err="1"/>
              <a:t>subject.subscribe</a:t>
            </a:r>
            <a:r>
              <a:rPr lang="en-US" dirty="0"/>
              <a:t>({ </a:t>
            </a:r>
          </a:p>
          <a:p>
            <a:pPr marL="457200" lvl="1" indent="0">
              <a:buNone/>
            </a:pPr>
            <a:r>
              <a:rPr lang="en-US" dirty="0"/>
              <a:t>	next: (v) =&gt; console.log('</a:t>
            </a:r>
            <a:r>
              <a:rPr lang="en-US" dirty="0" err="1"/>
              <a:t>observerB</a:t>
            </a:r>
            <a:r>
              <a:rPr lang="en-US" dirty="0"/>
              <a:t>: ' + v) </a:t>
            </a:r>
          </a:p>
          <a:p>
            <a:pPr marL="457200" lvl="1" indent="0">
              <a:buNone/>
            </a:pPr>
            <a:r>
              <a:rPr lang="en-US" dirty="0"/>
              <a:t>}), 2500);</a:t>
            </a:r>
          </a:p>
        </p:txBody>
      </p:sp>
    </p:spTree>
    <p:extLst>
      <p:ext uri="{BB962C8B-B14F-4D97-AF65-F5344CB8AC3E}">
        <p14:creationId xmlns:p14="http://schemas.microsoft.com/office/powerpoint/2010/main" val="13442629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ReplaySubject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El </a:t>
            </a:r>
            <a:r>
              <a:rPr lang="es-ES" dirty="0" err="1"/>
              <a:t>ReplaySubject</a:t>
            </a:r>
            <a:r>
              <a:rPr lang="es-ES" dirty="0"/>
              <a:t> es similar a </a:t>
            </a:r>
            <a:r>
              <a:rPr lang="es-ES" dirty="0" err="1"/>
              <a:t>BehaviorSubject</a:t>
            </a:r>
            <a:r>
              <a:rPr lang="es-ES" dirty="0"/>
              <a:t> en que puede enviar valores antiguos a nuevos suscriptores, pero también puede registrar una parte de la ejecución Observable. Un </a:t>
            </a:r>
            <a:r>
              <a:rPr lang="es-ES" dirty="0" err="1"/>
              <a:t>ReplaySubject</a:t>
            </a:r>
            <a:r>
              <a:rPr lang="es-ES" dirty="0"/>
              <a:t> recuerda múltiples valores de la ejecución Observable y se los notifica a los nuevos suscriptores.</a:t>
            </a:r>
          </a:p>
          <a:p>
            <a:r>
              <a:rPr lang="es-ES" dirty="0"/>
              <a:t>Al crear un </a:t>
            </a:r>
            <a:r>
              <a:rPr lang="es-ES" dirty="0" err="1"/>
              <a:t>ReplaySubject</a:t>
            </a:r>
            <a:r>
              <a:rPr lang="es-ES" dirty="0"/>
              <a:t> se puede especificar el tamaño del búfer, cuantos de los últimos valores notificados debe recordar. Además también se puede especificar la ventana temporal en milisegundos para determinar la antigüedad de los valores grabados.</a:t>
            </a:r>
          </a:p>
          <a:p>
            <a:r>
              <a:rPr lang="es-ES" dirty="0"/>
              <a:t>A los nuevos suscriptores les suministrará directamente tantos valores como indique el tamaño del búfer siempre que se encuentren dentro de la ventana temporal:</a:t>
            </a:r>
          </a:p>
          <a:p>
            <a:pPr marL="457200" lvl="1" indent="0">
              <a:buNone/>
            </a:pPr>
            <a:r>
              <a:rPr lang="es-ES" dirty="0" err="1"/>
              <a:t>let</a:t>
            </a:r>
            <a:r>
              <a:rPr lang="es-ES" dirty="0"/>
              <a:t> </a:t>
            </a:r>
            <a:r>
              <a:rPr lang="es-ES" dirty="0" err="1"/>
              <a:t>subject</a:t>
            </a:r>
            <a:r>
              <a:rPr lang="es-ES" dirty="0"/>
              <a:t> = new </a:t>
            </a:r>
            <a:r>
              <a:rPr lang="es-ES" dirty="0" err="1"/>
              <a:t>ReplaySubject</a:t>
            </a:r>
            <a:r>
              <a:rPr lang="es-ES" dirty="0"/>
              <a:t>(5, 3000);    </a:t>
            </a:r>
          </a:p>
          <a:p>
            <a:pPr marL="457200" lvl="1" indent="0">
              <a:buNone/>
            </a:pPr>
            <a:r>
              <a:rPr lang="es-ES" dirty="0" err="1"/>
              <a:t>subject.subscribe</a:t>
            </a:r>
            <a:r>
              <a:rPr lang="es-ES" dirty="0"/>
              <a:t>({ </a:t>
            </a:r>
            <a:r>
              <a:rPr lang="es-ES" dirty="0" err="1"/>
              <a:t>next</a:t>
            </a:r>
            <a:r>
              <a:rPr lang="es-ES" dirty="0"/>
              <a:t>: (v) =&gt; console.log('</a:t>
            </a:r>
            <a:r>
              <a:rPr lang="es-ES" dirty="0" err="1"/>
              <a:t>observerA</a:t>
            </a:r>
            <a:r>
              <a:rPr lang="es-ES" dirty="0"/>
              <a:t>: ' + v) });</a:t>
            </a:r>
          </a:p>
          <a:p>
            <a:pPr marL="457200" lvl="1" indent="0">
              <a:buNone/>
            </a:pPr>
            <a:r>
              <a:rPr lang="es-ES" dirty="0" err="1"/>
              <a:t>let</a:t>
            </a:r>
            <a:r>
              <a:rPr lang="es-ES" dirty="0"/>
              <a:t> observable = </a:t>
            </a:r>
            <a:r>
              <a:rPr lang="es-ES" dirty="0" err="1"/>
              <a:t>interval</a:t>
            </a:r>
            <a:r>
              <a:rPr lang="es-ES" dirty="0"/>
              <a:t>(1000).pipe(</a:t>
            </a:r>
            <a:r>
              <a:rPr lang="es-ES" dirty="0" err="1"/>
              <a:t>take</a:t>
            </a:r>
            <a:r>
              <a:rPr lang="es-ES" dirty="0"/>
              <a:t>(10));    </a:t>
            </a:r>
          </a:p>
          <a:p>
            <a:pPr marL="457200" lvl="1" indent="0">
              <a:buNone/>
            </a:pPr>
            <a:r>
              <a:rPr lang="es-ES" dirty="0" err="1"/>
              <a:t>observable.subscribe</a:t>
            </a:r>
            <a:r>
              <a:rPr lang="es-ES" dirty="0"/>
              <a:t>(</a:t>
            </a:r>
            <a:r>
              <a:rPr lang="es-ES" dirty="0" err="1"/>
              <a:t>subject</a:t>
            </a:r>
            <a:r>
              <a:rPr lang="es-ES" dirty="0"/>
              <a:t>); </a:t>
            </a:r>
          </a:p>
          <a:p>
            <a:pPr marL="719138" lvl="1" indent="-261938">
              <a:buNone/>
            </a:pPr>
            <a:r>
              <a:rPr lang="es-ES" dirty="0" err="1"/>
              <a:t>setTimeout</a:t>
            </a:r>
            <a:r>
              <a:rPr lang="es-ES" dirty="0"/>
              <a:t>(() =&gt; </a:t>
            </a:r>
            <a:r>
              <a:rPr lang="es-ES" dirty="0" err="1"/>
              <a:t>subject.subscribe</a:t>
            </a:r>
            <a:r>
              <a:rPr lang="es-ES" dirty="0"/>
              <a:t>({ </a:t>
            </a:r>
            <a:r>
              <a:rPr lang="es-ES" dirty="0" err="1"/>
              <a:t>next</a:t>
            </a:r>
            <a:r>
              <a:rPr lang="es-ES" dirty="0"/>
              <a:t>: (v) =&gt; console.log('</a:t>
            </a:r>
            <a:r>
              <a:rPr lang="es-ES" dirty="0" err="1"/>
              <a:t>observerB</a:t>
            </a:r>
            <a:r>
              <a:rPr lang="es-ES" dirty="0"/>
              <a:t>: ' + v) }), 4500);</a:t>
            </a:r>
          </a:p>
        </p:txBody>
      </p:sp>
    </p:spTree>
    <p:extLst>
      <p:ext uri="{BB962C8B-B14F-4D97-AF65-F5344CB8AC3E}">
        <p14:creationId xmlns:p14="http://schemas.microsoft.com/office/powerpoint/2010/main" val="142099422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AsyncSubject</a:t>
            </a:r>
            <a:endParaRPr lang="es-ES" dirty="0"/>
          </a:p>
        </p:txBody>
      </p:sp>
      <p:sp>
        <p:nvSpPr>
          <p:cNvPr id="3" name="Marcador de contenido 2"/>
          <p:cNvSpPr>
            <a:spLocks noGrp="1"/>
          </p:cNvSpPr>
          <p:nvPr>
            <p:ph idx="1"/>
          </p:nvPr>
        </p:nvSpPr>
        <p:spPr/>
        <p:txBody>
          <a:bodyPr>
            <a:normAutofit fontScale="92500" lnSpcReduction="20000"/>
          </a:bodyPr>
          <a:lstStyle/>
          <a:p>
            <a:r>
              <a:rPr lang="es-ES" dirty="0" err="1"/>
              <a:t>AsyncSubject</a:t>
            </a:r>
            <a:r>
              <a:rPr lang="es-ES" dirty="0"/>
              <a:t> es una variante donde solo se envía a los observadores el último valor de la ejecución del observable y solo cuando se completa la ejecución.</a:t>
            </a:r>
          </a:p>
          <a:p>
            <a:pPr marL="457200" lvl="1" indent="0">
              <a:buNone/>
            </a:pPr>
            <a:r>
              <a:rPr lang="en-US" dirty="0"/>
              <a:t>let subject = new </a:t>
            </a:r>
            <a:r>
              <a:rPr lang="en-US" dirty="0" err="1"/>
              <a:t>AsyncSubject</a:t>
            </a:r>
            <a:r>
              <a:rPr lang="en-US" dirty="0"/>
              <a:t>();</a:t>
            </a:r>
          </a:p>
          <a:p>
            <a:pPr marL="892175" lvl="1" indent="-434975">
              <a:buNone/>
            </a:pPr>
            <a:r>
              <a:rPr lang="en-US" dirty="0" err="1"/>
              <a:t>subject.subscribe</a:t>
            </a:r>
            <a:r>
              <a:rPr lang="en-US" dirty="0"/>
              <a:t>({ next: (v) =&gt; console.log('</a:t>
            </a:r>
            <a:r>
              <a:rPr lang="en-US" dirty="0" err="1"/>
              <a:t>observerA</a:t>
            </a:r>
            <a:r>
              <a:rPr lang="en-US" dirty="0"/>
              <a:t>: ' + v) });</a:t>
            </a:r>
          </a:p>
          <a:p>
            <a:pPr marL="892175" lvl="1" indent="-434975">
              <a:buNone/>
            </a:pPr>
            <a:r>
              <a:rPr lang="en-US" dirty="0" err="1"/>
              <a:t>setTimeout</a:t>
            </a:r>
            <a:r>
              <a:rPr lang="en-US" dirty="0"/>
              <a:t>(() =&gt; </a:t>
            </a:r>
            <a:r>
              <a:rPr lang="en-US" dirty="0" err="1"/>
              <a:t>subject.subscribe</a:t>
            </a:r>
            <a:r>
              <a:rPr lang="en-US" dirty="0"/>
              <a:t>({ next: (v) =&gt; console.log('</a:t>
            </a:r>
            <a:r>
              <a:rPr lang="en-US" dirty="0" err="1"/>
              <a:t>observerB</a:t>
            </a:r>
            <a:r>
              <a:rPr lang="en-US" dirty="0"/>
              <a:t>: ' + v) }), 1500);</a:t>
            </a:r>
          </a:p>
          <a:p>
            <a:pPr marL="457200" lvl="1" indent="0">
              <a:buNone/>
            </a:pPr>
            <a:r>
              <a:rPr lang="en-US" dirty="0"/>
              <a:t>let observable = interval(1000).pipe(take(3)); </a:t>
            </a:r>
          </a:p>
          <a:p>
            <a:pPr marL="457200" lvl="1" indent="0">
              <a:buNone/>
            </a:pPr>
            <a:r>
              <a:rPr lang="en-US" dirty="0" err="1"/>
              <a:t>observable.subscribe</a:t>
            </a:r>
            <a:r>
              <a:rPr lang="en-US" dirty="0"/>
              <a:t>(subject); </a:t>
            </a:r>
            <a:endParaRPr lang="es-ES" dirty="0"/>
          </a:p>
        </p:txBody>
      </p:sp>
    </p:spTree>
    <p:extLst>
      <p:ext uri="{BB962C8B-B14F-4D97-AF65-F5344CB8AC3E}">
        <p14:creationId xmlns:p14="http://schemas.microsoft.com/office/powerpoint/2010/main" val="54910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Scripting</a:t>
            </a:r>
          </a:p>
        </p:txBody>
      </p:sp>
      <p:sp>
        <p:nvSpPr>
          <p:cNvPr id="3" name="Marcador de contenido 2"/>
          <p:cNvSpPr>
            <a:spLocks noGrp="1"/>
          </p:cNvSpPr>
          <p:nvPr>
            <p:ph idx="1"/>
          </p:nvPr>
        </p:nvSpPr>
        <p:spPr/>
        <p:txBody>
          <a:bodyPr>
            <a:normAutofit fontScale="85000" lnSpcReduction="20000"/>
          </a:bodyPr>
          <a:lstStyle/>
          <a:p>
            <a:r>
              <a:rPr lang="es-ES" dirty="0"/>
              <a:t>CGI era una solución cómoda de realizar páginas Web dinámicas pero tenía un grave problema de rendimiento que lo hizo insostenible en cuanto la demanda de la Web comenzó a disparar las peticiones de los servidores Web.</a:t>
            </a:r>
          </a:p>
          <a:p>
            <a:r>
              <a:rPr lang="es-ES" dirty="0"/>
              <a:t>Para agilizar esto, los principales servidores Web </a:t>
            </a:r>
            <a:r>
              <a:rPr lang="es-ES"/>
              <a:t>del momento (Netscape </a:t>
            </a:r>
            <a:r>
              <a:rPr lang="es-ES" dirty="0"/>
              <a:t>e IIS) desarrollaron un sistema para la ejecución dinámica de aplicaciones usando el propio contexto del servidor Web. En el caso de Netscape se le </a:t>
            </a:r>
            <a:r>
              <a:rPr lang="es-ES"/>
              <a:t>denominó NSAPI (Netscape </a:t>
            </a:r>
            <a:r>
              <a:rPr lang="es-ES" dirty="0"/>
              <a:t>Server </a:t>
            </a:r>
            <a:r>
              <a:rPr lang="es-ES" dirty="0" err="1"/>
              <a:t>Application</a:t>
            </a:r>
            <a:r>
              <a:rPr lang="es-ES" dirty="0"/>
              <a:t> </a:t>
            </a:r>
            <a:r>
              <a:rPr lang="es-ES" dirty="0" err="1"/>
              <a:t>Program</a:t>
            </a:r>
            <a:r>
              <a:rPr lang="es-ES" dirty="0"/>
              <a:t> Interface) y en el caso de IIS se le llamó ISAPI.</a:t>
            </a:r>
          </a:p>
          <a:p>
            <a:endParaRPr lang="es-ES" dirty="0"/>
          </a:p>
        </p:txBody>
      </p:sp>
    </p:spTree>
    <p:extLst>
      <p:ext uri="{BB962C8B-B14F-4D97-AF65-F5344CB8AC3E}">
        <p14:creationId xmlns:p14="http://schemas.microsoft.com/office/powerpoint/2010/main" val="384162780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ConnectableObservable</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Un Observable arranca cuando se suscribe el primer observador y empieza a notificar los valores. </a:t>
            </a:r>
          </a:p>
          <a:p>
            <a:r>
              <a:rPr lang="es-ES" dirty="0"/>
              <a:t>Un "Observable unidifusión simple" solo envía notificaciones a un solo Observador que recibe la serie completa de valores.</a:t>
            </a:r>
          </a:p>
          <a:p>
            <a:r>
              <a:rPr lang="es-ES" dirty="0"/>
              <a:t>Un "Observable multidifusión" pasa las notificaciones a través de un </a:t>
            </a:r>
            <a:r>
              <a:rPr lang="es-ES" dirty="0" err="1"/>
              <a:t>Subject</a:t>
            </a:r>
            <a:r>
              <a:rPr lang="es-ES" dirty="0"/>
              <a:t> que puede tener muchos suscriptores, que reciben los valores a partir del momento en que se suscriben.</a:t>
            </a:r>
          </a:p>
          <a:p>
            <a:r>
              <a:rPr lang="es-ES" dirty="0"/>
              <a:t>En determinados escenarios es necesario controlar cuando empieza a generar las notificaciones. </a:t>
            </a:r>
          </a:p>
          <a:p>
            <a:r>
              <a:rPr lang="es-ES" dirty="0"/>
              <a:t>Con el operador </a:t>
            </a:r>
            <a:r>
              <a:rPr lang="es-ES" dirty="0" err="1"/>
              <a:t>multicast</a:t>
            </a:r>
            <a:r>
              <a:rPr lang="es-ES" dirty="0"/>
              <a:t>, los observadores se suscriben a un </a:t>
            </a:r>
            <a:r>
              <a:rPr lang="es-ES" dirty="0" err="1"/>
              <a:t>Subject</a:t>
            </a:r>
            <a:r>
              <a:rPr lang="es-ES" dirty="0"/>
              <a:t> subyacente y el </a:t>
            </a:r>
            <a:r>
              <a:rPr lang="es-ES" dirty="0" err="1"/>
              <a:t>Subject</a:t>
            </a:r>
            <a:r>
              <a:rPr lang="es-ES" dirty="0"/>
              <a:t> se suscribe a la fuente Observable.</a:t>
            </a:r>
          </a:p>
          <a:p>
            <a:r>
              <a:rPr lang="es-ES" dirty="0"/>
              <a:t>El operador </a:t>
            </a:r>
            <a:r>
              <a:rPr lang="es-ES" dirty="0" err="1"/>
              <a:t>multicast</a:t>
            </a:r>
            <a:r>
              <a:rPr lang="es-ES" dirty="0"/>
              <a:t> devuelve un </a:t>
            </a:r>
            <a:r>
              <a:rPr lang="es-ES" dirty="0" err="1"/>
              <a:t>ConnectableObservable</a:t>
            </a:r>
            <a:r>
              <a:rPr lang="es-ES" dirty="0"/>
              <a:t> que es a su vez un Observable pero que dispone de los métodos </a:t>
            </a:r>
            <a:r>
              <a:rPr lang="es-ES" dirty="0" err="1"/>
              <a:t>connect</a:t>
            </a:r>
            <a:r>
              <a:rPr lang="es-ES" dirty="0"/>
              <a:t>() y </a:t>
            </a:r>
            <a:r>
              <a:rPr lang="es-ES" dirty="0" err="1"/>
              <a:t>refCount</a:t>
            </a:r>
            <a:r>
              <a:rPr lang="es-ES" dirty="0"/>
              <a:t>().</a:t>
            </a:r>
          </a:p>
        </p:txBody>
      </p:sp>
    </p:spTree>
    <p:extLst>
      <p:ext uri="{BB962C8B-B14F-4D97-AF65-F5344CB8AC3E}">
        <p14:creationId xmlns:p14="http://schemas.microsoft.com/office/powerpoint/2010/main" val="4222803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connect</a:t>
            </a:r>
            <a:endParaRPr lang="es-ES" dirty="0"/>
          </a:p>
        </p:txBody>
      </p:sp>
      <p:sp>
        <p:nvSpPr>
          <p:cNvPr id="3" name="Marcador de contenido 2"/>
          <p:cNvSpPr>
            <a:spLocks noGrp="1"/>
          </p:cNvSpPr>
          <p:nvPr>
            <p:ph idx="1"/>
          </p:nvPr>
        </p:nvSpPr>
        <p:spPr>
          <a:xfrm>
            <a:off x="457200" y="1556792"/>
            <a:ext cx="8229600" cy="4709120"/>
          </a:xfrm>
        </p:spPr>
        <p:txBody>
          <a:bodyPr>
            <a:normAutofit fontScale="70000" lnSpcReduction="20000"/>
          </a:bodyPr>
          <a:lstStyle/>
          <a:p>
            <a:r>
              <a:rPr lang="es-ES" dirty="0"/>
              <a:t>El método </a:t>
            </a:r>
            <a:r>
              <a:rPr lang="es-ES" dirty="0" err="1"/>
              <a:t>connect</a:t>
            </a:r>
            <a:r>
              <a:rPr lang="es-ES" dirty="0"/>
              <a:t>() permite determinar cuándo comenzará la ejecución compartida del Observable y devuelve una </a:t>
            </a:r>
            <a:r>
              <a:rPr lang="es-ES" dirty="0" err="1"/>
              <a:t>Subscription</a:t>
            </a:r>
            <a:r>
              <a:rPr lang="es-ES" dirty="0"/>
              <a:t> con el </a:t>
            </a:r>
            <a:r>
              <a:rPr lang="es-ES" dirty="0" err="1"/>
              <a:t>unsubscribe</a:t>
            </a:r>
            <a:r>
              <a:rPr lang="es-ES" dirty="0"/>
              <a:t>() que permite cancelar la ejecución del Observable compartido.</a:t>
            </a:r>
          </a:p>
          <a:p>
            <a:pPr marL="804863" lvl="1" indent="-347663">
              <a:buNone/>
            </a:pPr>
            <a:r>
              <a:rPr lang="es-ES" dirty="0" err="1"/>
              <a:t>let</a:t>
            </a:r>
            <a:r>
              <a:rPr lang="es-ES" dirty="0"/>
              <a:t> </a:t>
            </a:r>
            <a:r>
              <a:rPr lang="es-ES" dirty="0" err="1"/>
              <a:t>multicasted</a:t>
            </a:r>
            <a:r>
              <a:rPr lang="es-ES" dirty="0"/>
              <a:t> = </a:t>
            </a:r>
            <a:r>
              <a:rPr lang="es-ES" dirty="0" err="1"/>
              <a:t>interval</a:t>
            </a:r>
            <a:r>
              <a:rPr lang="es-ES" dirty="0"/>
              <a:t>(2000).pipe(</a:t>
            </a:r>
            <a:r>
              <a:rPr lang="es-ES" dirty="0" err="1"/>
              <a:t>multicast</a:t>
            </a:r>
            <a:r>
              <a:rPr lang="es-ES" dirty="0"/>
              <a:t>(() =&gt; new </a:t>
            </a:r>
            <a:r>
              <a:rPr lang="es-ES" dirty="0" err="1"/>
              <a:t>BehaviorSubject</a:t>
            </a:r>
            <a:r>
              <a:rPr lang="es-ES" dirty="0"/>
              <a:t>(0)));</a:t>
            </a:r>
          </a:p>
          <a:p>
            <a:pPr marL="804863" lvl="1" indent="-347663">
              <a:buNone/>
            </a:pPr>
            <a:r>
              <a:rPr lang="es-ES" dirty="0" err="1"/>
              <a:t>let</a:t>
            </a:r>
            <a:r>
              <a:rPr lang="es-ES" dirty="0"/>
              <a:t> </a:t>
            </a:r>
            <a:r>
              <a:rPr lang="es-ES" dirty="0" err="1"/>
              <a:t>subscriberA</a:t>
            </a:r>
            <a:r>
              <a:rPr lang="es-ES" dirty="0"/>
              <a:t> = </a:t>
            </a:r>
            <a:r>
              <a:rPr lang="es-ES" dirty="0" err="1"/>
              <a:t>multicasted.subscribe</a:t>
            </a:r>
            <a:r>
              <a:rPr lang="es-ES" dirty="0"/>
              <a:t>({ </a:t>
            </a:r>
            <a:r>
              <a:rPr lang="es-ES" dirty="0" err="1"/>
              <a:t>next</a:t>
            </a:r>
            <a:r>
              <a:rPr lang="es-ES" dirty="0"/>
              <a:t>: (v) =&gt; console.log('</a:t>
            </a:r>
            <a:r>
              <a:rPr lang="es-ES" dirty="0" err="1"/>
              <a:t>observerA</a:t>
            </a:r>
            <a:r>
              <a:rPr lang="es-ES" dirty="0"/>
              <a:t>: ' + v) });</a:t>
            </a:r>
          </a:p>
          <a:p>
            <a:pPr marL="804863" lvl="1" indent="-347663">
              <a:buNone/>
            </a:pPr>
            <a:r>
              <a:rPr lang="es-ES" dirty="0" err="1"/>
              <a:t>setTimeout</a:t>
            </a:r>
            <a:r>
              <a:rPr lang="es-ES" dirty="0"/>
              <a:t>(() =&gt; </a:t>
            </a:r>
            <a:r>
              <a:rPr lang="es-ES" dirty="0" err="1"/>
              <a:t>subject.subscribe</a:t>
            </a:r>
            <a:r>
              <a:rPr lang="es-ES" dirty="0"/>
              <a:t>({ </a:t>
            </a:r>
            <a:r>
              <a:rPr lang="es-ES" dirty="0" err="1"/>
              <a:t>next</a:t>
            </a:r>
            <a:r>
              <a:rPr lang="es-ES" dirty="0"/>
              <a:t>: (v) =&gt; console.log('</a:t>
            </a:r>
            <a:r>
              <a:rPr lang="es-ES" dirty="0" err="1"/>
              <a:t>observerB</a:t>
            </a:r>
            <a:r>
              <a:rPr lang="es-ES" dirty="0"/>
              <a:t>: ' + v) }), 4500);</a:t>
            </a:r>
          </a:p>
          <a:p>
            <a:pPr marL="804863" lvl="1" indent="-347663">
              <a:buNone/>
            </a:pPr>
            <a:r>
              <a:rPr lang="es-ES" dirty="0"/>
              <a:t>// …</a:t>
            </a:r>
          </a:p>
          <a:p>
            <a:pPr marL="804863" lvl="1" indent="-347663">
              <a:buNone/>
            </a:pPr>
            <a:r>
              <a:rPr lang="es-ES" dirty="0" err="1"/>
              <a:t>let</a:t>
            </a:r>
            <a:r>
              <a:rPr lang="es-ES" dirty="0"/>
              <a:t> </a:t>
            </a:r>
            <a:r>
              <a:rPr lang="es-ES" dirty="0" err="1"/>
              <a:t>subscriptionConnect</a:t>
            </a:r>
            <a:r>
              <a:rPr lang="es-ES" dirty="0"/>
              <a:t> = </a:t>
            </a:r>
            <a:r>
              <a:rPr lang="es-ES" dirty="0" err="1"/>
              <a:t>multicasted.connect</a:t>
            </a:r>
            <a:r>
              <a:rPr lang="es-ES" dirty="0"/>
              <a:t>();</a:t>
            </a:r>
          </a:p>
          <a:p>
            <a:pPr marL="804863" lvl="1" indent="-347663">
              <a:buNone/>
            </a:pPr>
            <a:r>
              <a:rPr lang="es-ES" dirty="0"/>
              <a:t>// …</a:t>
            </a:r>
          </a:p>
          <a:p>
            <a:pPr marL="804863" lvl="1" indent="-347663">
              <a:buNone/>
            </a:pPr>
            <a:r>
              <a:rPr lang="es-ES" dirty="0" err="1"/>
              <a:t>subscriberA.unsubscribe</a:t>
            </a:r>
            <a:r>
              <a:rPr lang="es-ES" dirty="0"/>
              <a:t>(); // Cancela la suscripción</a:t>
            </a:r>
          </a:p>
          <a:p>
            <a:pPr marL="804863" lvl="1" indent="-347663">
              <a:buNone/>
            </a:pPr>
            <a:r>
              <a:rPr lang="es-ES" dirty="0"/>
              <a:t>// …</a:t>
            </a:r>
          </a:p>
          <a:p>
            <a:pPr marL="804863" lvl="1" indent="-347663">
              <a:buNone/>
            </a:pPr>
            <a:r>
              <a:rPr lang="es-ES" dirty="0" err="1"/>
              <a:t>subscriptionConnect.unsubscribe</a:t>
            </a:r>
            <a:r>
              <a:rPr lang="es-ES" dirty="0"/>
              <a:t>(); // Cancela la ejecución</a:t>
            </a:r>
          </a:p>
          <a:p>
            <a:pPr marL="457200" lvl="1" indent="0">
              <a:buNone/>
            </a:pPr>
            <a:endParaRPr lang="es-ES" dirty="0"/>
          </a:p>
          <a:p>
            <a:endParaRPr lang="es-ES" dirty="0"/>
          </a:p>
        </p:txBody>
      </p:sp>
    </p:spTree>
    <p:extLst>
      <p:ext uri="{BB962C8B-B14F-4D97-AF65-F5344CB8AC3E}">
        <p14:creationId xmlns:p14="http://schemas.microsoft.com/office/powerpoint/2010/main" val="11100228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refCount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Llamar manualmente a </a:t>
            </a:r>
            <a:r>
              <a:rPr lang="es-ES" dirty="0" err="1"/>
              <a:t>connect</a:t>
            </a:r>
            <a:r>
              <a:rPr lang="es-ES" dirty="0"/>
              <a:t>() y manejar las suscripciones es a menudo engorroso. Por lo general, queremos conectarnos automáticamente cuando llega el primer </a:t>
            </a:r>
            <a:r>
              <a:rPr lang="es-ES" dirty="0" err="1"/>
              <a:t>Observer</a:t>
            </a:r>
            <a:r>
              <a:rPr lang="es-ES" dirty="0"/>
              <a:t> y cancelar automáticamente la ejecución compartida cuando el último </a:t>
            </a:r>
            <a:r>
              <a:rPr lang="es-ES" dirty="0" err="1"/>
              <a:t>Observer</a:t>
            </a:r>
            <a:r>
              <a:rPr lang="es-ES" dirty="0"/>
              <a:t> anula la suscripción.</a:t>
            </a:r>
          </a:p>
          <a:p>
            <a:r>
              <a:rPr lang="es-ES" dirty="0"/>
              <a:t>El método </a:t>
            </a:r>
            <a:r>
              <a:rPr lang="es-ES" dirty="0" err="1"/>
              <a:t>refCount</a:t>
            </a:r>
            <a:r>
              <a:rPr lang="es-ES" dirty="0"/>
              <a:t>() de </a:t>
            </a:r>
            <a:r>
              <a:rPr lang="es-ES" dirty="0" err="1"/>
              <a:t>ConnectableObservable</a:t>
            </a:r>
            <a:r>
              <a:rPr lang="es-ES" dirty="0"/>
              <a:t> devuelve un Observable que realiza un seguimiento de cuántos suscriptores tiene. </a:t>
            </a:r>
          </a:p>
          <a:p>
            <a:r>
              <a:rPr lang="es-ES" dirty="0"/>
              <a:t>Hace que el Observable comience a ejecutarse automáticamente cuando llega el primer suscriptor y deja de ejecutarse cuando el último suscriptor se va.</a:t>
            </a:r>
          </a:p>
          <a:p>
            <a:pPr marL="804863" lvl="1" indent="-347663">
              <a:buNone/>
            </a:pPr>
            <a:r>
              <a:rPr lang="en-US" dirty="0"/>
              <a:t>let </a:t>
            </a:r>
            <a:r>
              <a:rPr lang="en-US" dirty="0" err="1"/>
              <a:t>multicasted</a:t>
            </a:r>
            <a:r>
              <a:rPr lang="en-US" dirty="0"/>
              <a:t> = (interval(1000).pipe(multicast(() =&gt; new </a:t>
            </a:r>
            <a:r>
              <a:rPr lang="en-US" dirty="0" err="1"/>
              <a:t>ReplaySubject</a:t>
            </a:r>
            <a:r>
              <a:rPr lang="en-US" dirty="0"/>
              <a:t>(5, 3000))) as </a:t>
            </a:r>
            <a:r>
              <a:rPr lang="en-US" dirty="0" err="1"/>
              <a:t>ConnectableObservable</a:t>
            </a:r>
            <a:r>
              <a:rPr lang="en-US" dirty="0"/>
              <a:t>&lt;number&gt;).</a:t>
            </a:r>
            <a:r>
              <a:rPr lang="en-US" dirty="0" err="1"/>
              <a:t>refCount</a:t>
            </a:r>
            <a:r>
              <a:rPr lang="en-US" dirty="0"/>
              <a:t>());</a:t>
            </a:r>
          </a:p>
          <a:p>
            <a:pPr marL="804863" lvl="1" indent="-347663">
              <a:buNone/>
            </a:pPr>
            <a:r>
              <a:rPr lang="en-US" dirty="0"/>
              <a:t>// …</a:t>
            </a:r>
          </a:p>
          <a:p>
            <a:pPr marL="804863" lvl="1" indent="-347663">
              <a:buNone/>
            </a:pPr>
            <a:r>
              <a:rPr lang="en-US" dirty="0"/>
              <a:t>let </a:t>
            </a:r>
            <a:r>
              <a:rPr lang="en-US" dirty="0" err="1"/>
              <a:t>subscriberA</a:t>
            </a:r>
            <a:r>
              <a:rPr lang="en-US" dirty="0"/>
              <a:t> = </a:t>
            </a:r>
            <a:r>
              <a:rPr lang="en-US" dirty="0" err="1"/>
              <a:t>multicasted.subscribe</a:t>
            </a:r>
            <a:r>
              <a:rPr lang="en-US" dirty="0"/>
              <a:t>({ next: (v) =&gt; console.log('</a:t>
            </a:r>
            <a:r>
              <a:rPr lang="en-US" dirty="0" err="1"/>
              <a:t>observerA</a:t>
            </a:r>
            <a:r>
              <a:rPr lang="en-US" dirty="0"/>
              <a:t>: ' + v) });</a:t>
            </a:r>
          </a:p>
          <a:p>
            <a:pPr marL="804863" lvl="1" indent="-347663">
              <a:buNone/>
            </a:pPr>
            <a:r>
              <a:rPr lang="es-ES" dirty="0"/>
              <a:t>// …</a:t>
            </a:r>
          </a:p>
          <a:p>
            <a:pPr marL="804863" lvl="1" indent="-347663">
              <a:buNone/>
            </a:pPr>
            <a:r>
              <a:rPr lang="es-ES" dirty="0" err="1"/>
              <a:t>subscriberA.unsubscribe</a:t>
            </a:r>
            <a:r>
              <a:rPr lang="es-ES" dirty="0"/>
              <a:t>(); </a:t>
            </a:r>
          </a:p>
          <a:p>
            <a:pPr marL="457200" lvl="1" indent="0">
              <a:buNone/>
            </a:pPr>
            <a:endParaRPr lang="es-ES" dirty="0"/>
          </a:p>
        </p:txBody>
      </p:sp>
    </p:spTree>
    <p:extLst>
      <p:ext uri="{BB962C8B-B14F-4D97-AF65-F5344CB8AC3E}">
        <p14:creationId xmlns:p14="http://schemas.microsoft.com/office/powerpoint/2010/main" val="119771907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Operadores</a:t>
            </a:r>
          </a:p>
        </p:txBody>
      </p:sp>
      <p:sp>
        <p:nvSpPr>
          <p:cNvPr id="3" name="Marcador de contenido 2"/>
          <p:cNvSpPr>
            <a:spLocks noGrp="1"/>
          </p:cNvSpPr>
          <p:nvPr>
            <p:ph idx="1"/>
          </p:nvPr>
        </p:nvSpPr>
        <p:spPr/>
        <p:txBody>
          <a:bodyPr>
            <a:normAutofit fontScale="55000" lnSpcReduction="20000"/>
          </a:bodyPr>
          <a:lstStyle/>
          <a:p>
            <a:r>
              <a:rPr lang="es-ES" dirty="0"/>
              <a:t>Los operadores son funciones que se basan en un observable para permitir la manipulación sofisticada de colecciones. Por ejemplo, </a:t>
            </a:r>
            <a:r>
              <a:rPr lang="es-ES" dirty="0" err="1"/>
              <a:t>RxJS</a:t>
            </a:r>
            <a:r>
              <a:rPr lang="es-ES" dirty="0"/>
              <a:t> define operadores como </a:t>
            </a:r>
            <a:r>
              <a:rPr lang="es-ES" dirty="0" err="1"/>
              <a:t>map</a:t>
            </a:r>
            <a:r>
              <a:rPr lang="es-ES" dirty="0"/>
              <a:t>(), </a:t>
            </a:r>
            <a:r>
              <a:rPr lang="es-ES" dirty="0" err="1"/>
              <a:t>filter</a:t>
            </a:r>
            <a:r>
              <a:rPr lang="es-ES" dirty="0"/>
              <a:t>(), </a:t>
            </a:r>
            <a:r>
              <a:rPr lang="es-ES" dirty="0" err="1"/>
              <a:t>concat</a:t>
            </a:r>
            <a:r>
              <a:rPr lang="es-ES" dirty="0"/>
              <a:t>(), y </a:t>
            </a:r>
            <a:r>
              <a:rPr lang="es-ES" dirty="0" err="1"/>
              <a:t>flatMap</a:t>
            </a:r>
            <a:r>
              <a:rPr lang="es-ES" dirty="0"/>
              <a:t>().</a:t>
            </a:r>
          </a:p>
          <a:p>
            <a:r>
              <a:rPr lang="es-ES" dirty="0"/>
              <a:t>Los operadores reciben argumentos de configuración y devuelven una función que toma una fuente observable. Al ejecutar esta función devuelta, el operador observa los valores emitidos de la fuente observable, los transforma y devuelve un nuevo observable con los valores transformados.</a:t>
            </a:r>
          </a:p>
          <a:p>
            <a:r>
              <a:rPr lang="es-ES" dirty="0"/>
              <a:t>Se usan tuberías para vincular varios operadores juntos. Las tuberías permiten combinar múltiples operaciones en una sola operación. El método pipe() recibe como argumentos la lista de operadores que se desea combinar, y devuelve una nueva función que, al ser ejecutada, ejecuta las funciones compuestas en secuencia.</a:t>
            </a:r>
          </a:p>
          <a:p>
            <a:r>
              <a:rPr lang="es-ES" dirty="0"/>
              <a:t>Un conjunto de operadores aplicados a un observable es una receta, es decir, un conjunto de instrucciones para producir los valores finales. En sí misma, la receta no hace nada. Se debe llamar a subscribe() para producir un resultado a través de la receta.</a:t>
            </a:r>
          </a:p>
          <a:p>
            <a:r>
              <a:rPr lang="es-ES" dirty="0" err="1"/>
              <a:t>RxJS</a:t>
            </a:r>
            <a:r>
              <a:rPr lang="es-ES" dirty="0"/>
              <a:t> proporciona muchos operadores (más de 150 de ellos), pero solo un puñado se usa con frecuencia.</a:t>
            </a:r>
          </a:p>
        </p:txBody>
      </p:sp>
    </p:spTree>
    <p:extLst>
      <p:ext uri="{BB962C8B-B14F-4D97-AF65-F5344CB8AC3E}">
        <p14:creationId xmlns:p14="http://schemas.microsoft.com/office/powerpoint/2010/main" val="393941604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Operadores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198831789"/>
              </p:ext>
            </p:extLst>
          </p:nvPr>
        </p:nvGraphicFramePr>
        <p:xfrm>
          <a:off x="457200" y="1773520"/>
          <a:ext cx="8229600" cy="4175760"/>
        </p:xfrm>
        <a:graphic>
          <a:graphicData uri="http://schemas.openxmlformats.org/drawingml/2006/table">
            <a:tbl>
              <a:tblPr firstRow="1" bandRow="1">
                <a:tableStyleId>{B301B821-A1FF-4177-AEE7-76D212191A09}</a:tableStyleId>
              </a:tblPr>
              <a:tblGrid>
                <a:gridCol w="1810544">
                  <a:extLst>
                    <a:ext uri="{9D8B030D-6E8A-4147-A177-3AD203B41FA5}">
                      <a16:colId xmlns:a16="http://schemas.microsoft.com/office/drawing/2014/main" val="20000"/>
                    </a:ext>
                  </a:extLst>
                </a:gridCol>
                <a:gridCol w="6419056">
                  <a:extLst>
                    <a:ext uri="{9D8B030D-6E8A-4147-A177-3AD203B41FA5}">
                      <a16:colId xmlns:a16="http://schemas.microsoft.com/office/drawing/2014/main" val="20001"/>
                    </a:ext>
                  </a:extLst>
                </a:gridCol>
              </a:tblGrid>
              <a:tr h="0">
                <a:tc>
                  <a:txBody>
                    <a:bodyPr/>
                    <a:lstStyle/>
                    <a:p>
                      <a:pPr algn="l"/>
                      <a:r>
                        <a:rPr lang="es-ES" sz="2000" cap="all" dirty="0">
                          <a:effectLst/>
                        </a:rPr>
                        <a:t>AREA</a:t>
                      </a:r>
                      <a:endParaRPr lang="es-ES" sz="2000" b="0" cap="all" dirty="0">
                        <a:solidFill>
                          <a:srgbClr val="333333"/>
                        </a:solidFill>
                        <a:effectLst/>
                      </a:endParaRPr>
                    </a:p>
                  </a:txBody>
                  <a:tcPr anchor="ctr"/>
                </a:tc>
                <a:tc>
                  <a:txBody>
                    <a:bodyPr/>
                    <a:lstStyle/>
                    <a:p>
                      <a:pPr algn="l"/>
                      <a:r>
                        <a:rPr lang="es-ES" sz="2000" cap="all" dirty="0">
                          <a:effectLst/>
                        </a:rPr>
                        <a:t>OPERADORES</a:t>
                      </a:r>
                      <a:endParaRPr lang="es-ES" sz="2000" b="0" cap="all" dirty="0">
                        <a:solidFill>
                          <a:srgbClr val="333333"/>
                        </a:solidFill>
                        <a:effectLst/>
                      </a:endParaRPr>
                    </a:p>
                  </a:txBody>
                  <a:tcPr anchor="ctr"/>
                </a:tc>
                <a:extLst>
                  <a:ext uri="{0D108BD9-81ED-4DB2-BD59-A6C34878D82A}">
                    <a16:rowId xmlns:a16="http://schemas.microsoft.com/office/drawing/2014/main" val="10000"/>
                  </a:ext>
                </a:extLst>
              </a:tr>
              <a:tr h="0">
                <a:tc>
                  <a:txBody>
                    <a:bodyPr/>
                    <a:lstStyle/>
                    <a:p>
                      <a:pPr algn="l" fontAlgn="t"/>
                      <a:r>
                        <a:rPr lang="es-ES" sz="2000" dirty="0">
                          <a:effectLst/>
                        </a:rPr>
                        <a:t>Creación</a:t>
                      </a:r>
                      <a:endParaRPr lang="es-ES" sz="2000" b="0" dirty="0">
                        <a:effectLst/>
                      </a:endParaRPr>
                    </a:p>
                  </a:txBody>
                  <a:tcPr/>
                </a:tc>
                <a:tc>
                  <a:txBody>
                    <a:bodyPr/>
                    <a:lstStyle/>
                    <a:p>
                      <a:pPr algn="l" fontAlgn="t"/>
                      <a:r>
                        <a:rPr lang="es-ES" sz="2000" dirty="0" err="1">
                          <a:effectLst/>
                        </a:rPr>
                        <a:t>from</a:t>
                      </a:r>
                      <a:r>
                        <a:rPr lang="es-ES" sz="2000" dirty="0">
                          <a:effectLst/>
                        </a:rPr>
                        <a:t>, </a:t>
                      </a:r>
                      <a:r>
                        <a:rPr lang="es-ES" sz="2000" dirty="0" err="1">
                          <a:effectLst/>
                        </a:rPr>
                        <a:t>fromPromise</a:t>
                      </a:r>
                      <a:r>
                        <a:rPr lang="es-ES" sz="2000" dirty="0">
                          <a:effectLst/>
                        </a:rPr>
                        <a:t>, </a:t>
                      </a:r>
                      <a:r>
                        <a:rPr lang="es-ES" sz="2000" dirty="0" err="1">
                          <a:effectLst/>
                        </a:rPr>
                        <a:t>fromEvent</a:t>
                      </a:r>
                      <a:r>
                        <a:rPr lang="es-ES" sz="2000" dirty="0">
                          <a:effectLst/>
                        </a:rPr>
                        <a:t>, of,</a:t>
                      </a:r>
                    </a:p>
                    <a:p>
                      <a:pPr algn="l" fontAlgn="t"/>
                      <a:r>
                        <a:rPr lang="es-ES" sz="2000" dirty="0" err="1">
                          <a:effectLst/>
                        </a:rPr>
                        <a:t>range</a:t>
                      </a:r>
                      <a:r>
                        <a:rPr lang="es-ES" sz="2000" dirty="0">
                          <a:effectLst/>
                        </a:rPr>
                        <a:t>, </a:t>
                      </a:r>
                      <a:r>
                        <a:rPr lang="es-ES" sz="2000" dirty="0" err="1">
                          <a:effectLst/>
                        </a:rPr>
                        <a:t>interval</a:t>
                      </a:r>
                      <a:r>
                        <a:rPr lang="es-ES" sz="2000" dirty="0">
                          <a:effectLst/>
                        </a:rPr>
                        <a:t>, </a:t>
                      </a:r>
                      <a:r>
                        <a:rPr lang="es-ES" sz="2000" dirty="0" err="1">
                          <a:effectLst/>
                        </a:rPr>
                        <a:t>timer</a:t>
                      </a:r>
                      <a:r>
                        <a:rPr lang="es-ES" sz="2000" dirty="0">
                          <a:effectLst/>
                        </a:rPr>
                        <a:t>, </a:t>
                      </a:r>
                      <a:r>
                        <a:rPr lang="es-ES" sz="2000" dirty="0" err="1">
                          <a:effectLst/>
                        </a:rPr>
                        <a:t>empty</a:t>
                      </a:r>
                      <a:r>
                        <a:rPr lang="es-ES" sz="2000" dirty="0">
                          <a:effectLst/>
                        </a:rPr>
                        <a:t>, </a:t>
                      </a:r>
                      <a:r>
                        <a:rPr lang="es-ES" sz="2000" dirty="0" err="1">
                          <a:effectLst/>
                        </a:rPr>
                        <a:t>throw</a:t>
                      </a:r>
                      <a:r>
                        <a:rPr lang="es-ES" sz="2000" dirty="0">
                          <a:effectLst/>
                        </a:rPr>
                        <a:t>, </a:t>
                      </a:r>
                      <a:r>
                        <a:rPr lang="es-ES" sz="2000" b="0" kern="1200" dirty="0" err="1">
                          <a:solidFill>
                            <a:schemeClr val="dk1"/>
                          </a:solidFill>
                          <a:effectLst/>
                          <a:latin typeface="+mn-lt"/>
                          <a:ea typeface="+mn-ea"/>
                          <a:cs typeface="+mn-cs"/>
                        </a:rPr>
                        <a:t>throwError</a:t>
                      </a:r>
                      <a:endParaRPr lang="es-ES" sz="2000" b="0" dirty="0">
                        <a:effectLst/>
                      </a:endParaRPr>
                    </a:p>
                  </a:txBody>
                  <a:tcPr/>
                </a:tc>
                <a:extLst>
                  <a:ext uri="{0D108BD9-81ED-4DB2-BD59-A6C34878D82A}">
                    <a16:rowId xmlns:a16="http://schemas.microsoft.com/office/drawing/2014/main" val="10001"/>
                  </a:ext>
                </a:extLst>
              </a:tr>
              <a:tr h="0">
                <a:tc>
                  <a:txBody>
                    <a:bodyPr/>
                    <a:lstStyle/>
                    <a:p>
                      <a:pPr algn="l" fontAlgn="t"/>
                      <a:r>
                        <a:rPr lang="es-ES" sz="2000">
                          <a:effectLst/>
                        </a:rPr>
                        <a:t>Combinación</a:t>
                      </a:r>
                      <a:endParaRPr lang="es-ES" sz="2000" b="0">
                        <a:effectLst/>
                      </a:endParaRPr>
                    </a:p>
                  </a:txBody>
                  <a:tcPr/>
                </a:tc>
                <a:tc>
                  <a:txBody>
                    <a:bodyPr/>
                    <a:lstStyle/>
                    <a:p>
                      <a:pPr algn="l" fontAlgn="t"/>
                      <a:r>
                        <a:rPr lang="en-US" sz="2000" dirty="0" err="1">
                          <a:effectLst/>
                        </a:rPr>
                        <a:t>combineLatest</a:t>
                      </a:r>
                      <a:r>
                        <a:rPr lang="en-US" sz="2000" dirty="0">
                          <a:effectLst/>
                        </a:rPr>
                        <a:t>, </a:t>
                      </a:r>
                      <a:r>
                        <a:rPr lang="en-US" sz="2000" dirty="0" err="1">
                          <a:effectLst/>
                        </a:rPr>
                        <a:t>concat</a:t>
                      </a:r>
                      <a:r>
                        <a:rPr lang="en-US" sz="2000" dirty="0">
                          <a:effectLst/>
                        </a:rPr>
                        <a:t>, merge, </a:t>
                      </a:r>
                      <a:r>
                        <a:rPr lang="en-US" sz="2000" dirty="0" err="1">
                          <a:effectLst/>
                        </a:rPr>
                        <a:t>startWith</a:t>
                      </a:r>
                      <a:r>
                        <a:rPr lang="en-US" sz="2000" dirty="0">
                          <a:effectLst/>
                        </a:rPr>
                        <a:t>, </a:t>
                      </a:r>
                      <a:r>
                        <a:rPr lang="en-US" sz="2000" dirty="0" err="1">
                          <a:effectLst/>
                        </a:rPr>
                        <a:t>withLatestFrom</a:t>
                      </a:r>
                      <a:r>
                        <a:rPr lang="en-US" sz="2000" dirty="0">
                          <a:effectLst/>
                        </a:rPr>
                        <a:t>,</a:t>
                      </a:r>
                      <a:r>
                        <a:rPr lang="en-US" sz="2000" baseline="0" dirty="0">
                          <a:effectLst/>
                        </a:rPr>
                        <a:t> </a:t>
                      </a:r>
                      <a:r>
                        <a:rPr lang="en-US" sz="2000" dirty="0">
                          <a:effectLst/>
                        </a:rPr>
                        <a:t>zip</a:t>
                      </a:r>
                      <a:endParaRPr lang="en-US" sz="2000" b="0" dirty="0">
                        <a:effectLst/>
                      </a:endParaRPr>
                    </a:p>
                  </a:txBody>
                  <a:tcPr/>
                </a:tc>
                <a:extLst>
                  <a:ext uri="{0D108BD9-81ED-4DB2-BD59-A6C34878D82A}">
                    <a16:rowId xmlns:a16="http://schemas.microsoft.com/office/drawing/2014/main" val="10002"/>
                  </a:ext>
                </a:extLst>
              </a:tr>
              <a:tr h="0">
                <a:tc>
                  <a:txBody>
                    <a:bodyPr/>
                    <a:lstStyle/>
                    <a:p>
                      <a:pPr algn="l" fontAlgn="t"/>
                      <a:r>
                        <a:rPr lang="es-ES" sz="2000" dirty="0">
                          <a:effectLst/>
                        </a:rPr>
                        <a:t>Filtrado</a:t>
                      </a:r>
                      <a:endParaRPr lang="es-ES" sz="2000" b="0" dirty="0">
                        <a:effectLst/>
                      </a:endParaRPr>
                    </a:p>
                  </a:txBody>
                  <a:tcPr/>
                </a:tc>
                <a:tc>
                  <a:txBody>
                    <a:bodyPr/>
                    <a:lstStyle/>
                    <a:p>
                      <a:pPr algn="l" fontAlgn="t"/>
                      <a:r>
                        <a:rPr lang="en-US" sz="2000" dirty="0" err="1">
                          <a:effectLst/>
                        </a:rPr>
                        <a:t>debounceTime</a:t>
                      </a:r>
                      <a:r>
                        <a:rPr lang="en-US" sz="2000" dirty="0">
                          <a:effectLst/>
                        </a:rPr>
                        <a:t>, </a:t>
                      </a:r>
                      <a:r>
                        <a:rPr lang="en-US" sz="2000" dirty="0" err="1">
                          <a:effectLst/>
                        </a:rPr>
                        <a:t>distinctUntilChanged</a:t>
                      </a:r>
                      <a:r>
                        <a:rPr lang="en-US" sz="2000" dirty="0">
                          <a:effectLst/>
                        </a:rPr>
                        <a:t>, filter, take, </a:t>
                      </a:r>
                      <a:r>
                        <a:rPr lang="en-US" sz="2000" dirty="0" err="1">
                          <a:effectLst/>
                        </a:rPr>
                        <a:t>takeUntil</a:t>
                      </a:r>
                      <a:endParaRPr lang="en-US" sz="2000" b="0" dirty="0">
                        <a:effectLst/>
                      </a:endParaRPr>
                    </a:p>
                  </a:txBody>
                  <a:tcPr/>
                </a:tc>
                <a:extLst>
                  <a:ext uri="{0D108BD9-81ED-4DB2-BD59-A6C34878D82A}">
                    <a16:rowId xmlns:a16="http://schemas.microsoft.com/office/drawing/2014/main" val="10003"/>
                  </a:ext>
                </a:extLst>
              </a:tr>
              <a:tr h="0">
                <a:tc>
                  <a:txBody>
                    <a:bodyPr/>
                    <a:lstStyle/>
                    <a:p>
                      <a:pPr algn="l" fontAlgn="t"/>
                      <a:r>
                        <a:rPr lang="es-ES" sz="2000">
                          <a:effectLst/>
                        </a:rPr>
                        <a:t>Transformación</a:t>
                      </a:r>
                      <a:endParaRPr lang="es-ES" sz="2000" b="0">
                        <a:effectLst/>
                      </a:endParaRPr>
                    </a:p>
                  </a:txBody>
                  <a:tcPr/>
                </a:tc>
                <a:tc>
                  <a:txBody>
                    <a:bodyPr/>
                    <a:lstStyle/>
                    <a:p>
                      <a:pPr algn="l" fontAlgn="t"/>
                      <a:r>
                        <a:rPr lang="es-ES" sz="2000" dirty="0" err="1">
                          <a:effectLst/>
                        </a:rPr>
                        <a:t>bufferTime</a:t>
                      </a:r>
                      <a:r>
                        <a:rPr lang="es-ES" sz="2000" dirty="0">
                          <a:effectLst/>
                        </a:rPr>
                        <a:t>, </a:t>
                      </a:r>
                      <a:r>
                        <a:rPr lang="es-ES" sz="2000" dirty="0" err="1">
                          <a:effectLst/>
                        </a:rPr>
                        <a:t>concatMap</a:t>
                      </a:r>
                      <a:r>
                        <a:rPr lang="es-ES" sz="2000" dirty="0">
                          <a:effectLst/>
                        </a:rPr>
                        <a:t>, </a:t>
                      </a:r>
                      <a:r>
                        <a:rPr lang="es-ES" sz="2000" dirty="0" err="1">
                          <a:effectLst/>
                        </a:rPr>
                        <a:t>map</a:t>
                      </a:r>
                      <a:r>
                        <a:rPr lang="es-ES" sz="2000" dirty="0">
                          <a:effectLst/>
                        </a:rPr>
                        <a:t>, </a:t>
                      </a:r>
                      <a:r>
                        <a:rPr lang="es-ES" sz="2000" dirty="0" err="1">
                          <a:effectLst/>
                        </a:rPr>
                        <a:t>mergeMap</a:t>
                      </a:r>
                      <a:r>
                        <a:rPr lang="es-ES" sz="2000" dirty="0">
                          <a:effectLst/>
                        </a:rPr>
                        <a:t>, </a:t>
                      </a:r>
                      <a:r>
                        <a:rPr lang="es-ES" sz="2000" dirty="0" err="1">
                          <a:effectLst/>
                        </a:rPr>
                        <a:t>scan</a:t>
                      </a:r>
                      <a:r>
                        <a:rPr lang="es-ES" sz="2000" dirty="0">
                          <a:effectLst/>
                        </a:rPr>
                        <a:t>, </a:t>
                      </a:r>
                      <a:r>
                        <a:rPr lang="es-ES" sz="2000" dirty="0" err="1">
                          <a:effectLst/>
                        </a:rPr>
                        <a:t>switchMap</a:t>
                      </a:r>
                      <a:endParaRPr lang="es-ES" sz="2000" b="0" dirty="0">
                        <a:effectLst/>
                      </a:endParaRPr>
                    </a:p>
                  </a:txBody>
                  <a:tcPr/>
                </a:tc>
                <a:extLst>
                  <a:ext uri="{0D108BD9-81ED-4DB2-BD59-A6C34878D82A}">
                    <a16:rowId xmlns:a16="http://schemas.microsoft.com/office/drawing/2014/main" val="10004"/>
                  </a:ext>
                </a:extLst>
              </a:tr>
              <a:tr h="0">
                <a:tc>
                  <a:txBody>
                    <a:bodyPr/>
                    <a:lstStyle/>
                    <a:p>
                      <a:pPr algn="l" fontAlgn="t"/>
                      <a:r>
                        <a:rPr lang="es-ES" sz="2000" dirty="0">
                          <a:effectLst/>
                        </a:rPr>
                        <a:t>Utilidad</a:t>
                      </a:r>
                      <a:endParaRPr lang="es-ES" sz="2000" b="0" dirty="0">
                        <a:effectLst/>
                      </a:endParaRPr>
                    </a:p>
                  </a:txBody>
                  <a:tcPr/>
                </a:tc>
                <a:tc>
                  <a:txBody>
                    <a:bodyPr/>
                    <a:lstStyle/>
                    <a:p>
                      <a:pPr algn="l" fontAlgn="t"/>
                      <a:r>
                        <a:rPr lang="es-ES" sz="2000" dirty="0" err="1">
                          <a:effectLst/>
                        </a:rPr>
                        <a:t>tap</a:t>
                      </a:r>
                      <a:r>
                        <a:rPr lang="es-ES" sz="2000" dirty="0">
                          <a:effectLst/>
                        </a:rPr>
                        <a:t>, </a:t>
                      </a:r>
                      <a:r>
                        <a:rPr lang="es-ES" sz="2000" dirty="0" err="1">
                          <a:effectLst/>
                        </a:rPr>
                        <a:t>delay</a:t>
                      </a:r>
                      <a:r>
                        <a:rPr lang="es-ES" sz="2000" dirty="0">
                          <a:effectLst/>
                        </a:rPr>
                        <a:t>, </a:t>
                      </a:r>
                      <a:r>
                        <a:rPr lang="es-ES" sz="2000" dirty="0" err="1">
                          <a:effectLst/>
                        </a:rPr>
                        <a:t>toArray</a:t>
                      </a:r>
                      <a:r>
                        <a:rPr lang="es-ES" sz="2000" dirty="0">
                          <a:effectLst/>
                        </a:rPr>
                        <a:t>, </a:t>
                      </a:r>
                      <a:r>
                        <a:rPr lang="es-ES" sz="2000" dirty="0" err="1">
                          <a:effectLst/>
                        </a:rPr>
                        <a:t>toPromise</a:t>
                      </a:r>
                      <a:endParaRPr lang="es-ES" sz="2000" b="0" dirty="0">
                        <a:effectLst/>
                      </a:endParaRPr>
                    </a:p>
                  </a:txBody>
                  <a:tcPr/>
                </a:tc>
                <a:extLst>
                  <a:ext uri="{0D108BD9-81ED-4DB2-BD59-A6C34878D82A}">
                    <a16:rowId xmlns:a16="http://schemas.microsoft.com/office/drawing/2014/main" val="10005"/>
                  </a:ext>
                </a:extLst>
              </a:tr>
              <a:tr h="0">
                <a:tc>
                  <a:txBody>
                    <a:bodyPr/>
                    <a:lstStyle/>
                    <a:p>
                      <a:pPr algn="l" fontAlgn="t"/>
                      <a:r>
                        <a:rPr lang="es-ES" sz="2000" dirty="0">
                          <a:effectLst/>
                        </a:rPr>
                        <a:t>Multidifusión</a:t>
                      </a:r>
                      <a:endParaRPr lang="es-ES" sz="2000" b="0" dirty="0">
                        <a:effectLst/>
                      </a:endParaRPr>
                    </a:p>
                  </a:txBody>
                  <a:tcPr/>
                </a:tc>
                <a:tc>
                  <a:txBody>
                    <a:bodyPr/>
                    <a:lstStyle/>
                    <a:p>
                      <a:pPr algn="l" fontAlgn="t"/>
                      <a:r>
                        <a:rPr lang="es-ES" sz="2000" dirty="0">
                          <a:effectLst/>
                        </a:rPr>
                        <a:t>share, cache, </a:t>
                      </a:r>
                      <a:r>
                        <a:rPr lang="es-ES" sz="2000" dirty="0" err="1">
                          <a:effectLst/>
                        </a:rPr>
                        <a:t>multicast</a:t>
                      </a:r>
                      <a:r>
                        <a:rPr lang="es-ES" sz="2000" dirty="0">
                          <a:effectLst/>
                        </a:rPr>
                        <a:t>, </a:t>
                      </a:r>
                      <a:r>
                        <a:rPr lang="es-ES" sz="2000" dirty="0" err="1">
                          <a:effectLst/>
                        </a:rPr>
                        <a:t>publish</a:t>
                      </a:r>
                      <a:endParaRPr lang="es-ES" sz="2000" b="0" dirty="0">
                        <a:effectLst/>
                      </a:endParaRPr>
                    </a:p>
                  </a:txBody>
                  <a:tcPr/>
                </a:tc>
                <a:extLst>
                  <a:ext uri="{0D108BD9-81ED-4DB2-BD59-A6C34878D82A}">
                    <a16:rowId xmlns:a16="http://schemas.microsoft.com/office/drawing/2014/main" val="10006"/>
                  </a:ext>
                </a:extLst>
              </a:tr>
              <a:tr h="0">
                <a:tc>
                  <a:txBody>
                    <a:bodyPr/>
                    <a:lstStyle/>
                    <a:p>
                      <a:pPr algn="l" fontAlgn="t"/>
                      <a:r>
                        <a:rPr lang="es-ES" sz="2000" b="0" dirty="0">
                          <a:effectLst/>
                        </a:rPr>
                        <a:t>Errores</a:t>
                      </a:r>
                    </a:p>
                  </a:txBody>
                  <a:tcPr/>
                </a:tc>
                <a:tc>
                  <a:txBody>
                    <a:bodyPr/>
                    <a:lstStyle/>
                    <a:p>
                      <a:pPr algn="l" fontAlgn="t"/>
                      <a:r>
                        <a:rPr lang="es-ES" sz="2000" b="0" dirty="0">
                          <a:effectLst/>
                        </a:rPr>
                        <a:t>catch, </a:t>
                      </a:r>
                      <a:r>
                        <a:rPr lang="es-ES" sz="2000" b="0" dirty="0" err="1">
                          <a:effectLst/>
                        </a:rPr>
                        <a:t>retry</a:t>
                      </a:r>
                      <a:r>
                        <a:rPr lang="es-ES" sz="2000" b="0" dirty="0">
                          <a:effectLst/>
                        </a:rPr>
                        <a:t>, </a:t>
                      </a:r>
                      <a:r>
                        <a:rPr lang="es-ES" sz="2000" b="0" dirty="0" err="1">
                          <a:effectLst/>
                        </a:rPr>
                        <a:t>retryWhen</a:t>
                      </a:r>
                      <a:endParaRPr lang="es-ES" sz="2000" b="0" dirty="0">
                        <a:effectLst/>
                      </a:endParaRPr>
                    </a:p>
                  </a:txBody>
                  <a:tcPr/>
                </a:tc>
                <a:extLst>
                  <a:ext uri="{0D108BD9-81ED-4DB2-BD59-A6C34878D82A}">
                    <a16:rowId xmlns:a16="http://schemas.microsoft.com/office/drawing/2014/main" val="10007"/>
                  </a:ext>
                </a:extLst>
              </a:tr>
              <a:tr h="0">
                <a:tc>
                  <a:txBody>
                    <a:bodyPr/>
                    <a:lstStyle/>
                    <a:p>
                      <a:pPr algn="l" fontAlgn="t"/>
                      <a:r>
                        <a:rPr lang="es-ES" sz="2000" b="0" dirty="0">
                          <a:effectLst/>
                        </a:rPr>
                        <a:t>Agregados</a:t>
                      </a:r>
                    </a:p>
                  </a:txBody>
                  <a:tcPr/>
                </a:tc>
                <a:tc>
                  <a:txBody>
                    <a:bodyPr/>
                    <a:lstStyle/>
                    <a:p>
                      <a:pPr algn="l" fontAlgn="t"/>
                      <a:r>
                        <a:rPr lang="es-ES" sz="2000" b="0" dirty="0" err="1">
                          <a:effectLst/>
                        </a:rPr>
                        <a:t>count</a:t>
                      </a:r>
                      <a:r>
                        <a:rPr lang="es-ES" sz="2000" b="0" dirty="0">
                          <a:effectLst/>
                        </a:rPr>
                        <a:t>, </a:t>
                      </a:r>
                      <a:r>
                        <a:rPr lang="es-ES" sz="2000" b="0" dirty="0" err="1">
                          <a:effectLst/>
                        </a:rPr>
                        <a:t>max</a:t>
                      </a:r>
                      <a:r>
                        <a:rPr lang="es-ES" sz="2000" b="0" dirty="0">
                          <a:effectLst/>
                        </a:rPr>
                        <a:t>, min, reduce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737685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Operadores</a:t>
            </a:r>
          </a:p>
        </p:txBody>
      </p:sp>
      <p:sp>
        <p:nvSpPr>
          <p:cNvPr id="3" name="Marcador de contenido 2"/>
          <p:cNvSpPr>
            <a:spLocks noGrp="1"/>
          </p:cNvSpPr>
          <p:nvPr>
            <p:ph idx="1"/>
          </p:nvPr>
        </p:nvSpPr>
        <p:spPr/>
        <p:txBody>
          <a:bodyPr>
            <a:normAutofit fontScale="55000" lnSpcReduction="20000"/>
          </a:bodyPr>
          <a:lstStyle/>
          <a:p>
            <a:pPr marL="0" indent="0">
              <a:buNone/>
            </a:pPr>
            <a:r>
              <a:rPr lang="en-US" dirty="0" err="1"/>
              <a:t>const</a:t>
            </a:r>
            <a:r>
              <a:rPr lang="en-US" dirty="0"/>
              <a:t> </a:t>
            </a:r>
            <a:r>
              <a:rPr lang="en-US" dirty="0" err="1"/>
              <a:t>squareOdd</a:t>
            </a:r>
            <a:r>
              <a:rPr lang="en-US" dirty="0"/>
              <a:t> = of(1, 2, 3, 4, 5)</a:t>
            </a:r>
          </a:p>
          <a:p>
            <a:pPr marL="0" indent="0">
              <a:buNone/>
            </a:pPr>
            <a:r>
              <a:rPr lang="en-US" dirty="0"/>
              <a:t>  .pipe(</a:t>
            </a:r>
          </a:p>
          <a:p>
            <a:pPr marL="0" indent="0">
              <a:buNone/>
            </a:pPr>
            <a:r>
              <a:rPr lang="en-US" dirty="0"/>
              <a:t>    </a:t>
            </a:r>
            <a:r>
              <a:rPr lang="en-US" b="1" dirty="0"/>
              <a:t>filter</a:t>
            </a:r>
            <a:r>
              <a:rPr lang="en-US" dirty="0"/>
              <a:t>(n =&gt; n % 2 !== 0),</a:t>
            </a:r>
          </a:p>
          <a:p>
            <a:pPr marL="0" indent="0">
              <a:buNone/>
            </a:pPr>
            <a:r>
              <a:rPr lang="en-US" dirty="0"/>
              <a:t>    </a:t>
            </a:r>
            <a:r>
              <a:rPr lang="en-US" b="1" dirty="0"/>
              <a:t>map</a:t>
            </a:r>
            <a:r>
              <a:rPr lang="en-US" dirty="0"/>
              <a:t>(n =&gt; n * n)</a:t>
            </a:r>
          </a:p>
          <a:p>
            <a:pPr marL="0" indent="0">
              <a:buNone/>
            </a:pPr>
            <a:r>
              <a:rPr lang="en-US" dirty="0"/>
              <a:t>  );</a:t>
            </a:r>
          </a:p>
          <a:p>
            <a:pPr marL="0" indent="0">
              <a:buNone/>
            </a:pPr>
            <a:r>
              <a:rPr lang="en-US" dirty="0" err="1"/>
              <a:t>squareOdd.subscribe</a:t>
            </a:r>
            <a:r>
              <a:rPr lang="en-US" dirty="0"/>
              <a:t>(x =&gt; console.log(x));</a:t>
            </a:r>
          </a:p>
          <a:p>
            <a:pPr marL="0" indent="0">
              <a:buNone/>
            </a:pPr>
            <a:r>
              <a:rPr lang="en-US" dirty="0"/>
              <a:t>let stream$ = of(5,4,7,-1).pipe(</a:t>
            </a:r>
            <a:r>
              <a:rPr lang="en-US" b="1" dirty="0"/>
              <a:t>max</a:t>
            </a:r>
            <a:r>
              <a:rPr lang="en-US" dirty="0"/>
              <a:t>())</a:t>
            </a:r>
          </a:p>
          <a:p>
            <a:pPr marL="0" indent="0">
              <a:buNone/>
            </a:pPr>
            <a:r>
              <a:rPr lang="en-US" dirty="0"/>
              <a:t>stream$ = of(5,4,7,-1).pipe(</a:t>
            </a:r>
          </a:p>
          <a:p>
            <a:pPr marL="0" indent="0">
              <a:buNone/>
            </a:pPr>
            <a:r>
              <a:rPr lang="en-US" dirty="0"/>
              <a:t>   </a:t>
            </a:r>
            <a:r>
              <a:rPr lang="en-US" b="1" dirty="0"/>
              <a:t>max</a:t>
            </a:r>
            <a:r>
              <a:rPr lang="en-US" dirty="0"/>
              <a:t>((a, b) =&gt; a == b ? 0 : (a &gt; b ? 1 : -1))</a:t>
            </a:r>
          </a:p>
          <a:p>
            <a:pPr marL="0" indent="0">
              <a:buNone/>
            </a:pPr>
            <a:r>
              <a:rPr lang="en-US" dirty="0"/>
              <a:t>).subscribe(x =&gt; console.log(x));</a:t>
            </a:r>
          </a:p>
          <a:p>
            <a:pPr marL="0" indent="0">
              <a:buNone/>
            </a:pPr>
            <a:r>
              <a:rPr lang="es-ES" dirty="0" err="1"/>
              <a:t>const</a:t>
            </a:r>
            <a:r>
              <a:rPr lang="es-ES" dirty="0"/>
              <a:t> </a:t>
            </a:r>
            <a:r>
              <a:rPr lang="es-ES" dirty="0" err="1"/>
              <a:t>sample</a:t>
            </a:r>
            <a:r>
              <a:rPr lang="es-ES" dirty="0"/>
              <a:t> = val =&gt; of(val).pipe(</a:t>
            </a:r>
            <a:r>
              <a:rPr lang="es-ES" b="1" dirty="0" err="1"/>
              <a:t>delay</a:t>
            </a:r>
            <a:r>
              <a:rPr lang="es-ES" dirty="0"/>
              <a:t>(5000)); </a:t>
            </a:r>
          </a:p>
          <a:p>
            <a:pPr marL="0" indent="0">
              <a:buNone/>
            </a:pPr>
            <a:r>
              <a:rPr lang="es-ES" dirty="0" err="1"/>
              <a:t>const</a:t>
            </a:r>
            <a:r>
              <a:rPr lang="es-ES" dirty="0"/>
              <a:t> </a:t>
            </a:r>
            <a:r>
              <a:rPr lang="es-ES" dirty="0" err="1"/>
              <a:t>example</a:t>
            </a:r>
            <a:r>
              <a:rPr lang="es-ES" dirty="0"/>
              <a:t> = </a:t>
            </a:r>
            <a:r>
              <a:rPr lang="es-ES" dirty="0" err="1"/>
              <a:t>sample</a:t>
            </a:r>
            <a:r>
              <a:rPr lang="es-ES" dirty="0"/>
              <a:t>('</a:t>
            </a:r>
            <a:r>
              <a:rPr lang="es-ES" dirty="0" err="1"/>
              <a:t>First</a:t>
            </a:r>
            <a:r>
              <a:rPr lang="es-ES" dirty="0"/>
              <a:t> </a:t>
            </a:r>
            <a:r>
              <a:rPr lang="es-ES" dirty="0" err="1"/>
              <a:t>Example</a:t>
            </a:r>
            <a:r>
              <a:rPr lang="es-ES" dirty="0"/>
              <a:t>')</a:t>
            </a:r>
          </a:p>
          <a:p>
            <a:pPr marL="0" indent="0">
              <a:buNone/>
            </a:pPr>
            <a:r>
              <a:rPr lang="es-ES" dirty="0"/>
              <a:t>  .pipe(</a:t>
            </a:r>
            <a:r>
              <a:rPr lang="es-ES" b="1" dirty="0" err="1"/>
              <a:t>toPromise</a:t>
            </a:r>
            <a:r>
              <a:rPr lang="es-ES" dirty="0"/>
              <a:t>())</a:t>
            </a:r>
          </a:p>
          <a:p>
            <a:pPr marL="0" indent="0">
              <a:buNone/>
            </a:pPr>
            <a:r>
              <a:rPr lang="es-ES" dirty="0"/>
              <a:t>  .</a:t>
            </a:r>
            <a:r>
              <a:rPr lang="es-ES" dirty="0" err="1"/>
              <a:t>then</a:t>
            </a:r>
            <a:r>
              <a:rPr lang="es-ES" dirty="0"/>
              <a:t>(</a:t>
            </a:r>
            <a:r>
              <a:rPr lang="es-ES" dirty="0" err="1"/>
              <a:t>result</a:t>
            </a:r>
            <a:r>
              <a:rPr lang="es-ES" dirty="0"/>
              <a:t> =&gt; {</a:t>
            </a:r>
          </a:p>
          <a:p>
            <a:pPr marL="0" indent="0">
              <a:buNone/>
            </a:pPr>
            <a:r>
              <a:rPr lang="es-ES" dirty="0"/>
              <a:t>    console.log('</a:t>
            </a:r>
            <a:r>
              <a:rPr lang="es-ES" dirty="0" err="1"/>
              <a:t>From</a:t>
            </a:r>
            <a:r>
              <a:rPr lang="es-ES" dirty="0"/>
              <a:t> </a:t>
            </a:r>
            <a:r>
              <a:rPr lang="es-ES" dirty="0" err="1"/>
              <a:t>Promise</a:t>
            </a:r>
            <a:r>
              <a:rPr lang="es-ES" dirty="0"/>
              <a:t>:', </a:t>
            </a:r>
            <a:r>
              <a:rPr lang="es-ES" dirty="0" err="1"/>
              <a:t>result</a:t>
            </a:r>
            <a:r>
              <a:rPr lang="es-ES" dirty="0"/>
              <a:t>);</a:t>
            </a:r>
          </a:p>
          <a:p>
            <a:pPr marL="0" indent="0">
              <a:buNone/>
            </a:pPr>
            <a:r>
              <a:rPr lang="es-ES" dirty="0"/>
              <a:t>  });</a:t>
            </a:r>
          </a:p>
        </p:txBody>
      </p:sp>
    </p:spTree>
    <p:extLst>
      <p:ext uri="{BB962C8B-B14F-4D97-AF65-F5344CB8AC3E}">
        <p14:creationId xmlns:p14="http://schemas.microsoft.com/office/powerpoint/2010/main" val="29654896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Scheduler</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Un </a:t>
            </a:r>
            <a:r>
              <a:rPr lang="es-ES" dirty="0" err="1"/>
              <a:t>scheduler</a:t>
            </a:r>
            <a:r>
              <a:rPr lang="es-ES" dirty="0"/>
              <a:t> controla cuándo se inicia una suscripción y cuándo se entregan las notificaciones. Son despachadores centralizados de control de concurrencia, lo que nos permite coordinar cuando sucede algún “computo”, por ejemplo </a:t>
            </a:r>
            <a:r>
              <a:rPr lang="es-ES" dirty="0" err="1"/>
              <a:t>setTimeout</a:t>
            </a:r>
            <a:r>
              <a:rPr lang="es-ES" dirty="0"/>
              <a:t>, </a:t>
            </a:r>
            <a:r>
              <a:rPr lang="es-ES" dirty="0" err="1"/>
              <a:t>requestAnimationFrame</a:t>
            </a:r>
            <a:r>
              <a:rPr lang="es-ES" dirty="0"/>
              <a:t> u otros.</a:t>
            </a:r>
          </a:p>
          <a:p>
            <a:r>
              <a:rPr lang="es-ES" dirty="0"/>
              <a:t>Consta de tres componentes:</a:t>
            </a:r>
          </a:p>
          <a:p>
            <a:pPr lvl="1"/>
            <a:r>
              <a:rPr lang="es-ES" dirty="0"/>
              <a:t>Estructura de datos: Sabe cómo almacenar y poner en cola tareas basadas en la prioridad u otros criterios.</a:t>
            </a:r>
          </a:p>
          <a:p>
            <a:pPr lvl="1"/>
            <a:r>
              <a:rPr lang="es-ES" dirty="0"/>
              <a:t>Contexto de ejecución: Denota dónde y cuándo se ejecuta la tarea. Un ejemplo sería que se ejecutara inmediatamente, también podría ejecutarse en otro mecanismo de devolución de llamada como </a:t>
            </a:r>
            <a:r>
              <a:rPr lang="es-ES" dirty="0" err="1"/>
              <a:t>setTimeout</a:t>
            </a:r>
            <a:r>
              <a:rPr lang="es-ES" dirty="0"/>
              <a:t>.</a:t>
            </a:r>
          </a:p>
          <a:p>
            <a:pPr lvl="1"/>
            <a:r>
              <a:rPr lang="es-ES" dirty="0"/>
              <a:t>Reloj (virtual): Proporciona una noción de “tiempo”, para ello se usa el método </a:t>
            </a:r>
            <a:r>
              <a:rPr lang="es-ES" dirty="0" err="1"/>
              <a:t>now</a:t>
            </a:r>
            <a:r>
              <a:rPr lang="es-ES" dirty="0"/>
              <a:t>(). Las tareas que se programan en un programador en particular se adhieren sólo al tiempo indicado por ese reloj.</a:t>
            </a:r>
          </a:p>
        </p:txBody>
      </p:sp>
    </p:spTree>
    <p:extLst>
      <p:ext uri="{BB962C8B-B14F-4D97-AF65-F5344CB8AC3E}">
        <p14:creationId xmlns:p14="http://schemas.microsoft.com/office/powerpoint/2010/main" val="162094026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a:t>
            </a:r>
            <a:r>
              <a:rPr lang="es-ES" dirty="0" err="1"/>
              <a:t>Scheduler</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172878329"/>
              </p:ext>
            </p:extLst>
          </p:nvPr>
        </p:nvGraphicFramePr>
        <p:xfrm>
          <a:off x="539549" y="1600200"/>
          <a:ext cx="8147250" cy="4023360"/>
        </p:xfrm>
        <a:graphic>
          <a:graphicData uri="http://schemas.openxmlformats.org/drawingml/2006/table">
            <a:tbl>
              <a:tblPr firstRow="1" bandRow="1">
                <a:tableStyleId>{B301B821-A1FF-4177-AEE7-76D212191A09}</a:tableStyleId>
              </a:tblPr>
              <a:tblGrid>
                <a:gridCol w="2088235">
                  <a:extLst>
                    <a:ext uri="{9D8B030D-6E8A-4147-A177-3AD203B41FA5}">
                      <a16:colId xmlns:a16="http://schemas.microsoft.com/office/drawing/2014/main" val="20000"/>
                    </a:ext>
                  </a:extLst>
                </a:gridCol>
                <a:gridCol w="6059015">
                  <a:extLst>
                    <a:ext uri="{9D8B030D-6E8A-4147-A177-3AD203B41FA5}">
                      <a16:colId xmlns:a16="http://schemas.microsoft.com/office/drawing/2014/main" val="20001"/>
                    </a:ext>
                  </a:extLst>
                </a:gridCol>
              </a:tblGrid>
              <a:tr h="0">
                <a:tc>
                  <a:txBody>
                    <a:bodyPr/>
                    <a:lstStyle/>
                    <a:p>
                      <a:r>
                        <a:rPr lang="es-ES" sz="1800" dirty="0" err="1"/>
                        <a:t>Scheduler</a:t>
                      </a:r>
                      <a:endParaRPr lang="es-ES" sz="1800" u="none" strike="noStrike" dirty="0">
                        <a:effectLst/>
                      </a:endParaRPr>
                    </a:p>
                  </a:txBody>
                  <a:tcPr anchor="ctr"/>
                </a:tc>
                <a:tc>
                  <a:txBody>
                    <a:bodyPr/>
                    <a:lstStyle/>
                    <a:p>
                      <a:r>
                        <a:rPr lang="es-ES" sz="1800" u="none" strike="noStrike">
                          <a:effectLst/>
                        </a:rPr>
                        <a:t>Propósito</a:t>
                      </a:r>
                    </a:p>
                  </a:txBody>
                  <a:tcPr anchor="ctr"/>
                </a:tc>
                <a:extLst>
                  <a:ext uri="{0D108BD9-81ED-4DB2-BD59-A6C34878D82A}">
                    <a16:rowId xmlns:a16="http://schemas.microsoft.com/office/drawing/2014/main" val="10000"/>
                  </a:ext>
                </a:extLst>
              </a:tr>
              <a:tr h="0">
                <a:tc>
                  <a:txBody>
                    <a:bodyPr/>
                    <a:lstStyle/>
                    <a:p>
                      <a:r>
                        <a:rPr lang="es-ES" sz="1800" u="none" strike="noStrike">
                          <a:effectLst/>
                        </a:rPr>
                        <a:t>null</a:t>
                      </a:r>
                    </a:p>
                  </a:txBody>
                  <a:tcPr anchor="ctr"/>
                </a:tc>
                <a:tc>
                  <a:txBody>
                    <a:bodyPr/>
                    <a:lstStyle/>
                    <a:p>
                      <a:r>
                        <a:rPr lang="es-ES" sz="1800" u="none" strike="noStrike" dirty="0">
                          <a:effectLst/>
                        </a:rPr>
                        <a:t>Al no pasar ningún planificador, las notificaciones se entregan de forma síncrona y recursiva. Usado para operaciones de tiempo constante o operaciones recursivas de cola.</a:t>
                      </a:r>
                    </a:p>
                  </a:txBody>
                  <a:tcPr anchor="ctr"/>
                </a:tc>
                <a:extLst>
                  <a:ext uri="{0D108BD9-81ED-4DB2-BD59-A6C34878D82A}">
                    <a16:rowId xmlns:a16="http://schemas.microsoft.com/office/drawing/2014/main" val="10001"/>
                  </a:ext>
                </a:extLst>
              </a:tr>
              <a:tr h="0">
                <a:tc>
                  <a:txBody>
                    <a:bodyPr/>
                    <a:lstStyle/>
                    <a:p>
                      <a:r>
                        <a:rPr lang="es-ES" sz="1800" u="none" strike="noStrike">
                          <a:effectLst/>
                        </a:rPr>
                        <a:t>Rx.Scheduler.queue</a:t>
                      </a:r>
                    </a:p>
                  </a:txBody>
                  <a:tcPr anchor="ctr"/>
                </a:tc>
                <a:tc>
                  <a:txBody>
                    <a:bodyPr/>
                    <a:lstStyle/>
                    <a:p>
                      <a:r>
                        <a:rPr lang="es-ES" sz="1800" u="none" strike="noStrike" dirty="0">
                          <a:effectLst/>
                        </a:rPr>
                        <a:t>Programar en una cola en el marco de evento actual (planificador de trampolín). Usado para operaciones de iteración.</a:t>
                      </a:r>
                    </a:p>
                  </a:txBody>
                  <a:tcPr anchor="ctr"/>
                </a:tc>
                <a:extLst>
                  <a:ext uri="{0D108BD9-81ED-4DB2-BD59-A6C34878D82A}">
                    <a16:rowId xmlns:a16="http://schemas.microsoft.com/office/drawing/2014/main" val="10002"/>
                  </a:ext>
                </a:extLst>
              </a:tr>
              <a:tr h="0">
                <a:tc>
                  <a:txBody>
                    <a:bodyPr/>
                    <a:lstStyle/>
                    <a:p>
                      <a:r>
                        <a:rPr lang="es-ES" sz="1800" u="none" strike="noStrike">
                          <a:effectLst/>
                        </a:rPr>
                        <a:t>Rx.Scheduler.asap</a:t>
                      </a:r>
                    </a:p>
                  </a:txBody>
                  <a:tcPr anchor="ctr"/>
                </a:tc>
                <a:tc>
                  <a:txBody>
                    <a:bodyPr/>
                    <a:lstStyle/>
                    <a:p>
                      <a:r>
                        <a:rPr lang="es-ES" sz="1800" u="none" strike="noStrike" dirty="0">
                          <a:effectLst/>
                        </a:rPr>
                        <a:t>Programar en la cola de micro tareas, que utiliza el mecanismo de transporte más rápido disponible, ya sea </a:t>
                      </a:r>
                      <a:r>
                        <a:rPr lang="es-ES" sz="1800" u="none" strike="noStrike" dirty="0" err="1">
                          <a:effectLst/>
                        </a:rPr>
                        <a:t>process.nextTick</a:t>
                      </a:r>
                      <a:r>
                        <a:rPr lang="es-ES" sz="1800" u="none" strike="noStrike" dirty="0">
                          <a:effectLst/>
                        </a:rPr>
                        <a:t>() de Node.js, Web </a:t>
                      </a:r>
                      <a:r>
                        <a:rPr lang="es-ES" sz="1800" u="none" strike="noStrike" dirty="0" err="1">
                          <a:effectLst/>
                        </a:rPr>
                        <a:t>Worker</a:t>
                      </a:r>
                      <a:r>
                        <a:rPr lang="es-ES" sz="1800" u="none" strike="noStrike" dirty="0">
                          <a:effectLst/>
                        </a:rPr>
                        <a:t> </a:t>
                      </a:r>
                      <a:r>
                        <a:rPr lang="es-ES" sz="1800" u="none" strike="noStrike" dirty="0" err="1">
                          <a:effectLst/>
                        </a:rPr>
                        <a:t>MessageChannel</a:t>
                      </a:r>
                      <a:r>
                        <a:rPr lang="es-ES" sz="1800" u="none" strike="noStrike" dirty="0">
                          <a:effectLst/>
                        </a:rPr>
                        <a:t>, </a:t>
                      </a:r>
                      <a:r>
                        <a:rPr lang="es-ES" sz="1800" u="none" strike="noStrike" dirty="0" err="1">
                          <a:effectLst/>
                        </a:rPr>
                        <a:t>setTimeout</a:t>
                      </a:r>
                      <a:r>
                        <a:rPr lang="es-ES" sz="1800" u="none" strike="noStrike" dirty="0">
                          <a:effectLst/>
                        </a:rPr>
                        <a:t> u otros. Usado para conversiones asincrónicas.</a:t>
                      </a:r>
                    </a:p>
                  </a:txBody>
                  <a:tcPr anchor="ctr"/>
                </a:tc>
                <a:extLst>
                  <a:ext uri="{0D108BD9-81ED-4DB2-BD59-A6C34878D82A}">
                    <a16:rowId xmlns:a16="http://schemas.microsoft.com/office/drawing/2014/main" val="10003"/>
                  </a:ext>
                </a:extLst>
              </a:tr>
              <a:tr h="0">
                <a:tc>
                  <a:txBody>
                    <a:bodyPr/>
                    <a:lstStyle/>
                    <a:p>
                      <a:r>
                        <a:rPr lang="es-ES" sz="1800" u="none" strike="noStrike">
                          <a:effectLst/>
                        </a:rPr>
                        <a:t>Rx.Scheduler.async</a:t>
                      </a:r>
                    </a:p>
                  </a:txBody>
                  <a:tcPr anchor="ctr"/>
                </a:tc>
                <a:tc>
                  <a:txBody>
                    <a:bodyPr/>
                    <a:lstStyle/>
                    <a:p>
                      <a:r>
                        <a:rPr lang="es-ES" sz="1800" u="none" strike="noStrike" dirty="0">
                          <a:effectLst/>
                        </a:rPr>
                        <a:t>La</a:t>
                      </a:r>
                      <a:r>
                        <a:rPr lang="es-ES" sz="1800" u="none" strike="noStrike" baseline="0" dirty="0">
                          <a:effectLst/>
                        </a:rPr>
                        <a:t> programación</a:t>
                      </a:r>
                      <a:r>
                        <a:rPr lang="es-ES" sz="1800" u="none" strike="noStrike" dirty="0">
                          <a:effectLst/>
                        </a:rPr>
                        <a:t> funciona con </a:t>
                      </a:r>
                      <a:r>
                        <a:rPr lang="es-ES" sz="1800" u="none" strike="noStrike" dirty="0" err="1">
                          <a:effectLst/>
                        </a:rPr>
                        <a:t>setInterval</a:t>
                      </a:r>
                      <a:r>
                        <a:rPr lang="es-ES" sz="1800" u="none" strike="noStrike" dirty="0">
                          <a:effectLst/>
                        </a:rPr>
                        <a:t>. Usado para operaciones basadas en tiempo.</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605278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Migración v.6</a:t>
            </a:r>
          </a:p>
        </p:txBody>
      </p:sp>
      <p:sp>
        <p:nvSpPr>
          <p:cNvPr id="3" name="Marcador de contenido 2"/>
          <p:cNvSpPr>
            <a:spLocks noGrp="1"/>
          </p:cNvSpPr>
          <p:nvPr>
            <p:ph idx="1"/>
          </p:nvPr>
        </p:nvSpPr>
        <p:spPr/>
        <p:txBody>
          <a:bodyPr>
            <a:normAutofit fontScale="62500" lnSpcReduction="20000"/>
          </a:bodyPr>
          <a:lstStyle/>
          <a:p>
            <a:r>
              <a:rPr lang="es-ES" dirty="0"/>
              <a:t>Re factorización de las rutas de importación.</a:t>
            </a:r>
          </a:p>
          <a:p>
            <a:pPr marL="719138" lvl="1" indent="-261938">
              <a:buNone/>
            </a:pPr>
            <a:r>
              <a:rPr lang="en-US" dirty="0"/>
              <a:t>import { Observable, Subject, </a:t>
            </a:r>
            <a:r>
              <a:rPr lang="en-US" dirty="0" err="1"/>
              <a:t>asapScheduler</a:t>
            </a:r>
            <a:r>
              <a:rPr lang="en-US" dirty="0"/>
              <a:t>, pipe, of, from, interval, merge, </a:t>
            </a:r>
            <a:r>
              <a:rPr lang="en-US" dirty="0" err="1"/>
              <a:t>fromEvent</a:t>
            </a:r>
            <a:r>
              <a:rPr lang="en-US" dirty="0"/>
              <a:t> } from '</a:t>
            </a:r>
            <a:r>
              <a:rPr lang="en-US" dirty="0" err="1"/>
              <a:t>rxjs</a:t>
            </a:r>
            <a:r>
              <a:rPr lang="en-US" dirty="0"/>
              <a:t>';</a:t>
            </a:r>
          </a:p>
          <a:p>
            <a:pPr marL="719138" lvl="1" indent="-261938">
              <a:buNone/>
            </a:pPr>
            <a:r>
              <a:rPr lang="es-ES" dirty="0" err="1"/>
              <a:t>import</a:t>
            </a:r>
            <a:r>
              <a:rPr lang="es-ES" dirty="0"/>
              <a:t> { </a:t>
            </a:r>
            <a:r>
              <a:rPr lang="es-ES" dirty="0" err="1"/>
              <a:t>map</a:t>
            </a:r>
            <a:r>
              <a:rPr lang="es-ES" dirty="0"/>
              <a:t>, </a:t>
            </a:r>
            <a:r>
              <a:rPr lang="es-ES" dirty="0" err="1"/>
              <a:t>filter</a:t>
            </a:r>
            <a:r>
              <a:rPr lang="es-ES" dirty="0"/>
              <a:t>, </a:t>
            </a:r>
            <a:r>
              <a:rPr lang="es-ES" dirty="0" err="1"/>
              <a:t>scan</a:t>
            </a:r>
            <a:r>
              <a:rPr lang="es-ES" dirty="0"/>
              <a:t> } </a:t>
            </a:r>
            <a:r>
              <a:rPr lang="es-ES" dirty="0" err="1"/>
              <a:t>from</a:t>
            </a:r>
            <a:r>
              <a:rPr lang="es-ES" dirty="0"/>
              <a:t> '</a:t>
            </a:r>
            <a:r>
              <a:rPr lang="es-ES" dirty="0" err="1"/>
              <a:t>rxjs</a:t>
            </a:r>
            <a:r>
              <a:rPr lang="es-ES" dirty="0"/>
              <a:t>/</a:t>
            </a:r>
            <a:r>
              <a:rPr lang="es-ES" dirty="0" err="1"/>
              <a:t>operators</a:t>
            </a:r>
            <a:r>
              <a:rPr lang="es-ES" dirty="0"/>
              <a:t>';</a:t>
            </a:r>
          </a:p>
          <a:p>
            <a:r>
              <a:rPr lang="es-ES" dirty="0"/>
              <a:t>El estilo de codificación anterior de los operadores de encadenamiento se ha reemplazado por conectar el resultado de un operador a otro mediante tuberías.</a:t>
            </a:r>
          </a:p>
          <a:p>
            <a:r>
              <a:rPr lang="es-ES" dirty="0"/>
              <a:t>La creación de diferentes tipos de Observables mediante los correspondientes métodos de clase </a:t>
            </a:r>
            <a:r>
              <a:rPr lang="es-ES" dirty="0" err="1"/>
              <a:t>create</a:t>
            </a:r>
            <a:r>
              <a:rPr lang="es-ES" dirty="0"/>
              <a:t>() se han reemplazado por funciones y operadores. </a:t>
            </a:r>
          </a:p>
          <a:p>
            <a:r>
              <a:rPr lang="es-ES" dirty="0"/>
              <a:t>El cambio de estilo de codificación ha obligado a renombrar aquellos que son palabras reservadas en JavaScript:</a:t>
            </a:r>
          </a:p>
          <a:p>
            <a:pPr lvl="1"/>
            <a:r>
              <a:rPr lang="en-US" dirty="0"/>
              <a:t>do -&gt; tap</a:t>
            </a:r>
          </a:p>
          <a:p>
            <a:pPr lvl="1"/>
            <a:r>
              <a:rPr lang="en-US" dirty="0"/>
              <a:t>catch -&gt; </a:t>
            </a:r>
            <a:r>
              <a:rPr lang="en-US" dirty="0" err="1"/>
              <a:t>catchError</a:t>
            </a:r>
            <a:endParaRPr lang="en-US" dirty="0"/>
          </a:p>
          <a:p>
            <a:pPr lvl="1"/>
            <a:r>
              <a:rPr lang="en-US" dirty="0"/>
              <a:t>switch -&gt; </a:t>
            </a:r>
            <a:r>
              <a:rPr lang="en-US" dirty="0" err="1"/>
              <a:t>switchAll</a:t>
            </a:r>
            <a:endParaRPr lang="en-US" dirty="0"/>
          </a:p>
          <a:p>
            <a:pPr lvl="1"/>
            <a:r>
              <a:rPr lang="en-US" dirty="0"/>
              <a:t>finally -&gt; finalize</a:t>
            </a:r>
            <a:endParaRPr lang="es-ES" dirty="0"/>
          </a:p>
        </p:txBody>
      </p:sp>
    </p:spTree>
    <p:extLst>
      <p:ext uri="{BB962C8B-B14F-4D97-AF65-F5344CB8AC3E}">
        <p14:creationId xmlns:p14="http://schemas.microsoft.com/office/powerpoint/2010/main" val="329694497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Migración v.6</a:t>
            </a:r>
          </a:p>
        </p:txBody>
      </p:sp>
      <p:sp>
        <p:nvSpPr>
          <p:cNvPr id="5" name="Marcador de texto 4"/>
          <p:cNvSpPr>
            <a:spLocks noGrp="1"/>
          </p:cNvSpPr>
          <p:nvPr>
            <p:ph type="body" idx="1"/>
          </p:nvPr>
        </p:nvSpPr>
        <p:spPr/>
        <p:txBody>
          <a:bodyPr/>
          <a:lstStyle/>
          <a:p>
            <a:r>
              <a:rPr lang="es-ES" dirty="0"/>
              <a:t>Antes</a:t>
            </a:r>
          </a:p>
        </p:txBody>
      </p:sp>
      <p:sp>
        <p:nvSpPr>
          <p:cNvPr id="6" name="Marcador de contenido 5"/>
          <p:cNvSpPr>
            <a:spLocks noGrp="1"/>
          </p:cNvSpPr>
          <p:nvPr>
            <p:ph sz="half" idx="2"/>
          </p:nvPr>
        </p:nvSpPr>
        <p:spPr/>
        <p:txBody>
          <a:bodyPr>
            <a:normAutofit fontScale="62500" lnSpcReduction="20000"/>
          </a:bodyPr>
          <a:lstStyle/>
          <a:p>
            <a:pPr marL="0" indent="0">
              <a:buNone/>
            </a:pPr>
            <a:r>
              <a:rPr lang="es-ES" dirty="0" err="1"/>
              <a:t>source</a:t>
            </a:r>
            <a:endParaRPr lang="es-ES" dirty="0"/>
          </a:p>
          <a:p>
            <a:pPr marL="0" indent="0">
              <a:buNone/>
            </a:pPr>
            <a:r>
              <a:rPr lang="es-ES" dirty="0"/>
              <a:t> .do(</a:t>
            </a:r>
            <a:r>
              <a:rPr lang="es-ES" dirty="0" err="1"/>
              <a:t>rslt</a:t>
            </a:r>
            <a:r>
              <a:rPr lang="es-ES" dirty="0"/>
              <a:t> =&gt; console.log(</a:t>
            </a:r>
            <a:r>
              <a:rPr lang="es-ES" dirty="0" err="1"/>
              <a:t>rslt</a:t>
            </a:r>
            <a:r>
              <a:rPr lang="es-ES" dirty="0"/>
              <a:t>))</a:t>
            </a:r>
          </a:p>
          <a:p>
            <a:pPr marL="0" indent="0">
              <a:buNone/>
            </a:pPr>
            <a:r>
              <a:rPr lang="es-ES" dirty="0"/>
              <a:t> .</a:t>
            </a:r>
            <a:r>
              <a:rPr lang="es-ES" dirty="0" err="1"/>
              <a:t>map</a:t>
            </a:r>
            <a:r>
              <a:rPr lang="es-ES" dirty="0"/>
              <a:t>(x =&gt; x + x)</a:t>
            </a:r>
          </a:p>
          <a:p>
            <a:pPr marL="0" indent="0">
              <a:buNone/>
            </a:pPr>
            <a:r>
              <a:rPr lang="es-ES" dirty="0"/>
              <a:t> .</a:t>
            </a:r>
            <a:r>
              <a:rPr lang="es-ES" dirty="0" err="1"/>
              <a:t>mergeMap</a:t>
            </a:r>
            <a:r>
              <a:rPr lang="es-ES" dirty="0"/>
              <a:t>(n =&gt; of(n + 1, n + 2)</a:t>
            </a:r>
          </a:p>
          <a:p>
            <a:pPr marL="0" indent="0">
              <a:buNone/>
            </a:pPr>
            <a:r>
              <a:rPr lang="es-ES" dirty="0"/>
              <a:t>   .</a:t>
            </a:r>
            <a:r>
              <a:rPr lang="es-ES" dirty="0" err="1"/>
              <a:t>filter</a:t>
            </a:r>
            <a:r>
              <a:rPr lang="es-ES" dirty="0"/>
              <a:t>(x =&gt; x % 1 == 0)</a:t>
            </a:r>
          </a:p>
          <a:p>
            <a:pPr marL="0" indent="0">
              <a:buNone/>
            </a:pPr>
            <a:r>
              <a:rPr lang="es-ES" dirty="0"/>
              <a:t>   .</a:t>
            </a:r>
            <a:r>
              <a:rPr lang="es-ES" dirty="0" err="1"/>
              <a:t>scan</a:t>
            </a:r>
            <a:r>
              <a:rPr lang="es-ES" dirty="0"/>
              <a:t>((</a:t>
            </a:r>
            <a:r>
              <a:rPr lang="es-ES" dirty="0" err="1"/>
              <a:t>acc</a:t>
            </a:r>
            <a:r>
              <a:rPr lang="es-ES" dirty="0"/>
              <a:t>, x) =&gt; </a:t>
            </a:r>
            <a:r>
              <a:rPr lang="es-ES" dirty="0" err="1"/>
              <a:t>acc</a:t>
            </a:r>
            <a:r>
              <a:rPr lang="es-ES" dirty="0"/>
              <a:t> + x, 0)</a:t>
            </a:r>
          </a:p>
          <a:p>
            <a:pPr marL="0" indent="0">
              <a:buNone/>
            </a:pPr>
            <a:r>
              <a:rPr lang="es-ES" dirty="0"/>
              <a:t> )</a:t>
            </a:r>
          </a:p>
          <a:p>
            <a:pPr marL="0" indent="0">
              <a:buNone/>
            </a:pPr>
            <a:r>
              <a:rPr lang="es-ES" dirty="0"/>
              <a:t> .catch(</a:t>
            </a:r>
            <a:r>
              <a:rPr lang="es-ES" dirty="0" err="1"/>
              <a:t>err</a:t>
            </a:r>
            <a:r>
              <a:rPr lang="es-ES" dirty="0"/>
              <a:t> =&gt; of('error </a:t>
            </a:r>
            <a:r>
              <a:rPr lang="es-ES" dirty="0" err="1"/>
              <a:t>found</a:t>
            </a:r>
            <a:r>
              <a:rPr lang="es-ES" dirty="0"/>
              <a:t>'))</a:t>
            </a:r>
          </a:p>
          <a:p>
            <a:pPr marL="0" indent="0">
              <a:buNone/>
            </a:pPr>
            <a:r>
              <a:rPr lang="es-ES" dirty="0"/>
              <a:t> .subscribe(</a:t>
            </a:r>
            <a:r>
              <a:rPr lang="es-ES" dirty="0" err="1"/>
              <a:t>printResult</a:t>
            </a:r>
            <a:r>
              <a:rPr lang="es-ES" dirty="0"/>
              <a:t>);</a:t>
            </a:r>
          </a:p>
          <a:p>
            <a:pPr marL="0" indent="0">
              <a:buNone/>
            </a:pPr>
            <a:endParaRPr lang="es-ES" dirty="0"/>
          </a:p>
          <a:p>
            <a:pPr marL="0" indent="0">
              <a:buNone/>
            </a:pPr>
            <a:r>
              <a:rPr lang="es-ES" dirty="0" err="1"/>
              <a:t>Observable.if</a:t>
            </a:r>
            <a:r>
              <a:rPr lang="es-ES" dirty="0"/>
              <a:t>(test, a$, </a:t>
            </a:r>
            <a:r>
              <a:rPr lang="es-ES" dirty="0" err="1"/>
              <a:t>b$</a:t>
            </a:r>
            <a:r>
              <a:rPr lang="es-ES" dirty="0"/>
              <a:t>);</a:t>
            </a:r>
          </a:p>
          <a:p>
            <a:pPr marL="0" indent="0">
              <a:buNone/>
            </a:pPr>
            <a:r>
              <a:rPr lang="es-ES" dirty="0" err="1"/>
              <a:t>Observable.throw</a:t>
            </a:r>
            <a:r>
              <a:rPr lang="es-ES" dirty="0"/>
              <a:t>(new Error());</a:t>
            </a:r>
          </a:p>
          <a:p>
            <a:pPr marL="0" indent="0">
              <a:buNone/>
            </a:pPr>
            <a:endParaRPr lang="es-ES" dirty="0"/>
          </a:p>
          <a:p>
            <a:pPr marL="0" indent="0">
              <a:buNone/>
            </a:pPr>
            <a:r>
              <a:rPr lang="en-US" dirty="0"/>
              <a:t>import { merge } from '</a:t>
            </a:r>
            <a:r>
              <a:rPr lang="en-US" dirty="0" err="1"/>
              <a:t>rxjs</a:t>
            </a:r>
            <a:r>
              <a:rPr lang="en-US" dirty="0"/>
              <a:t>/operators';</a:t>
            </a:r>
          </a:p>
          <a:p>
            <a:pPr marL="0" indent="0">
              <a:buNone/>
            </a:pPr>
            <a:r>
              <a:rPr lang="en-US" dirty="0" err="1"/>
              <a:t>a$.pipe</a:t>
            </a:r>
            <a:r>
              <a:rPr lang="en-US" dirty="0"/>
              <a:t>(merge(b$, c$));</a:t>
            </a:r>
          </a:p>
          <a:p>
            <a:pPr marL="0" indent="0">
              <a:buNone/>
            </a:pPr>
            <a:endParaRPr lang="en-US" dirty="0"/>
          </a:p>
          <a:p>
            <a:pPr marL="0" indent="0">
              <a:buNone/>
            </a:pPr>
            <a:r>
              <a:rPr lang="en-US" dirty="0" err="1"/>
              <a:t>obs</a:t>
            </a:r>
            <a:r>
              <a:rPr lang="en-US" dirty="0"/>
              <a:t>$ = </a:t>
            </a:r>
            <a:r>
              <a:rPr lang="en-US" dirty="0" err="1"/>
              <a:t>ArrayObservable.create</a:t>
            </a:r>
            <a:r>
              <a:rPr lang="en-US" dirty="0"/>
              <a:t>(</a:t>
            </a:r>
            <a:r>
              <a:rPr lang="en-US" dirty="0" err="1"/>
              <a:t>myArray</a:t>
            </a:r>
            <a:r>
              <a:rPr lang="en-US" dirty="0"/>
              <a:t>);</a:t>
            </a:r>
          </a:p>
          <a:p>
            <a:pPr marL="0" indent="0">
              <a:buNone/>
            </a:pPr>
            <a:endParaRPr lang="es-ES" dirty="0"/>
          </a:p>
          <a:p>
            <a:pPr marL="0" indent="0">
              <a:buNone/>
            </a:pPr>
            <a:endParaRPr lang="es-ES" dirty="0"/>
          </a:p>
        </p:txBody>
      </p:sp>
      <p:sp>
        <p:nvSpPr>
          <p:cNvPr id="7" name="Marcador de texto 6"/>
          <p:cNvSpPr>
            <a:spLocks noGrp="1"/>
          </p:cNvSpPr>
          <p:nvPr>
            <p:ph type="body" sz="quarter" idx="3"/>
          </p:nvPr>
        </p:nvSpPr>
        <p:spPr/>
        <p:txBody>
          <a:bodyPr/>
          <a:lstStyle/>
          <a:p>
            <a:r>
              <a:rPr lang="es-ES" dirty="0"/>
              <a:t>Ahora</a:t>
            </a:r>
          </a:p>
        </p:txBody>
      </p:sp>
      <p:sp>
        <p:nvSpPr>
          <p:cNvPr id="8" name="Marcador de contenido 7"/>
          <p:cNvSpPr>
            <a:spLocks noGrp="1"/>
          </p:cNvSpPr>
          <p:nvPr>
            <p:ph sz="quarter" idx="4"/>
          </p:nvPr>
        </p:nvSpPr>
        <p:spPr/>
        <p:txBody>
          <a:bodyPr>
            <a:normAutofit fontScale="62500" lnSpcReduction="20000"/>
          </a:bodyPr>
          <a:lstStyle/>
          <a:p>
            <a:pPr marL="0" indent="0">
              <a:buNone/>
            </a:pPr>
            <a:r>
              <a:rPr lang="es-ES" dirty="0" err="1"/>
              <a:t>source.pipe</a:t>
            </a:r>
            <a:r>
              <a:rPr lang="es-ES" dirty="0"/>
              <a:t>(</a:t>
            </a:r>
          </a:p>
          <a:p>
            <a:pPr marL="0" indent="0">
              <a:buNone/>
            </a:pPr>
            <a:r>
              <a:rPr lang="es-ES" dirty="0"/>
              <a:t> </a:t>
            </a:r>
            <a:r>
              <a:rPr lang="es-ES" dirty="0" err="1"/>
              <a:t>tap</a:t>
            </a:r>
            <a:r>
              <a:rPr lang="es-ES" dirty="0"/>
              <a:t>(</a:t>
            </a:r>
            <a:r>
              <a:rPr lang="es-ES" dirty="0" err="1"/>
              <a:t>rslt</a:t>
            </a:r>
            <a:r>
              <a:rPr lang="es-ES" dirty="0"/>
              <a:t> =&gt; console.log(</a:t>
            </a:r>
            <a:r>
              <a:rPr lang="es-ES" dirty="0" err="1"/>
              <a:t>rslt</a:t>
            </a:r>
            <a:r>
              <a:rPr lang="es-ES" dirty="0"/>
              <a:t>))</a:t>
            </a:r>
          </a:p>
          <a:p>
            <a:pPr marL="0" indent="0">
              <a:buNone/>
            </a:pPr>
            <a:r>
              <a:rPr lang="es-ES" dirty="0"/>
              <a:t> </a:t>
            </a:r>
            <a:r>
              <a:rPr lang="es-ES" dirty="0" err="1"/>
              <a:t>map</a:t>
            </a:r>
            <a:r>
              <a:rPr lang="es-ES" dirty="0"/>
              <a:t>(x =&gt; x + x),</a:t>
            </a:r>
          </a:p>
          <a:p>
            <a:pPr marL="0" indent="0">
              <a:buNone/>
            </a:pPr>
            <a:r>
              <a:rPr lang="es-ES" dirty="0"/>
              <a:t> </a:t>
            </a:r>
            <a:r>
              <a:rPr lang="es-ES" dirty="0" err="1"/>
              <a:t>mergeMap</a:t>
            </a:r>
            <a:r>
              <a:rPr lang="es-ES" dirty="0"/>
              <a:t>(n =&gt; of(n + 1, n + 2).pipe(</a:t>
            </a:r>
          </a:p>
          <a:p>
            <a:pPr marL="0" indent="0">
              <a:buNone/>
            </a:pPr>
            <a:r>
              <a:rPr lang="es-ES" dirty="0"/>
              <a:t>   </a:t>
            </a:r>
            <a:r>
              <a:rPr lang="es-ES" dirty="0" err="1"/>
              <a:t>filter</a:t>
            </a:r>
            <a:r>
              <a:rPr lang="es-ES" dirty="0"/>
              <a:t>(x =&gt; x % 1 == 0),</a:t>
            </a:r>
          </a:p>
          <a:p>
            <a:pPr marL="0" indent="0">
              <a:buNone/>
            </a:pPr>
            <a:r>
              <a:rPr lang="es-ES" dirty="0"/>
              <a:t>   </a:t>
            </a:r>
            <a:r>
              <a:rPr lang="es-ES" dirty="0" err="1"/>
              <a:t>scan</a:t>
            </a:r>
            <a:r>
              <a:rPr lang="es-ES" dirty="0"/>
              <a:t>((</a:t>
            </a:r>
            <a:r>
              <a:rPr lang="es-ES" dirty="0" err="1"/>
              <a:t>acc</a:t>
            </a:r>
            <a:r>
              <a:rPr lang="es-ES" dirty="0"/>
              <a:t>, x) =&gt; </a:t>
            </a:r>
            <a:r>
              <a:rPr lang="es-ES" dirty="0" err="1"/>
              <a:t>acc</a:t>
            </a:r>
            <a:r>
              <a:rPr lang="es-ES" dirty="0"/>
              <a:t> + x, 0),</a:t>
            </a:r>
          </a:p>
          <a:p>
            <a:pPr marL="0" indent="0">
              <a:buNone/>
            </a:pPr>
            <a:r>
              <a:rPr lang="es-ES" dirty="0"/>
              <a:t> )),</a:t>
            </a:r>
          </a:p>
          <a:p>
            <a:pPr marL="0" indent="0">
              <a:buNone/>
            </a:pPr>
            <a:r>
              <a:rPr lang="es-ES" dirty="0"/>
              <a:t> </a:t>
            </a:r>
            <a:r>
              <a:rPr lang="es-ES" dirty="0" err="1"/>
              <a:t>catchError</a:t>
            </a:r>
            <a:r>
              <a:rPr lang="es-ES" dirty="0"/>
              <a:t>(</a:t>
            </a:r>
            <a:r>
              <a:rPr lang="es-ES" dirty="0" err="1"/>
              <a:t>err</a:t>
            </a:r>
            <a:r>
              <a:rPr lang="es-ES" dirty="0"/>
              <a:t> =&gt; of('error </a:t>
            </a:r>
            <a:r>
              <a:rPr lang="es-ES" dirty="0" err="1"/>
              <a:t>found</a:t>
            </a:r>
            <a:r>
              <a:rPr lang="es-ES" dirty="0"/>
              <a:t>')),</a:t>
            </a:r>
          </a:p>
          <a:p>
            <a:pPr marL="0" indent="0">
              <a:buNone/>
            </a:pPr>
            <a:r>
              <a:rPr lang="es-ES" dirty="0"/>
              <a:t>).subscribe(</a:t>
            </a:r>
            <a:r>
              <a:rPr lang="es-ES" dirty="0" err="1"/>
              <a:t>printResult</a:t>
            </a:r>
            <a:r>
              <a:rPr lang="es-ES" dirty="0"/>
              <a:t>); </a:t>
            </a:r>
          </a:p>
          <a:p>
            <a:pPr marL="0" indent="0">
              <a:buNone/>
            </a:pPr>
            <a:endParaRPr lang="es-ES" dirty="0"/>
          </a:p>
          <a:p>
            <a:pPr marL="0" indent="0">
              <a:buNone/>
            </a:pPr>
            <a:r>
              <a:rPr lang="es-ES" dirty="0" err="1"/>
              <a:t>iif</a:t>
            </a:r>
            <a:r>
              <a:rPr lang="es-ES" dirty="0"/>
              <a:t>(test, a$, </a:t>
            </a:r>
            <a:r>
              <a:rPr lang="es-ES" dirty="0" err="1"/>
              <a:t>b$</a:t>
            </a:r>
            <a:r>
              <a:rPr lang="es-ES" dirty="0"/>
              <a:t>);</a:t>
            </a:r>
          </a:p>
          <a:p>
            <a:pPr marL="0" indent="0">
              <a:buNone/>
            </a:pPr>
            <a:r>
              <a:rPr lang="es-ES" dirty="0" err="1"/>
              <a:t>throwError</a:t>
            </a:r>
            <a:r>
              <a:rPr lang="es-ES" dirty="0"/>
              <a:t>(new Error());</a:t>
            </a:r>
          </a:p>
          <a:p>
            <a:pPr marL="0" indent="0">
              <a:buNone/>
            </a:pPr>
            <a:endParaRPr lang="es-ES" dirty="0"/>
          </a:p>
          <a:p>
            <a:pPr marL="0" indent="0">
              <a:buNone/>
            </a:pPr>
            <a:r>
              <a:rPr lang="en-US" dirty="0"/>
              <a:t>import { merge } from '</a:t>
            </a:r>
            <a:r>
              <a:rPr lang="en-US" dirty="0" err="1"/>
              <a:t>rxjs</a:t>
            </a:r>
            <a:r>
              <a:rPr lang="en-US" dirty="0"/>
              <a:t>';</a:t>
            </a:r>
          </a:p>
          <a:p>
            <a:pPr marL="0" indent="0">
              <a:buNone/>
            </a:pPr>
            <a:r>
              <a:rPr lang="en-US" dirty="0"/>
              <a:t>merge(a$, b$, c$);</a:t>
            </a:r>
          </a:p>
          <a:p>
            <a:pPr marL="0" indent="0">
              <a:buNone/>
            </a:pPr>
            <a:endParaRPr lang="en-US" dirty="0"/>
          </a:p>
          <a:p>
            <a:pPr marL="0" indent="0">
              <a:buNone/>
            </a:pPr>
            <a:r>
              <a:rPr lang="es-ES" dirty="0" err="1"/>
              <a:t>obs</a:t>
            </a:r>
            <a:r>
              <a:rPr lang="es-ES" dirty="0"/>
              <a:t>$ = </a:t>
            </a:r>
            <a:r>
              <a:rPr lang="es-ES" dirty="0" err="1"/>
              <a:t>from</a:t>
            </a:r>
            <a:r>
              <a:rPr lang="es-ES" dirty="0"/>
              <a:t>(</a:t>
            </a:r>
            <a:r>
              <a:rPr lang="es-ES" dirty="0" err="1"/>
              <a:t>myArray</a:t>
            </a:r>
            <a:r>
              <a:rPr lang="es-ES" dirty="0"/>
              <a:t>);</a:t>
            </a:r>
          </a:p>
          <a:p>
            <a:pPr marL="0" indent="0">
              <a:buNone/>
            </a:pPr>
            <a:endParaRPr lang="es-ES" dirty="0"/>
          </a:p>
        </p:txBody>
      </p:sp>
    </p:spTree>
    <p:extLst>
      <p:ext uri="{BB962C8B-B14F-4D97-AF65-F5344CB8AC3E}">
        <p14:creationId xmlns:p14="http://schemas.microsoft.com/office/powerpoint/2010/main" val="34924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Web 2.0</a:t>
            </a:r>
          </a:p>
        </p:txBody>
      </p:sp>
      <p:sp>
        <p:nvSpPr>
          <p:cNvPr id="5" name="Marcador de texto 4"/>
          <p:cNvSpPr>
            <a:spLocks noGrp="1"/>
          </p:cNvSpPr>
          <p:nvPr>
            <p:ph type="body" idx="1"/>
          </p:nvPr>
        </p:nvSpPr>
        <p:spPr/>
        <p:txBody>
          <a:bodyPr/>
          <a:lstStyle/>
          <a:p>
            <a:r>
              <a:rPr lang="es-ES" dirty="0"/>
              <a:t>Cliente</a:t>
            </a:r>
          </a:p>
        </p:txBody>
      </p:sp>
      <p:sp>
        <p:nvSpPr>
          <p:cNvPr id="6" name="Marcador de contenido 5"/>
          <p:cNvSpPr>
            <a:spLocks noGrp="1"/>
          </p:cNvSpPr>
          <p:nvPr>
            <p:ph sz="half" idx="2"/>
          </p:nvPr>
        </p:nvSpPr>
        <p:spPr/>
        <p:txBody>
          <a:bodyPr/>
          <a:lstStyle/>
          <a:p>
            <a:r>
              <a:rPr lang="es-ES" dirty="0"/>
              <a:t>Navegadores</a:t>
            </a:r>
          </a:p>
          <a:p>
            <a:pPr lvl="1"/>
            <a:r>
              <a:rPr lang="es-ES" dirty="0"/>
              <a:t>HTML 4</a:t>
            </a:r>
          </a:p>
          <a:p>
            <a:pPr lvl="1"/>
            <a:r>
              <a:rPr lang="es-ES" dirty="0"/>
              <a:t>CSS</a:t>
            </a:r>
          </a:p>
          <a:p>
            <a:pPr lvl="1"/>
            <a:r>
              <a:rPr lang="es-ES" dirty="0"/>
              <a:t>DOM</a:t>
            </a:r>
          </a:p>
          <a:p>
            <a:pPr lvl="1"/>
            <a:r>
              <a:rPr lang="es-ES" dirty="0"/>
              <a:t>AJAX</a:t>
            </a:r>
          </a:p>
          <a:p>
            <a:pPr lvl="1"/>
            <a:r>
              <a:rPr lang="es-ES" dirty="0"/>
              <a:t>RIA</a:t>
            </a:r>
          </a:p>
          <a:p>
            <a:pPr lvl="2"/>
            <a:r>
              <a:rPr lang="es-ES" dirty="0" err="1"/>
              <a:t>Shockwave</a:t>
            </a:r>
            <a:r>
              <a:rPr lang="es-ES" dirty="0"/>
              <a:t> Flash</a:t>
            </a:r>
          </a:p>
          <a:p>
            <a:pPr lvl="2"/>
            <a:r>
              <a:rPr lang="es-ES" dirty="0"/>
              <a:t>Silverlight</a:t>
            </a:r>
          </a:p>
          <a:p>
            <a:pPr lvl="1"/>
            <a:r>
              <a:rPr lang="es-ES" dirty="0"/>
              <a:t>JS Framework</a:t>
            </a:r>
          </a:p>
        </p:txBody>
      </p:sp>
      <p:sp>
        <p:nvSpPr>
          <p:cNvPr id="7" name="Marcador de texto 6"/>
          <p:cNvSpPr>
            <a:spLocks noGrp="1"/>
          </p:cNvSpPr>
          <p:nvPr>
            <p:ph type="body" sz="quarter" idx="3"/>
          </p:nvPr>
        </p:nvSpPr>
        <p:spPr/>
        <p:txBody>
          <a:bodyPr/>
          <a:lstStyle/>
          <a:p>
            <a:r>
              <a:rPr lang="es-ES" dirty="0"/>
              <a:t>Servidor</a:t>
            </a:r>
          </a:p>
        </p:txBody>
      </p:sp>
      <p:sp>
        <p:nvSpPr>
          <p:cNvPr id="8" name="Marcador de contenido 7"/>
          <p:cNvSpPr>
            <a:spLocks noGrp="1"/>
          </p:cNvSpPr>
          <p:nvPr>
            <p:ph sz="quarter" idx="4"/>
          </p:nvPr>
        </p:nvSpPr>
        <p:spPr/>
        <p:txBody>
          <a:bodyPr>
            <a:normAutofit lnSpcReduction="10000"/>
          </a:bodyPr>
          <a:lstStyle/>
          <a:p>
            <a:r>
              <a:rPr lang="es-ES" dirty="0"/>
              <a:t>Servidor Web</a:t>
            </a:r>
          </a:p>
          <a:p>
            <a:pPr lvl="1"/>
            <a:r>
              <a:rPr lang="es-ES" dirty="0"/>
              <a:t>Servidor de ficheros</a:t>
            </a:r>
          </a:p>
          <a:p>
            <a:pPr lvl="1"/>
            <a:r>
              <a:rPr lang="es-ES" dirty="0"/>
              <a:t>Ficheros estáticos</a:t>
            </a:r>
          </a:p>
          <a:p>
            <a:pPr lvl="1"/>
            <a:r>
              <a:rPr lang="es-ES" dirty="0"/>
              <a:t>Ficheros dinámicos</a:t>
            </a:r>
          </a:p>
          <a:p>
            <a:pPr lvl="1"/>
            <a:r>
              <a:rPr lang="es-ES" dirty="0" err="1"/>
              <a:t>Sricpting</a:t>
            </a:r>
            <a:r>
              <a:rPr lang="es-ES" dirty="0"/>
              <a:t> de servidor</a:t>
            </a:r>
          </a:p>
          <a:p>
            <a:pPr lvl="1"/>
            <a:r>
              <a:rPr lang="es-ES" dirty="0"/>
              <a:t>Servidor de aplicaciones</a:t>
            </a:r>
          </a:p>
          <a:p>
            <a:pPr lvl="2"/>
            <a:r>
              <a:rPr lang="es-ES" dirty="0"/>
              <a:t>ASP.NET</a:t>
            </a:r>
          </a:p>
          <a:p>
            <a:pPr lvl="2"/>
            <a:r>
              <a:rPr lang="es-ES" dirty="0"/>
              <a:t>J2EE</a:t>
            </a:r>
          </a:p>
          <a:p>
            <a:pPr lvl="1"/>
            <a:r>
              <a:rPr lang="es-ES" dirty="0"/>
              <a:t>Web </a:t>
            </a:r>
            <a:r>
              <a:rPr lang="es-ES" dirty="0" err="1"/>
              <a:t>Services</a:t>
            </a:r>
            <a:endParaRPr lang="es-ES" dirty="0"/>
          </a:p>
          <a:p>
            <a:pPr lvl="2"/>
            <a:r>
              <a:rPr lang="es-ES" dirty="0"/>
              <a:t>WS XML</a:t>
            </a:r>
          </a:p>
          <a:p>
            <a:pPr lvl="2"/>
            <a:r>
              <a:rPr lang="es-ES" dirty="0" err="1"/>
              <a:t>RestFul</a:t>
            </a:r>
            <a:endParaRPr lang="es-ES" dirty="0"/>
          </a:p>
        </p:txBody>
      </p:sp>
      <p:sp>
        <p:nvSpPr>
          <p:cNvPr id="9" name="Flecha derecha 8"/>
          <p:cNvSpPr/>
          <p:nvPr/>
        </p:nvSpPr>
        <p:spPr>
          <a:xfrm>
            <a:off x="2982127" y="3567742"/>
            <a:ext cx="2016224" cy="1152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URL+Datos</a:t>
            </a:r>
            <a:endParaRPr lang="es-ES" dirty="0"/>
          </a:p>
        </p:txBody>
      </p:sp>
      <p:sp>
        <p:nvSpPr>
          <p:cNvPr id="10" name="Flecha izquierda 9"/>
          <p:cNvSpPr/>
          <p:nvPr/>
        </p:nvSpPr>
        <p:spPr>
          <a:xfrm>
            <a:off x="2987824" y="4652937"/>
            <a:ext cx="1872208" cy="1152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Fichero</a:t>
            </a:r>
          </a:p>
          <a:p>
            <a:pPr algn="ctr"/>
            <a:r>
              <a:rPr lang="es-ES" dirty="0"/>
              <a:t>Resultante</a:t>
            </a:r>
          </a:p>
        </p:txBody>
      </p:sp>
    </p:spTree>
    <p:extLst>
      <p:ext uri="{BB962C8B-B14F-4D97-AF65-F5344CB8AC3E}">
        <p14:creationId xmlns:p14="http://schemas.microsoft.com/office/powerpoint/2010/main" val="318554242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Observables en Angular</a:t>
            </a:r>
          </a:p>
        </p:txBody>
      </p:sp>
      <p:sp>
        <p:nvSpPr>
          <p:cNvPr id="3" name="Marcador de contenido 2"/>
          <p:cNvSpPr>
            <a:spLocks noGrp="1"/>
          </p:cNvSpPr>
          <p:nvPr>
            <p:ph idx="1"/>
          </p:nvPr>
        </p:nvSpPr>
        <p:spPr/>
        <p:txBody>
          <a:bodyPr>
            <a:normAutofit fontScale="77500" lnSpcReduction="20000"/>
          </a:bodyPr>
          <a:lstStyle/>
          <a:p>
            <a:r>
              <a:rPr lang="es-ES" dirty="0"/>
              <a:t>Angular hace uso de los observables como una interfaz común para manejar gran variedad de operaciones asincrónicas. </a:t>
            </a:r>
          </a:p>
          <a:p>
            <a:r>
              <a:rPr lang="es-ES" dirty="0"/>
              <a:t>La clase </a:t>
            </a:r>
            <a:r>
              <a:rPr lang="es-ES" dirty="0" err="1"/>
              <a:t>EventEmitter</a:t>
            </a:r>
            <a:r>
              <a:rPr lang="es-ES" dirty="0"/>
              <a:t> se extiende de Observable.</a:t>
            </a:r>
          </a:p>
          <a:p>
            <a:r>
              <a:rPr lang="es-ES" dirty="0"/>
              <a:t>El módulo HTTP usa observables para manejar solicitudes y respuestas AJAX.</a:t>
            </a:r>
          </a:p>
          <a:p>
            <a:r>
              <a:rPr lang="es-ES" dirty="0"/>
              <a:t>Los módulos de Enrutador y Formularios Reactivos usan observables para escuchar y responder a eventos de entrada de usuario.</a:t>
            </a:r>
          </a:p>
          <a:p>
            <a:r>
              <a:rPr lang="es-ES" dirty="0"/>
              <a:t>El </a:t>
            </a:r>
            <a:r>
              <a:rPr lang="es-ES" dirty="0" err="1"/>
              <a:t>AsyncPipe</a:t>
            </a:r>
            <a:r>
              <a:rPr lang="es-ES" dirty="0"/>
              <a:t> se suscribe a un observable o promesa y devuelve el último valor que ha emitido. Cuando se emite un nuevo valor, la tubería marca el componente a verificar para ver si hay cambios.</a:t>
            </a:r>
          </a:p>
        </p:txBody>
      </p:sp>
    </p:spTree>
    <p:extLst>
      <p:ext uri="{BB962C8B-B14F-4D97-AF65-F5344CB8AC3E}">
        <p14:creationId xmlns:p14="http://schemas.microsoft.com/office/powerpoint/2010/main" val="28168838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Convenciones en la nomenclatura para observables</a:t>
            </a:r>
          </a:p>
        </p:txBody>
      </p:sp>
      <p:sp>
        <p:nvSpPr>
          <p:cNvPr id="3" name="Marcador de contenido 2"/>
          <p:cNvSpPr>
            <a:spLocks noGrp="1"/>
          </p:cNvSpPr>
          <p:nvPr>
            <p:ph idx="1"/>
          </p:nvPr>
        </p:nvSpPr>
        <p:spPr/>
        <p:txBody>
          <a:bodyPr>
            <a:normAutofit fontScale="85000" lnSpcReduction="20000"/>
          </a:bodyPr>
          <a:lstStyle/>
          <a:p>
            <a:r>
              <a:rPr lang="es-ES" dirty="0"/>
              <a:t>Debido a que las aplicaciones Angular están escritas principalmente en TypeScript, normalmente se sabrá cuándo una variable es observable. </a:t>
            </a:r>
          </a:p>
          <a:p>
            <a:r>
              <a:rPr lang="es-ES" dirty="0"/>
              <a:t>Aunque el Angular no hace cumplir una convención en la nomenclatura para observables, a menudo los observables aparecen nombrados con un signo "$" como sufijo.</a:t>
            </a:r>
          </a:p>
          <a:p>
            <a:r>
              <a:rPr lang="es-ES" dirty="0"/>
              <a:t>Esto puede ser útil al escanear a través del código en búsqueda de valores observables. </a:t>
            </a:r>
          </a:p>
          <a:p>
            <a:r>
              <a:rPr lang="es-ES" dirty="0"/>
              <a:t>Además, si desea que una propiedad almacene el valor más reciente de un observable, puede ser conveniente simplemente usar el mismo nombre con o sin el "$".</a:t>
            </a:r>
          </a:p>
        </p:txBody>
      </p:sp>
    </p:spTree>
    <p:extLst>
      <p:ext uri="{BB962C8B-B14F-4D97-AF65-F5344CB8AC3E}">
        <p14:creationId xmlns:p14="http://schemas.microsoft.com/office/powerpoint/2010/main" val="35246296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Promise</a:t>
            </a:r>
            <a:r>
              <a:rPr lang="es-ES" dirty="0"/>
              <a:t> </a:t>
            </a:r>
            <a:r>
              <a:rPr lang="es-ES" dirty="0" err="1"/>
              <a:t>Pattern</a:t>
            </a:r>
            <a:r>
              <a:rPr lang="es-ES" dirty="0"/>
              <a:t> </a:t>
            </a:r>
          </a:p>
        </p:txBody>
      </p:sp>
      <p:sp>
        <p:nvSpPr>
          <p:cNvPr id="3" name="Marcador de contenido 2"/>
          <p:cNvSpPr>
            <a:spLocks noGrp="1"/>
          </p:cNvSpPr>
          <p:nvPr>
            <p:ph idx="1"/>
          </p:nvPr>
        </p:nvSpPr>
        <p:spPr/>
        <p:txBody>
          <a:bodyPr>
            <a:normAutofit fontScale="62500" lnSpcReduction="20000"/>
          </a:bodyPr>
          <a:lstStyle/>
          <a:p>
            <a:r>
              <a:rPr lang="es-ES" dirty="0"/>
              <a:t>El </a:t>
            </a:r>
            <a:r>
              <a:rPr lang="es-ES" dirty="0" err="1"/>
              <a:t>Promise</a:t>
            </a:r>
            <a:r>
              <a:rPr lang="es-ES" dirty="0"/>
              <a:t> </a:t>
            </a:r>
            <a:r>
              <a:rPr lang="es-ES" dirty="0" err="1"/>
              <a:t>Pattern</a:t>
            </a:r>
            <a:r>
              <a:rPr lang="es-ES" dirty="0"/>
              <a:t> es un patrón de organización de código que permite encadenar llamadas a métodos que se ejecutaran a la conclusión del anterior (flujos). </a:t>
            </a:r>
          </a:p>
          <a:p>
            <a:r>
              <a:rPr lang="es-ES" dirty="0"/>
              <a:t>Simplifica y soluciona los problemas comunes con el patrón </a:t>
            </a:r>
            <a:r>
              <a:rPr lang="es-ES" dirty="0" err="1"/>
              <a:t>Callback</a:t>
            </a:r>
            <a:r>
              <a:rPr lang="es-ES" dirty="0"/>
              <a:t>:</a:t>
            </a:r>
          </a:p>
          <a:p>
            <a:pPr lvl="1"/>
            <a:r>
              <a:rPr lang="es-ES" dirty="0"/>
              <a:t>Llamadas anidadas</a:t>
            </a:r>
          </a:p>
          <a:p>
            <a:pPr lvl="1"/>
            <a:r>
              <a:rPr lang="es-ES" dirty="0"/>
              <a:t>Complejidad de código</a:t>
            </a:r>
          </a:p>
          <a:p>
            <a:pPr lvl="4"/>
            <a:endParaRPr lang="es-ES" sz="700" dirty="0"/>
          </a:p>
          <a:p>
            <a:pPr marL="400050" lvl="1" indent="0">
              <a:buNone/>
            </a:pPr>
            <a:r>
              <a:rPr lang="es-ES" dirty="0" err="1"/>
              <a:t>o.m</a:t>
            </a:r>
            <a:r>
              <a:rPr lang="es-ES" dirty="0"/>
              <a:t>(1, 2, f(m1(3, f1(4,5,ff(8))) </a:t>
            </a:r>
            <a:r>
              <a:rPr lang="es-ES" dirty="0">
                <a:sym typeface="Wingdings" panose="05000000000000000000" pitchFamily="2" charset="2"/>
              </a:rPr>
              <a:t> </a:t>
            </a:r>
            <a:r>
              <a:rPr lang="es-ES" dirty="0" err="1"/>
              <a:t>o.m</a:t>
            </a:r>
            <a:r>
              <a:rPr lang="es-ES" dirty="0"/>
              <a:t>(1, 2).f().m1(3).f1(4, 5).</a:t>
            </a:r>
            <a:r>
              <a:rPr lang="es-ES" dirty="0" err="1"/>
              <a:t>ff</a:t>
            </a:r>
            <a:r>
              <a:rPr lang="es-ES" dirty="0"/>
              <a:t>(8)</a:t>
            </a:r>
          </a:p>
          <a:p>
            <a:pPr lvl="1"/>
            <a:endParaRPr lang="es-ES" sz="1300" dirty="0"/>
          </a:p>
          <a:p>
            <a:r>
              <a:rPr lang="es-ES" dirty="0"/>
              <a:t>Aunque se utiliza extensamente para las operaciones asíncronas, no es exclusivo de las mismas.</a:t>
            </a:r>
          </a:p>
          <a:p>
            <a:r>
              <a:rPr lang="es-ES" dirty="0"/>
              <a:t>El servicio $q es un servicio de </a:t>
            </a:r>
            <a:r>
              <a:rPr lang="es-ES" dirty="0" err="1"/>
              <a:t>AngularJS</a:t>
            </a:r>
            <a:r>
              <a:rPr lang="es-ES" dirty="0"/>
              <a:t> que contiene toda la funcionalidad de las promesas (está basado en la implementación Q de </a:t>
            </a:r>
            <a:r>
              <a:rPr lang="es-ES" dirty="0" err="1"/>
              <a:t>Kris</a:t>
            </a:r>
            <a:r>
              <a:rPr lang="es-ES" dirty="0"/>
              <a:t> </a:t>
            </a:r>
            <a:r>
              <a:rPr lang="es-ES" dirty="0" err="1"/>
              <a:t>Kowal</a:t>
            </a:r>
            <a:r>
              <a:rPr lang="es-ES" dirty="0"/>
              <a:t>).</a:t>
            </a:r>
          </a:p>
          <a:p>
            <a:r>
              <a:rPr lang="es-ES" dirty="0"/>
              <a:t>La librería JQuery incluye el objeto $.</a:t>
            </a:r>
            <a:r>
              <a:rPr lang="es-ES" dirty="0" err="1"/>
              <a:t>Deferred</a:t>
            </a:r>
            <a:r>
              <a:rPr lang="es-ES" dirty="0"/>
              <a:t> desde la versión 1.5. </a:t>
            </a:r>
          </a:p>
          <a:p>
            <a:r>
              <a:rPr lang="es-ES" dirty="0"/>
              <a:t>Las promesas se han incorporado a los objetos estándar de JavaScript en la versión 6.</a:t>
            </a:r>
          </a:p>
          <a:p>
            <a:endParaRPr lang="es-ES" dirty="0"/>
          </a:p>
        </p:txBody>
      </p:sp>
    </p:spTree>
    <p:extLst>
      <p:ext uri="{BB962C8B-B14F-4D97-AF65-F5344CB8AC3E}">
        <p14:creationId xmlns:p14="http://schemas.microsoft.com/office/powerpoint/2010/main" val="40022823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Objeto </a:t>
            </a:r>
            <a:r>
              <a:rPr lang="es-ES" dirty="0" err="1"/>
              <a:t>Promise</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Una “promesa” es un objeto que actúa como proxy en los casos en los que no se puede utilizar el verdadero valor porque aún no </a:t>
            </a:r>
            <a:r>
              <a:rPr lang="es-ES"/>
              <a:t>se conoce (no </a:t>
            </a:r>
            <a:r>
              <a:rPr lang="es-ES" dirty="0"/>
              <a:t>se ha generado, llegado, …) pero se debe continuar sin esperar a que </a:t>
            </a:r>
            <a:r>
              <a:rPr lang="es-ES"/>
              <a:t>este disponible (no </a:t>
            </a:r>
            <a:r>
              <a:rPr lang="es-ES" dirty="0"/>
              <a:t>se puede bloquear la función esperando a su obtención).</a:t>
            </a:r>
          </a:p>
          <a:p>
            <a:r>
              <a:rPr lang="es-ES" dirty="0"/>
              <a:t>Una “promesa” puede tener los siguientes estados:</a:t>
            </a:r>
          </a:p>
          <a:p>
            <a:pPr lvl="1"/>
            <a:r>
              <a:rPr lang="es-ES" dirty="0"/>
              <a:t>Pendiente: Aún no se sabe si se podrá o no obtener el resultado.</a:t>
            </a:r>
          </a:p>
          <a:p>
            <a:pPr lvl="1"/>
            <a:r>
              <a:rPr lang="es-ES" dirty="0"/>
              <a:t>Resuelta: Se ha podido obtener </a:t>
            </a:r>
            <a:r>
              <a:rPr lang="es-ES"/>
              <a:t>el resultado (Promise.resolve</a:t>
            </a:r>
            <a:r>
              <a:rPr lang="es-ES" dirty="0"/>
              <a:t>())</a:t>
            </a:r>
          </a:p>
          <a:p>
            <a:pPr lvl="1"/>
            <a:r>
              <a:rPr lang="es-ES" dirty="0"/>
              <a:t>Rechazada: Ha habido algún tipo de error y no se ha podido obtener </a:t>
            </a:r>
            <a:r>
              <a:rPr lang="es-ES"/>
              <a:t>el resultado (Promise.reject</a:t>
            </a:r>
            <a:r>
              <a:rPr lang="es-ES" dirty="0"/>
              <a:t>())</a:t>
            </a:r>
          </a:p>
          <a:p>
            <a:r>
              <a:rPr lang="es-ES" dirty="0"/>
              <a:t>Los métodos del objeto promesa devuelven al propio objeto para permitir apilar llamadas sucesivas.</a:t>
            </a:r>
          </a:p>
          <a:p>
            <a:r>
              <a:rPr lang="es-ES" dirty="0"/>
              <a:t>Como objeto, la promesa se puede almacenar en una variable, pasar como parámetro o devolver desde una función, lo que permite aplicar los métodos en distintos puntos del código.</a:t>
            </a:r>
          </a:p>
          <a:p>
            <a:endParaRPr lang="es-ES" dirty="0"/>
          </a:p>
        </p:txBody>
      </p:sp>
    </p:spTree>
    <p:extLst>
      <p:ext uri="{BB962C8B-B14F-4D97-AF65-F5344CB8AC3E}">
        <p14:creationId xmlns:p14="http://schemas.microsoft.com/office/powerpoint/2010/main" val="20298654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Crear promesas (ES2015</a:t>
            </a:r>
            <a:r>
              <a:rPr lang="es-ES" dirty="0"/>
              <a:t>)</a:t>
            </a:r>
          </a:p>
        </p:txBody>
      </p:sp>
      <p:sp>
        <p:nvSpPr>
          <p:cNvPr id="3" name="Marcador de contenido 2"/>
          <p:cNvSpPr>
            <a:spLocks noGrp="1"/>
          </p:cNvSpPr>
          <p:nvPr>
            <p:ph idx="1"/>
          </p:nvPr>
        </p:nvSpPr>
        <p:spPr>
          <a:xfrm>
            <a:off x="457200" y="1600200"/>
            <a:ext cx="8229600" cy="4709120"/>
          </a:xfrm>
        </p:spPr>
        <p:txBody>
          <a:bodyPr>
            <a:normAutofit fontScale="62500" lnSpcReduction="20000"/>
          </a:bodyPr>
          <a:lstStyle/>
          <a:p>
            <a:r>
              <a:rPr lang="es-ES" dirty="0"/>
              <a:t>El objeto </a:t>
            </a:r>
            <a:r>
              <a:rPr lang="es-ES" dirty="0" err="1"/>
              <a:t>Promise</a:t>
            </a:r>
            <a:r>
              <a:rPr lang="es-ES" dirty="0"/>
              <a:t> gestiona la creación de la promesa y los cambios de estados de la misma.</a:t>
            </a:r>
          </a:p>
          <a:p>
            <a:pPr marL="457200" lvl="1" indent="0">
              <a:buNone/>
            </a:pPr>
            <a:r>
              <a:rPr lang="en-US" dirty="0"/>
              <a:t> list() {</a:t>
            </a:r>
          </a:p>
          <a:p>
            <a:pPr marL="457200" lvl="1" indent="0">
              <a:buNone/>
            </a:pPr>
            <a:r>
              <a:rPr lang="en-US" dirty="0"/>
              <a:t>    return </a:t>
            </a:r>
            <a:r>
              <a:rPr lang="en-US" b="1" dirty="0"/>
              <a:t>new Promise((resolve, reject)</a:t>
            </a:r>
            <a:r>
              <a:rPr lang="en-US" dirty="0"/>
              <a:t> =&gt; {</a:t>
            </a:r>
          </a:p>
          <a:p>
            <a:pPr marL="457200" lvl="1" indent="0">
              <a:buNone/>
            </a:pPr>
            <a:r>
              <a:rPr lang="en-US" dirty="0"/>
              <a:t>      </a:t>
            </a:r>
            <a:r>
              <a:rPr lang="en-US" dirty="0" err="1"/>
              <a:t>this.http.get</a:t>
            </a:r>
            <a:r>
              <a:rPr lang="en-US" dirty="0"/>
              <a:t>(</a:t>
            </a:r>
            <a:r>
              <a:rPr lang="en-US" dirty="0" err="1"/>
              <a:t>this.baseUrl</a:t>
            </a:r>
            <a:r>
              <a:rPr lang="en-US" dirty="0"/>
              <a:t>).subscribe( data =&gt; </a:t>
            </a:r>
            <a:r>
              <a:rPr lang="en-US" b="1" dirty="0"/>
              <a:t>resolve</a:t>
            </a:r>
            <a:r>
              <a:rPr lang="en-US" dirty="0"/>
              <a:t>(data),  err =&gt; </a:t>
            </a:r>
            <a:r>
              <a:rPr lang="en-US" b="1" dirty="0"/>
              <a:t>reject</a:t>
            </a:r>
            <a:r>
              <a:rPr lang="en-US" dirty="0"/>
              <a:t>(err) )</a:t>
            </a:r>
          </a:p>
          <a:p>
            <a:pPr marL="457200" lvl="1" indent="0">
              <a:buNone/>
            </a:pPr>
            <a:r>
              <a:rPr lang="en-US" dirty="0"/>
              <a:t>    });</a:t>
            </a:r>
          </a:p>
          <a:p>
            <a:pPr marL="457200" lvl="1" indent="0">
              <a:buNone/>
            </a:pPr>
            <a:r>
              <a:rPr lang="en-US" dirty="0"/>
              <a:t>  }</a:t>
            </a:r>
            <a:endParaRPr lang="es-ES" dirty="0"/>
          </a:p>
          <a:p>
            <a:r>
              <a:rPr lang="es-ES" dirty="0"/>
              <a:t>Para crear promesas ya concluidas:</a:t>
            </a:r>
          </a:p>
          <a:p>
            <a:pPr lvl="1"/>
            <a:r>
              <a:rPr lang="es-ES" dirty="0" err="1"/>
              <a:t>Promise.reject</a:t>
            </a:r>
            <a:r>
              <a:rPr lang="es-ES" dirty="0"/>
              <a:t>: Crea una promesa nueva como rechazada cuyo resultado es igual que el argumento pasado.</a:t>
            </a:r>
          </a:p>
          <a:p>
            <a:pPr lvl="1"/>
            <a:r>
              <a:rPr lang="es-ES" dirty="0" err="1"/>
              <a:t>Promise.resolve</a:t>
            </a:r>
            <a:r>
              <a:rPr lang="es-ES" dirty="0"/>
              <a:t>: Crea una promesa nueva como resuelta cuyo resultado es igual que su argumento.</a:t>
            </a:r>
          </a:p>
          <a:p>
            <a:r>
              <a:rPr lang="es-ES" dirty="0"/>
              <a:t>Un Observable se puede convertir en una promesa:</a:t>
            </a:r>
          </a:p>
          <a:p>
            <a:pPr marL="457200" lvl="1" indent="0">
              <a:buNone/>
            </a:pPr>
            <a:r>
              <a:rPr lang="es-ES" dirty="0"/>
              <a:t> </a:t>
            </a: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toPromise</a:t>
            </a:r>
            <a:r>
              <a:rPr lang="es-ES" dirty="0"/>
              <a:t>';</a:t>
            </a:r>
          </a:p>
          <a:p>
            <a:pPr marL="457200" lvl="1" indent="0">
              <a:buNone/>
            </a:pPr>
            <a:r>
              <a:rPr lang="en-US" dirty="0"/>
              <a:t> list() {</a:t>
            </a:r>
          </a:p>
          <a:p>
            <a:pPr marL="457200" lvl="1" indent="0">
              <a:buNone/>
            </a:pPr>
            <a:r>
              <a:rPr lang="en-US" dirty="0"/>
              <a:t>    return </a:t>
            </a:r>
            <a:r>
              <a:rPr lang="en-US" dirty="0" err="1"/>
              <a:t>this.http.get</a:t>
            </a:r>
            <a:r>
              <a:rPr lang="en-US" dirty="0"/>
              <a:t>(</a:t>
            </a:r>
            <a:r>
              <a:rPr lang="en-US" dirty="0" err="1"/>
              <a:t>this.baseUrl</a:t>
            </a:r>
            <a:r>
              <a:rPr lang="en-US" dirty="0"/>
              <a:t>).</a:t>
            </a:r>
            <a:r>
              <a:rPr lang="en-US" dirty="0" err="1"/>
              <a:t>toPromise</a:t>
            </a:r>
            <a:r>
              <a:rPr lang="en-US" dirty="0"/>
              <a:t>();</a:t>
            </a:r>
          </a:p>
          <a:p>
            <a:pPr marL="457200" lvl="1" indent="0">
              <a:buNone/>
            </a:pPr>
            <a:r>
              <a:rPr lang="en-US" dirty="0"/>
              <a:t>  }</a:t>
            </a:r>
          </a:p>
          <a:p>
            <a:pPr marL="457200" lvl="1" indent="0">
              <a:buNone/>
            </a:pPr>
            <a:endParaRPr lang="es-ES" dirty="0"/>
          </a:p>
          <a:p>
            <a:pPr marL="457200" lvl="1" indent="0">
              <a:buNone/>
            </a:pPr>
            <a:endParaRPr lang="es-ES" dirty="0"/>
          </a:p>
        </p:txBody>
      </p:sp>
    </p:spTree>
    <p:extLst>
      <p:ext uri="{BB962C8B-B14F-4D97-AF65-F5344CB8AC3E}">
        <p14:creationId xmlns:p14="http://schemas.microsoft.com/office/powerpoint/2010/main" val="33591241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Invocar promesas</a:t>
            </a:r>
          </a:p>
        </p:txBody>
      </p:sp>
      <p:sp>
        <p:nvSpPr>
          <p:cNvPr id="3" name="Marcador de contenido 2"/>
          <p:cNvSpPr>
            <a:spLocks noGrp="1"/>
          </p:cNvSpPr>
          <p:nvPr>
            <p:ph idx="1"/>
          </p:nvPr>
        </p:nvSpPr>
        <p:spPr>
          <a:xfrm>
            <a:off x="457200" y="1600200"/>
            <a:ext cx="8229600" cy="4853136"/>
          </a:xfrm>
        </p:spPr>
        <p:txBody>
          <a:bodyPr>
            <a:normAutofit fontScale="77500" lnSpcReduction="20000"/>
          </a:bodyPr>
          <a:lstStyle/>
          <a:p>
            <a:r>
              <a:rPr lang="es-ES" dirty="0"/>
              <a:t>El objeto </a:t>
            </a:r>
            <a:r>
              <a:rPr lang="es-ES" dirty="0" err="1"/>
              <a:t>Promise</a:t>
            </a:r>
            <a:r>
              <a:rPr lang="es-ES" dirty="0"/>
              <a:t> creado expone los métodos:</a:t>
            </a:r>
          </a:p>
          <a:p>
            <a:pPr lvl="1"/>
            <a:r>
              <a:rPr lang="es-ES" dirty="0" err="1"/>
              <a:t>then</a:t>
            </a:r>
            <a:r>
              <a:rPr lang="es-ES" dirty="0"/>
              <a:t>(</a:t>
            </a:r>
            <a:r>
              <a:rPr lang="es-ES" dirty="0" err="1"/>
              <a:t>fnResuelta</a:t>
            </a:r>
            <a:r>
              <a:rPr lang="es-ES" dirty="0"/>
              <a:t>, </a:t>
            </a:r>
            <a:r>
              <a:rPr lang="es-ES" dirty="0" err="1"/>
              <a:t>fnRechazada</a:t>
            </a:r>
            <a:r>
              <a:rPr lang="es-ES" dirty="0"/>
              <a:t>): Recibe como parámetro la función a ejecutar cuando termine la anterior y, opcionalmente, la función a ejecutar en caso de que falle la anterior.</a:t>
            </a:r>
          </a:p>
          <a:p>
            <a:pPr lvl="1"/>
            <a:r>
              <a:rPr lang="es-ES" dirty="0"/>
              <a:t>catch(</a:t>
            </a:r>
            <a:r>
              <a:rPr lang="es-ES" dirty="0" err="1"/>
              <a:t>fnError</a:t>
            </a:r>
            <a:r>
              <a:rPr lang="es-ES" dirty="0"/>
              <a:t>): Recibe como parámetro la función a ejecutar en caso de que falle.</a:t>
            </a:r>
          </a:p>
          <a:p>
            <a:pPr marL="857250" lvl="2" indent="0">
              <a:buNone/>
            </a:pPr>
            <a:r>
              <a:rPr lang="es-ES" dirty="0" err="1"/>
              <a:t>list</a:t>
            </a:r>
            <a:r>
              <a:rPr lang="es-ES" dirty="0"/>
              <a:t>().</a:t>
            </a:r>
            <a:r>
              <a:rPr lang="es-ES" dirty="0" err="1"/>
              <a:t>then</a:t>
            </a:r>
            <a:r>
              <a:rPr lang="es-ES" dirty="0"/>
              <a:t>(calcular, </a:t>
            </a:r>
            <a:r>
              <a:rPr lang="es-ES" dirty="0" err="1"/>
              <a:t>ponError</a:t>
            </a:r>
            <a:r>
              <a:rPr lang="es-ES" dirty="0"/>
              <a:t>).</a:t>
            </a:r>
            <a:r>
              <a:rPr lang="es-ES" dirty="0" err="1"/>
              <a:t>then</a:t>
            </a:r>
            <a:r>
              <a:rPr lang="es-ES" dirty="0"/>
              <a:t>(guardar)</a:t>
            </a:r>
          </a:p>
          <a:p>
            <a:r>
              <a:rPr lang="es-ES" dirty="0"/>
              <a:t>Otras formas de crear e invocar promesas son:</a:t>
            </a:r>
          </a:p>
          <a:p>
            <a:pPr lvl="1"/>
            <a:r>
              <a:rPr lang="es-ES" dirty="0" err="1"/>
              <a:t>Promise.all</a:t>
            </a:r>
            <a:r>
              <a:rPr lang="es-ES" dirty="0"/>
              <a:t>: Combina dos o más promesas y realiza la devolución solo cuando todas las promesas especificadas se completan o alguna se rechaza.</a:t>
            </a:r>
          </a:p>
          <a:p>
            <a:pPr lvl="1"/>
            <a:r>
              <a:rPr lang="es-ES" dirty="0" err="1"/>
              <a:t>Promise.race</a:t>
            </a:r>
            <a:r>
              <a:rPr lang="es-ES" dirty="0"/>
              <a:t>: Crea una nueva promesa que resolverá o rechazará con el mismo valor de resultado que la primera promesa que se va resolver o rechazar entre los argumentos pasados.</a:t>
            </a:r>
          </a:p>
          <a:p>
            <a:pPr lvl="1"/>
            <a:endParaRPr lang="es-ES" dirty="0"/>
          </a:p>
        </p:txBody>
      </p:sp>
    </p:spTree>
    <p:extLst>
      <p:ext uri="{BB962C8B-B14F-4D97-AF65-F5344CB8AC3E}">
        <p14:creationId xmlns:p14="http://schemas.microsoft.com/office/powerpoint/2010/main" val="4241872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r>
              <a:rPr lang="es-ES" dirty="0">
                <a:hlinkClick r:id="rId2"/>
              </a:rPr>
              <a:t>https://rangle.io/resources/small-computers-big-performance-optimize-your-angular/</a:t>
            </a:r>
            <a:endParaRPr lang="es-ES" dirty="0"/>
          </a:p>
          <a:p>
            <a:r>
              <a:rPr lang="es-ES" dirty="0">
                <a:hlinkClick r:id="rId3"/>
              </a:rPr>
              <a:t>https://angular-2-training-book.rangle.io/handout/observables/using_observables_from_other_sources.html</a:t>
            </a:r>
            <a:endParaRPr lang="es-ES" dirty="0"/>
          </a:p>
          <a:p>
            <a:r>
              <a:rPr lang="es-ES" dirty="0">
                <a:hlinkClick r:id="rId4"/>
              </a:rPr>
              <a:t>https://toddmotto.com/lazy-loading-angular-code-splitting-webpack</a:t>
            </a:r>
            <a:endParaRPr lang="es-ES" dirty="0"/>
          </a:p>
          <a:p>
            <a:endParaRPr lang="es-ES" dirty="0"/>
          </a:p>
          <a:p>
            <a:endParaRPr lang="es-ES" dirty="0"/>
          </a:p>
        </p:txBody>
      </p:sp>
    </p:spTree>
    <p:extLst>
      <p:ext uri="{BB962C8B-B14F-4D97-AF65-F5344CB8AC3E}">
        <p14:creationId xmlns:p14="http://schemas.microsoft.com/office/powerpoint/2010/main" val="289453220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a:t>
            </a:r>
          </a:p>
        </p:txBody>
      </p:sp>
      <p:sp>
        <p:nvSpPr>
          <p:cNvPr id="3" name="Marcador de texto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00587125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Introducción</a:t>
            </a:r>
          </a:p>
        </p:txBody>
      </p:sp>
      <p:sp>
        <p:nvSpPr>
          <p:cNvPr id="5" name="Marcador de contenido 4"/>
          <p:cNvSpPr>
            <a:spLocks noGrp="1"/>
          </p:cNvSpPr>
          <p:nvPr>
            <p:ph idx="1"/>
          </p:nvPr>
        </p:nvSpPr>
        <p:spPr>
          <a:xfrm>
            <a:off x="457200" y="1600200"/>
            <a:ext cx="8229600" cy="4781128"/>
          </a:xfrm>
        </p:spPr>
        <p:txBody>
          <a:bodyPr>
            <a:normAutofit fontScale="70000" lnSpcReduction="20000"/>
          </a:bodyPr>
          <a:lstStyle/>
          <a:p>
            <a:pPr fontAlgn="base"/>
            <a:r>
              <a:rPr lang="es-ES" dirty="0"/>
              <a:t>Las directivas son marcas en los elementos del árbol DOM, en los nodos del HTML, que indican al Angular que debe asignar cierto comportamiento a dichos elementos o transformarlos según corresponda.</a:t>
            </a:r>
          </a:p>
          <a:p>
            <a:pPr fontAlgn="base"/>
            <a:r>
              <a:rPr lang="es-ES" dirty="0"/>
              <a:t>Podríamos decir que las directivas nos permiten añadir comportamiento dinámico al árbol DOM, haciendo uso de las directivas propias del Angular o extender la funcionalidad hasta donde necesitemos creando las nuestras propias. </a:t>
            </a:r>
          </a:p>
          <a:p>
            <a:pPr fontAlgn="base"/>
            <a:r>
              <a:rPr lang="es-ES" dirty="0"/>
              <a:t>La recomendación es que el único sitio donde se puede manipular el árbol DOM debe ser en las directivas, para que entre dentro del ciclo de vida de compilación, </a:t>
            </a:r>
            <a:r>
              <a:rPr lang="es-ES" dirty="0" err="1"/>
              <a:t>binding</a:t>
            </a:r>
            <a:r>
              <a:rPr lang="es-ES" dirty="0"/>
              <a:t> y </a:t>
            </a:r>
            <a:r>
              <a:rPr lang="es-ES" dirty="0" err="1"/>
              <a:t>renderización</a:t>
            </a:r>
            <a:r>
              <a:rPr lang="es-ES" dirty="0"/>
              <a:t> del HTML que sigue el Angular.</a:t>
            </a:r>
          </a:p>
          <a:p>
            <a:pPr fontAlgn="base"/>
            <a:r>
              <a:rPr lang="es-ES" dirty="0"/>
              <a:t>Aunque un componente es técnicamente una directiva-con-plantilla, conceptualmente son dos elementos completamente diferentes.</a:t>
            </a:r>
          </a:p>
          <a:p>
            <a:r>
              <a:rPr lang="es-ES" dirty="0"/>
              <a:t>Las directivas son clases decoradas con @</a:t>
            </a:r>
            <a:r>
              <a:rPr lang="es-ES" dirty="0" err="1"/>
              <a:t>Directive</a:t>
            </a:r>
            <a:r>
              <a:rPr lang="es-ES" dirty="0"/>
              <a:t>.</a:t>
            </a:r>
          </a:p>
          <a:p>
            <a:endParaRPr lang="es-ES" dirty="0"/>
          </a:p>
        </p:txBody>
      </p:sp>
    </p:spTree>
    <p:extLst>
      <p:ext uri="{BB962C8B-B14F-4D97-AF65-F5344CB8AC3E}">
        <p14:creationId xmlns:p14="http://schemas.microsoft.com/office/powerpoint/2010/main" val="315600052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Características de las directivas</a:t>
            </a:r>
          </a:p>
        </p:txBody>
      </p:sp>
      <p:sp>
        <p:nvSpPr>
          <p:cNvPr id="5" name="Marcador de contenido 4"/>
          <p:cNvSpPr>
            <a:spLocks noGrp="1"/>
          </p:cNvSpPr>
          <p:nvPr>
            <p:ph idx="1"/>
          </p:nvPr>
        </p:nvSpPr>
        <p:spPr/>
        <p:txBody>
          <a:bodyPr>
            <a:normAutofit fontScale="70000" lnSpcReduction="20000"/>
          </a:bodyPr>
          <a:lstStyle/>
          <a:p>
            <a:pPr fontAlgn="base"/>
            <a:r>
              <a:rPr lang="es-ES" dirty="0"/>
              <a:t>Las directivas se clasifican en dos tipos:</a:t>
            </a:r>
          </a:p>
          <a:p>
            <a:pPr lvl="1" fontAlgn="base"/>
            <a:r>
              <a:rPr lang="es-ES" dirty="0"/>
              <a:t>directivas estructurales: que alteran el diseño mediante la adición, eliminación y sustitución de elementos en DOM.</a:t>
            </a:r>
          </a:p>
          <a:p>
            <a:pPr lvl="1" fontAlgn="base"/>
            <a:r>
              <a:rPr lang="es-ES" dirty="0"/>
              <a:t>directivas atributos: que alteran la apariencia o el comportamiento de un elemento existente.</a:t>
            </a:r>
          </a:p>
          <a:p>
            <a:r>
              <a:rPr lang="es-ES" dirty="0"/>
              <a:t>Prefijos en Directivas</a:t>
            </a:r>
          </a:p>
          <a:p>
            <a:pPr lvl="1"/>
            <a:r>
              <a:rPr lang="es-ES" dirty="0"/>
              <a:t>El equipo de Angular recomienda que las directivas tengan siempre un prefijo de forma que no choquen con otras directivas creadas por otros desarrolladores o con actuales o futuras etiquetas de HTML. Por eso las directivas de Angular empiezan siempre por “</a:t>
            </a:r>
            <a:r>
              <a:rPr lang="es-ES" dirty="0" err="1"/>
              <a:t>ng</a:t>
            </a:r>
            <a:r>
              <a:rPr lang="es-ES" dirty="0"/>
              <a:t>”. </a:t>
            </a:r>
          </a:p>
          <a:p>
            <a:r>
              <a:rPr lang="es-ES" dirty="0"/>
              <a:t>Nombre</a:t>
            </a:r>
          </a:p>
          <a:p>
            <a:pPr lvl="1"/>
            <a:r>
              <a:rPr lang="es-ES" dirty="0"/>
              <a:t>El nombre de las directivas utiliza la notación </a:t>
            </a:r>
            <a:r>
              <a:rPr lang="es-ES" dirty="0" err="1"/>
              <a:t>camel</a:t>
            </a:r>
            <a:r>
              <a:rPr lang="es-ES" dirty="0"/>
              <a:t> sigue el formato de los identificadores en JavaScript. Es el nombre que se usa en la documentación de Angular y el que se usa cuando se crea una nueva directiva. </a:t>
            </a:r>
          </a:p>
        </p:txBody>
      </p:sp>
    </p:spTree>
    <p:extLst>
      <p:ext uri="{BB962C8B-B14F-4D97-AF65-F5344CB8AC3E}">
        <p14:creationId xmlns:p14="http://schemas.microsoft.com/office/powerpoint/2010/main" val="572259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Actualidad</a:t>
            </a:r>
          </a:p>
        </p:txBody>
      </p:sp>
      <p:sp>
        <p:nvSpPr>
          <p:cNvPr id="5" name="Marcador de texto 4"/>
          <p:cNvSpPr>
            <a:spLocks noGrp="1"/>
          </p:cNvSpPr>
          <p:nvPr>
            <p:ph type="body" idx="1"/>
          </p:nvPr>
        </p:nvSpPr>
        <p:spPr/>
        <p:txBody>
          <a:bodyPr/>
          <a:lstStyle/>
          <a:p>
            <a:r>
              <a:rPr lang="es-ES" dirty="0"/>
              <a:t>Cliente</a:t>
            </a:r>
          </a:p>
        </p:txBody>
      </p:sp>
      <p:sp>
        <p:nvSpPr>
          <p:cNvPr id="6" name="Marcador de contenido 5"/>
          <p:cNvSpPr>
            <a:spLocks noGrp="1"/>
          </p:cNvSpPr>
          <p:nvPr>
            <p:ph sz="half" idx="2"/>
          </p:nvPr>
        </p:nvSpPr>
        <p:spPr/>
        <p:txBody>
          <a:bodyPr/>
          <a:lstStyle/>
          <a:p>
            <a:r>
              <a:rPr lang="es-ES" dirty="0"/>
              <a:t>Navegadores</a:t>
            </a:r>
          </a:p>
          <a:p>
            <a:pPr lvl="1"/>
            <a:r>
              <a:rPr lang="es-ES" dirty="0"/>
              <a:t>HTML 5</a:t>
            </a:r>
          </a:p>
          <a:p>
            <a:pPr lvl="1"/>
            <a:r>
              <a:rPr lang="es-ES" dirty="0"/>
              <a:t>CSS 3</a:t>
            </a:r>
          </a:p>
          <a:p>
            <a:pPr lvl="1"/>
            <a:r>
              <a:rPr lang="es-ES" dirty="0"/>
              <a:t> </a:t>
            </a:r>
            <a:r>
              <a:rPr lang="es-ES" strike="sngStrike" dirty="0"/>
              <a:t>RIA</a:t>
            </a:r>
          </a:p>
          <a:p>
            <a:pPr lvl="1"/>
            <a:r>
              <a:rPr lang="es-ES" dirty="0"/>
              <a:t>Móviles</a:t>
            </a:r>
          </a:p>
          <a:p>
            <a:pPr lvl="1"/>
            <a:r>
              <a:rPr lang="es-ES" dirty="0"/>
              <a:t>JS RIA Framework</a:t>
            </a:r>
          </a:p>
          <a:p>
            <a:pPr lvl="1"/>
            <a:r>
              <a:rPr lang="es-ES" dirty="0" err="1"/>
              <a:t>EcmaScript</a:t>
            </a:r>
            <a:r>
              <a:rPr lang="es-ES" dirty="0"/>
              <a:t> 6</a:t>
            </a:r>
          </a:p>
        </p:txBody>
      </p:sp>
      <p:sp>
        <p:nvSpPr>
          <p:cNvPr id="7" name="Marcador de texto 6"/>
          <p:cNvSpPr>
            <a:spLocks noGrp="1"/>
          </p:cNvSpPr>
          <p:nvPr>
            <p:ph type="body" sz="quarter" idx="3"/>
          </p:nvPr>
        </p:nvSpPr>
        <p:spPr/>
        <p:txBody>
          <a:bodyPr/>
          <a:lstStyle/>
          <a:p>
            <a:r>
              <a:rPr lang="es-ES" dirty="0"/>
              <a:t>Servidor</a:t>
            </a:r>
          </a:p>
        </p:txBody>
      </p:sp>
      <p:sp>
        <p:nvSpPr>
          <p:cNvPr id="8" name="Marcador de contenido 7"/>
          <p:cNvSpPr>
            <a:spLocks noGrp="1"/>
          </p:cNvSpPr>
          <p:nvPr>
            <p:ph sz="quarter" idx="4"/>
          </p:nvPr>
        </p:nvSpPr>
        <p:spPr/>
        <p:txBody>
          <a:bodyPr>
            <a:normAutofit/>
          </a:bodyPr>
          <a:lstStyle/>
          <a:p>
            <a:r>
              <a:rPr lang="es-ES" dirty="0"/>
              <a:t>Servidor Web</a:t>
            </a:r>
          </a:p>
          <a:p>
            <a:pPr lvl="1"/>
            <a:r>
              <a:rPr lang="es-ES" dirty="0"/>
              <a:t>Servidor de ficheros</a:t>
            </a:r>
          </a:p>
          <a:p>
            <a:pPr lvl="1"/>
            <a:r>
              <a:rPr lang="es-ES" dirty="0"/>
              <a:t>Ficheros estáticos</a:t>
            </a:r>
          </a:p>
          <a:p>
            <a:pPr lvl="1"/>
            <a:r>
              <a:rPr lang="es-ES" dirty="0"/>
              <a:t>Ficheros dinámicos</a:t>
            </a:r>
          </a:p>
          <a:p>
            <a:pPr lvl="1"/>
            <a:r>
              <a:rPr lang="es-ES" dirty="0" err="1"/>
              <a:t>Sricpting</a:t>
            </a:r>
            <a:r>
              <a:rPr lang="es-ES" dirty="0"/>
              <a:t> de servidor</a:t>
            </a:r>
          </a:p>
          <a:p>
            <a:pPr lvl="1"/>
            <a:r>
              <a:rPr lang="es-ES" dirty="0"/>
              <a:t>Servidor de aplicaciones</a:t>
            </a:r>
          </a:p>
          <a:p>
            <a:pPr lvl="2"/>
            <a:r>
              <a:rPr lang="es-ES" dirty="0" err="1"/>
              <a:t>NodeJS</a:t>
            </a:r>
            <a:endParaRPr lang="es-ES" dirty="0"/>
          </a:p>
          <a:p>
            <a:pPr lvl="1"/>
            <a:r>
              <a:rPr lang="es-ES" dirty="0"/>
              <a:t>Web </a:t>
            </a:r>
            <a:r>
              <a:rPr lang="es-ES" dirty="0" err="1"/>
              <a:t>Services</a:t>
            </a:r>
            <a:endParaRPr lang="es-ES" dirty="0"/>
          </a:p>
          <a:p>
            <a:pPr lvl="1"/>
            <a:r>
              <a:rPr lang="en-AU" dirty="0"/>
              <a:t>Server-Sent Events</a:t>
            </a:r>
          </a:p>
          <a:p>
            <a:pPr lvl="2"/>
            <a:r>
              <a:rPr lang="en-AU" dirty="0" err="1"/>
              <a:t>Notificaciones</a:t>
            </a:r>
            <a:r>
              <a:rPr lang="en-AU" dirty="0"/>
              <a:t> PUSH</a:t>
            </a:r>
            <a:endParaRPr lang="es-ES" dirty="0"/>
          </a:p>
        </p:txBody>
      </p:sp>
      <p:sp>
        <p:nvSpPr>
          <p:cNvPr id="9" name="Flecha derecha 8"/>
          <p:cNvSpPr/>
          <p:nvPr/>
        </p:nvSpPr>
        <p:spPr>
          <a:xfrm>
            <a:off x="2995204" y="2410452"/>
            <a:ext cx="2016224" cy="655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URL+Datos</a:t>
            </a:r>
            <a:endParaRPr lang="es-ES" dirty="0"/>
          </a:p>
        </p:txBody>
      </p:sp>
      <p:sp>
        <p:nvSpPr>
          <p:cNvPr id="10" name="Flecha izquierda 9"/>
          <p:cNvSpPr/>
          <p:nvPr/>
        </p:nvSpPr>
        <p:spPr>
          <a:xfrm>
            <a:off x="2997335" y="3093594"/>
            <a:ext cx="1872208" cy="1152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Fichero</a:t>
            </a:r>
          </a:p>
          <a:p>
            <a:pPr algn="ctr"/>
            <a:r>
              <a:rPr lang="es-ES" dirty="0"/>
              <a:t>Resultante</a:t>
            </a:r>
          </a:p>
        </p:txBody>
      </p:sp>
      <p:sp>
        <p:nvSpPr>
          <p:cNvPr id="2" name="Flecha izquierda y derecha 1"/>
          <p:cNvSpPr/>
          <p:nvPr/>
        </p:nvSpPr>
        <p:spPr>
          <a:xfrm>
            <a:off x="2995204" y="4275814"/>
            <a:ext cx="2016224" cy="792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WebSocket</a:t>
            </a:r>
            <a:r>
              <a:rPr lang="es-ES" dirty="0"/>
              <a:t> </a:t>
            </a:r>
          </a:p>
        </p:txBody>
      </p:sp>
      <p:sp>
        <p:nvSpPr>
          <p:cNvPr id="11" name="Flecha izquierda 10"/>
          <p:cNvSpPr/>
          <p:nvPr/>
        </p:nvSpPr>
        <p:spPr>
          <a:xfrm>
            <a:off x="2997335" y="5037434"/>
            <a:ext cx="1872208" cy="11523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Server-</a:t>
            </a:r>
            <a:r>
              <a:rPr lang="es-ES" dirty="0" err="1"/>
              <a:t>Sent</a:t>
            </a:r>
            <a:r>
              <a:rPr lang="es-ES" dirty="0"/>
              <a:t> </a:t>
            </a:r>
            <a:r>
              <a:rPr lang="es-ES" dirty="0" err="1"/>
              <a:t>Events</a:t>
            </a:r>
            <a:endParaRPr lang="es-ES" dirty="0"/>
          </a:p>
        </p:txBody>
      </p:sp>
    </p:spTree>
    <p:extLst>
      <p:ext uri="{BB962C8B-B14F-4D97-AF65-F5344CB8AC3E}">
        <p14:creationId xmlns:p14="http://schemas.microsoft.com/office/powerpoint/2010/main" val="5853808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Registrar</a:t>
            </a:r>
          </a:p>
        </p:txBody>
      </p:sp>
      <p:sp>
        <p:nvSpPr>
          <p:cNvPr id="3" name="Marcador de contenido 2"/>
          <p:cNvSpPr>
            <a:spLocks noGrp="1"/>
          </p:cNvSpPr>
          <p:nvPr>
            <p:ph idx="1"/>
          </p:nvPr>
        </p:nvSpPr>
        <p:spPr/>
        <p:txBody>
          <a:bodyPr>
            <a:normAutofit fontScale="62500" lnSpcReduction="20000"/>
          </a:bodyPr>
          <a:lstStyle/>
          <a:p>
            <a:r>
              <a:rPr lang="es-ES" dirty="0"/>
              <a:t>Globalmente:</a:t>
            </a:r>
          </a:p>
          <a:p>
            <a:pPr marL="400050" lvl="1" indent="0">
              <a:buNone/>
            </a:pPr>
            <a:r>
              <a:rPr lang="es-ES" dirty="0"/>
              <a:t>@</a:t>
            </a:r>
            <a:r>
              <a:rPr lang="es-ES" dirty="0" err="1"/>
              <a:t>NgModule</a:t>
            </a:r>
            <a:r>
              <a:rPr lang="es-ES" dirty="0"/>
              <a:t>({</a:t>
            </a:r>
          </a:p>
          <a:p>
            <a:pPr marL="400050" lvl="1" indent="0">
              <a:buNone/>
            </a:pPr>
            <a:r>
              <a:rPr lang="es-ES" dirty="0"/>
              <a:t>  …</a:t>
            </a:r>
          </a:p>
          <a:p>
            <a:pPr marL="400050" lvl="1" indent="0">
              <a:buNone/>
            </a:pPr>
            <a:r>
              <a:rPr lang="es-ES" dirty="0"/>
              <a:t>  </a:t>
            </a:r>
            <a:r>
              <a:rPr lang="es-ES" dirty="0" err="1"/>
              <a:t>declarations</a:t>
            </a:r>
            <a:r>
              <a:rPr lang="es-ES" dirty="0"/>
              <a:t>: [ … , </a:t>
            </a:r>
            <a:r>
              <a:rPr lang="es-ES" dirty="0" err="1"/>
              <a:t>MyDirective</a:t>
            </a:r>
            <a:r>
              <a:rPr lang="es-ES" dirty="0"/>
              <a:t> ],</a:t>
            </a:r>
          </a:p>
          <a:p>
            <a:pPr marL="400050" lvl="1" indent="0">
              <a:buNone/>
            </a:pPr>
            <a:r>
              <a:rPr lang="es-ES" dirty="0"/>
              <a:t>  …</a:t>
            </a:r>
          </a:p>
          <a:p>
            <a:pPr marL="400050" lvl="1" indent="0">
              <a:buNone/>
            </a:pPr>
            <a:r>
              <a:rPr lang="es-ES" dirty="0"/>
              <a:t>  </a:t>
            </a:r>
            <a:r>
              <a:rPr lang="es-ES" dirty="0" err="1"/>
              <a:t>exports</a:t>
            </a:r>
            <a:r>
              <a:rPr lang="es-ES" dirty="0"/>
              <a:t>: [ </a:t>
            </a:r>
            <a:r>
              <a:rPr lang="es-ES" dirty="0" err="1"/>
              <a:t>MyDirective</a:t>
            </a:r>
            <a:r>
              <a:rPr lang="es-ES" dirty="0"/>
              <a:t> ] // En los módulos de características</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AppModule</a:t>
            </a:r>
            <a:r>
              <a:rPr lang="es-ES" dirty="0"/>
              <a:t> { }</a:t>
            </a:r>
          </a:p>
          <a:p>
            <a:r>
              <a:rPr lang="es-ES" dirty="0"/>
              <a:t>En el contenedor:</a:t>
            </a:r>
          </a:p>
          <a:p>
            <a:pPr marL="457200" lvl="1" indent="0">
              <a:buNone/>
            </a:pPr>
            <a:r>
              <a:rPr lang="es-ES" dirty="0"/>
              <a:t>@</a:t>
            </a:r>
            <a:r>
              <a:rPr lang="es-ES" dirty="0" err="1"/>
              <a:t>Component</a:t>
            </a:r>
            <a:r>
              <a:rPr lang="es-ES" dirty="0"/>
              <a:t>({</a:t>
            </a:r>
          </a:p>
          <a:p>
            <a:pPr marL="457200" lvl="1" indent="0">
              <a:buNone/>
            </a:pPr>
            <a:r>
              <a:rPr lang="es-ES" dirty="0"/>
              <a:t>  …</a:t>
            </a:r>
          </a:p>
          <a:p>
            <a:pPr marL="457200" lvl="1" indent="0">
              <a:buNone/>
            </a:pPr>
            <a:r>
              <a:rPr lang="es-ES" dirty="0"/>
              <a:t>  </a:t>
            </a:r>
            <a:r>
              <a:rPr lang="es-ES" dirty="0" err="1"/>
              <a:t>entryComponents</a:t>
            </a:r>
            <a:r>
              <a:rPr lang="es-ES" dirty="0"/>
              <a:t>:  [ … , </a:t>
            </a:r>
            <a:r>
              <a:rPr lang="es-ES" dirty="0" err="1"/>
              <a:t>MyDirective</a:t>
            </a:r>
            <a:r>
              <a:rPr lang="es-ES" dirty="0"/>
              <a:t> ],</a:t>
            </a:r>
          </a:p>
          <a:p>
            <a:pPr marL="457200" lvl="1" indent="0">
              <a:buNone/>
            </a:pPr>
            <a:r>
              <a:rPr lang="es-ES" dirty="0"/>
              <a:t>  …</a:t>
            </a:r>
          </a:p>
          <a:p>
            <a:pPr marL="457200" lvl="1" indent="0">
              <a:buNone/>
            </a:pPr>
            <a:r>
              <a:rPr lang="es-ES" dirty="0"/>
              <a:t>})</a:t>
            </a:r>
          </a:p>
          <a:p>
            <a:pPr marL="457200" lvl="1" indent="0">
              <a:buNone/>
            </a:pPr>
            <a:r>
              <a:rPr lang="es-ES" dirty="0" err="1"/>
              <a:t>export</a:t>
            </a:r>
            <a:r>
              <a:rPr lang="es-ES" dirty="0"/>
              <a:t> </a:t>
            </a:r>
            <a:r>
              <a:rPr lang="es-ES" dirty="0" err="1"/>
              <a:t>class</a:t>
            </a:r>
            <a:r>
              <a:rPr lang="es-ES" dirty="0"/>
              <a:t> </a:t>
            </a:r>
            <a:r>
              <a:rPr lang="es-ES" dirty="0" err="1"/>
              <a:t>AppComponent</a:t>
            </a:r>
            <a:r>
              <a:rPr lang="es-ES" dirty="0"/>
              <a:t> { … }</a:t>
            </a:r>
          </a:p>
          <a:p>
            <a:endParaRPr lang="es-ES" dirty="0"/>
          </a:p>
          <a:p>
            <a:pPr marL="400050" lvl="1" indent="0">
              <a:buNone/>
            </a:pPr>
            <a:endParaRPr lang="es-ES" dirty="0"/>
          </a:p>
        </p:txBody>
      </p:sp>
    </p:spTree>
    <p:extLst>
      <p:ext uri="{BB962C8B-B14F-4D97-AF65-F5344CB8AC3E}">
        <p14:creationId xmlns:p14="http://schemas.microsoft.com/office/powerpoint/2010/main" val="298234122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
            </a:r>
            <a:r>
              <a:rPr lang="es-ES" dirty="0" err="1"/>
              <a:t>Directive</a:t>
            </a:r>
            <a:endParaRPr lang="es-ES" dirty="0"/>
          </a:p>
        </p:txBody>
      </p:sp>
      <p:sp>
        <p:nvSpPr>
          <p:cNvPr id="3" name="Marcador de contenido 2"/>
          <p:cNvSpPr>
            <a:spLocks noGrp="1"/>
          </p:cNvSpPr>
          <p:nvPr>
            <p:ph idx="1"/>
          </p:nvPr>
        </p:nvSpPr>
        <p:spPr/>
        <p:txBody>
          <a:bodyPr>
            <a:normAutofit fontScale="70000" lnSpcReduction="20000"/>
          </a:bodyPr>
          <a:lstStyle/>
          <a:p>
            <a:r>
              <a:rPr lang="es-ES" b="1" dirty="0"/>
              <a:t>selector</a:t>
            </a:r>
            <a:r>
              <a:rPr lang="es-ES" dirty="0"/>
              <a:t>: Selector CSS que indica a Angular que debe ejecutar la directiva cuando se encuentra un elemento con ese nombre en el HTML. </a:t>
            </a:r>
          </a:p>
          <a:p>
            <a:r>
              <a:rPr lang="es-ES" b="1" dirty="0" err="1"/>
              <a:t>providers</a:t>
            </a:r>
            <a:r>
              <a:rPr lang="es-ES" dirty="0"/>
              <a:t>: Lista de los proveedores disponibles para esta directiva.</a:t>
            </a:r>
          </a:p>
          <a:p>
            <a:r>
              <a:rPr lang="es-ES" b="1" dirty="0"/>
              <a:t>inputs</a:t>
            </a:r>
            <a:r>
              <a:rPr lang="es-ES" dirty="0"/>
              <a:t>: Lista de nombres de las propiedades que se enlazan a datos con las entradas del componente.</a:t>
            </a:r>
          </a:p>
          <a:p>
            <a:r>
              <a:rPr lang="es-ES" b="1" dirty="0"/>
              <a:t>outputs</a:t>
            </a:r>
            <a:r>
              <a:rPr lang="es-ES" dirty="0"/>
              <a:t>: Lista de los nombres de las propiedades de la clase que exponen a los eventos de salida que otros pueden suscribirse.</a:t>
            </a:r>
          </a:p>
          <a:p>
            <a:r>
              <a:rPr lang="es-ES" b="1" dirty="0" err="1"/>
              <a:t>exportAs</a:t>
            </a:r>
            <a:r>
              <a:rPr lang="es-ES" dirty="0"/>
              <a:t>: nombre bajo el cual se exporta la instancia de la directiva para asignarlas en las variables referencia en las plantillas.</a:t>
            </a:r>
          </a:p>
          <a:p>
            <a:r>
              <a:rPr lang="es-ES" b="1" dirty="0"/>
              <a:t>host</a:t>
            </a:r>
            <a:r>
              <a:rPr lang="es-ES" dirty="0"/>
              <a:t>: enlace de eventos, propiedades y atributos del elemento host con propiedades y métodos de la clase.</a:t>
            </a:r>
          </a:p>
          <a:p>
            <a:r>
              <a:rPr lang="es-ES" b="1" dirty="0" err="1"/>
              <a:t>queries</a:t>
            </a:r>
            <a:r>
              <a:rPr lang="es-ES" dirty="0"/>
              <a:t>: configura las consultas que se pueden inyectar en el componente</a:t>
            </a:r>
          </a:p>
          <a:p>
            <a:endParaRPr lang="es-ES" dirty="0"/>
          </a:p>
        </p:txBody>
      </p:sp>
    </p:spTree>
    <p:extLst>
      <p:ext uri="{BB962C8B-B14F-4D97-AF65-F5344CB8AC3E}">
        <p14:creationId xmlns:p14="http://schemas.microsoft.com/office/powerpoint/2010/main" val="15879399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 personalizada</a:t>
            </a:r>
          </a:p>
        </p:txBody>
      </p:sp>
      <p:sp>
        <p:nvSpPr>
          <p:cNvPr id="3" name="Marcador de contenido 2"/>
          <p:cNvSpPr>
            <a:spLocks noGrp="1"/>
          </p:cNvSpPr>
          <p:nvPr>
            <p:ph idx="1"/>
          </p:nvPr>
        </p:nvSpPr>
        <p:spPr/>
        <p:txBody>
          <a:bodyPr>
            <a:normAutofit fontScale="47500" lnSpcReduction="20000"/>
          </a:bodyPr>
          <a:lstStyle/>
          <a:p>
            <a:pPr marL="0" indent="0">
              <a:buNone/>
            </a:pPr>
            <a:r>
              <a:rPr lang="es-ES" dirty="0" err="1"/>
              <a:t>import</a:t>
            </a:r>
            <a:r>
              <a:rPr lang="es-ES" dirty="0"/>
              <a:t> { </a:t>
            </a:r>
            <a:r>
              <a:rPr lang="es-ES" dirty="0" err="1"/>
              <a:t>Directive</a:t>
            </a:r>
            <a:r>
              <a:rPr lang="es-ES" dirty="0"/>
              <a:t>, Input, Output, </a:t>
            </a:r>
            <a:r>
              <a:rPr lang="es-ES" dirty="0" err="1"/>
              <a:t>HostListener</a:t>
            </a:r>
            <a:r>
              <a:rPr lang="es-ES" dirty="0"/>
              <a:t>, </a:t>
            </a:r>
            <a:r>
              <a:rPr lang="es-ES" dirty="0" err="1"/>
              <a:t>EventEmitter</a:t>
            </a:r>
            <a:r>
              <a:rPr lang="es-ES" dirty="0"/>
              <a:t>, </a:t>
            </a:r>
            <a:r>
              <a:rPr lang="es-ES" dirty="0" err="1"/>
              <a:t>HostBinding</a:t>
            </a:r>
            <a:r>
              <a:rPr lang="es-ES" dirty="0"/>
              <a:t> } </a:t>
            </a:r>
            <a:r>
              <a:rPr lang="es-ES" dirty="0" err="1"/>
              <a:t>from</a:t>
            </a:r>
            <a:r>
              <a:rPr lang="es-ES" dirty="0"/>
              <a:t> '@angular/</a:t>
            </a:r>
            <a:r>
              <a:rPr lang="es-ES" dirty="0" err="1"/>
              <a:t>core</a:t>
            </a:r>
            <a:r>
              <a:rPr lang="es-ES" dirty="0"/>
              <a:t>';</a:t>
            </a:r>
          </a:p>
          <a:p>
            <a:pPr marL="1714500" lvl="4" indent="0">
              <a:buNone/>
            </a:pPr>
            <a:endParaRPr lang="es-ES" dirty="0"/>
          </a:p>
          <a:p>
            <a:pPr marL="0" indent="0">
              <a:buNone/>
            </a:pPr>
            <a:r>
              <a:rPr lang="es-ES" dirty="0"/>
              <a:t>@</a:t>
            </a:r>
            <a:r>
              <a:rPr lang="es-ES" dirty="0" err="1"/>
              <a:t>Directive</a:t>
            </a:r>
            <a:r>
              <a:rPr lang="es-ES" dirty="0"/>
              <a:t>({  selector: `[</a:t>
            </a:r>
            <a:r>
              <a:rPr lang="es-ES" dirty="0" err="1"/>
              <a:t>winConfirm</a:t>
            </a:r>
            <a:r>
              <a:rPr lang="es-ES" dirty="0"/>
              <a:t>]` })</a:t>
            </a:r>
          </a:p>
          <a:p>
            <a:pPr marL="0" indent="0">
              <a:buNone/>
            </a:pPr>
            <a:r>
              <a:rPr lang="es-ES" dirty="0" err="1"/>
              <a:t>export</a:t>
            </a:r>
            <a:r>
              <a:rPr lang="es-ES" dirty="0"/>
              <a:t> </a:t>
            </a:r>
            <a:r>
              <a:rPr lang="es-ES" dirty="0" err="1"/>
              <a:t>class</a:t>
            </a:r>
            <a:r>
              <a:rPr lang="es-ES" dirty="0"/>
              <a:t> </a:t>
            </a:r>
            <a:r>
              <a:rPr lang="es-ES" dirty="0" err="1"/>
              <a:t>WindowConfirmDirective</a:t>
            </a:r>
            <a:r>
              <a:rPr lang="es-ES" dirty="0"/>
              <a:t> {</a:t>
            </a:r>
          </a:p>
          <a:p>
            <a:pPr marL="0" indent="0">
              <a:buNone/>
            </a:pPr>
            <a:r>
              <a:rPr lang="es-ES" dirty="0"/>
              <a:t>  @Input() </a:t>
            </a:r>
            <a:r>
              <a:rPr lang="es-ES" dirty="0" err="1"/>
              <a:t>winConfirmMessage</a:t>
            </a:r>
            <a:r>
              <a:rPr lang="es-ES" dirty="0"/>
              <a:t> = '¿Seguro?';</a:t>
            </a:r>
          </a:p>
          <a:p>
            <a:pPr marL="0" indent="0">
              <a:buNone/>
            </a:pPr>
            <a:r>
              <a:rPr lang="es-ES" dirty="0"/>
              <a:t>  @Output() </a:t>
            </a:r>
            <a:r>
              <a:rPr lang="es-ES" dirty="0" err="1"/>
              <a:t>winConfirm</a:t>
            </a:r>
            <a:r>
              <a:rPr lang="es-ES" dirty="0"/>
              <a:t>: </a:t>
            </a:r>
            <a:r>
              <a:rPr lang="es-ES" dirty="0" err="1"/>
              <a:t>EventEmitter</a:t>
            </a:r>
            <a:r>
              <a:rPr lang="es-ES" dirty="0"/>
              <a:t>&lt;</a:t>
            </a:r>
            <a:r>
              <a:rPr lang="es-ES" dirty="0" err="1"/>
              <a:t>any</a:t>
            </a:r>
            <a:r>
              <a:rPr lang="es-ES" dirty="0"/>
              <a:t>&gt; = new </a:t>
            </a:r>
            <a:r>
              <a:rPr lang="es-ES" dirty="0" err="1"/>
              <a:t>EventEmitter</a:t>
            </a:r>
            <a:r>
              <a:rPr lang="es-ES" dirty="0"/>
              <a:t>();</a:t>
            </a:r>
          </a:p>
          <a:p>
            <a:pPr marL="0" indent="0">
              <a:buNone/>
            </a:pPr>
            <a:r>
              <a:rPr lang="es-ES" dirty="0"/>
              <a:t>  @</a:t>
            </a:r>
            <a:r>
              <a:rPr lang="es-ES" dirty="0" err="1"/>
              <a:t>HostBinding</a:t>
            </a:r>
            <a:r>
              <a:rPr lang="es-ES" dirty="0"/>
              <a:t>('</a:t>
            </a:r>
            <a:r>
              <a:rPr lang="es-ES" dirty="0" err="1"/>
              <a:t>class.pressed</a:t>
            </a:r>
            <a:r>
              <a:rPr lang="es-ES" dirty="0"/>
              <a:t>') </a:t>
            </a:r>
            <a:r>
              <a:rPr lang="es-ES" dirty="0" err="1"/>
              <a:t>isPressed</a:t>
            </a:r>
            <a:r>
              <a:rPr lang="es-ES" dirty="0"/>
              <a:t>: </a:t>
            </a:r>
            <a:r>
              <a:rPr lang="es-ES" dirty="0" err="1"/>
              <a:t>boolean</a:t>
            </a:r>
            <a:r>
              <a:rPr lang="es-ES" dirty="0"/>
              <a:t> = false;</a:t>
            </a:r>
          </a:p>
          <a:p>
            <a:pPr marL="1714500" lvl="4" indent="0">
              <a:buNone/>
            </a:pPr>
            <a:endParaRPr lang="es-ES" dirty="0"/>
          </a:p>
          <a:p>
            <a:pPr marL="0" indent="0">
              <a:buNone/>
            </a:pPr>
            <a:r>
              <a:rPr lang="es-ES" dirty="0"/>
              <a:t>  @</a:t>
            </a:r>
            <a:r>
              <a:rPr lang="es-ES" dirty="0" err="1"/>
              <a:t>HostListener</a:t>
            </a:r>
            <a:r>
              <a:rPr lang="es-ES" dirty="0"/>
              <a:t>('</a:t>
            </a:r>
            <a:r>
              <a:rPr lang="es-ES" dirty="0" err="1"/>
              <a:t>click</a:t>
            </a:r>
            <a:r>
              <a:rPr lang="es-ES" dirty="0"/>
              <a:t>', ['$</a:t>
            </a:r>
            <a:r>
              <a:rPr lang="es-ES" dirty="0" err="1"/>
              <a:t>event</a:t>
            </a:r>
            <a:r>
              <a:rPr lang="es-ES" dirty="0"/>
              <a:t>'])</a:t>
            </a:r>
          </a:p>
          <a:p>
            <a:pPr marL="0" indent="0">
              <a:buNone/>
            </a:pPr>
            <a:r>
              <a:rPr lang="es-ES" dirty="0"/>
              <a:t>  </a:t>
            </a:r>
            <a:r>
              <a:rPr lang="es-ES" dirty="0" err="1"/>
              <a:t>confirmFirst</a:t>
            </a:r>
            <a:r>
              <a:rPr lang="es-ES" dirty="0"/>
              <a:t>() {</a:t>
            </a:r>
          </a:p>
          <a:p>
            <a:pPr marL="0" indent="0">
              <a:buNone/>
            </a:pPr>
            <a:r>
              <a:rPr lang="es-ES" dirty="0"/>
              <a:t>    </a:t>
            </a:r>
            <a:r>
              <a:rPr lang="es-ES" dirty="0" err="1"/>
              <a:t>if</a:t>
            </a:r>
            <a:r>
              <a:rPr lang="es-ES" dirty="0"/>
              <a:t> (</a:t>
            </a:r>
            <a:r>
              <a:rPr lang="es-ES" dirty="0" err="1"/>
              <a:t>window.confirm</a:t>
            </a:r>
            <a:r>
              <a:rPr lang="es-ES" dirty="0"/>
              <a:t>(</a:t>
            </a:r>
            <a:r>
              <a:rPr lang="es-ES" dirty="0" err="1"/>
              <a:t>this.winConfirmMessage</a:t>
            </a:r>
            <a:r>
              <a:rPr lang="es-ES" dirty="0"/>
              <a:t>)) {</a:t>
            </a:r>
          </a:p>
          <a:p>
            <a:pPr marL="0" indent="0">
              <a:buNone/>
            </a:pPr>
            <a:r>
              <a:rPr lang="es-ES" dirty="0"/>
              <a:t>      </a:t>
            </a:r>
            <a:r>
              <a:rPr lang="es-ES" dirty="0" err="1"/>
              <a:t>this.winConfirm.emit</a:t>
            </a:r>
            <a:r>
              <a:rPr lang="es-ES" dirty="0"/>
              <a:t>(</a:t>
            </a:r>
            <a:r>
              <a:rPr lang="es-ES" dirty="0" err="1"/>
              <a:t>null</a:t>
            </a:r>
            <a:r>
              <a:rPr lang="es-ES" dirty="0"/>
              <a:t>);</a:t>
            </a:r>
          </a:p>
          <a:p>
            <a:pPr marL="0" indent="0">
              <a:buNone/>
            </a:pPr>
            <a:r>
              <a:rPr lang="es-ES" dirty="0"/>
              <a:t>    }</a:t>
            </a:r>
          </a:p>
          <a:p>
            <a:pPr marL="0" indent="0">
              <a:buNone/>
            </a:pPr>
            <a:r>
              <a:rPr lang="es-ES" dirty="0"/>
              <a:t>  }</a:t>
            </a:r>
          </a:p>
          <a:p>
            <a:pPr marL="0" indent="0">
              <a:buNone/>
            </a:pPr>
            <a:r>
              <a:rPr lang="es-ES" dirty="0"/>
              <a:t>  @</a:t>
            </a:r>
            <a:r>
              <a:rPr lang="es-ES" dirty="0" err="1"/>
              <a:t>HostListener</a:t>
            </a:r>
            <a:r>
              <a:rPr lang="es-ES" dirty="0"/>
              <a:t>('</a:t>
            </a:r>
            <a:r>
              <a:rPr lang="es-ES" dirty="0" err="1"/>
              <a:t>mousedown</a:t>
            </a:r>
            <a:r>
              <a:rPr lang="es-ES" dirty="0"/>
              <a:t>') </a:t>
            </a:r>
            <a:r>
              <a:rPr lang="es-ES" dirty="0" err="1"/>
              <a:t>hasPressed</a:t>
            </a:r>
            <a:r>
              <a:rPr lang="es-ES" dirty="0"/>
              <a:t>() { </a:t>
            </a:r>
            <a:r>
              <a:rPr lang="es-ES" dirty="0" err="1"/>
              <a:t>this.isPressed</a:t>
            </a:r>
            <a:r>
              <a:rPr lang="es-ES" dirty="0"/>
              <a:t> = true; }</a:t>
            </a:r>
          </a:p>
          <a:p>
            <a:pPr marL="0" indent="0">
              <a:buNone/>
            </a:pPr>
            <a:r>
              <a:rPr lang="es-ES" dirty="0"/>
              <a:t>  @</a:t>
            </a:r>
            <a:r>
              <a:rPr lang="es-ES" dirty="0" err="1"/>
              <a:t>HostListener</a:t>
            </a:r>
            <a:r>
              <a:rPr lang="es-ES" dirty="0"/>
              <a:t>('</a:t>
            </a:r>
            <a:r>
              <a:rPr lang="es-ES" dirty="0" err="1"/>
              <a:t>mouseup</a:t>
            </a:r>
            <a:r>
              <a:rPr lang="es-ES" dirty="0"/>
              <a:t>') </a:t>
            </a:r>
            <a:r>
              <a:rPr lang="es-ES" dirty="0" err="1"/>
              <a:t>hasReleased</a:t>
            </a:r>
            <a:r>
              <a:rPr lang="es-ES" dirty="0"/>
              <a:t>() { </a:t>
            </a:r>
            <a:r>
              <a:rPr lang="es-ES" dirty="0" err="1"/>
              <a:t>this.isPressed</a:t>
            </a:r>
            <a:r>
              <a:rPr lang="es-ES" dirty="0"/>
              <a:t> = false; }</a:t>
            </a:r>
          </a:p>
          <a:p>
            <a:pPr marL="0" indent="0">
              <a:buNone/>
            </a:pPr>
            <a:r>
              <a:rPr lang="es-ES" dirty="0"/>
              <a:t>}</a:t>
            </a:r>
          </a:p>
          <a:p>
            <a:pPr marL="0" indent="0">
              <a:buNone/>
            </a:pPr>
            <a:endParaRPr lang="es-ES" i="1" dirty="0"/>
          </a:p>
          <a:p>
            <a:pPr marL="0" indent="0">
              <a:buNone/>
            </a:pPr>
            <a:r>
              <a:rPr lang="es-ES" i="1" dirty="0"/>
              <a:t>&lt;</a:t>
            </a:r>
            <a:r>
              <a:rPr lang="es-ES" i="1" dirty="0" err="1"/>
              <a:t>button</a:t>
            </a:r>
            <a:r>
              <a:rPr lang="es-ES" i="1" dirty="0"/>
              <a:t> (</a:t>
            </a:r>
            <a:r>
              <a:rPr lang="es-ES" i="1" dirty="0" err="1"/>
              <a:t>winConfirm</a:t>
            </a:r>
            <a:r>
              <a:rPr lang="es-ES" i="1" dirty="0"/>
              <a:t>)="</a:t>
            </a:r>
            <a:r>
              <a:rPr lang="es-ES" i="1" dirty="0" err="1"/>
              <a:t>vm.delete</a:t>
            </a:r>
            <a:r>
              <a:rPr lang="es-ES" i="1" dirty="0"/>
              <a:t>(p.id)" </a:t>
            </a:r>
            <a:r>
              <a:rPr lang="es-ES" i="1" dirty="0" err="1"/>
              <a:t>winConfirmMessage</a:t>
            </a:r>
            <a:r>
              <a:rPr lang="es-ES" i="1" dirty="0"/>
              <a:t>="¿Estás seguro?"&gt;Borrar&lt;/</a:t>
            </a:r>
            <a:r>
              <a:rPr lang="es-ES" i="1" dirty="0" err="1"/>
              <a:t>button</a:t>
            </a:r>
            <a:r>
              <a:rPr lang="es-ES" i="1" dirty="0"/>
              <a:t>&gt;</a:t>
            </a:r>
          </a:p>
        </p:txBody>
      </p:sp>
    </p:spTree>
    <p:extLst>
      <p:ext uri="{BB962C8B-B14F-4D97-AF65-F5344CB8AC3E}">
        <p14:creationId xmlns:p14="http://schemas.microsoft.com/office/powerpoint/2010/main" val="176807894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Selector</a:t>
            </a:r>
          </a:p>
        </p:txBody>
      </p:sp>
      <p:sp>
        <p:nvSpPr>
          <p:cNvPr id="3" name="Marcador de contenido 2"/>
          <p:cNvSpPr>
            <a:spLocks noGrp="1"/>
          </p:cNvSpPr>
          <p:nvPr>
            <p:ph idx="1"/>
          </p:nvPr>
        </p:nvSpPr>
        <p:spPr/>
        <p:txBody>
          <a:bodyPr>
            <a:normAutofit fontScale="70000" lnSpcReduction="20000"/>
          </a:bodyPr>
          <a:lstStyle/>
          <a:p>
            <a:r>
              <a:rPr lang="es-ES" dirty="0"/>
              <a:t>El selector CSS desencadena la creación de instancias de una directiva.</a:t>
            </a:r>
          </a:p>
          <a:p>
            <a:r>
              <a:rPr lang="es-ES" dirty="0"/>
              <a:t>Angular sólo permite directivas que se desencadenen sobre los selectores CSS que no crucen los límites del elemento sobre el que están definidos.</a:t>
            </a:r>
          </a:p>
          <a:p>
            <a:r>
              <a:rPr lang="es-ES" dirty="0"/>
              <a:t>El selector se puede declarar como:</a:t>
            </a:r>
          </a:p>
          <a:p>
            <a:pPr lvl="1"/>
            <a:r>
              <a:rPr lang="es-ES" dirty="0" err="1"/>
              <a:t>element-name</a:t>
            </a:r>
            <a:r>
              <a:rPr lang="es-ES" dirty="0"/>
              <a:t>: nombre de etiqueta.</a:t>
            </a:r>
          </a:p>
          <a:p>
            <a:pPr lvl="1"/>
            <a:r>
              <a:rPr lang="es-ES" dirty="0"/>
              <a:t>.</a:t>
            </a:r>
            <a:r>
              <a:rPr lang="es-ES" dirty="0" err="1"/>
              <a:t>class</a:t>
            </a:r>
            <a:r>
              <a:rPr lang="es-ES" dirty="0"/>
              <a:t>: nombre de la clase CSS que debe tener definida la etiqueta.</a:t>
            </a:r>
          </a:p>
          <a:p>
            <a:pPr lvl="1"/>
            <a:r>
              <a:rPr lang="es-ES" dirty="0"/>
              <a:t>[</a:t>
            </a:r>
            <a:r>
              <a:rPr lang="es-ES" dirty="0" err="1"/>
              <a:t>attribute</a:t>
            </a:r>
            <a:r>
              <a:rPr lang="es-ES" dirty="0"/>
              <a:t>]: nombre del atributo que debe tener definida la etiqueta.</a:t>
            </a:r>
          </a:p>
          <a:p>
            <a:pPr lvl="1"/>
            <a:r>
              <a:rPr lang="es-ES" dirty="0"/>
              <a:t>[</a:t>
            </a:r>
            <a:r>
              <a:rPr lang="es-ES" dirty="0" err="1"/>
              <a:t>attribute</a:t>
            </a:r>
            <a:r>
              <a:rPr lang="es-ES" dirty="0"/>
              <a:t>=</a:t>
            </a:r>
            <a:r>
              <a:rPr lang="es-ES" dirty="0" err="1"/>
              <a:t>value</a:t>
            </a:r>
            <a:r>
              <a:rPr lang="es-ES" dirty="0"/>
              <a:t>]: nombre y valor del atributo definido en la etiqueta.</a:t>
            </a:r>
          </a:p>
          <a:p>
            <a:pPr lvl="1"/>
            <a:r>
              <a:rPr lang="es-ES" dirty="0"/>
              <a:t>[</a:t>
            </a:r>
            <a:r>
              <a:rPr lang="es-ES" dirty="0" err="1"/>
              <a:t>attribute</a:t>
            </a:r>
            <a:r>
              <a:rPr lang="es-ES" dirty="0"/>
              <a:t>][</a:t>
            </a:r>
            <a:r>
              <a:rPr lang="es-ES" dirty="0" err="1"/>
              <a:t>ngModel</a:t>
            </a:r>
            <a:r>
              <a:rPr lang="es-ES" dirty="0"/>
              <a:t>]: nombre de los atributos que debe tener definida la etiqueta, condicionado a que aparezca el segundo atributo.</a:t>
            </a:r>
          </a:p>
          <a:p>
            <a:pPr lvl="1"/>
            <a:r>
              <a:rPr lang="es-ES" dirty="0"/>
              <a:t>:</a:t>
            </a:r>
            <a:r>
              <a:rPr lang="es-ES" dirty="0" err="1"/>
              <a:t>not</a:t>
            </a:r>
            <a:r>
              <a:rPr lang="es-ES" dirty="0"/>
              <a:t>(</a:t>
            </a:r>
            <a:r>
              <a:rPr lang="es-ES" dirty="0" err="1"/>
              <a:t>sub_selector</a:t>
            </a:r>
            <a:r>
              <a:rPr lang="es-ES" dirty="0"/>
              <a:t>): Seleccionar sólo si el elemento no coincide con el </a:t>
            </a:r>
            <a:r>
              <a:rPr lang="es-ES" dirty="0" err="1"/>
              <a:t>sub_selector</a:t>
            </a:r>
            <a:r>
              <a:rPr lang="es-ES" dirty="0"/>
              <a:t>.</a:t>
            </a:r>
          </a:p>
          <a:p>
            <a:pPr lvl="1"/>
            <a:r>
              <a:rPr lang="es-ES" dirty="0"/>
              <a:t>selector1, selector2: Varios selectores separados por comas.</a:t>
            </a:r>
          </a:p>
        </p:txBody>
      </p:sp>
    </p:spTree>
    <p:extLst>
      <p:ext uri="{BB962C8B-B14F-4D97-AF65-F5344CB8AC3E}">
        <p14:creationId xmlns:p14="http://schemas.microsoft.com/office/powerpoint/2010/main" val="398860609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Atributos del selector</a:t>
            </a:r>
          </a:p>
        </p:txBody>
      </p:sp>
      <p:sp>
        <p:nvSpPr>
          <p:cNvPr id="3" name="Marcador de contenido 2"/>
          <p:cNvSpPr>
            <a:spLocks noGrp="1"/>
          </p:cNvSpPr>
          <p:nvPr>
            <p:ph idx="1"/>
          </p:nvPr>
        </p:nvSpPr>
        <p:spPr/>
        <p:txBody>
          <a:bodyPr>
            <a:normAutofit fontScale="62500" lnSpcReduction="20000"/>
          </a:bodyPr>
          <a:lstStyle/>
          <a:p>
            <a:r>
              <a:rPr lang="es-ES" dirty="0"/>
              <a:t>Los atributos del selector de una directiva se comportan como los atributos de las etiquetas HTML, permitiendo personalizar y enlazar a la directiva desde las plantillas.</a:t>
            </a:r>
          </a:p>
          <a:p>
            <a:r>
              <a:rPr lang="es-ES" dirty="0"/>
              <a:t>Propiedades de entrada</a:t>
            </a:r>
          </a:p>
          <a:p>
            <a:pPr marL="457200" lvl="1" indent="0">
              <a:buNone/>
            </a:pPr>
            <a:r>
              <a:rPr lang="en-US" dirty="0"/>
              <a:t>@Input() </a:t>
            </a:r>
            <a:r>
              <a:rPr lang="en-US" dirty="0" err="1"/>
              <a:t>init</a:t>
            </a:r>
            <a:r>
              <a:rPr lang="en-US" dirty="0"/>
              <a:t>: string;  </a:t>
            </a:r>
          </a:p>
          <a:p>
            <a:pPr marL="457200" lvl="1" indent="0">
              <a:buNone/>
            </a:pPr>
            <a:r>
              <a:rPr lang="en-US" dirty="0"/>
              <a:t>&lt;my-comp </a:t>
            </a:r>
            <a:r>
              <a:rPr lang="en-US" dirty="0" err="1"/>
              <a:t>myDirective</a:t>
            </a:r>
            <a:r>
              <a:rPr lang="en-US" dirty="0"/>
              <a:t> [</a:t>
            </a:r>
            <a:r>
              <a:rPr lang="en-US" dirty="0" err="1"/>
              <a:t>init</a:t>
            </a:r>
            <a:r>
              <a:rPr lang="en-US" dirty="0"/>
              <a:t>]="1234"&gt;&lt;/my-comp&gt;</a:t>
            </a:r>
          </a:p>
          <a:p>
            <a:r>
              <a:rPr lang="es-ES" dirty="0"/>
              <a:t>Eventos de salida</a:t>
            </a:r>
            <a:endParaRPr lang="en-US" dirty="0"/>
          </a:p>
          <a:p>
            <a:pPr marL="400050" lvl="1" indent="0">
              <a:buNone/>
            </a:pPr>
            <a:r>
              <a:rPr lang="en-US" dirty="0"/>
              <a:t>@Output() updated: </a:t>
            </a:r>
            <a:r>
              <a:rPr lang="en-US" dirty="0" err="1"/>
              <a:t>EventEmitter</a:t>
            </a:r>
            <a:r>
              <a:rPr lang="en-US" dirty="0"/>
              <a:t>&lt;any&gt; = new </a:t>
            </a:r>
            <a:r>
              <a:rPr lang="en-US" dirty="0" err="1"/>
              <a:t>EventEmitter</a:t>
            </a:r>
            <a:r>
              <a:rPr lang="en-US" dirty="0"/>
              <a:t>();</a:t>
            </a:r>
          </a:p>
          <a:p>
            <a:pPr marL="400050" lvl="1" indent="0">
              <a:buNone/>
            </a:pPr>
            <a:r>
              <a:rPr lang="en-US" dirty="0" err="1"/>
              <a:t>this.updated.emit</a:t>
            </a:r>
            <a:r>
              <a:rPr lang="en-US" dirty="0"/>
              <a:t>(value);</a:t>
            </a:r>
          </a:p>
          <a:p>
            <a:pPr marL="400050" lvl="1" indent="0">
              <a:buNone/>
            </a:pPr>
            <a:r>
              <a:rPr lang="en-US" dirty="0"/>
              <a:t>&lt;</a:t>
            </a:r>
            <a:r>
              <a:rPr lang="en-US" dirty="0" err="1"/>
              <a:t>myDirective</a:t>
            </a:r>
            <a:r>
              <a:rPr lang="en-US" dirty="0"/>
              <a:t> (updated)="</a:t>
            </a:r>
            <a:r>
              <a:rPr lang="en-US" dirty="0" err="1"/>
              <a:t>onUpdated</a:t>
            </a:r>
            <a:r>
              <a:rPr lang="en-US" dirty="0"/>
              <a:t>($event)"&gt;&lt;/</a:t>
            </a:r>
            <a:r>
              <a:rPr lang="en-US" dirty="0" err="1"/>
              <a:t>myDirective</a:t>
            </a:r>
            <a:r>
              <a:rPr lang="en-US" dirty="0"/>
              <a:t>&gt;</a:t>
            </a:r>
          </a:p>
          <a:p>
            <a:r>
              <a:rPr lang="es-ES" dirty="0"/>
              <a:t>Propiedades bidireccionales: Es la combinación de una propiedad de entrada y un evento de salida con el mismo nombre (el evento obligatoriamente con el sufijo Change):</a:t>
            </a:r>
          </a:p>
          <a:p>
            <a:pPr marL="400050" lvl="1" indent="0">
              <a:buNone/>
            </a:pPr>
            <a:r>
              <a:rPr lang="en-US" dirty="0"/>
              <a:t>@Input()  size: number | string;</a:t>
            </a:r>
          </a:p>
          <a:p>
            <a:pPr marL="400050" lvl="1" indent="0">
              <a:buNone/>
            </a:pPr>
            <a:r>
              <a:rPr lang="en-US" dirty="0"/>
              <a:t>@Output() </a:t>
            </a:r>
            <a:r>
              <a:rPr lang="en-US" dirty="0" err="1"/>
              <a:t>sizeChange</a:t>
            </a:r>
            <a:r>
              <a:rPr lang="en-US" dirty="0"/>
              <a:t> = new </a:t>
            </a:r>
            <a:r>
              <a:rPr lang="en-US" dirty="0" err="1"/>
              <a:t>EventEmitter</a:t>
            </a:r>
            <a:r>
              <a:rPr lang="en-US" dirty="0"/>
              <a:t>&lt;number&gt;();</a:t>
            </a:r>
            <a:endParaRPr lang="es-ES" dirty="0"/>
          </a:p>
        </p:txBody>
      </p:sp>
    </p:spTree>
    <p:extLst>
      <p:ext uri="{BB962C8B-B14F-4D97-AF65-F5344CB8AC3E}">
        <p14:creationId xmlns:p14="http://schemas.microsoft.com/office/powerpoint/2010/main" val="4559423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Directiva atributo con valor</a:t>
            </a:r>
          </a:p>
        </p:txBody>
      </p:sp>
      <p:sp>
        <p:nvSpPr>
          <p:cNvPr id="3" name="Marcador de contenido 2"/>
          <p:cNvSpPr>
            <a:spLocks noGrp="1"/>
          </p:cNvSpPr>
          <p:nvPr>
            <p:ph idx="1"/>
          </p:nvPr>
        </p:nvSpPr>
        <p:spPr/>
        <p:txBody>
          <a:bodyPr>
            <a:normAutofit fontScale="85000" lnSpcReduction="10000"/>
          </a:bodyPr>
          <a:lstStyle/>
          <a:p>
            <a:r>
              <a:rPr lang="es-ES" dirty="0"/>
              <a:t>La presencia de la directiva como etiqueta o como atributo dispara la ejecución de la misma.</a:t>
            </a:r>
          </a:p>
          <a:p>
            <a:r>
              <a:rPr lang="es-ES" dirty="0"/>
              <a:t>En algunos casos, con la notación atributo, es necesario asignar un valor que la personalice.</a:t>
            </a:r>
          </a:p>
          <a:p>
            <a:r>
              <a:rPr lang="es-ES" dirty="0"/>
              <a:t>Como propiedad de entrada:</a:t>
            </a:r>
          </a:p>
          <a:p>
            <a:pPr marL="457200" lvl="1" indent="0">
              <a:buNone/>
            </a:pPr>
            <a:r>
              <a:rPr lang="en-US" dirty="0"/>
              <a:t>@Input('</a:t>
            </a:r>
            <a:r>
              <a:rPr lang="en-US" dirty="0" err="1"/>
              <a:t>myDirective</a:t>
            </a:r>
            <a:r>
              <a:rPr lang="en-US" dirty="0"/>
              <a:t>') valor: string;</a:t>
            </a:r>
          </a:p>
          <a:p>
            <a:r>
              <a:rPr lang="es-ES" dirty="0"/>
              <a:t>Inyectado en el constructor:</a:t>
            </a:r>
          </a:p>
          <a:p>
            <a:pPr marL="457200" lvl="1" indent="0">
              <a:buNone/>
            </a:pPr>
            <a:r>
              <a:rPr lang="en-US" dirty="0"/>
              <a:t>constructor(@Attribute('</a:t>
            </a:r>
            <a:r>
              <a:rPr lang="en-US" dirty="0" err="1"/>
              <a:t>myDirective</a:t>
            </a:r>
            <a:r>
              <a:rPr lang="en-US" dirty="0"/>
              <a:t>') public valor: string) {}</a:t>
            </a:r>
          </a:p>
          <a:p>
            <a:r>
              <a:rPr lang="es-ES" dirty="0"/>
              <a:t>Se enlaza como cualquier otra propiedad:</a:t>
            </a:r>
          </a:p>
          <a:p>
            <a:pPr marL="457200" lvl="1" indent="0">
              <a:buNone/>
            </a:pPr>
            <a:r>
              <a:rPr lang="es-ES" dirty="0"/>
              <a:t>&lt;div [</a:t>
            </a:r>
            <a:r>
              <a:rPr lang="en-US" dirty="0" err="1"/>
              <a:t>myDirective</a:t>
            </a:r>
            <a:r>
              <a:rPr lang="es-ES" dirty="0"/>
              <a:t>]="</a:t>
            </a:r>
            <a:r>
              <a:rPr lang="en-US" dirty="0" err="1"/>
              <a:t>myValue</a:t>
            </a:r>
            <a:r>
              <a:rPr lang="es-ES" dirty="0"/>
              <a:t>"</a:t>
            </a:r>
            <a:r>
              <a:rPr lang="en-US" dirty="0"/>
              <a:t> (</a:t>
            </a:r>
            <a:r>
              <a:rPr lang="en-US" dirty="0" err="1"/>
              <a:t>myDirective</a:t>
            </a:r>
            <a:r>
              <a:rPr lang="es-ES" dirty="0"/>
              <a:t>)="</a:t>
            </a:r>
            <a:r>
              <a:rPr lang="es-ES" dirty="0" err="1"/>
              <a:t>click</a:t>
            </a:r>
            <a:r>
              <a:rPr lang="es-ES" dirty="0"/>
              <a:t>()" &gt;</a:t>
            </a:r>
          </a:p>
        </p:txBody>
      </p:sp>
    </p:spTree>
    <p:extLst>
      <p:ext uri="{BB962C8B-B14F-4D97-AF65-F5344CB8AC3E}">
        <p14:creationId xmlns:p14="http://schemas.microsoft.com/office/powerpoint/2010/main" val="281379794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Vinculación de propiedades</a:t>
            </a:r>
          </a:p>
        </p:txBody>
      </p:sp>
      <p:sp>
        <p:nvSpPr>
          <p:cNvPr id="3" name="Marcador de contenido 2"/>
          <p:cNvSpPr>
            <a:spLocks noGrp="1"/>
          </p:cNvSpPr>
          <p:nvPr>
            <p:ph idx="1"/>
          </p:nvPr>
        </p:nvSpPr>
        <p:spPr/>
        <p:txBody>
          <a:bodyPr>
            <a:normAutofit fontScale="70000" lnSpcReduction="20000"/>
          </a:bodyPr>
          <a:lstStyle/>
          <a:p>
            <a:r>
              <a:rPr lang="es-ES" dirty="0"/>
              <a:t>Podemos usar directivas de atributos que afecten el valor de las propiedades en el nodo del host usando el decorador @</a:t>
            </a:r>
            <a:r>
              <a:rPr lang="es-ES" dirty="0" err="1"/>
              <a:t>HostBinding</a:t>
            </a:r>
            <a:r>
              <a:rPr lang="es-ES" dirty="0"/>
              <a:t>.</a:t>
            </a:r>
          </a:p>
          <a:p>
            <a:r>
              <a:rPr lang="es-ES" dirty="0"/>
              <a:t>El decorador @</a:t>
            </a:r>
            <a:r>
              <a:rPr lang="es-ES" dirty="0" err="1"/>
              <a:t>HostBinding</a:t>
            </a:r>
            <a:r>
              <a:rPr lang="es-ES" dirty="0"/>
              <a:t> permite programar un valor de propiedad en el elemento host de la directiva. </a:t>
            </a:r>
          </a:p>
          <a:p>
            <a:r>
              <a:rPr lang="es-ES" dirty="0"/>
              <a:t>Funciona de forma similar a una vinculación de propiedades definida en una plantilla, excepto que se dirige específicamente al elemento host. </a:t>
            </a:r>
          </a:p>
          <a:p>
            <a:r>
              <a:rPr lang="es-ES" dirty="0"/>
              <a:t>La vinculación se comprueba para cada ciclo de detección de cambios, por lo que puede cambiar dinámicamente si se desea.</a:t>
            </a:r>
          </a:p>
          <a:p>
            <a:endParaRPr lang="es-ES" dirty="0"/>
          </a:p>
          <a:p>
            <a:pPr marL="0" indent="0">
              <a:buNone/>
            </a:pPr>
            <a:r>
              <a:rPr lang="es-ES" dirty="0"/>
              <a:t>  @</a:t>
            </a:r>
            <a:r>
              <a:rPr lang="es-ES" dirty="0" err="1"/>
              <a:t>HostBinding</a:t>
            </a:r>
            <a:r>
              <a:rPr lang="es-ES" dirty="0"/>
              <a:t>('</a:t>
            </a:r>
            <a:r>
              <a:rPr lang="es-ES" dirty="0" err="1"/>
              <a:t>class.pressed</a:t>
            </a:r>
            <a:r>
              <a:rPr lang="es-ES" dirty="0"/>
              <a:t>') </a:t>
            </a:r>
            <a:r>
              <a:rPr lang="es-ES" dirty="0" err="1"/>
              <a:t>isPressed</a:t>
            </a:r>
            <a:r>
              <a:rPr lang="es-ES" dirty="0"/>
              <a:t>: </a:t>
            </a:r>
            <a:r>
              <a:rPr lang="es-ES" dirty="0" err="1"/>
              <a:t>boolean</a:t>
            </a:r>
            <a:r>
              <a:rPr lang="es-ES" dirty="0"/>
              <a:t> = false;</a:t>
            </a:r>
          </a:p>
          <a:p>
            <a:pPr marL="0" indent="0">
              <a:buNone/>
            </a:pPr>
            <a:r>
              <a:rPr lang="es-ES" dirty="0"/>
              <a:t>  @</a:t>
            </a:r>
            <a:r>
              <a:rPr lang="es-ES" dirty="0" err="1"/>
              <a:t>HostListener</a:t>
            </a:r>
            <a:r>
              <a:rPr lang="es-ES" dirty="0"/>
              <a:t>('</a:t>
            </a:r>
            <a:r>
              <a:rPr lang="es-ES" dirty="0" err="1"/>
              <a:t>mousedown</a:t>
            </a:r>
            <a:r>
              <a:rPr lang="es-ES" dirty="0"/>
              <a:t>') </a:t>
            </a:r>
            <a:r>
              <a:rPr lang="es-ES" dirty="0" err="1"/>
              <a:t>hasPressed</a:t>
            </a:r>
            <a:r>
              <a:rPr lang="es-ES" dirty="0"/>
              <a:t>() { </a:t>
            </a:r>
            <a:r>
              <a:rPr lang="es-ES" dirty="0" err="1"/>
              <a:t>this.isPressed</a:t>
            </a:r>
            <a:r>
              <a:rPr lang="es-ES" dirty="0"/>
              <a:t> = true; }</a:t>
            </a:r>
          </a:p>
          <a:p>
            <a:pPr marL="0" indent="0">
              <a:buNone/>
            </a:pPr>
            <a:r>
              <a:rPr lang="es-ES" dirty="0"/>
              <a:t>  @</a:t>
            </a:r>
            <a:r>
              <a:rPr lang="es-ES" dirty="0" err="1"/>
              <a:t>HostListener</a:t>
            </a:r>
            <a:r>
              <a:rPr lang="es-ES" dirty="0"/>
              <a:t>('</a:t>
            </a:r>
            <a:r>
              <a:rPr lang="es-ES" dirty="0" err="1"/>
              <a:t>mouseup</a:t>
            </a:r>
            <a:r>
              <a:rPr lang="es-ES" dirty="0"/>
              <a:t>') </a:t>
            </a:r>
            <a:r>
              <a:rPr lang="es-ES" dirty="0" err="1"/>
              <a:t>hasReleased</a:t>
            </a:r>
            <a:r>
              <a:rPr lang="es-ES" dirty="0"/>
              <a:t>() { </a:t>
            </a:r>
            <a:r>
              <a:rPr lang="es-ES" dirty="0" err="1"/>
              <a:t>this.isPressed</a:t>
            </a:r>
            <a:r>
              <a:rPr lang="es-ES" dirty="0"/>
              <a:t> = false; }</a:t>
            </a:r>
          </a:p>
          <a:p>
            <a:endParaRPr lang="es-ES" dirty="0"/>
          </a:p>
        </p:txBody>
      </p:sp>
    </p:spTree>
    <p:extLst>
      <p:ext uri="{BB962C8B-B14F-4D97-AF65-F5344CB8AC3E}">
        <p14:creationId xmlns:p14="http://schemas.microsoft.com/office/powerpoint/2010/main" val="41038771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Eventos del DOM</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Se podría llegar al DOM con JavaScript estándar y adjuntar manualmente los controladores de eventos pero hay por lo menos tres problemas con este enfoque:</a:t>
            </a:r>
          </a:p>
          <a:p>
            <a:pPr lvl="1"/>
            <a:r>
              <a:rPr lang="es-ES" dirty="0"/>
              <a:t>Hay que asociar correctamente el controlador.</a:t>
            </a:r>
          </a:p>
          <a:p>
            <a:pPr lvl="1"/>
            <a:r>
              <a:rPr lang="es-ES" dirty="0"/>
              <a:t>El código debe desasociar manualmente el controlador cuando la directiva se destruye para evitar pérdidas de memoria.</a:t>
            </a:r>
          </a:p>
          <a:p>
            <a:pPr lvl="1"/>
            <a:r>
              <a:rPr lang="es-ES" dirty="0"/>
              <a:t>Interactuar directamente con API DOM no es una buena práctica.</a:t>
            </a:r>
          </a:p>
          <a:p>
            <a:r>
              <a:rPr lang="es-ES" dirty="0"/>
              <a:t>Mediante el decorador @</a:t>
            </a:r>
            <a:r>
              <a:rPr lang="es-ES" dirty="0" err="1"/>
              <a:t>HostListener</a:t>
            </a:r>
            <a:r>
              <a:rPr lang="es-ES" dirty="0"/>
              <a:t> de @angular/</a:t>
            </a:r>
            <a:r>
              <a:rPr lang="es-ES" dirty="0" err="1"/>
              <a:t>core</a:t>
            </a:r>
            <a:r>
              <a:rPr lang="es-ES" dirty="0"/>
              <a:t> se puede asociar un evento a un método de la clase:</a:t>
            </a:r>
          </a:p>
          <a:p>
            <a:pPr marL="457200" lvl="1" indent="0">
              <a:buNone/>
            </a:pPr>
            <a:r>
              <a:rPr lang="es-ES" dirty="0"/>
              <a:t>@</a:t>
            </a:r>
            <a:r>
              <a:rPr lang="es-ES" dirty="0" err="1"/>
              <a:t>HostListener</a:t>
            </a:r>
            <a:r>
              <a:rPr lang="es-ES" dirty="0"/>
              <a:t>('</a:t>
            </a:r>
            <a:r>
              <a:rPr lang="es-ES" dirty="0" err="1"/>
              <a:t>mouseenter</a:t>
            </a:r>
            <a:r>
              <a:rPr lang="es-ES" dirty="0"/>
              <a:t>', ['$</a:t>
            </a:r>
            <a:r>
              <a:rPr lang="es-ES" dirty="0" err="1"/>
              <a:t>event</a:t>
            </a:r>
            <a:r>
              <a:rPr lang="es-ES" dirty="0"/>
              <a:t>']) </a:t>
            </a:r>
          </a:p>
          <a:p>
            <a:pPr marL="457200" lvl="1" indent="0">
              <a:buNone/>
            </a:pPr>
            <a:r>
              <a:rPr lang="es-ES" dirty="0" err="1"/>
              <a:t>onMouseEnter</a:t>
            </a:r>
            <a:r>
              <a:rPr lang="es-ES" dirty="0"/>
              <a:t>(e: </a:t>
            </a:r>
            <a:r>
              <a:rPr lang="es-ES" dirty="0" err="1"/>
              <a:t>any</a:t>
            </a:r>
            <a:r>
              <a:rPr lang="es-ES" dirty="0"/>
              <a:t>) { … }</a:t>
            </a:r>
          </a:p>
          <a:p>
            <a:r>
              <a:rPr lang="es-ES" dirty="0"/>
              <a:t>Se pueden asociar eventos de </a:t>
            </a:r>
            <a:r>
              <a:rPr lang="es-ES" dirty="0" err="1"/>
              <a:t>window</a:t>
            </a:r>
            <a:r>
              <a:rPr lang="es-ES" dirty="0"/>
              <a:t>, </a:t>
            </a:r>
            <a:r>
              <a:rPr lang="es-ES" dirty="0" err="1"/>
              <a:t>document</a:t>
            </a:r>
            <a:r>
              <a:rPr lang="es-ES" dirty="0"/>
              <a:t> y </a:t>
            </a:r>
            <a:r>
              <a:rPr lang="es-ES" dirty="0" err="1"/>
              <a:t>body</a:t>
            </a:r>
            <a:r>
              <a:rPr lang="es-ES" dirty="0"/>
              <a:t>:</a:t>
            </a:r>
          </a:p>
          <a:p>
            <a:pPr marL="457200" lvl="1" indent="0">
              <a:buNone/>
            </a:pPr>
            <a:r>
              <a:rPr lang="es-ES" dirty="0"/>
              <a:t>@</a:t>
            </a:r>
            <a:r>
              <a:rPr lang="es-ES" dirty="0" err="1"/>
              <a:t>HostListener</a:t>
            </a:r>
            <a:r>
              <a:rPr lang="es-ES" dirty="0"/>
              <a:t>('</a:t>
            </a:r>
            <a:r>
              <a:rPr lang="es-ES" dirty="0" err="1"/>
              <a:t>document:click</a:t>
            </a:r>
            <a:r>
              <a:rPr lang="es-ES" dirty="0"/>
              <a:t>', ['$</a:t>
            </a:r>
            <a:r>
              <a:rPr lang="es-ES" dirty="0" err="1"/>
              <a:t>event</a:t>
            </a:r>
            <a:r>
              <a:rPr lang="es-ES" dirty="0"/>
              <a:t>']) </a:t>
            </a:r>
          </a:p>
          <a:p>
            <a:pPr marL="457200" lvl="1" indent="0">
              <a:buNone/>
            </a:pPr>
            <a:r>
              <a:rPr lang="es-ES" dirty="0" err="1"/>
              <a:t>handleClick</a:t>
            </a:r>
            <a:r>
              <a:rPr lang="es-ES" dirty="0"/>
              <a:t>(</a:t>
            </a:r>
            <a:r>
              <a:rPr lang="es-ES" dirty="0" err="1"/>
              <a:t>event</a:t>
            </a:r>
            <a:r>
              <a:rPr lang="es-ES" dirty="0"/>
              <a:t>: </a:t>
            </a:r>
            <a:r>
              <a:rPr lang="es-ES" dirty="0" err="1"/>
              <a:t>Event</a:t>
            </a:r>
            <a:r>
              <a:rPr lang="es-ES" dirty="0"/>
              <a:t>) { … }</a:t>
            </a:r>
          </a:p>
          <a:p>
            <a:endParaRPr lang="es-ES" dirty="0"/>
          </a:p>
        </p:txBody>
      </p:sp>
    </p:spTree>
    <p:extLst>
      <p:ext uri="{BB962C8B-B14F-4D97-AF65-F5344CB8AC3E}">
        <p14:creationId xmlns:p14="http://schemas.microsoft.com/office/powerpoint/2010/main" val="102416864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Directivas estructurales</a:t>
            </a:r>
          </a:p>
        </p:txBody>
      </p:sp>
      <p:sp>
        <p:nvSpPr>
          <p:cNvPr id="3" name="Marcador de contenido 2"/>
          <p:cNvSpPr>
            <a:spLocks noGrp="1"/>
          </p:cNvSpPr>
          <p:nvPr>
            <p:ph idx="1"/>
          </p:nvPr>
        </p:nvSpPr>
        <p:spPr/>
        <p:txBody>
          <a:bodyPr>
            <a:normAutofit fontScale="77500" lnSpcReduction="20000"/>
          </a:bodyPr>
          <a:lstStyle/>
          <a:p>
            <a:r>
              <a:rPr lang="es-ES" dirty="0"/>
              <a:t>La gran diferencia con las directivas atributo es que, debido a la naturaleza de las directivas estructurales vinculadas a una plantilla, tenemos acceso a </a:t>
            </a:r>
            <a:r>
              <a:rPr lang="es-ES" dirty="0" err="1"/>
              <a:t>TemplateRef</a:t>
            </a:r>
            <a:r>
              <a:rPr lang="es-ES" dirty="0"/>
              <a:t>, un objeto que representa la etiqueta de plantilla a la que se adjunta la directiva (</a:t>
            </a:r>
            <a:r>
              <a:rPr lang="es-ES" dirty="0" err="1"/>
              <a:t>elementRef</a:t>
            </a:r>
            <a:r>
              <a:rPr lang="es-ES" dirty="0"/>
              <a:t>), y a </a:t>
            </a:r>
            <a:r>
              <a:rPr lang="es-ES" dirty="0" err="1"/>
              <a:t>ViewContainerRef</a:t>
            </a:r>
            <a:r>
              <a:rPr lang="es-ES" dirty="0"/>
              <a:t>, que gestiona las vistas del contenido. </a:t>
            </a:r>
          </a:p>
          <a:p>
            <a:pPr marL="400050" lvl="1" indent="0">
              <a:buNone/>
            </a:pPr>
            <a:r>
              <a:rPr lang="es-ES" dirty="0"/>
              <a:t> constructor(</a:t>
            </a:r>
          </a:p>
          <a:p>
            <a:pPr marL="400050" lvl="1" indent="0">
              <a:buNone/>
            </a:pPr>
            <a:r>
              <a:rPr lang="es-ES" dirty="0"/>
              <a:t>    </a:t>
            </a:r>
            <a:r>
              <a:rPr lang="es-ES" dirty="0" err="1"/>
              <a:t>private</a:t>
            </a:r>
            <a:r>
              <a:rPr lang="es-ES" dirty="0"/>
              <a:t> </a:t>
            </a:r>
            <a:r>
              <a:rPr lang="es-ES" dirty="0" err="1"/>
              <a:t>templateRef</a:t>
            </a:r>
            <a:r>
              <a:rPr lang="es-ES" dirty="0"/>
              <a:t>: </a:t>
            </a:r>
            <a:r>
              <a:rPr lang="es-ES" dirty="0" err="1"/>
              <a:t>TemplateRef</a:t>
            </a:r>
            <a:r>
              <a:rPr lang="es-ES" dirty="0"/>
              <a:t>&lt;</a:t>
            </a:r>
            <a:r>
              <a:rPr lang="es-ES" dirty="0" err="1"/>
              <a:t>any</a:t>
            </a:r>
            <a:r>
              <a:rPr lang="es-ES" dirty="0"/>
              <a:t>&gt;,</a:t>
            </a:r>
          </a:p>
          <a:p>
            <a:pPr marL="400050" lvl="1" indent="0">
              <a:buNone/>
            </a:pPr>
            <a:r>
              <a:rPr lang="es-ES" dirty="0"/>
              <a:t>    </a:t>
            </a:r>
            <a:r>
              <a:rPr lang="es-ES" dirty="0" err="1"/>
              <a:t>private</a:t>
            </a:r>
            <a:r>
              <a:rPr lang="es-ES" dirty="0"/>
              <a:t> </a:t>
            </a:r>
            <a:r>
              <a:rPr lang="es-ES" dirty="0" err="1"/>
              <a:t>viewContainer</a:t>
            </a:r>
            <a:r>
              <a:rPr lang="es-ES" dirty="0"/>
              <a:t>: </a:t>
            </a:r>
            <a:r>
              <a:rPr lang="es-ES" dirty="0" err="1"/>
              <a:t>ViewContainerRef</a:t>
            </a:r>
            <a:r>
              <a:rPr lang="es-ES" dirty="0"/>
              <a:t>) { }</a:t>
            </a:r>
          </a:p>
          <a:p>
            <a:r>
              <a:rPr lang="es-ES" dirty="0"/>
              <a:t>Una directiva estructural sencilla crea una vista incrustada para el &lt;</a:t>
            </a:r>
            <a:r>
              <a:rPr lang="es-ES" dirty="0" err="1"/>
              <a:t>ng-template</a:t>
            </a:r>
            <a:r>
              <a:rPr lang="es-ES" dirty="0"/>
              <a:t>&gt; generado por Angular e inserta la vista en el contenedor de vistas adyacente al elemento host que contiene la directiva.</a:t>
            </a:r>
          </a:p>
        </p:txBody>
      </p:sp>
    </p:spTree>
    <p:extLst>
      <p:ext uri="{BB962C8B-B14F-4D97-AF65-F5344CB8AC3E}">
        <p14:creationId xmlns:p14="http://schemas.microsoft.com/office/powerpoint/2010/main" val="26945959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Directivas estructurales</a:t>
            </a:r>
            <a:endParaRPr lang="es-ES" dirty="0"/>
          </a:p>
        </p:txBody>
      </p:sp>
      <p:sp>
        <p:nvSpPr>
          <p:cNvPr id="3" name="Marcador de contenido 2"/>
          <p:cNvSpPr>
            <a:spLocks noGrp="1"/>
          </p:cNvSpPr>
          <p:nvPr>
            <p:ph idx="1"/>
          </p:nvPr>
        </p:nvSpPr>
        <p:spPr>
          <a:xfrm>
            <a:off x="457200" y="1600200"/>
            <a:ext cx="8229600" cy="4637112"/>
          </a:xfrm>
        </p:spPr>
        <p:txBody>
          <a:bodyPr>
            <a:normAutofit fontScale="47500" lnSpcReduction="20000"/>
          </a:bodyPr>
          <a:lstStyle/>
          <a:p>
            <a:pPr marL="0" indent="0">
              <a:buNone/>
            </a:pPr>
            <a:r>
              <a:rPr lang="en-US" dirty="0"/>
              <a:t>import { Directive, Input, </a:t>
            </a:r>
            <a:r>
              <a:rPr lang="en-US" dirty="0" err="1"/>
              <a:t>TemplateRef</a:t>
            </a:r>
            <a:r>
              <a:rPr lang="en-US" dirty="0"/>
              <a:t>, </a:t>
            </a:r>
            <a:r>
              <a:rPr lang="en-US" dirty="0" err="1"/>
              <a:t>ViewContainerRef</a:t>
            </a:r>
            <a:r>
              <a:rPr lang="en-US" dirty="0"/>
              <a:t> } from '@angular/core';</a:t>
            </a:r>
          </a:p>
          <a:p>
            <a:pPr marL="0" indent="0">
              <a:buNone/>
            </a:pPr>
            <a:r>
              <a:rPr lang="es-ES" dirty="0"/>
              <a:t>@</a:t>
            </a:r>
            <a:r>
              <a:rPr lang="es-ES" dirty="0" err="1"/>
              <a:t>Directive</a:t>
            </a:r>
            <a:r>
              <a:rPr lang="es-ES" dirty="0"/>
              <a:t>({ selector: '[</a:t>
            </a:r>
            <a:r>
              <a:rPr lang="es-ES" dirty="0" err="1"/>
              <a:t>myUnless</a:t>
            </a:r>
            <a:r>
              <a:rPr lang="es-ES" dirty="0"/>
              <a:t>]'})</a:t>
            </a:r>
          </a:p>
          <a:p>
            <a:pPr marL="0" indent="0">
              <a:buNone/>
            </a:pPr>
            <a:r>
              <a:rPr lang="es-ES" dirty="0" err="1"/>
              <a:t>export</a:t>
            </a:r>
            <a:r>
              <a:rPr lang="es-ES" dirty="0"/>
              <a:t> </a:t>
            </a:r>
            <a:r>
              <a:rPr lang="es-ES" dirty="0" err="1"/>
              <a:t>class</a:t>
            </a:r>
            <a:r>
              <a:rPr lang="es-ES" dirty="0"/>
              <a:t> </a:t>
            </a:r>
            <a:r>
              <a:rPr lang="es-ES" dirty="0" err="1"/>
              <a:t>UnlessDirective</a:t>
            </a:r>
            <a:r>
              <a:rPr lang="es-ES" dirty="0"/>
              <a:t> {</a:t>
            </a:r>
          </a:p>
          <a:p>
            <a:pPr marL="0" indent="0">
              <a:buNone/>
            </a:pPr>
            <a:r>
              <a:rPr lang="es-ES" dirty="0"/>
              <a:t>  </a:t>
            </a:r>
            <a:r>
              <a:rPr lang="es-ES" dirty="0" err="1"/>
              <a:t>private</a:t>
            </a:r>
            <a:r>
              <a:rPr lang="es-ES" dirty="0"/>
              <a:t> </a:t>
            </a:r>
            <a:r>
              <a:rPr lang="es-ES" dirty="0" err="1"/>
              <a:t>hasView</a:t>
            </a:r>
            <a:r>
              <a:rPr lang="es-ES" dirty="0"/>
              <a:t> = false;</a:t>
            </a:r>
          </a:p>
          <a:p>
            <a:pPr marL="0" indent="0">
              <a:buNone/>
            </a:pPr>
            <a:endParaRPr lang="es-ES" sz="1700" dirty="0"/>
          </a:p>
          <a:p>
            <a:pPr marL="0" indent="0">
              <a:buNone/>
            </a:pPr>
            <a:r>
              <a:rPr lang="es-ES" dirty="0"/>
              <a:t>  constructor(</a:t>
            </a:r>
          </a:p>
          <a:p>
            <a:pPr marL="0" indent="0">
              <a:buNone/>
            </a:pPr>
            <a:r>
              <a:rPr lang="es-ES" dirty="0"/>
              <a:t>    </a:t>
            </a:r>
            <a:r>
              <a:rPr lang="es-ES" dirty="0" err="1"/>
              <a:t>private</a:t>
            </a:r>
            <a:r>
              <a:rPr lang="es-ES" dirty="0"/>
              <a:t> </a:t>
            </a:r>
            <a:r>
              <a:rPr lang="es-ES" dirty="0" err="1"/>
              <a:t>templateRef</a:t>
            </a:r>
            <a:r>
              <a:rPr lang="es-ES" dirty="0"/>
              <a:t>: </a:t>
            </a:r>
            <a:r>
              <a:rPr lang="es-ES" dirty="0" err="1"/>
              <a:t>TemplateRef</a:t>
            </a:r>
            <a:r>
              <a:rPr lang="es-ES" dirty="0"/>
              <a:t>&lt;</a:t>
            </a:r>
            <a:r>
              <a:rPr lang="es-ES" dirty="0" err="1"/>
              <a:t>any</a:t>
            </a:r>
            <a:r>
              <a:rPr lang="es-ES" dirty="0"/>
              <a:t>&gt;,</a:t>
            </a:r>
          </a:p>
          <a:p>
            <a:pPr marL="0" indent="0">
              <a:buNone/>
            </a:pPr>
            <a:r>
              <a:rPr lang="es-ES" dirty="0"/>
              <a:t>    </a:t>
            </a:r>
            <a:r>
              <a:rPr lang="es-ES" dirty="0" err="1"/>
              <a:t>private</a:t>
            </a:r>
            <a:r>
              <a:rPr lang="es-ES" dirty="0"/>
              <a:t> </a:t>
            </a:r>
            <a:r>
              <a:rPr lang="es-ES" dirty="0" err="1"/>
              <a:t>viewContainer</a:t>
            </a:r>
            <a:r>
              <a:rPr lang="es-ES" dirty="0"/>
              <a:t>: </a:t>
            </a:r>
            <a:r>
              <a:rPr lang="es-ES" dirty="0" err="1"/>
              <a:t>ViewContainerRef</a:t>
            </a:r>
            <a:r>
              <a:rPr lang="es-ES" dirty="0"/>
              <a:t>) { }</a:t>
            </a:r>
          </a:p>
          <a:p>
            <a:pPr marL="0" indent="0">
              <a:buNone/>
            </a:pPr>
            <a:endParaRPr lang="es-ES" sz="1700" dirty="0"/>
          </a:p>
          <a:p>
            <a:pPr marL="0" indent="0">
              <a:buNone/>
            </a:pPr>
            <a:r>
              <a:rPr lang="es-ES" dirty="0"/>
              <a:t>  @Input() set </a:t>
            </a:r>
            <a:r>
              <a:rPr lang="es-ES" dirty="0" err="1"/>
              <a:t>myUnless</a:t>
            </a:r>
            <a:r>
              <a:rPr lang="es-ES" dirty="0"/>
              <a:t>(</a:t>
            </a:r>
            <a:r>
              <a:rPr lang="es-ES" dirty="0" err="1"/>
              <a:t>condition</a:t>
            </a:r>
            <a:r>
              <a:rPr lang="es-ES" dirty="0"/>
              <a:t>: </a:t>
            </a:r>
            <a:r>
              <a:rPr lang="es-ES" dirty="0" err="1"/>
              <a:t>boolean</a:t>
            </a:r>
            <a:r>
              <a:rPr lang="es-ES" dirty="0"/>
              <a:t>) {</a:t>
            </a:r>
          </a:p>
          <a:p>
            <a:pPr marL="0" indent="0">
              <a:buNone/>
            </a:pPr>
            <a:r>
              <a:rPr lang="es-ES" dirty="0"/>
              <a:t>    </a:t>
            </a:r>
            <a:r>
              <a:rPr lang="es-ES" dirty="0" err="1"/>
              <a:t>if</a:t>
            </a:r>
            <a:r>
              <a:rPr lang="es-ES" dirty="0"/>
              <a:t> (!</a:t>
            </a:r>
            <a:r>
              <a:rPr lang="es-ES" dirty="0" err="1"/>
              <a:t>condition</a:t>
            </a:r>
            <a:r>
              <a:rPr lang="es-ES" dirty="0"/>
              <a:t> &amp;&amp; !</a:t>
            </a:r>
            <a:r>
              <a:rPr lang="es-ES" dirty="0" err="1"/>
              <a:t>this.hasView</a:t>
            </a:r>
            <a:r>
              <a:rPr lang="es-ES" dirty="0"/>
              <a:t>) {</a:t>
            </a:r>
          </a:p>
          <a:p>
            <a:pPr marL="0" indent="0">
              <a:buNone/>
            </a:pPr>
            <a:r>
              <a:rPr lang="es-ES" dirty="0"/>
              <a:t>      </a:t>
            </a:r>
            <a:r>
              <a:rPr lang="es-ES" dirty="0" err="1"/>
              <a:t>this.viewContainer.createEmbeddedView</a:t>
            </a:r>
            <a:r>
              <a:rPr lang="es-ES" dirty="0"/>
              <a:t>(</a:t>
            </a:r>
            <a:r>
              <a:rPr lang="es-ES" dirty="0" err="1"/>
              <a:t>this.templateRef</a:t>
            </a:r>
            <a:r>
              <a:rPr lang="es-ES" dirty="0"/>
              <a:t>);</a:t>
            </a:r>
          </a:p>
          <a:p>
            <a:pPr marL="0" indent="0">
              <a:buNone/>
            </a:pPr>
            <a:r>
              <a:rPr lang="es-ES" dirty="0"/>
              <a:t>      </a:t>
            </a:r>
            <a:r>
              <a:rPr lang="es-ES" dirty="0" err="1"/>
              <a:t>this.hasView</a:t>
            </a:r>
            <a:r>
              <a:rPr lang="es-ES" dirty="0"/>
              <a:t> = true;</a:t>
            </a:r>
          </a:p>
          <a:p>
            <a:pPr marL="0" indent="0">
              <a:buNone/>
            </a:pPr>
            <a:r>
              <a:rPr lang="es-ES" dirty="0"/>
              <a:t>    } </a:t>
            </a:r>
            <a:r>
              <a:rPr lang="es-ES" dirty="0" err="1"/>
              <a:t>else</a:t>
            </a:r>
            <a:r>
              <a:rPr lang="es-ES" dirty="0"/>
              <a:t> </a:t>
            </a:r>
            <a:r>
              <a:rPr lang="es-ES" dirty="0" err="1"/>
              <a:t>if</a:t>
            </a:r>
            <a:r>
              <a:rPr lang="es-ES" dirty="0"/>
              <a:t> (</a:t>
            </a:r>
            <a:r>
              <a:rPr lang="es-ES" dirty="0" err="1"/>
              <a:t>condition</a:t>
            </a:r>
            <a:r>
              <a:rPr lang="es-ES" dirty="0"/>
              <a:t> &amp;&amp; </a:t>
            </a:r>
            <a:r>
              <a:rPr lang="es-ES" dirty="0" err="1"/>
              <a:t>this.hasView</a:t>
            </a:r>
            <a:r>
              <a:rPr lang="es-ES" dirty="0"/>
              <a:t>) {</a:t>
            </a:r>
          </a:p>
          <a:p>
            <a:pPr marL="0" indent="0">
              <a:buNone/>
            </a:pPr>
            <a:r>
              <a:rPr lang="es-ES" dirty="0"/>
              <a:t>      </a:t>
            </a:r>
            <a:r>
              <a:rPr lang="es-ES" dirty="0" err="1"/>
              <a:t>this.viewContainer.clear</a:t>
            </a:r>
            <a:r>
              <a:rPr lang="es-ES" dirty="0"/>
              <a:t>();</a:t>
            </a:r>
          </a:p>
          <a:p>
            <a:pPr marL="0" indent="0">
              <a:buNone/>
            </a:pPr>
            <a:r>
              <a:rPr lang="es-ES" dirty="0"/>
              <a:t>      </a:t>
            </a:r>
            <a:r>
              <a:rPr lang="es-ES" dirty="0" err="1"/>
              <a:t>this.hasView</a:t>
            </a:r>
            <a:r>
              <a:rPr lang="es-ES" dirty="0"/>
              <a:t> = false;</a:t>
            </a:r>
          </a:p>
          <a:p>
            <a:pPr marL="0" indent="0">
              <a:buNone/>
            </a:pPr>
            <a:r>
              <a:rPr lang="es-ES" dirty="0"/>
              <a:t>    }</a:t>
            </a:r>
          </a:p>
          <a:p>
            <a:pPr marL="0" indent="0">
              <a:buNone/>
            </a:pPr>
            <a:r>
              <a:rPr lang="es-ES" dirty="0"/>
              <a:t>  }</a:t>
            </a:r>
          </a:p>
          <a:p>
            <a:pPr marL="0" indent="0">
              <a:buNone/>
            </a:pPr>
            <a:r>
              <a:rPr lang="es-ES" dirty="0"/>
              <a:t>}</a:t>
            </a:r>
          </a:p>
          <a:p>
            <a:pPr marL="0" indent="0">
              <a:buNone/>
            </a:pPr>
            <a:endParaRPr lang="es-ES" sz="2000" dirty="0"/>
          </a:p>
          <a:p>
            <a:pPr marL="0" indent="0">
              <a:buNone/>
            </a:pPr>
            <a:r>
              <a:rPr lang="es-ES" i="1" dirty="0"/>
              <a:t>&lt;div </a:t>
            </a:r>
            <a:r>
              <a:rPr lang="es-ES" b="1" i="1" dirty="0"/>
              <a:t>*</a:t>
            </a:r>
            <a:r>
              <a:rPr lang="es-ES" b="1" i="1" dirty="0" err="1"/>
              <a:t>myUnless</a:t>
            </a:r>
            <a:r>
              <a:rPr lang="es-ES" i="1" dirty="0"/>
              <a:t>="</a:t>
            </a:r>
            <a:r>
              <a:rPr lang="es-ES" i="1" dirty="0" err="1"/>
              <a:t>isValid</a:t>
            </a:r>
            <a:r>
              <a:rPr lang="es-ES" i="1" dirty="0"/>
              <a:t>" &gt;</a:t>
            </a:r>
          </a:p>
        </p:txBody>
      </p:sp>
    </p:spTree>
    <p:extLst>
      <p:ext uri="{BB962C8B-B14F-4D97-AF65-F5344CB8AC3E}">
        <p14:creationId xmlns:p14="http://schemas.microsoft.com/office/powerpoint/2010/main" val="1533970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Aplicación Web</a:t>
            </a:r>
          </a:p>
        </p:txBody>
      </p:sp>
      <p:sp>
        <p:nvSpPr>
          <p:cNvPr id="3" name="Marcador de contenido 2"/>
          <p:cNvSpPr>
            <a:spLocks noGrp="1"/>
          </p:cNvSpPr>
          <p:nvPr>
            <p:ph idx="1"/>
          </p:nvPr>
        </p:nvSpPr>
        <p:spPr/>
        <p:txBody>
          <a:bodyPr>
            <a:normAutofit fontScale="92500" lnSpcReduction="20000"/>
          </a:bodyPr>
          <a:lstStyle/>
          <a:p>
            <a:r>
              <a:rPr lang="es-ES" dirty="0"/>
              <a:t>Conjunto de páginas que residen en un directorio web y sus subdirectorios.</a:t>
            </a:r>
          </a:p>
          <a:p>
            <a:r>
              <a:rPr lang="es-ES" dirty="0"/>
              <a:t>Cualquier página puede ser el punto de entrada de la aplicación, no se debe confundir con el concepto de página principal con el de página por defecto.</a:t>
            </a:r>
          </a:p>
          <a:p>
            <a:r>
              <a:rPr lang="es-ES" dirty="0"/>
              <a:t>Externamente, no existe el concepto de aplicación como entidad única.</a:t>
            </a:r>
          </a:p>
          <a:p>
            <a:r>
              <a:rPr lang="es-ES" dirty="0"/>
              <a:t>Internamente, dependiendo de la tecnología utilizada una aplicación puede ser una entidad única o una colección de objetos independientes.</a:t>
            </a:r>
          </a:p>
        </p:txBody>
      </p:sp>
    </p:spTree>
    <p:extLst>
      <p:ext uri="{BB962C8B-B14F-4D97-AF65-F5344CB8AC3E}">
        <p14:creationId xmlns:p14="http://schemas.microsoft.com/office/powerpoint/2010/main" val="420245530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Contenedores de vistas</a:t>
            </a:r>
          </a:p>
        </p:txBody>
      </p:sp>
      <p:sp>
        <p:nvSpPr>
          <p:cNvPr id="3" name="Marcador de contenido 2"/>
          <p:cNvSpPr>
            <a:spLocks noGrp="1"/>
          </p:cNvSpPr>
          <p:nvPr>
            <p:ph idx="1"/>
          </p:nvPr>
        </p:nvSpPr>
        <p:spPr/>
        <p:txBody>
          <a:bodyPr>
            <a:normAutofit fontScale="77500" lnSpcReduction="20000"/>
          </a:bodyPr>
          <a:lstStyle/>
          <a:p>
            <a:r>
              <a:rPr lang="es-ES" dirty="0"/>
              <a:t>Los </a:t>
            </a:r>
            <a:r>
              <a:rPr lang="es-ES" dirty="0" err="1"/>
              <a:t>ViewContainer</a:t>
            </a:r>
            <a:r>
              <a:rPr lang="es-ES" dirty="0"/>
              <a:t> son contenedores en los que se pueden adjuntar una o más vistas. </a:t>
            </a:r>
          </a:p>
          <a:p>
            <a:r>
              <a:rPr lang="es-ES" dirty="0"/>
              <a:t>Las vistas representan algún tipo de diseño que se va a representar y el contexto en el que se debe procesar. </a:t>
            </a:r>
          </a:p>
          <a:p>
            <a:r>
              <a:rPr lang="es-ES" dirty="0"/>
              <a:t>Los </a:t>
            </a:r>
            <a:r>
              <a:rPr lang="es-ES" dirty="0" err="1"/>
              <a:t>ViewContainer</a:t>
            </a:r>
            <a:r>
              <a:rPr lang="es-ES" dirty="0"/>
              <a:t> están anclados a los componentes y son responsables de generar su salida, de modo que esto significa que el cambio de las vistas que se adjuntan al </a:t>
            </a:r>
            <a:r>
              <a:rPr lang="es-ES" dirty="0" err="1"/>
              <a:t>ViewContainer</a:t>
            </a:r>
            <a:r>
              <a:rPr lang="es-ES" dirty="0"/>
              <a:t> afecta a la salida final del componente.</a:t>
            </a:r>
          </a:p>
          <a:p>
            <a:r>
              <a:rPr lang="es-ES" dirty="0"/>
              <a:t>Se pueden adjuntar dos tipos de vistas a un contenedor de vistas: vistas de host que están vinculadas a un componente y vistas incrustadas vinculadas a una plantilla. </a:t>
            </a:r>
          </a:p>
          <a:p>
            <a:r>
              <a:rPr lang="es-ES" dirty="0"/>
              <a:t>Las directivas estructurales interactúan con las plantillas por lo que utilizan vistas incrustadas.</a:t>
            </a:r>
          </a:p>
        </p:txBody>
      </p:sp>
    </p:spTree>
    <p:extLst>
      <p:ext uri="{BB962C8B-B14F-4D97-AF65-F5344CB8AC3E}">
        <p14:creationId xmlns:p14="http://schemas.microsoft.com/office/powerpoint/2010/main" val="343910438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Contenedores de vistas</a:t>
            </a:r>
          </a:p>
        </p:txBody>
      </p:sp>
      <p:sp>
        <p:nvSpPr>
          <p:cNvPr id="3" name="Marcador de contenido 2"/>
          <p:cNvSpPr>
            <a:spLocks noGrp="1"/>
          </p:cNvSpPr>
          <p:nvPr>
            <p:ph idx="1"/>
          </p:nvPr>
        </p:nvSpPr>
        <p:spPr/>
        <p:txBody>
          <a:bodyPr>
            <a:normAutofit fontScale="62500" lnSpcReduction="20000"/>
          </a:bodyPr>
          <a:lstStyle/>
          <a:p>
            <a:pPr marL="0" indent="0">
              <a:buNone/>
            </a:pPr>
            <a:r>
              <a:rPr lang="en-US" dirty="0" err="1"/>
              <a:t>createEmbeddedView</a:t>
            </a:r>
            <a:r>
              <a:rPr lang="en-US" dirty="0"/>
              <a:t>(</a:t>
            </a:r>
            <a:r>
              <a:rPr lang="en-US" dirty="0" err="1"/>
              <a:t>templateRef</a:t>
            </a:r>
            <a:r>
              <a:rPr lang="en-US" dirty="0"/>
              <a:t>: </a:t>
            </a:r>
            <a:r>
              <a:rPr lang="en-US" dirty="0" err="1"/>
              <a:t>TemplateRef</a:t>
            </a:r>
            <a:r>
              <a:rPr lang="en-US" dirty="0"/>
              <a:t>&lt;C&gt;, context?: C, index?: number): </a:t>
            </a:r>
            <a:r>
              <a:rPr lang="en-US" dirty="0" err="1"/>
              <a:t>EmbeddedViewRef</a:t>
            </a:r>
            <a:r>
              <a:rPr lang="en-US" dirty="0"/>
              <a:t>&lt;C&gt;</a:t>
            </a:r>
            <a:endParaRPr lang="es-ES" dirty="0"/>
          </a:p>
          <a:p>
            <a:r>
              <a:rPr lang="es-ES" dirty="0"/>
              <a:t>Instancia una vista incrustada basada en `</a:t>
            </a:r>
            <a:r>
              <a:rPr lang="es-ES" dirty="0" err="1"/>
              <a:t>templateRef</a:t>
            </a:r>
            <a:r>
              <a:rPr lang="es-ES" dirty="0"/>
              <a:t>`, asociada a un contexto y la inserta en el contenedor en la posición especificada por el índice.</a:t>
            </a:r>
          </a:p>
          <a:p>
            <a:r>
              <a:rPr lang="es-ES" dirty="0"/>
              <a:t>Si no se especifica el índice, la nueva vista se insertará como la última vista del contenedor.</a:t>
            </a:r>
          </a:p>
          <a:p>
            <a:pPr marL="400050" lvl="1" indent="0">
              <a:buNone/>
            </a:pPr>
            <a:r>
              <a:rPr lang="es-ES" dirty="0" err="1"/>
              <a:t>this.viewContainer.createEmbeddedView</a:t>
            </a:r>
            <a:r>
              <a:rPr lang="es-ES" dirty="0"/>
              <a:t>(</a:t>
            </a:r>
            <a:r>
              <a:rPr lang="es-ES" dirty="0" err="1"/>
              <a:t>this.templateRef</a:t>
            </a:r>
            <a:r>
              <a:rPr lang="es-ES" dirty="0"/>
              <a:t>);</a:t>
            </a:r>
          </a:p>
          <a:p>
            <a:r>
              <a:rPr lang="es-ES" dirty="0"/>
              <a:t>Se puede adjuntar un objeto de contexto que debe ser un objeto de claves/valor donde las claves estarán disponibles para la vinculación por las declaraciones de </a:t>
            </a:r>
            <a:r>
              <a:rPr lang="es-ES"/>
              <a:t>plantilla local (la </a:t>
            </a:r>
            <a:r>
              <a:rPr lang="es-ES" dirty="0"/>
              <a:t>clave $</a:t>
            </a:r>
            <a:r>
              <a:rPr lang="es-ES" dirty="0" err="1"/>
              <a:t>implicit</a:t>
            </a:r>
            <a:r>
              <a:rPr lang="es-ES" dirty="0"/>
              <a:t> en el objeto de contexto establecerá el valor predeterminado para las claves no existentes).</a:t>
            </a:r>
          </a:p>
          <a:p>
            <a:pPr marL="0" indent="0">
              <a:buNone/>
            </a:pPr>
            <a:r>
              <a:rPr lang="en-US" dirty="0"/>
              <a:t>clear(): void</a:t>
            </a:r>
          </a:p>
          <a:p>
            <a:r>
              <a:rPr lang="es-ES" dirty="0"/>
              <a:t>Destruye todas las vistas del contenedor.</a:t>
            </a:r>
          </a:p>
          <a:p>
            <a:pPr marL="400050" lvl="1" indent="0">
              <a:buNone/>
            </a:pPr>
            <a:r>
              <a:rPr lang="es-ES" dirty="0" err="1"/>
              <a:t>this.viewContainer.clear</a:t>
            </a:r>
            <a:r>
              <a:rPr lang="es-ES" dirty="0"/>
              <a:t>();</a:t>
            </a:r>
          </a:p>
        </p:txBody>
      </p:sp>
    </p:spTree>
    <p:extLst>
      <p:ext uri="{BB962C8B-B14F-4D97-AF65-F5344CB8AC3E}">
        <p14:creationId xmlns:p14="http://schemas.microsoft.com/office/powerpoint/2010/main" val="265873219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Acceso directo al DOM</a:t>
            </a:r>
          </a:p>
        </p:txBody>
      </p:sp>
      <p:sp>
        <p:nvSpPr>
          <p:cNvPr id="3" name="Marcador de contenido 2"/>
          <p:cNvSpPr>
            <a:spLocks noGrp="1"/>
          </p:cNvSpPr>
          <p:nvPr>
            <p:ph idx="1"/>
          </p:nvPr>
        </p:nvSpPr>
        <p:spPr>
          <a:xfrm>
            <a:off x="457200" y="1600200"/>
            <a:ext cx="8229600" cy="4709120"/>
          </a:xfrm>
        </p:spPr>
        <p:txBody>
          <a:bodyPr>
            <a:normAutofit fontScale="62500" lnSpcReduction="20000"/>
          </a:bodyPr>
          <a:lstStyle/>
          <a:p>
            <a:r>
              <a:rPr lang="es-ES" dirty="0"/>
              <a:t>El servicio </a:t>
            </a:r>
            <a:r>
              <a:rPr lang="es-ES" dirty="0" err="1"/>
              <a:t>ElementRef</a:t>
            </a:r>
            <a:r>
              <a:rPr lang="es-ES" dirty="0"/>
              <a:t> permite el acceso directo al elemento DOM a través de su propiedad </a:t>
            </a:r>
            <a:r>
              <a:rPr lang="es-ES" dirty="0" err="1"/>
              <a:t>nativeElement</a:t>
            </a:r>
            <a:r>
              <a:rPr lang="es-ES" dirty="0"/>
              <a:t>.</a:t>
            </a:r>
          </a:p>
          <a:p>
            <a:r>
              <a:rPr lang="es-ES" dirty="0"/>
              <a:t>Solo se debe usar como el último recurso cuando se necesita acceso directo a DOM:</a:t>
            </a:r>
          </a:p>
          <a:p>
            <a:pPr lvl="1"/>
            <a:r>
              <a:rPr lang="es-ES" dirty="0"/>
              <a:t>puede hacer la aplicación más vulnerables a los ataques XSS.</a:t>
            </a:r>
          </a:p>
          <a:p>
            <a:pPr lvl="1"/>
            <a:r>
              <a:rPr lang="es-ES" dirty="0"/>
              <a:t>crea acoplamiento entre la aplicación y las capas de </a:t>
            </a:r>
            <a:r>
              <a:rPr lang="es-ES" dirty="0" err="1"/>
              <a:t>renderizado</a:t>
            </a:r>
            <a:r>
              <a:rPr lang="es-ES" dirty="0"/>
              <a:t> imposibilitando su separación para el uso Web </a:t>
            </a:r>
            <a:r>
              <a:rPr lang="es-ES" dirty="0" err="1"/>
              <a:t>Workers</a:t>
            </a:r>
            <a:r>
              <a:rPr lang="es-ES" dirty="0"/>
              <a:t>.</a:t>
            </a:r>
          </a:p>
          <a:p>
            <a:r>
              <a:rPr lang="es-ES" dirty="0"/>
              <a:t>El servicio Renderer2 proporciona un API que se puede utilizar con seguridad incluso cuando el acceso directo a elementos nativos no es compatible.</a:t>
            </a:r>
          </a:p>
          <a:p>
            <a:pPr marL="400050" lvl="1" indent="0">
              <a:buNone/>
            </a:pPr>
            <a:r>
              <a:rPr lang="es-ES" dirty="0"/>
              <a:t>@</a:t>
            </a:r>
            <a:r>
              <a:rPr lang="es-ES" dirty="0" err="1"/>
              <a:t>Directive</a:t>
            </a:r>
            <a:r>
              <a:rPr lang="es-ES" dirty="0"/>
              <a:t>({ selector: '[</a:t>
            </a:r>
            <a:r>
              <a:rPr lang="es-ES" dirty="0" err="1"/>
              <a:t>myShadow</a:t>
            </a:r>
            <a:r>
              <a:rPr lang="es-ES" dirty="0"/>
              <a:t>]' })</a:t>
            </a:r>
          </a:p>
          <a:p>
            <a:pPr marL="400050" lvl="1" indent="0">
              <a:buNone/>
            </a:pPr>
            <a:r>
              <a:rPr lang="es-ES" dirty="0" err="1"/>
              <a:t>export</a:t>
            </a:r>
            <a:r>
              <a:rPr lang="es-ES" dirty="0"/>
              <a:t> </a:t>
            </a:r>
            <a:r>
              <a:rPr lang="es-ES" dirty="0" err="1"/>
              <a:t>class</a:t>
            </a:r>
            <a:r>
              <a:rPr lang="es-ES" dirty="0"/>
              <a:t> </a:t>
            </a:r>
            <a:r>
              <a:rPr lang="es-ES" dirty="0" err="1"/>
              <a:t>ShadowDirective</a:t>
            </a:r>
            <a:r>
              <a:rPr lang="es-ES" dirty="0"/>
              <a:t> {</a:t>
            </a:r>
          </a:p>
          <a:p>
            <a:pPr marL="400050" lvl="1" indent="0">
              <a:buNone/>
            </a:pPr>
            <a:r>
              <a:rPr lang="es-ES" dirty="0"/>
              <a:t>  constructor(el: </a:t>
            </a:r>
            <a:r>
              <a:rPr lang="es-ES" dirty="0" err="1"/>
              <a:t>ElementRef</a:t>
            </a:r>
            <a:r>
              <a:rPr lang="es-ES" dirty="0"/>
              <a:t>, </a:t>
            </a:r>
            <a:r>
              <a:rPr lang="es-ES" dirty="0" err="1"/>
              <a:t>renderer</a:t>
            </a:r>
            <a:r>
              <a:rPr lang="es-ES" dirty="0"/>
              <a:t>: Renderer2) {</a:t>
            </a:r>
          </a:p>
          <a:p>
            <a:pPr marL="400050" lvl="1" indent="0">
              <a:buNone/>
            </a:pPr>
            <a:r>
              <a:rPr lang="es-ES" dirty="0"/>
              <a:t>    //</a:t>
            </a:r>
            <a:r>
              <a:rPr lang="es-ES" dirty="0" err="1"/>
              <a:t>el.nativeElement.style.boxShadow</a:t>
            </a:r>
            <a:r>
              <a:rPr lang="es-ES" dirty="0"/>
              <a:t> = '10px </a:t>
            </a:r>
            <a:r>
              <a:rPr lang="es-ES" dirty="0" err="1"/>
              <a:t>10px</a:t>
            </a:r>
            <a:r>
              <a:rPr lang="es-ES" dirty="0"/>
              <a:t> 5px #888888';</a:t>
            </a:r>
          </a:p>
          <a:p>
            <a:pPr marL="400050" lvl="1" indent="0">
              <a:buNone/>
            </a:pPr>
            <a:r>
              <a:rPr lang="es-ES" dirty="0"/>
              <a:t>    </a:t>
            </a:r>
            <a:r>
              <a:rPr lang="es-ES" dirty="0" err="1"/>
              <a:t>renderer.setStyle</a:t>
            </a:r>
            <a:r>
              <a:rPr lang="es-ES" dirty="0"/>
              <a:t>(</a:t>
            </a:r>
            <a:r>
              <a:rPr lang="es-ES" dirty="0" err="1"/>
              <a:t>el.nativeElement</a:t>
            </a:r>
            <a:r>
              <a:rPr lang="es-ES" dirty="0"/>
              <a:t>, 'box-</a:t>
            </a:r>
            <a:r>
              <a:rPr lang="es-ES" dirty="0" err="1"/>
              <a:t>shadow</a:t>
            </a:r>
            <a:r>
              <a:rPr lang="es-ES" dirty="0"/>
              <a:t>', '10px </a:t>
            </a:r>
            <a:r>
              <a:rPr lang="es-ES" dirty="0" err="1"/>
              <a:t>10px</a:t>
            </a:r>
            <a:r>
              <a:rPr lang="es-ES" dirty="0"/>
              <a:t> 5px #888888');</a:t>
            </a:r>
          </a:p>
          <a:p>
            <a:pPr marL="400050" lvl="1" indent="0">
              <a:buNone/>
            </a:pPr>
            <a:r>
              <a:rPr lang="es-ES" dirty="0"/>
              <a:t>  }</a:t>
            </a:r>
          </a:p>
          <a:p>
            <a:pPr marL="400050" lvl="1" indent="0">
              <a:buNone/>
            </a:pPr>
            <a:r>
              <a:rPr lang="es-ES" dirty="0"/>
              <a:t>}</a:t>
            </a:r>
          </a:p>
        </p:txBody>
      </p:sp>
    </p:spTree>
    <p:extLst>
      <p:ext uri="{BB962C8B-B14F-4D97-AF65-F5344CB8AC3E}">
        <p14:creationId xmlns:p14="http://schemas.microsoft.com/office/powerpoint/2010/main" val="14939202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Validación personalizada</a:t>
            </a:r>
          </a:p>
        </p:txBody>
      </p:sp>
      <p:sp>
        <p:nvSpPr>
          <p:cNvPr id="3" name="Marcador de contenido 2"/>
          <p:cNvSpPr>
            <a:spLocks noGrp="1"/>
          </p:cNvSpPr>
          <p:nvPr>
            <p:ph idx="1"/>
          </p:nvPr>
        </p:nvSpPr>
        <p:spPr/>
        <p:txBody>
          <a:bodyPr>
            <a:normAutofit fontScale="70000" lnSpcReduction="20000"/>
          </a:bodyPr>
          <a:lstStyle/>
          <a:p>
            <a:r>
              <a:rPr lang="es-ES" dirty="0"/>
              <a:t>A través de las directivas se pueden implementar validaciones personalizadas para los formularios dirigidos por plantillas.</a:t>
            </a:r>
          </a:p>
          <a:p>
            <a:r>
              <a:rPr lang="es-ES" dirty="0"/>
              <a:t>Deben implementar el método </a:t>
            </a:r>
            <a:r>
              <a:rPr lang="es-ES" dirty="0" err="1"/>
              <a:t>validate</a:t>
            </a:r>
            <a:r>
              <a:rPr lang="es-ES" dirty="0"/>
              <a:t> del interface </a:t>
            </a:r>
            <a:r>
              <a:rPr lang="es-ES" dirty="0" err="1"/>
              <a:t>Validator</a:t>
            </a:r>
            <a:r>
              <a:rPr lang="es-ES" dirty="0"/>
              <a:t>.</a:t>
            </a:r>
          </a:p>
          <a:p>
            <a:pPr marL="457200" lvl="1" indent="0">
              <a:buNone/>
            </a:pPr>
            <a:r>
              <a:rPr lang="en-US" dirty="0"/>
              <a:t>validate(control: </a:t>
            </a:r>
            <a:r>
              <a:rPr lang="en-US" dirty="0" err="1"/>
              <a:t>AbstractControl</a:t>
            </a:r>
            <a:r>
              <a:rPr lang="en-US" dirty="0"/>
              <a:t>): { [key: string]: any } { … }</a:t>
            </a:r>
            <a:endParaRPr lang="es-ES" dirty="0"/>
          </a:p>
          <a:p>
            <a:r>
              <a:rPr lang="es-ES" dirty="0"/>
              <a:t>El método recibe el </a:t>
            </a:r>
            <a:r>
              <a:rPr lang="es-ES" dirty="0" err="1"/>
              <a:t>AbstractControl</a:t>
            </a:r>
            <a:r>
              <a:rPr lang="es-ES" dirty="0"/>
              <a:t> al que se aplica la validación, usando la propiedad </a:t>
            </a:r>
            <a:r>
              <a:rPr lang="es-ES" dirty="0" err="1"/>
              <a:t>control.value</a:t>
            </a:r>
            <a:r>
              <a:rPr lang="es-ES" dirty="0"/>
              <a:t> se accede al valor a validar.</a:t>
            </a:r>
          </a:p>
          <a:p>
            <a:r>
              <a:rPr lang="es-ES" dirty="0"/>
              <a:t>El método devuelve </a:t>
            </a:r>
            <a:r>
              <a:rPr lang="es-ES" dirty="0" err="1"/>
              <a:t>null</a:t>
            </a:r>
            <a:r>
              <a:rPr lang="es-ES" dirty="0"/>
              <a:t> si el </a:t>
            </a:r>
            <a:r>
              <a:rPr lang="es-ES"/>
              <a:t>valor valido (el </a:t>
            </a:r>
            <a:r>
              <a:rPr lang="es-ES" dirty="0"/>
              <a:t>valor </a:t>
            </a:r>
            <a:r>
              <a:rPr lang="es-ES" dirty="0" err="1"/>
              <a:t>vacio</a:t>
            </a:r>
            <a:r>
              <a:rPr lang="es-ES" dirty="0"/>
              <a:t> se considera siempre valido salvo en el </a:t>
            </a:r>
            <a:r>
              <a:rPr lang="es-ES" dirty="0" err="1"/>
              <a:t>required</a:t>
            </a:r>
            <a:r>
              <a:rPr lang="es-ES" dirty="0"/>
              <a:t>) o un </a:t>
            </a:r>
            <a:r>
              <a:rPr lang="es-ES" dirty="0" err="1"/>
              <a:t>array</a:t>
            </a:r>
            <a:r>
              <a:rPr lang="es-ES" dirty="0"/>
              <a:t> de claves/valor.</a:t>
            </a:r>
          </a:p>
          <a:p>
            <a:r>
              <a:rPr lang="es-ES" dirty="0"/>
              <a:t>El resultado se mezcla con los resultados del resto de validaciones en la colección </a:t>
            </a:r>
            <a:r>
              <a:rPr lang="es-ES" dirty="0" err="1"/>
              <a:t>AbstractControl.errors</a:t>
            </a:r>
            <a:r>
              <a:rPr lang="es-ES" dirty="0"/>
              <a:t>, donde las claves sirven para identificar los errores producidos. </a:t>
            </a:r>
          </a:p>
          <a:p>
            <a:r>
              <a:rPr lang="es-ES" dirty="0"/>
              <a:t>La validación debería implementarse mediante la invocación de una función externa con la misma firma que el método para favorecer su reutilización en los formularios reactivos.</a:t>
            </a:r>
          </a:p>
        </p:txBody>
      </p:sp>
    </p:spTree>
    <p:extLst>
      <p:ext uri="{BB962C8B-B14F-4D97-AF65-F5344CB8AC3E}">
        <p14:creationId xmlns:p14="http://schemas.microsoft.com/office/powerpoint/2010/main" val="7476391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Validación personalizada</a:t>
            </a:r>
          </a:p>
        </p:txBody>
      </p:sp>
      <p:sp>
        <p:nvSpPr>
          <p:cNvPr id="3" name="Marcador de contenido 2"/>
          <p:cNvSpPr>
            <a:spLocks noGrp="1"/>
          </p:cNvSpPr>
          <p:nvPr>
            <p:ph idx="1"/>
          </p:nvPr>
        </p:nvSpPr>
        <p:spPr/>
        <p:txBody>
          <a:bodyPr>
            <a:normAutofit fontScale="70000" lnSpcReduction="20000"/>
          </a:bodyPr>
          <a:lstStyle/>
          <a:p>
            <a:r>
              <a:rPr lang="es-ES" dirty="0"/>
              <a:t>El selector debería incluir los atributos [</a:t>
            </a:r>
            <a:r>
              <a:rPr lang="es-ES" dirty="0" err="1"/>
              <a:t>formControlName</a:t>
            </a:r>
            <a:r>
              <a:rPr lang="es-ES" dirty="0"/>
              <a:t>], [</a:t>
            </a:r>
            <a:r>
              <a:rPr lang="es-ES" dirty="0" err="1"/>
              <a:t>formControl</a:t>
            </a:r>
            <a:r>
              <a:rPr lang="es-ES" dirty="0"/>
              <a:t>] y [</a:t>
            </a:r>
            <a:r>
              <a:rPr lang="es-ES" dirty="0" err="1"/>
              <a:t>ngModel</a:t>
            </a:r>
            <a:r>
              <a:rPr lang="es-ES" dirty="0"/>
              <a:t>] para limitar el ámbito de selección.</a:t>
            </a:r>
          </a:p>
          <a:p>
            <a:r>
              <a:rPr lang="es-ES" dirty="0"/>
              <a:t>Angular, como mecanismo interno para ejecutar los validadores en un control de formulario, mantiene un proveedor múltiple de dependencias (</a:t>
            </a:r>
            <a:r>
              <a:rPr lang="es-ES" dirty="0" err="1"/>
              <a:t>array</a:t>
            </a:r>
            <a:r>
              <a:rPr lang="es-ES" dirty="0"/>
              <a:t> de dependencias) denominado NG_VALIDATORS. Utilizando la propiedad </a:t>
            </a:r>
            <a:r>
              <a:rPr lang="es-ES" dirty="0" err="1"/>
              <a:t>multi</a:t>
            </a:r>
            <a:r>
              <a:rPr lang="es-ES" dirty="0"/>
              <a:t>: true se indica que acumule la dependencia en un </a:t>
            </a:r>
            <a:r>
              <a:rPr lang="es-ES" dirty="0" err="1"/>
              <a:t>array</a:t>
            </a:r>
            <a:r>
              <a:rPr lang="es-ES" dirty="0"/>
              <a:t> (proveedor múltiple) en vez de sustituir el anterior.</a:t>
            </a:r>
          </a:p>
          <a:p>
            <a:r>
              <a:rPr lang="es-ES" dirty="0"/>
              <a:t>Todos los validadores predefinidos ya se encuentran agregados a NG_VALIDATORS. Así que cada vez que Angular instancia un control de formulario, para realizar la validación, inyecta las dependencias de NG_VALIDATORS, que es la lista de todos los validadores, y los ejecuta uno por uno con el control instanciado.</a:t>
            </a:r>
          </a:p>
          <a:p>
            <a:r>
              <a:rPr lang="es-ES" dirty="0"/>
              <a:t>Es necesario registrar los nuevos validadores en NG_VALIDATORS como </a:t>
            </a:r>
            <a:r>
              <a:rPr lang="es-ES" dirty="0" err="1"/>
              <a:t>providers</a:t>
            </a:r>
            <a:r>
              <a:rPr lang="es-ES" dirty="0"/>
              <a:t> en @</a:t>
            </a:r>
            <a:r>
              <a:rPr lang="es-ES" dirty="0" err="1"/>
              <a:t>Directive</a:t>
            </a:r>
            <a:r>
              <a:rPr lang="es-ES" dirty="0"/>
              <a:t>.</a:t>
            </a:r>
          </a:p>
          <a:p>
            <a:endParaRPr lang="es-ES" dirty="0"/>
          </a:p>
        </p:txBody>
      </p:sp>
    </p:spTree>
    <p:extLst>
      <p:ext uri="{BB962C8B-B14F-4D97-AF65-F5344CB8AC3E}">
        <p14:creationId xmlns:p14="http://schemas.microsoft.com/office/powerpoint/2010/main" val="353926011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Validación personalizada</a:t>
            </a:r>
          </a:p>
        </p:txBody>
      </p:sp>
      <p:sp>
        <p:nvSpPr>
          <p:cNvPr id="3" name="Marcador de contenido 2"/>
          <p:cNvSpPr>
            <a:spLocks noGrp="1"/>
          </p:cNvSpPr>
          <p:nvPr>
            <p:ph idx="1"/>
          </p:nvPr>
        </p:nvSpPr>
        <p:spPr/>
        <p:txBody>
          <a:bodyPr>
            <a:normAutofit fontScale="40000" lnSpcReduction="20000"/>
          </a:bodyPr>
          <a:lstStyle/>
          <a:p>
            <a:pPr marL="0" indent="0">
              <a:buNone/>
            </a:pPr>
            <a:r>
              <a:rPr lang="es-ES" dirty="0" err="1"/>
              <a:t>import</a:t>
            </a:r>
            <a:r>
              <a:rPr lang="es-ES" dirty="0"/>
              <a:t> { </a:t>
            </a:r>
            <a:r>
              <a:rPr lang="es-ES" dirty="0" err="1"/>
              <a:t>Directive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Validator</a:t>
            </a:r>
            <a:r>
              <a:rPr lang="es-ES" dirty="0"/>
              <a:t>, </a:t>
            </a:r>
            <a:r>
              <a:rPr lang="es-ES" dirty="0" err="1"/>
              <a:t>AbstractControl</a:t>
            </a:r>
            <a:r>
              <a:rPr lang="es-ES" dirty="0"/>
              <a:t>, NG_VALIDATORS, </a:t>
            </a:r>
            <a:r>
              <a:rPr lang="es-ES" dirty="0" err="1"/>
              <a:t>ValidatorFn</a:t>
            </a:r>
            <a:r>
              <a:rPr lang="es-ES" dirty="0"/>
              <a:t> } </a:t>
            </a:r>
            <a:r>
              <a:rPr lang="es-ES" dirty="0" err="1"/>
              <a:t>from</a:t>
            </a:r>
            <a:r>
              <a:rPr lang="es-ES" dirty="0"/>
              <a:t> '@angular/</a:t>
            </a:r>
            <a:r>
              <a:rPr lang="es-ES" dirty="0" err="1"/>
              <a:t>forms</a:t>
            </a:r>
            <a:r>
              <a:rPr lang="es-ES" dirty="0"/>
              <a:t>';</a:t>
            </a:r>
          </a:p>
          <a:p>
            <a:pPr marL="0" indent="0">
              <a:buNone/>
            </a:pPr>
            <a:endParaRPr lang="es-ES" sz="2000" dirty="0"/>
          </a:p>
          <a:p>
            <a:pPr marL="0" indent="0">
              <a:buNone/>
            </a:pPr>
            <a:r>
              <a:rPr lang="es-ES" dirty="0" err="1"/>
              <a:t>export</a:t>
            </a:r>
            <a:r>
              <a:rPr lang="es-ES" dirty="0"/>
              <a:t> </a:t>
            </a:r>
            <a:r>
              <a:rPr lang="es-ES" dirty="0" err="1"/>
              <a:t>function</a:t>
            </a:r>
            <a:r>
              <a:rPr lang="es-ES" dirty="0"/>
              <a:t> </a:t>
            </a:r>
            <a:r>
              <a:rPr lang="es-ES" dirty="0" err="1"/>
              <a:t>naturalNumberValidator</a:t>
            </a:r>
            <a:r>
              <a:rPr lang="es-ES" dirty="0"/>
              <a:t>(): </a:t>
            </a:r>
            <a:r>
              <a:rPr lang="es-ES" dirty="0" err="1"/>
              <a:t>ValidatorFn</a:t>
            </a:r>
            <a:r>
              <a:rPr lang="es-ES" dirty="0"/>
              <a:t> {</a:t>
            </a:r>
          </a:p>
          <a:p>
            <a:pPr marL="0" indent="0">
              <a:buNone/>
            </a:pPr>
            <a:r>
              <a:rPr lang="es-ES" dirty="0"/>
              <a:t>  </a:t>
            </a:r>
            <a:r>
              <a:rPr lang="es-ES" dirty="0" err="1"/>
              <a:t>return</a:t>
            </a:r>
            <a:r>
              <a:rPr lang="es-ES" dirty="0"/>
              <a:t> (control: </a:t>
            </a:r>
            <a:r>
              <a:rPr lang="es-ES" dirty="0" err="1"/>
              <a:t>AbstractControl</a:t>
            </a:r>
            <a:r>
              <a:rPr lang="es-ES" dirty="0"/>
              <a:t>): {[</a:t>
            </a:r>
            <a:r>
              <a:rPr lang="es-ES" dirty="0" err="1"/>
              <a:t>key</a:t>
            </a:r>
            <a:r>
              <a:rPr lang="es-ES" dirty="0"/>
              <a:t>: </a:t>
            </a:r>
            <a:r>
              <a:rPr lang="es-ES" dirty="0" err="1"/>
              <a:t>string</a:t>
            </a:r>
            <a:r>
              <a:rPr lang="es-ES" dirty="0"/>
              <a:t>]: </a:t>
            </a:r>
            <a:r>
              <a:rPr lang="es-ES" dirty="0" err="1"/>
              <a:t>any</a:t>
            </a:r>
            <a:r>
              <a:rPr lang="es-ES" dirty="0"/>
              <a:t>} =&gt; {</a:t>
            </a:r>
          </a:p>
          <a:p>
            <a:pPr marL="0" indent="0">
              <a:buNone/>
            </a:pPr>
            <a:r>
              <a:rPr lang="es-ES" dirty="0"/>
              <a:t>    </a:t>
            </a:r>
            <a:r>
              <a:rPr lang="es-ES" dirty="0" err="1"/>
              <a:t>return</a:t>
            </a:r>
            <a:r>
              <a:rPr lang="es-ES" dirty="0"/>
              <a:t> /^[1-9]\d*$/.test(</a:t>
            </a:r>
            <a:r>
              <a:rPr lang="es-ES" dirty="0" err="1"/>
              <a:t>control.value</a:t>
            </a:r>
            <a:r>
              <a:rPr lang="es-ES" dirty="0"/>
              <a:t>) ? </a:t>
            </a:r>
            <a:r>
              <a:rPr lang="es-ES" dirty="0" err="1"/>
              <a:t>null</a:t>
            </a:r>
            <a:r>
              <a:rPr lang="es-ES" dirty="0"/>
              <a:t> : { </a:t>
            </a:r>
            <a:r>
              <a:rPr lang="es-ES" dirty="0" err="1"/>
              <a:t>naturalNumber</a:t>
            </a:r>
            <a:r>
              <a:rPr lang="es-ES" dirty="0"/>
              <a:t>: { </a:t>
            </a:r>
            <a:r>
              <a:rPr lang="es-ES" dirty="0" err="1"/>
              <a:t>valid</a:t>
            </a:r>
            <a:r>
              <a:rPr lang="es-ES" dirty="0"/>
              <a:t>: false } };</a:t>
            </a:r>
          </a:p>
          <a:p>
            <a:pPr marL="0" indent="0">
              <a:buNone/>
            </a:pPr>
            <a:r>
              <a:rPr lang="es-ES" dirty="0"/>
              <a:t>  };</a:t>
            </a:r>
          </a:p>
          <a:p>
            <a:pPr marL="0" indent="0">
              <a:buNone/>
            </a:pPr>
            <a:r>
              <a:rPr lang="es-ES" dirty="0"/>
              <a:t>}</a:t>
            </a:r>
          </a:p>
          <a:p>
            <a:pPr marL="0" indent="0">
              <a:buNone/>
            </a:pPr>
            <a:r>
              <a:rPr lang="es-ES" dirty="0"/>
              <a:t>@</a:t>
            </a:r>
            <a:r>
              <a:rPr lang="es-ES" dirty="0" err="1"/>
              <a:t>Directive</a:t>
            </a:r>
            <a:r>
              <a:rPr lang="es-ES" dirty="0"/>
              <a:t>({</a:t>
            </a:r>
          </a:p>
          <a:p>
            <a:pPr marL="0" indent="0">
              <a:buNone/>
            </a:pPr>
            <a:r>
              <a:rPr lang="es-ES" dirty="0"/>
              <a:t>    selector: '[</a:t>
            </a:r>
            <a:r>
              <a:rPr lang="es-ES" dirty="0" err="1"/>
              <a:t>naturalNumber</a:t>
            </a:r>
            <a:r>
              <a:rPr lang="es-ES" dirty="0"/>
              <a:t>][</a:t>
            </a:r>
            <a:r>
              <a:rPr lang="es-ES" dirty="0" err="1"/>
              <a:t>formControlName</a:t>
            </a:r>
            <a:r>
              <a:rPr lang="es-ES" dirty="0"/>
              <a:t>],[</a:t>
            </a:r>
            <a:r>
              <a:rPr lang="es-ES" dirty="0" err="1"/>
              <a:t>naturalNumber</a:t>
            </a:r>
            <a:r>
              <a:rPr lang="es-ES" dirty="0"/>
              <a:t>][</a:t>
            </a:r>
            <a:r>
              <a:rPr lang="es-ES" dirty="0" err="1"/>
              <a:t>formControl</a:t>
            </a:r>
            <a:r>
              <a:rPr lang="es-ES" dirty="0"/>
              <a:t>],[</a:t>
            </a:r>
            <a:r>
              <a:rPr lang="es-ES" dirty="0" err="1"/>
              <a:t>naturalNumber</a:t>
            </a:r>
            <a:r>
              <a:rPr lang="es-ES" dirty="0"/>
              <a:t>][</a:t>
            </a:r>
            <a:r>
              <a:rPr lang="es-ES" dirty="0" err="1"/>
              <a:t>ngModel</a:t>
            </a:r>
            <a:r>
              <a:rPr lang="es-ES" dirty="0"/>
              <a:t>]',</a:t>
            </a:r>
          </a:p>
          <a:p>
            <a:pPr marL="0" indent="0">
              <a:buNone/>
            </a:pPr>
            <a:r>
              <a:rPr lang="es-ES" dirty="0"/>
              <a:t>    </a:t>
            </a:r>
            <a:r>
              <a:rPr lang="es-ES" dirty="0" err="1"/>
              <a:t>providers</a:t>
            </a:r>
            <a:r>
              <a:rPr lang="es-ES" dirty="0"/>
              <a:t>: [{ </a:t>
            </a:r>
            <a:r>
              <a:rPr lang="es-ES" dirty="0" err="1"/>
              <a:t>provide</a:t>
            </a:r>
            <a:r>
              <a:rPr lang="es-ES" dirty="0"/>
              <a:t>: NG_VALIDATORS, </a:t>
            </a:r>
            <a:r>
              <a:rPr lang="es-ES" dirty="0" err="1"/>
              <a:t>useExisting</a:t>
            </a:r>
            <a:r>
              <a:rPr lang="es-ES" dirty="0"/>
              <a:t>: </a:t>
            </a:r>
            <a:r>
              <a:rPr lang="es-ES" dirty="0" err="1"/>
              <a:t>NaturalNumberValidatorDirective</a:t>
            </a:r>
            <a:r>
              <a:rPr lang="es-ES" dirty="0"/>
              <a:t>, </a:t>
            </a:r>
            <a:r>
              <a:rPr lang="es-ES" dirty="0" err="1"/>
              <a:t>multi</a:t>
            </a:r>
            <a:r>
              <a:rPr lang="es-ES" dirty="0"/>
              <a:t>: true }]</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NaturalNumberValidatorDirective</a:t>
            </a:r>
            <a:r>
              <a:rPr lang="es-ES" dirty="0"/>
              <a:t> </a:t>
            </a:r>
            <a:r>
              <a:rPr lang="es-ES" dirty="0" err="1"/>
              <a:t>implements</a:t>
            </a:r>
            <a:r>
              <a:rPr lang="es-ES" dirty="0"/>
              <a:t> </a:t>
            </a:r>
            <a:r>
              <a:rPr lang="es-ES" dirty="0" err="1"/>
              <a:t>Validator</a:t>
            </a:r>
            <a:r>
              <a:rPr lang="es-ES" dirty="0"/>
              <a:t> {</a:t>
            </a:r>
          </a:p>
          <a:p>
            <a:pPr marL="0" indent="0">
              <a:buNone/>
            </a:pPr>
            <a:r>
              <a:rPr lang="es-ES" dirty="0"/>
              <a:t>    </a:t>
            </a:r>
            <a:r>
              <a:rPr lang="es-ES" dirty="0" err="1"/>
              <a:t>validate</a:t>
            </a:r>
            <a:r>
              <a:rPr lang="es-ES" dirty="0"/>
              <a:t>(control: </a:t>
            </a:r>
            <a:r>
              <a:rPr lang="es-ES" dirty="0" err="1"/>
              <a:t>AbstractControl</a:t>
            </a:r>
            <a:r>
              <a:rPr lang="es-ES" dirty="0"/>
              <a:t>): { [</a:t>
            </a:r>
            <a:r>
              <a:rPr lang="es-ES" dirty="0" err="1"/>
              <a:t>key</a:t>
            </a:r>
            <a:r>
              <a:rPr lang="es-ES" dirty="0"/>
              <a:t>: </a:t>
            </a:r>
            <a:r>
              <a:rPr lang="es-ES" dirty="0" err="1"/>
              <a:t>string</a:t>
            </a:r>
            <a:r>
              <a:rPr lang="es-ES" dirty="0"/>
              <a:t>]: </a:t>
            </a:r>
            <a:r>
              <a:rPr lang="es-ES" dirty="0" err="1"/>
              <a:t>any</a:t>
            </a:r>
            <a:r>
              <a:rPr lang="es-ES" dirty="0"/>
              <a:t> } {</a:t>
            </a:r>
          </a:p>
          <a:p>
            <a:pPr marL="0" indent="0">
              <a:buNone/>
            </a:pPr>
            <a:r>
              <a:rPr lang="es-ES" dirty="0"/>
              <a:t>        </a:t>
            </a:r>
            <a:r>
              <a:rPr lang="es-ES" dirty="0" err="1"/>
              <a:t>if</a:t>
            </a:r>
            <a:r>
              <a:rPr lang="es-ES" dirty="0"/>
              <a:t> (</a:t>
            </a:r>
            <a:r>
              <a:rPr lang="es-ES" dirty="0" err="1"/>
              <a:t>control.value</a:t>
            </a:r>
            <a:r>
              <a:rPr lang="es-ES" dirty="0"/>
              <a:t>) {</a:t>
            </a:r>
          </a:p>
          <a:p>
            <a:pPr marL="0" indent="0">
              <a:buNone/>
            </a:pPr>
            <a:r>
              <a:rPr lang="es-ES" dirty="0"/>
              <a:t>          </a:t>
            </a:r>
            <a:r>
              <a:rPr lang="es-ES" dirty="0" err="1"/>
              <a:t>return</a:t>
            </a:r>
            <a:r>
              <a:rPr lang="es-ES" dirty="0"/>
              <a:t> </a:t>
            </a:r>
            <a:r>
              <a:rPr lang="es-ES" dirty="0" err="1"/>
              <a:t>naturalNumberValidator</a:t>
            </a:r>
            <a:r>
              <a:rPr lang="es-ES" dirty="0"/>
              <a:t>()(control);</a:t>
            </a:r>
          </a:p>
          <a:p>
            <a:pPr marL="0" indent="0">
              <a:buNone/>
            </a:pPr>
            <a:r>
              <a:rPr lang="es-ES" dirty="0"/>
              <a:t>        }</a:t>
            </a:r>
          </a:p>
          <a:p>
            <a:pPr marL="0" indent="0">
              <a:buNone/>
            </a:pPr>
            <a:r>
              <a:rPr lang="es-ES" dirty="0"/>
              <a:t>        </a:t>
            </a:r>
            <a:r>
              <a:rPr lang="es-ES" dirty="0" err="1"/>
              <a:t>return</a:t>
            </a:r>
            <a:r>
              <a:rPr lang="es-ES" dirty="0"/>
              <a:t> </a:t>
            </a:r>
            <a:r>
              <a:rPr lang="es-ES" dirty="0" err="1"/>
              <a:t>null</a:t>
            </a:r>
            <a:r>
              <a:rPr lang="es-ES" dirty="0"/>
              <a:t>;</a:t>
            </a:r>
          </a:p>
          <a:p>
            <a:pPr marL="0" indent="0">
              <a:buNone/>
            </a:pPr>
            <a:r>
              <a:rPr lang="es-ES" dirty="0"/>
              <a:t>    }</a:t>
            </a:r>
          </a:p>
          <a:p>
            <a:pPr marL="0" indent="0">
              <a:buNone/>
            </a:pPr>
            <a:r>
              <a:rPr lang="es-ES" dirty="0"/>
              <a:t>}</a:t>
            </a:r>
          </a:p>
          <a:p>
            <a:pPr marL="0" indent="0">
              <a:buNone/>
            </a:pPr>
            <a:endParaRPr lang="es-ES" sz="2500" dirty="0"/>
          </a:p>
          <a:p>
            <a:pPr marL="0" indent="0">
              <a:buNone/>
            </a:pPr>
            <a:r>
              <a:rPr lang="es-ES" i="1" dirty="0"/>
              <a:t> &lt;input </a:t>
            </a:r>
            <a:r>
              <a:rPr lang="es-ES" i="1" dirty="0" err="1"/>
              <a:t>type</a:t>
            </a:r>
            <a:r>
              <a:rPr lang="es-ES" i="1" dirty="0"/>
              <a:t>="</a:t>
            </a:r>
            <a:r>
              <a:rPr lang="es-ES" i="1" dirty="0" err="1"/>
              <a:t>text</a:t>
            </a:r>
            <a:r>
              <a:rPr lang="es-ES" i="1" dirty="0"/>
              <a:t>" </a:t>
            </a:r>
            <a:r>
              <a:rPr lang="es-ES" i="1" dirty="0" err="1"/>
              <a:t>name</a:t>
            </a:r>
            <a:r>
              <a:rPr lang="es-ES" i="1" dirty="0"/>
              <a:t>="edad" id="edad" [(</a:t>
            </a:r>
            <a:r>
              <a:rPr lang="es-ES" i="1" dirty="0" err="1"/>
              <a:t>ngModel</a:t>
            </a:r>
            <a:r>
              <a:rPr lang="es-ES" i="1" dirty="0"/>
              <a:t>)]="</a:t>
            </a:r>
            <a:r>
              <a:rPr lang="es-ES" i="1" dirty="0" err="1"/>
              <a:t>model.edad</a:t>
            </a:r>
            <a:r>
              <a:rPr lang="es-ES" i="1" dirty="0"/>
              <a:t>" #edad="</a:t>
            </a:r>
            <a:r>
              <a:rPr lang="es-ES" i="1" dirty="0" err="1"/>
              <a:t>ngModel</a:t>
            </a:r>
            <a:r>
              <a:rPr lang="es-ES" i="1" dirty="0"/>
              <a:t>" </a:t>
            </a:r>
            <a:r>
              <a:rPr lang="es-ES" i="1" dirty="0" err="1"/>
              <a:t>naturalNumber</a:t>
            </a:r>
            <a:r>
              <a:rPr lang="es-ES" i="1" dirty="0"/>
              <a:t>&gt;</a:t>
            </a:r>
          </a:p>
          <a:p>
            <a:pPr marL="0" indent="0">
              <a:buNone/>
            </a:pPr>
            <a:r>
              <a:rPr lang="es-ES" i="1" dirty="0"/>
              <a:t> &lt;</a:t>
            </a:r>
            <a:r>
              <a:rPr lang="es-ES" i="1" dirty="0" err="1"/>
              <a:t>span</a:t>
            </a:r>
            <a:r>
              <a:rPr lang="es-ES" i="1" dirty="0"/>
              <a:t> </a:t>
            </a:r>
            <a:r>
              <a:rPr lang="es-ES" i="1" dirty="0" err="1"/>
              <a:t>class</a:t>
            </a:r>
            <a:r>
              <a:rPr lang="es-ES" i="1" dirty="0"/>
              <a:t>="</a:t>
            </a:r>
            <a:r>
              <a:rPr lang="es-ES" i="1" dirty="0" err="1"/>
              <a:t>errorMsg</a:t>
            </a:r>
            <a:r>
              <a:rPr lang="es-ES" i="1" dirty="0"/>
              <a:t>" [</a:t>
            </a:r>
            <a:r>
              <a:rPr lang="es-ES" i="1" dirty="0" err="1"/>
              <a:t>hidden</a:t>
            </a:r>
            <a:r>
              <a:rPr lang="es-ES" i="1" dirty="0"/>
              <a:t>]="!edad?.</a:t>
            </a:r>
            <a:r>
              <a:rPr lang="es-ES" i="1" dirty="0" err="1"/>
              <a:t>errors</a:t>
            </a:r>
            <a:r>
              <a:rPr lang="es-ES" i="1" dirty="0"/>
              <a:t>?.</a:t>
            </a:r>
            <a:r>
              <a:rPr lang="es-ES" i="1" dirty="0" err="1"/>
              <a:t>naturalNumber</a:t>
            </a:r>
            <a:r>
              <a:rPr lang="es-ES" i="1" dirty="0"/>
              <a:t>"&gt;No es un número entero positivo.&lt;/</a:t>
            </a:r>
            <a:r>
              <a:rPr lang="es-ES" i="1" dirty="0" err="1"/>
              <a:t>span</a:t>
            </a:r>
            <a:r>
              <a:rPr lang="es-ES" i="1" dirty="0"/>
              <a:t>&gt;</a:t>
            </a:r>
          </a:p>
        </p:txBody>
      </p:sp>
    </p:spTree>
    <p:extLst>
      <p:ext uri="{BB962C8B-B14F-4D97-AF65-F5344CB8AC3E}">
        <p14:creationId xmlns:p14="http://schemas.microsoft.com/office/powerpoint/2010/main" val="29412604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Validaciones personalizadas</a:t>
            </a:r>
          </a:p>
        </p:txBody>
      </p:sp>
      <p:sp>
        <p:nvSpPr>
          <p:cNvPr id="3" name="Marcador de contenido 2"/>
          <p:cNvSpPr>
            <a:spLocks noGrp="1"/>
          </p:cNvSpPr>
          <p:nvPr>
            <p:ph idx="1"/>
          </p:nvPr>
        </p:nvSpPr>
        <p:spPr>
          <a:xfrm>
            <a:off x="457200" y="1600200"/>
            <a:ext cx="8229600" cy="4925144"/>
          </a:xfrm>
        </p:spPr>
        <p:txBody>
          <a:bodyPr>
            <a:normAutofit fontScale="40000" lnSpcReduction="20000"/>
          </a:bodyPr>
          <a:lstStyle/>
          <a:p>
            <a:pPr marL="0" indent="0">
              <a:buNone/>
            </a:pPr>
            <a:r>
              <a:rPr lang="es-ES" dirty="0" err="1"/>
              <a:t>import</a:t>
            </a:r>
            <a:r>
              <a:rPr lang="es-ES" dirty="0"/>
              <a:t> { </a:t>
            </a:r>
            <a:r>
              <a:rPr lang="es-ES" dirty="0" err="1"/>
              <a:t>Directive</a:t>
            </a:r>
            <a:r>
              <a:rPr lang="es-ES" dirty="0"/>
              <a:t>, </a:t>
            </a:r>
            <a:r>
              <a:rPr lang="es-ES" dirty="0" err="1"/>
              <a:t>forwardRef</a:t>
            </a:r>
            <a:r>
              <a:rPr lang="es-ES" dirty="0"/>
              <a:t>, </a:t>
            </a:r>
            <a:r>
              <a:rPr lang="es-ES" dirty="0" err="1"/>
              <a:t>Attribute</a:t>
            </a:r>
            <a:r>
              <a:rPr lang="es-ES" dirty="0"/>
              <a:t> } </a:t>
            </a:r>
            <a:r>
              <a:rPr lang="es-ES" dirty="0" err="1"/>
              <a:t>from</a:t>
            </a:r>
            <a:r>
              <a:rPr lang="es-ES" dirty="0"/>
              <a:t> '@angular/</a:t>
            </a:r>
            <a:r>
              <a:rPr lang="es-ES" dirty="0" err="1"/>
              <a:t>core</a:t>
            </a:r>
            <a:r>
              <a:rPr lang="es-ES" dirty="0"/>
              <a:t>';</a:t>
            </a:r>
          </a:p>
          <a:p>
            <a:pPr marL="0" indent="0">
              <a:buNone/>
            </a:pPr>
            <a:r>
              <a:rPr lang="es-ES" dirty="0" err="1"/>
              <a:t>import</a:t>
            </a:r>
            <a:r>
              <a:rPr lang="es-ES" dirty="0"/>
              <a:t> { </a:t>
            </a:r>
            <a:r>
              <a:rPr lang="es-ES" dirty="0" err="1"/>
              <a:t>Validator</a:t>
            </a:r>
            <a:r>
              <a:rPr lang="es-ES" dirty="0"/>
              <a:t>, </a:t>
            </a:r>
            <a:r>
              <a:rPr lang="es-ES" dirty="0" err="1"/>
              <a:t>AbstractControl</a:t>
            </a:r>
            <a:r>
              <a:rPr lang="es-ES" dirty="0"/>
              <a:t>, NG_VALIDATORS } </a:t>
            </a:r>
            <a:r>
              <a:rPr lang="es-ES" dirty="0" err="1"/>
              <a:t>from</a:t>
            </a:r>
            <a:r>
              <a:rPr lang="es-ES" dirty="0"/>
              <a:t> '@angular/</a:t>
            </a:r>
            <a:r>
              <a:rPr lang="es-ES" dirty="0" err="1"/>
              <a:t>forms</a:t>
            </a:r>
            <a:r>
              <a:rPr lang="es-ES" dirty="0"/>
              <a:t>';</a:t>
            </a:r>
          </a:p>
          <a:p>
            <a:pPr marL="0" indent="0">
              <a:buNone/>
            </a:pPr>
            <a:endParaRPr lang="es-ES" dirty="0"/>
          </a:p>
          <a:p>
            <a:pPr marL="0" indent="0">
              <a:buNone/>
            </a:pPr>
            <a:r>
              <a:rPr lang="es-ES" dirty="0"/>
              <a:t>@</a:t>
            </a:r>
            <a:r>
              <a:rPr lang="es-ES" dirty="0" err="1"/>
              <a:t>Directive</a:t>
            </a:r>
            <a:r>
              <a:rPr lang="es-ES" dirty="0"/>
              <a:t>({</a:t>
            </a:r>
          </a:p>
          <a:p>
            <a:pPr marL="0" indent="0">
              <a:buNone/>
            </a:pPr>
            <a:r>
              <a:rPr lang="es-ES" dirty="0"/>
              <a:t>    selector: '[</a:t>
            </a:r>
            <a:r>
              <a:rPr lang="es-ES" dirty="0" err="1"/>
              <a:t>validateEqual</a:t>
            </a:r>
            <a:r>
              <a:rPr lang="es-ES" dirty="0"/>
              <a:t>][</a:t>
            </a:r>
            <a:r>
              <a:rPr lang="es-ES" dirty="0" err="1"/>
              <a:t>formControlName</a:t>
            </a:r>
            <a:r>
              <a:rPr lang="es-ES" dirty="0"/>
              <a:t>],[</a:t>
            </a:r>
            <a:r>
              <a:rPr lang="es-ES" dirty="0" err="1"/>
              <a:t>validateEqual</a:t>
            </a:r>
            <a:r>
              <a:rPr lang="es-ES" dirty="0"/>
              <a:t>][</a:t>
            </a:r>
            <a:r>
              <a:rPr lang="es-ES" dirty="0" err="1"/>
              <a:t>formControl</a:t>
            </a:r>
            <a:r>
              <a:rPr lang="es-ES" dirty="0"/>
              <a:t>],[</a:t>
            </a:r>
            <a:r>
              <a:rPr lang="es-ES" dirty="0" err="1"/>
              <a:t>validateEqual</a:t>
            </a:r>
            <a:r>
              <a:rPr lang="es-ES" dirty="0"/>
              <a:t>][</a:t>
            </a:r>
            <a:r>
              <a:rPr lang="es-ES" dirty="0" err="1"/>
              <a:t>ngModel</a:t>
            </a:r>
            <a:r>
              <a:rPr lang="es-ES" dirty="0"/>
              <a:t>]',</a:t>
            </a:r>
          </a:p>
          <a:p>
            <a:pPr marL="0" indent="0">
              <a:buNone/>
            </a:pPr>
            <a:r>
              <a:rPr lang="es-ES" dirty="0"/>
              <a:t>    </a:t>
            </a:r>
            <a:r>
              <a:rPr lang="es-ES" dirty="0" err="1"/>
              <a:t>providers</a:t>
            </a:r>
            <a:r>
              <a:rPr lang="es-ES" dirty="0"/>
              <a:t>: [ { </a:t>
            </a:r>
            <a:r>
              <a:rPr lang="es-ES" dirty="0" err="1"/>
              <a:t>provide</a:t>
            </a:r>
            <a:r>
              <a:rPr lang="es-ES" dirty="0"/>
              <a:t>: NG_VALIDATORS, </a:t>
            </a:r>
            <a:r>
              <a:rPr lang="es-ES" dirty="0" err="1"/>
              <a:t>useExisting</a:t>
            </a:r>
            <a:r>
              <a:rPr lang="es-ES" dirty="0"/>
              <a:t>: </a:t>
            </a:r>
            <a:r>
              <a:rPr lang="es-ES" dirty="0" err="1"/>
              <a:t>forwardRef</a:t>
            </a:r>
            <a:r>
              <a:rPr lang="es-ES" dirty="0"/>
              <a:t>(() =&gt; </a:t>
            </a:r>
            <a:r>
              <a:rPr lang="es-ES" dirty="0" err="1"/>
              <a:t>EqualValidatorDirective</a:t>
            </a:r>
            <a:r>
              <a:rPr lang="es-ES" dirty="0"/>
              <a:t>), </a:t>
            </a:r>
            <a:r>
              <a:rPr lang="es-ES" dirty="0" err="1"/>
              <a:t>multi</a:t>
            </a:r>
            <a:r>
              <a:rPr lang="es-ES" dirty="0"/>
              <a:t>: true } ]</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EqualValidatorDirective</a:t>
            </a:r>
            <a:r>
              <a:rPr lang="es-ES" dirty="0"/>
              <a:t> </a:t>
            </a:r>
            <a:r>
              <a:rPr lang="es-ES" dirty="0" err="1"/>
              <a:t>implements</a:t>
            </a:r>
            <a:r>
              <a:rPr lang="es-ES" dirty="0"/>
              <a:t> </a:t>
            </a:r>
            <a:r>
              <a:rPr lang="es-ES" dirty="0" err="1"/>
              <a:t>Validator</a:t>
            </a:r>
            <a:r>
              <a:rPr lang="es-ES" dirty="0"/>
              <a:t> {</a:t>
            </a:r>
          </a:p>
          <a:p>
            <a:pPr marL="0" indent="0">
              <a:buNone/>
            </a:pPr>
            <a:r>
              <a:rPr lang="es-ES" dirty="0"/>
              <a:t>    constructor( @</a:t>
            </a:r>
            <a:r>
              <a:rPr lang="es-ES" dirty="0" err="1"/>
              <a:t>Attribute</a:t>
            </a:r>
            <a:r>
              <a:rPr lang="es-ES" dirty="0"/>
              <a:t>('</a:t>
            </a:r>
            <a:r>
              <a:rPr lang="es-ES" dirty="0" err="1"/>
              <a:t>validateEqual</a:t>
            </a:r>
            <a:r>
              <a:rPr lang="es-ES" dirty="0"/>
              <a:t>') </a:t>
            </a:r>
            <a:r>
              <a:rPr lang="es-ES" dirty="0" err="1"/>
              <a:t>public</a:t>
            </a:r>
            <a:r>
              <a:rPr lang="es-ES" dirty="0"/>
              <a:t> </a:t>
            </a:r>
            <a:r>
              <a:rPr lang="es-ES" dirty="0" err="1"/>
              <a:t>validateEqual</a:t>
            </a:r>
            <a:r>
              <a:rPr lang="es-ES" dirty="0"/>
              <a:t>: </a:t>
            </a:r>
            <a:r>
              <a:rPr lang="es-ES" dirty="0" err="1"/>
              <a:t>string</a:t>
            </a:r>
            <a:r>
              <a:rPr lang="es-ES" dirty="0"/>
              <a:t>) {}</a:t>
            </a:r>
          </a:p>
          <a:p>
            <a:pPr marL="0" indent="0">
              <a:buNone/>
            </a:pPr>
            <a:r>
              <a:rPr lang="es-ES" dirty="0"/>
              <a:t>    </a:t>
            </a:r>
            <a:r>
              <a:rPr lang="es-ES" dirty="0" err="1"/>
              <a:t>validate</a:t>
            </a:r>
            <a:r>
              <a:rPr lang="es-ES" dirty="0"/>
              <a:t>(control: </a:t>
            </a:r>
            <a:r>
              <a:rPr lang="es-ES" dirty="0" err="1"/>
              <a:t>AbstractControl</a:t>
            </a:r>
            <a:r>
              <a:rPr lang="es-ES" dirty="0"/>
              <a:t>): { [</a:t>
            </a:r>
            <a:r>
              <a:rPr lang="es-ES" dirty="0" err="1"/>
              <a:t>key</a:t>
            </a:r>
            <a:r>
              <a:rPr lang="es-ES" dirty="0"/>
              <a:t>: </a:t>
            </a:r>
            <a:r>
              <a:rPr lang="es-ES" dirty="0" err="1"/>
              <a:t>string</a:t>
            </a:r>
            <a:r>
              <a:rPr lang="es-ES" dirty="0"/>
              <a:t>]: </a:t>
            </a:r>
            <a:r>
              <a:rPr lang="es-ES" dirty="0" err="1"/>
              <a:t>any</a:t>
            </a:r>
            <a:r>
              <a:rPr lang="es-ES" dirty="0"/>
              <a:t> } {</a:t>
            </a:r>
          </a:p>
          <a:p>
            <a:pPr marL="0" indent="0">
              <a:buNone/>
            </a:pPr>
            <a:r>
              <a:rPr lang="es-ES" dirty="0"/>
              <a:t>        </a:t>
            </a:r>
            <a:r>
              <a:rPr lang="es-ES" dirty="0" err="1"/>
              <a:t>let</a:t>
            </a:r>
            <a:r>
              <a:rPr lang="es-ES" dirty="0"/>
              <a:t> valor = </a:t>
            </a:r>
            <a:r>
              <a:rPr lang="es-ES" dirty="0" err="1"/>
              <a:t>control.value</a:t>
            </a:r>
            <a:r>
              <a:rPr lang="es-ES" dirty="0"/>
              <a:t>;</a:t>
            </a:r>
          </a:p>
          <a:p>
            <a:pPr marL="0" indent="0">
              <a:buNone/>
            </a:pPr>
            <a:r>
              <a:rPr lang="es-ES" dirty="0"/>
              <a:t>        </a:t>
            </a:r>
            <a:r>
              <a:rPr lang="es-ES" dirty="0" err="1"/>
              <a:t>let</a:t>
            </a:r>
            <a:r>
              <a:rPr lang="es-ES" dirty="0"/>
              <a:t> </a:t>
            </a:r>
            <a:r>
              <a:rPr lang="es-ES" dirty="0" err="1"/>
              <a:t>cntrlBind</a:t>
            </a:r>
            <a:r>
              <a:rPr lang="es-ES" dirty="0"/>
              <a:t> = </a:t>
            </a:r>
            <a:r>
              <a:rPr lang="es-ES" dirty="0" err="1"/>
              <a:t>control.root.get</a:t>
            </a:r>
            <a:r>
              <a:rPr lang="es-ES" dirty="0"/>
              <a:t>(</a:t>
            </a:r>
            <a:r>
              <a:rPr lang="es-ES" dirty="0" err="1"/>
              <a:t>this.validateEqual</a:t>
            </a:r>
            <a:r>
              <a:rPr lang="es-ES" dirty="0"/>
              <a:t>);</a:t>
            </a:r>
          </a:p>
          <a:p>
            <a:pPr marL="0" indent="0">
              <a:buNone/>
            </a:pPr>
            <a:endParaRPr lang="es-ES" dirty="0"/>
          </a:p>
          <a:p>
            <a:pPr marL="0" indent="0">
              <a:buNone/>
            </a:pPr>
            <a:r>
              <a:rPr lang="es-ES" dirty="0"/>
              <a:t>        </a:t>
            </a:r>
            <a:r>
              <a:rPr lang="es-ES" dirty="0" err="1"/>
              <a:t>if</a:t>
            </a:r>
            <a:r>
              <a:rPr lang="es-ES" dirty="0"/>
              <a:t> (valor) {</a:t>
            </a:r>
          </a:p>
          <a:p>
            <a:pPr marL="0" indent="0">
              <a:buNone/>
            </a:pPr>
            <a:r>
              <a:rPr lang="es-ES" dirty="0"/>
              <a:t>          </a:t>
            </a:r>
            <a:r>
              <a:rPr lang="es-ES" dirty="0" err="1"/>
              <a:t>return</a:t>
            </a:r>
            <a:r>
              <a:rPr lang="es-ES" dirty="0"/>
              <a:t> (!</a:t>
            </a:r>
            <a:r>
              <a:rPr lang="es-ES" dirty="0" err="1"/>
              <a:t>cntrlBind</a:t>
            </a:r>
            <a:r>
              <a:rPr lang="es-ES" dirty="0"/>
              <a:t> || valor !== </a:t>
            </a:r>
            <a:r>
              <a:rPr lang="es-ES" dirty="0" err="1"/>
              <a:t>cntrlBind.value</a:t>
            </a:r>
            <a:r>
              <a:rPr lang="es-ES" dirty="0"/>
              <a:t>) ? { '</a:t>
            </a:r>
            <a:r>
              <a:rPr lang="es-ES" dirty="0" err="1"/>
              <a:t>validateEqual</a:t>
            </a:r>
            <a:r>
              <a:rPr lang="es-ES" dirty="0"/>
              <a:t>': `${valor} &lt;&gt; ${</a:t>
            </a:r>
            <a:r>
              <a:rPr lang="es-ES" dirty="0" err="1"/>
              <a:t>cntrlBind.value</a:t>
            </a:r>
            <a:r>
              <a:rPr lang="es-ES" dirty="0"/>
              <a:t>}` } : </a:t>
            </a:r>
            <a:r>
              <a:rPr lang="es-ES" dirty="0" err="1"/>
              <a:t>null</a:t>
            </a:r>
            <a:r>
              <a:rPr lang="es-ES" dirty="0"/>
              <a:t>;</a:t>
            </a:r>
          </a:p>
          <a:p>
            <a:pPr marL="0" indent="0">
              <a:buNone/>
            </a:pPr>
            <a:r>
              <a:rPr lang="es-ES" dirty="0"/>
              <a:t>        }</a:t>
            </a:r>
          </a:p>
          <a:p>
            <a:pPr marL="0" indent="0">
              <a:buNone/>
            </a:pPr>
            <a:r>
              <a:rPr lang="es-ES" dirty="0"/>
              <a:t>        </a:t>
            </a:r>
            <a:r>
              <a:rPr lang="es-ES" dirty="0" err="1"/>
              <a:t>return</a:t>
            </a:r>
            <a:r>
              <a:rPr lang="es-ES" dirty="0"/>
              <a:t> </a:t>
            </a:r>
            <a:r>
              <a:rPr lang="es-ES" dirty="0" err="1"/>
              <a:t>null</a:t>
            </a:r>
            <a:r>
              <a:rPr lang="es-ES" dirty="0"/>
              <a:t>;</a:t>
            </a:r>
          </a:p>
          <a:p>
            <a:pPr marL="0" indent="0">
              <a:buNone/>
            </a:pPr>
            <a:r>
              <a:rPr lang="es-ES" dirty="0"/>
              <a:t>    }</a:t>
            </a:r>
          </a:p>
          <a:p>
            <a:pPr marL="0" indent="0">
              <a:buNone/>
            </a:pPr>
            <a:r>
              <a:rPr lang="es-ES" dirty="0"/>
              <a:t>}</a:t>
            </a:r>
          </a:p>
          <a:p>
            <a:pPr marL="0" indent="0">
              <a:buNone/>
            </a:pPr>
            <a:r>
              <a:rPr lang="en-US" i="1" dirty="0"/>
              <a:t>&lt;input type="password" ... #</a:t>
            </a:r>
            <a:r>
              <a:rPr lang="en-US" i="1" dirty="0" err="1"/>
              <a:t>pwd</a:t>
            </a:r>
            <a:r>
              <a:rPr lang="en-US" i="1" dirty="0"/>
              <a:t>="</a:t>
            </a:r>
            <a:r>
              <a:rPr lang="en-US" i="1" dirty="0" err="1"/>
              <a:t>ngModel</a:t>
            </a:r>
            <a:r>
              <a:rPr lang="en-US" i="1" dirty="0"/>
              <a:t>"&gt;</a:t>
            </a:r>
          </a:p>
          <a:p>
            <a:pPr marL="446088" indent="-446088">
              <a:buNone/>
            </a:pPr>
            <a:r>
              <a:rPr lang="en-US" i="1" dirty="0"/>
              <a:t>&lt;input type="password" name="</a:t>
            </a:r>
            <a:r>
              <a:rPr lang="en-US" i="1" dirty="0" err="1"/>
              <a:t>valPwd</a:t>
            </a:r>
            <a:r>
              <a:rPr lang="en-US" i="1" dirty="0"/>
              <a:t>" id="</a:t>
            </a:r>
            <a:r>
              <a:rPr lang="en-US" i="1" dirty="0" err="1"/>
              <a:t>valPwd</a:t>
            </a:r>
            <a:r>
              <a:rPr lang="en-US" i="1" dirty="0"/>
              <a:t>" [(</a:t>
            </a:r>
            <a:r>
              <a:rPr lang="en-US" i="1" dirty="0" err="1"/>
              <a:t>ngModel</a:t>
            </a:r>
            <a:r>
              <a:rPr lang="en-US" i="1" dirty="0"/>
              <a:t>)]="</a:t>
            </a:r>
            <a:r>
              <a:rPr lang="en-US" i="1" dirty="0" err="1"/>
              <a:t>valPwd</a:t>
            </a:r>
            <a:r>
              <a:rPr lang="en-US" i="1" dirty="0"/>
              <a:t>" #</a:t>
            </a:r>
            <a:r>
              <a:rPr lang="en-US" i="1" dirty="0" err="1"/>
              <a:t>valPwd</a:t>
            </a:r>
            <a:r>
              <a:rPr lang="en-US" i="1" dirty="0"/>
              <a:t>="</a:t>
            </a:r>
            <a:r>
              <a:rPr lang="en-US" i="1" dirty="0" err="1"/>
              <a:t>ngModel</a:t>
            </a:r>
            <a:r>
              <a:rPr lang="en-US" i="1" dirty="0"/>
              <a:t>" </a:t>
            </a:r>
            <a:r>
              <a:rPr lang="en-US" i="1" dirty="0" err="1"/>
              <a:t>validateEqual</a:t>
            </a:r>
            <a:r>
              <a:rPr lang="en-US" i="1" dirty="0"/>
              <a:t>="</a:t>
            </a:r>
            <a:r>
              <a:rPr lang="en-US" i="1" dirty="0" err="1"/>
              <a:t>pwd</a:t>
            </a:r>
            <a:r>
              <a:rPr lang="en-US" i="1" dirty="0"/>
              <a:t>"&gt;</a:t>
            </a:r>
          </a:p>
          <a:p>
            <a:pPr marL="0" indent="0">
              <a:buNone/>
            </a:pPr>
            <a:r>
              <a:rPr lang="es-ES" i="1" dirty="0"/>
              <a:t>&lt;div *</a:t>
            </a:r>
            <a:r>
              <a:rPr lang="es-ES" i="1" dirty="0" err="1"/>
              <a:t>ngIf</a:t>
            </a:r>
            <a:r>
              <a:rPr lang="es-ES" i="1" dirty="0"/>
              <a:t>="</a:t>
            </a:r>
            <a:r>
              <a:rPr lang="en-US" i="1" dirty="0" err="1"/>
              <a:t>valPwd</a:t>
            </a:r>
            <a:r>
              <a:rPr lang="es-ES" i="1" dirty="0"/>
              <a:t>?.</a:t>
            </a:r>
            <a:r>
              <a:rPr lang="es-ES" i="1" dirty="0" err="1"/>
              <a:t>errors</a:t>
            </a:r>
            <a:r>
              <a:rPr lang="es-ES" i="1" dirty="0"/>
              <a:t>?.</a:t>
            </a:r>
            <a:r>
              <a:rPr lang="es-ES" dirty="0"/>
              <a:t> </a:t>
            </a:r>
            <a:r>
              <a:rPr lang="es-ES" dirty="0" err="1"/>
              <a:t>validateEqual</a:t>
            </a:r>
            <a:r>
              <a:rPr lang="es-ES" i="1" dirty="0"/>
              <a:t>"&gt;Tiene que ir en mayúsculas.&lt;/div&gt;</a:t>
            </a:r>
          </a:p>
        </p:txBody>
      </p:sp>
    </p:spTree>
    <p:extLst>
      <p:ext uri="{BB962C8B-B14F-4D97-AF65-F5344CB8AC3E}">
        <p14:creationId xmlns:p14="http://schemas.microsoft.com/office/powerpoint/2010/main" val="31733921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Validación HTML5</a:t>
            </a:r>
          </a:p>
        </p:txBody>
      </p:sp>
      <p:sp>
        <p:nvSpPr>
          <p:cNvPr id="3" name="Marcador de contenido 2"/>
          <p:cNvSpPr>
            <a:spLocks noGrp="1"/>
          </p:cNvSpPr>
          <p:nvPr>
            <p:ph idx="1"/>
          </p:nvPr>
        </p:nvSpPr>
        <p:spPr>
          <a:xfrm>
            <a:off x="457200" y="1600200"/>
            <a:ext cx="8229600" cy="4925144"/>
          </a:xfrm>
        </p:spPr>
        <p:txBody>
          <a:bodyPr>
            <a:normAutofit fontScale="32500" lnSpcReduction="20000"/>
          </a:bodyPr>
          <a:lstStyle/>
          <a:p>
            <a:pPr marL="355600" indent="-355600">
              <a:buNone/>
            </a:pPr>
            <a:r>
              <a:rPr lang="es-ES" dirty="0" err="1"/>
              <a:t>const</a:t>
            </a:r>
            <a:r>
              <a:rPr lang="es-ES" dirty="0"/>
              <a:t> URL_REGEXP = /^[a-z][a-z\d.+-]*:\/*(?:[^:@]+(?::[^@]+)?@)?(?:[^\s:/?#]+|\[[a-f\d:]+])(?::\d+)?(?:\/[^?#]*)?(?:\?[^#]*)?(?:#.*)?$/i;</a:t>
            </a:r>
          </a:p>
          <a:p>
            <a:pPr marL="355600" indent="-355600">
              <a:buNone/>
            </a:pPr>
            <a:r>
              <a:rPr lang="es-ES" dirty="0" err="1"/>
              <a:t>const</a:t>
            </a:r>
            <a:r>
              <a:rPr lang="es-ES" dirty="0"/>
              <a:t> EMAIL_REGEXP = /^(?=.{1,254}$)(?=.{1,64}@)[-!#$%&amp;'*+/0-9=?</a:t>
            </a:r>
            <a:r>
              <a:rPr lang="es-ES" dirty="0" err="1"/>
              <a:t>A-Z^_`a-z</a:t>
            </a:r>
            <a:r>
              <a:rPr lang="es-ES" dirty="0"/>
              <a:t>{|}~]+(\.[-!#$%&amp;'*+/0-9=?</a:t>
            </a:r>
            <a:r>
              <a:rPr lang="es-ES" dirty="0" err="1"/>
              <a:t>A-Z^_`a-z</a:t>
            </a:r>
            <a:r>
              <a:rPr lang="es-ES" dirty="0"/>
              <a:t>{|}~]+)*@[A-Za-z0-9]([A-Za-z0-9-]{0,61}[A-Za-z0-9])?(\.[A-Za-z0-9]([A-Za-z0-9-]{0,61}[A-Za-z0-9])?)*$/;</a:t>
            </a:r>
          </a:p>
          <a:p>
            <a:pPr marL="355600" indent="-355600">
              <a:buNone/>
            </a:pPr>
            <a:r>
              <a:rPr lang="es-ES" dirty="0" err="1"/>
              <a:t>const</a:t>
            </a:r>
            <a:r>
              <a:rPr lang="es-ES" dirty="0"/>
              <a:t> NUMBER_REGEXP = /^\s*(-|\+)?(\d+|(\d*(\.\d*)))([</a:t>
            </a:r>
            <a:r>
              <a:rPr lang="es-ES" dirty="0" err="1"/>
              <a:t>eE</a:t>
            </a:r>
            <a:r>
              <a:rPr lang="es-ES" dirty="0"/>
              <a:t>][+-]?\d+)?\s*$/;</a:t>
            </a:r>
          </a:p>
          <a:p>
            <a:pPr marL="0" indent="0">
              <a:buNone/>
            </a:pPr>
            <a:endParaRPr lang="es-ES" dirty="0"/>
          </a:p>
          <a:p>
            <a:pPr marL="0" indent="0">
              <a:buNone/>
            </a:pPr>
            <a:r>
              <a:rPr lang="es-ES" dirty="0"/>
              <a:t>@</a:t>
            </a:r>
            <a:r>
              <a:rPr lang="es-ES" dirty="0" err="1"/>
              <a:t>Directive</a:t>
            </a:r>
            <a:r>
              <a:rPr lang="es-ES" dirty="0"/>
              <a:t>({</a:t>
            </a:r>
          </a:p>
          <a:p>
            <a:pPr marL="0" indent="0">
              <a:buNone/>
            </a:pPr>
            <a:r>
              <a:rPr lang="es-ES" dirty="0"/>
              <a:t>    selector: '[</a:t>
            </a:r>
            <a:r>
              <a:rPr lang="es-ES" dirty="0" err="1"/>
              <a:t>type</a:t>
            </a:r>
            <a:r>
              <a:rPr lang="es-ES" dirty="0"/>
              <a:t>=</a:t>
            </a:r>
            <a:r>
              <a:rPr lang="es-ES" dirty="0" err="1"/>
              <a:t>url</a:t>
            </a:r>
            <a:r>
              <a:rPr lang="es-ES" dirty="0"/>
              <a:t>],[</a:t>
            </a:r>
            <a:r>
              <a:rPr lang="es-ES" dirty="0" err="1"/>
              <a:t>type</a:t>
            </a:r>
            <a:r>
              <a:rPr lang="es-ES" dirty="0"/>
              <a:t>=email],[</a:t>
            </a:r>
            <a:r>
              <a:rPr lang="es-ES" dirty="0" err="1"/>
              <a:t>type</a:t>
            </a:r>
            <a:r>
              <a:rPr lang="es-ES" dirty="0"/>
              <a:t>=</a:t>
            </a:r>
            <a:r>
              <a:rPr lang="es-ES" dirty="0" err="1"/>
              <a:t>number</a:t>
            </a:r>
            <a:r>
              <a:rPr lang="es-ES" dirty="0"/>
              <a:t>]',</a:t>
            </a:r>
          </a:p>
          <a:p>
            <a:pPr marL="0" indent="0">
              <a:buNone/>
            </a:pPr>
            <a:r>
              <a:rPr lang="es-ES" dirty="0"/>
              <a:t>    </a:t>
            </a:r>
            <a:r>
              <a:rPr lang="es-ES" dirty="0" err="1"/>
              <a:t>providers</a:t>
            </a:r>
            <a:r>
              <a:rPr lang="es-ES" dirty="0"/>
              <a:t>: [</a:t>
            </a:r>
          </a:p>
          <a:p>
            <a:pPr marL="0" indent="0">
              <a:buNone/>
            </a:pPr>
            <a:r>
              <a:rPr lang="es-ES" dirty="0"/>
              <a:t>        { </a:t>
            </a:r>
            <a:r>
              <a:rPr lang="es-ES" dirty="0" err="1"/>
              <a:t>provide</a:t>
            </a:r>
            <a:r>
              <a:rPr lang="es-ES" dirty="0"/>
              <a:t>: NG_VALIDATORS, </a:t>
            </a:r>
            <a:r>
              <a:rPr lang="es-ES" dirty="0" err="1"/>
              <a:t>useExisting</a:t>
            </a:r>
            <a:r>
              <a:rPr lang="es-ES" dirty="0"/>
              <a:t>: </a:t>
            </a:r>
            <a:r>
              <a:rPr lang="es-ES" dirty="0" err="1"/>
              <a:t>forwardRef</a:t>
            </a:r>
            <a:r>
              <a:rPr lang="es-ES" dirty="0"/>
              <a:t>(() =&gt; </a:t>
            </a:r>
            <a:r>
              <a:rPr lang="es-ES" dirty="0" err="1"/>
              <a:t>TypeValidatorDirective</a:t>
            </a:r>
            <a:r>
              <a:rPr lang="es-ES" dirty="0"/>
              <a:t>), </a:t>
            </a:r>
            <a:r>
              <a:rPr lang="es-ES" dirty="0" err="1"/>
              <a:t>multi</a:t>
            </a:r>
            <a:r>
              <a:rPr lang="es-ES" dirty="0"/>
              <a:t>: true }</a:t>
            </a:r>
          </a:p>
          <a:p>
            <a:pPr marL="0" indent="0">
              <a:buNone/>
            </a:pPr>
            <a:r>
              <a:rPr lang="es-ES" dirty="0"/>
              <a:t>    ]</a:t>
            </a:r>
          </a:p>
          <a:p>
            <a:pPr marL="0" indent="0">
              <a:buNone/>
            </a:pPr>
            <a:r>
              <a:rPr lang="es-ES" dirty="0"/>
              <a:t>})</a:t>
            </a:r>
          </a:p>
          <a:p>
            <a:pPr marL="0" indent="0">
              <a:buNone/>
            </a:pPr>
            <a:r>
              <a:rPr lang="es-ES" dirty="0" err="1"/>
              <a:t>export</a:t>
            </a:r>
            <a:r>
              <a:rPr lang="es-ES" dirty="0"/>
              <a:t> </a:t>
            </a:r>
            <a:r>
              <a:rPr lang="es-ES" dirty="0" err="1"/>
              <a:t>class</a:t>
            </a:r>
            <a:r>
              <a:rPr lang="es-ES" dirty="0"/>
              <a:t> </a:t>
            </a:r>
            <a:r>
              <a:rPr lang="es-ES" dirty="0" err="1"/>
              <a:t>TypeValidatorDirective</a:t>
            </a:r>
            <a:r>
              <a:rPr lang="es-ES" dirty="0"/>
              <a:t> </a:t>
            </a:r>
            <a:r>
              <a:rPr lang="es-ES" dirty="0" err="1"/>
              <a:t>implements</a:t>
            </a:r>
            <a:r>
              <a:rPr lang="es-ES" dirty="0"/>
              <a:t> </a:t>
            </a:r>
            <a:r>
              <a:rPr lang="es-ES" dirty="0" err="1"/>
              <a:t>Validator</a:t>
            </a:r>
            <a:r>
              <a:rPr lang="es-ES" dirty="0"/>
              <a:t> {</a:t>
            </a:r>
          </a:p>
          <a:p>
            <a:pPr marL="0" indent="0">
              <a:buNone/>
            </a:pPr>
            <a:r>
              <a:rPr lang="es-ES" dirty="0"/>
              <a:t>    constructor( </a:t>
            </a:r>
            <a:r>
              <a:rPr lang="es-ES" dirty="0" err="1"/>
              <a:t>private</a:t>
            </a:r>
            <a:r>
              <a:rPr lang="es-ES" dirty="0"/>
              <a:t> </a:t>
            </a:r>
            <a:r>
              <a:rPr lang="es-ES" dirty="0" err="1"/>
              <a:t>elem</a:t>
            </a:r>
            <a:r>
              <a:rPr lang="es-ES" dirty="0"/>
              <a:t>: </a:t>
            </a:r>
            <a:r>
              <a:rPr lang="es-ES" dirty="0" err="1"/>
              <a:t>ElementRef</a:t>
            </a:r>
            <a:r>
              <a:rPr lang="es-ES" dirty="0"/>
              <a:t>) { }</a:t>
            </a:r>
          </a:p>
          <a:p>
            <a:pPr marL="0" indent="0">
              <a:buNone/>
            </a:pPr>
            <a:r>
              <a:rPr lang="es-ES" dirty="0"/>
              <a:t>    </a:t>
            </a:r>
            <a:r>
              <a:rPr lang="es-ES" dirty="0" err="1"/>
              <a:t>validate</a:t>
            </a:r>
            <a:r>
              <a:rPr lang="es-ES" dirty="0"/>
              <a:t>(control: </a:t>
            </a:r>
            <a:r>
              <a:rPr lang="es-ES" dirty="0" err="1"/>
              <a:t>AbstractControl</a:t>
            </a:r>
            <a:r>
              <a:rPr lang="es-ES" dirty="0"/>
              <a:t>): { [</a:t>
            </a:r>
            <a:r>
              <a:rPr lang="es-ES" dirty="0" err="1"/>
              <a:t>key</a:t>
            </a:r>
            <a:r>
              <a:rPr lang="es-ES" dirty="0"/>
              <a:t>: </a:t>
            </a:r>
            <a:r>
              <a:rPr lang="es-ES" dirty="0" err="1"/>
              <a:t>string</a:t>
            </a:r>
            <a:r>
              <a:rPr lang="es-ES" dirty="0"/>
              <a:t>]: </a:t>
            </a:r>
            <a:r>
              <a:rPr lang="es-ES" dirty="0" err="1"/>
              <a:t>any</a:t>
            </a:r>
            <a:r>
              <a:rPr lang="es-ES" dirty="0"/>
              <a:t> } {</a:t>
            </a:r>
          </a:p>
          <a:p>
            <a:pPr marL="0" indent="0">
              <a:buNone/>
            </a:pPr>
            <a:r>
              <a:rPr lang="es-ES" dirty="0"/>
              <a:t>        </a:t>
            </a:r>
            <a:r>
              <a:rPr lang="es-ES" dirty="0" err="1"/>
              <a:t>const</a:t>
            </a:r>
            <a:r>
              <a:rPr lang="es-ES" dirty="0"/>
              <a:t> valor = </a:t>
            </a:r>
            <a:r>
              <a:rPr lang="es-ES" dirty="0" err="1"/>
              <a:t>control.value</a:t>
            </a:r>
            <a:r>
              <a:rPr lang="es-ES" dirty="0"/>
              <a:t>;</a:t>
            </a:r>
          </a:p>
          <a:p>
            <a:pPr marL="0" indent="0">
              <a:buNone/>
            </a:pPr>
            <a:r>
              <a:rPr lang="es-ES" dirty="0"/>
              <a:t>        </a:t>
            </a:r>
            <a:r>
              <a:rPr lang="es-ES" dirty="0" err="1"/>
              <a:t>const</a:t>
            </a:r>
            <a:r>
              <a:rPr lang="es-ES" dirty="0"/>
              <a:t> </a:t>
            </a:r>
            <a:r>
              <a:rPr lang="es-ES" dirty="0" err="1"/>
              <a:t>dom</a:t>
            </a:r>
            <a:r>
              <a:rPr lang="es-ES" dirty="0"/>
              <a:t> = </a:t>
            </a:r>
            <a:r>
              <a:rPr lang="es-ES" dirty="0" err="1"/>
              <a:t>this.elem.nativeElement</a:t>
            </a:r>
            <a:r>
              <a:rPr lang="es-ES" dirty="0"/>
              <a:t>;</a:t>
            </a:r>
          </a:p>
          <a:p>
            <a:pPr marL="0" indent="0">
              <a:buNone/>
            </a:pPr>
            <a:r>
              <a:rPr lang="es-ES" dirty="0"/>
              <a:t>        </a:t>
            </a:r>
            <a:r>
              <a:rPr lang="es-ES" dirty="0" err="1"/>
              <a:t>const</a:t>
            </a:r>
            <a:r>
              <a:rPr lang="es-ES" dirty="0"/>
              <a:t> tipo = </a:t>
            </a:r>
            <a:r>
              <a:rPr lang="es-ES" dirty="0" err="1"/>
              <a:t>dom.type.toLowerCase</a:t>
            </a:r>
            <a:r>
              <a:rPr lang="es-ES" dirty="0"/>
              <a:t>();</a:t>
            </a:r>
          </a:p>
          <a:p>
            <a:pPr marL="0" indent="0">
              <a:buNone/>
            </a:pPr>
            <a:r>
              <a:rPr lang="es-ES" dirty="0"/>
              <a:t>        </a:t>
            </a:r>
            <a:r>
              <a:rPr lang="es-ES" dirty="0" err="1"/>
              <a:t>if</a:t>
            </a:r>
            <a:r>
              <a:rPr lang="es-ES" dirty="0"/>
              <a:t> (valor) {</a:t>
            </a:r>
          </a:p>
          <a:p>
            <a:pPr marL="0" indent="0">
              <a:buNone/>
            </a:pPr>
            <a:r>
              <a:rPr lang="es-ES" dirty="0"/>
              <a:t>          </a:t>
            </a:r>
            <a:r>
              <a:rPr lang="es-ES" dirty="0" err="1"/>
              <a:t>if</a:t>
            </a:r>
            <a:r>
              <a:rPr lang="es-ES" dirty="0"/>
              <a:t> (</a:t>
            </a:r>
            <a:r>
              <a:rPr lang="es-ES" dirty="0" err="1"/>
              <a:t>dom.validity</a:t>
            </a:r>
            <a:r>
              <a:rPr lang="es-ES" dirty="0"/>
              <a:t>) {</a:t>
            </a:r>
          </a:p>
          <a:p>
            <a:pPr marL="0" indent="0">
              <a:buNone/>
            </a:pPr>
            <a:r>
              <a:rPr lang="es-ES" dirty="0"/>
              <a:t>            </a:t>
            </a:r>
            <a:r>
              <a:rPr lang="es-ES" dirty="0" err="1"/>
              <a:t>return</a:t>
            </a:r>
            <a:r>
              <a:rPr lang="es-ES" dirty="0"/>
              <a:t> </a:t>
            </a:r>
            <a:r>
              <a:rPr lang="es-ES" dirty="0" err="1"/>
              <a:t>dom.validity.typeMismatch</a:t>
            </a:r>
            <a:r>
              <a:rPr lang="es-ES" dirty="0"/>
              <a:t> ? { '</a:t>
            </a:r>
            <a:r>
              <a:rPr lang="es-ES" dirty="0" err="1"/>
              <a:t>validationMessage</a:t>
            </a:r>
            <a:r>
              <a:rPr lang="es-ES" dirty="0"/>
              <a:t>': </a:t>
            </a:r>
            <a:r>
              <a:rPr lang="es-ES" dirty="0" err="1"/>
              <a:t>dom.validationMessage</a:t>
            </a:r>
            <a:r>
              <a:rPr lang="es-ES" dirty="0"/>
              <a:t>, '</a:t>
            </a:r>
            <a:r>
              <a:rPr lang="es-ES" dirty="0" err="1"/>
              <a:t>typeMismatch</a:t>
            </a:r>
            <a:r>
              <a:rPr lang="es-ES" dirty="0"/>
              <a:t>': true } : </a:t>
            </a:r>
            <a:r>
              <a:rPr lang="es-ES" dirty="0" err="1"/>
              <a:t>null</a:t>
            </a:r>
            <a:r>
              <a:rPr lang="es-ES" dirty="0"/>
              <a:t>;</a:t>
            </a:r>
          </a:p>
          <a:p>
            <a:pPr marL="0" indent="0">
              <a:buNone/>
            </a:pPr>
            <a:r>
              <a:rPr lang="es-ES" dirty="0"/>
              <a:t>          }</a:t>
            </a:r>
          </a:p>
          <a:p>
            <a:pPr marL="0" indent="0">
              <a:buNone/>
            </a:pPr>
            <a:r>
              <a:rPr lang="es-ES" dirty="0"/>
              <a:t>          </a:t>
            </a:r>
            <a:r>
              <a:rPr lang="es-ES" dirty="0" err="1"/>
              <a:t>switch</a:t>
            </a:r>
            <a:r>
              <a:rPr lang="es-ES" dirty="0"/>
              <a:t> (tipo) {</a:t>
            </a:r>
          </a:p>
          <a:p>
            <a:pPr marL="0" indent="0">
              <a:buNone/>
            </a:pPr>
            <a:r>
              <a:rPr lang="es-ES" dirty="0"/>
              <a:t>            case '</a:t>
            </a:r>
            <a:r>
              <a:rPr lang="es-ES" dirty="0" err="1"/>
              <a:t>url</a:t>
            </a:r>
            <a:r>
              <a:rPr lang="es-ES" dirty="0"/>
              <a:t>': </a:t>
            </a:r>
            <a:r>
              <a:rPr lang="es-ES" dirty="0" err="1"/>
              <a:t>return</a:t>
            </a:r>
            <a:r>
              <a:rPr lang="es-ES" dirty="0"/>
              <a:t> </a:t>
            </a:r>
            <a:r>
              <a:rPr lang="es-ES" dirty="0" err="1"/>
              <a:t>URL_REGEXP.test</a:t>
            </a:r>
            <a:r>
              <a:rPr lang="es-ES" dirty="0"/>
              <a:t>(valor) ? </a:t>
            </a:r>
            <a:r>
              <a:rPr lang="es-ES" dirty="0" err="1"/>
              <a:t>null</a:t>
            </a:r>
            <a:r>
              <a:rPr lang="es-ES" dirty="0"/>
              <a:t> : { '</a:t>
            </a:r>
            <a:r>
              <a:rPr lang="es-ES" dirty="0" err="1"/>
              <a:t>typeMismatch</a:t>
            </a:r>
            <a:r>
              <a:rPr lang="es-ES" dirty="0"/>
              <a:t>': true };</a:t>
            </a:r>
          </a:p>
          <a:p>
            <a:pPr marL="0" indent="0">
              <a:buNone/>
            </a:pPr>
            <a:r>
              <a:rPr lang="es-ES" dirty="0"/>
              <a:t>            case 'email': </a:t>
            </a:r>
            <a:r>
              <a:rPr lang="es-ES" dirty="0" err="1"/>
              <a:t>return</a:t>
            </a:r>
            <a:r>
              <a:rPr lang="es-ES" dirty="0"/>
              <a:t> </a:t>
            </a:r>
            <a:r>
              <a:rPr lang="es-ES" dirty="0" err="1"/>
              <a:t>EMAIL_REGEXP.test</a:t>
            </a:r>
            <a:r>
              <a:rPr lang="es-ES" dirty="0"/>
              <a:t>(valor) ?  </a:t>
            </a:r>
            <a:r>
              <a:rPr lang="es-ES" dirty="0" err="1"/>
              <a:t>null</a:t>
            </a:r>
            <a:r>
              <a:rPr lang="es-ES" dirty="0"/>
              <a:t> : { '</a:t>
            </a:r>
            <a:r>
              <a:rPr lang="es-ES" dirty="0" err="1"/>
              <a:t>typeMismatch</a:t>
            </a:r>
            <a:r>
              <a:rPr lang="es-ES" dirty="0"/>
              <a:t>': true };</a:t>
            </a:r>
          </a:p>
          <a:p>
            <a:pPr marL="0" indent="0">
              <a:buNone/>
            </a:pPr>
            <a:r>
              <a:rPr lang="es-ES" dirty="0"/>
              <a:t>            case '</a:t>
            </a:r>
            <a:r>
              <a:rPr lang="es-ES" dirty="0" err="1"/>
              <a:t>number</a:t>
            </a:r>
            <a:r>
              <a:rPr lang="es-ES" dirty="0"/>
              <a:t>': </a:t>
            </a:r>
            <a:r>
              <a:rPr lang="es-ES" dirty="0" err="1"/>
              <a:t>return</a:t>
            </a:r>
            <a:r>
              <a:rPr lang="es-ES" dirty="0"/>
              <a:t> </a:t>
            </a:r>
            <a:r>
              <a:rPr lang="es-ES" dirty="0" err="1"/>
              <a:t>NUMBER_REGEXP.test</a:t>
            </a:r>
            <a:r>
              <a:rPr lang="es-ES" dirty="0"/>
              <a:t>(valor) ?  </a:t>
            </a:r>
            <a:r>
              <a:rPr lang="es-ES" dirty="0" err="1"/>
              <a:t>null</a:t>
            </a:r>
            <a:r>
              <a:rPr lang="es-ES" dirty="0"/>
              <a:t> : { '</a:t>
            </a:r>
            <a:r>
              <a:rPr lang="es-ES" dirty="0" err="1"/>
              <a:t>typeMismatch</a:t>
            </a:r>
            <a:r>
              <a:rPr lang="es-ES" dirty="0"/>
              <a:t>': true };</a:t>
            </a:r>
          </a:p>
          <a:p>
            <a:pPr marL="0" indent="0">
              <a:buNone/>
            </a:pPr>
            <a:r>
              <a:rPr lang="es-ES" dirty="0"/>
              <a:t>          }</a:t>
            </a:r>
          </a:p>
          <a:p>
            <a:pPr marL="0" indent="0">
              <a:buNone/>
            </a:pPr>
            <a:r>
              <a:rPr lang="es-ES" dirty="0"/>
              <a:t>        }</a:t>
            </a:r>
          </a:p>
          <a:p>
            <a:pPr marL="0" indent="0">
              <a:buNone/>
            </a:pPr>
            <a:r>
              <a:rPr lang="es-ES" dirty="0"/>
              <a:t>        </a:t>
            </a:r>
            <a:r>
              <a:rPr lang="es-ES" dirty="0" err="1"/>
              <a:t>return</a:t>
            </a:r>
            <a:r>
              <a:rPr lang="es-ES" dirty="0"/>
              <a:t> </a:t>
            </a:r>
            <a:r>
              <a:rPr lang="es-ES" dirty="0" err="1"/>
              <a:t>null</a:t>
            </a:r>
            <a:r>
              <a:rPr lang="es-ES" dirty="0"/>
              <a:t>;</a:t>
            </a:r>
          </a:p>
          <a:p>
            <a:pPr marL="0" indent="0">
              <a:buNone/>
            </a:pPr>
            <a:r>
              <a:rPr lang="es-ES" dirty="0"/>
              <a:t>    }</a:t>
            </a:r>
          </a:p>
          <a:p>
            <a:pPr marL="0" indent="0">
              <a:buNone/>
            </a:pPr>
            <a:r>
              <a:rPr lang="es-ES" dirty="0"/>
              <a:t>}</a:t>
            </a:r>
          </a:p>
          <a:p>
            <a:pPr marL="0" indent="0">
              <a:buNone/>
            </a:pPr>
            <a:endParaRPr lang="es-ES" dirty="0"/>
          </a:p>
        </p:txBody>
      </p:sp>
    </p:spTree>
    <p:extLst>
      <p:ext uri="{BB962C8B-B14F-4D97-AF65-F5344CB8AC3E}">
        <p14:creationId xmlns:p14="http://schemas.microsoft.com/office/powerpoint/2010/main" val="212728597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Shared</a:t>
            </a:r>
            <a:r>
              <a:rPr lang="es-ES" dirty="0"/>
              <a:t> </a:t>
            </a:r>
            <a:r>
              <a:rPr lang="es-ES" dirty="0" err="1"/>
              <a:t>Component</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Aunque un componente es técnicamente una directiva-con-plantilla, conceptualmente son dos elementos completamente diferentes.</a:t>
            </a:r>
          </a:p>
          <a:p>
            <a:r>
              <a:rPr lang="es-ES" dirty="0"/>
              <a:t>Los componentes se pueden clasificar como:</a:t>
            </a:r>
          </a:p>
          <a:p>
            <a:pPr lvl="1"/>
            <a:r>
              <a:rPr lang="es-ES" dirty="0"/>
              <a:t>Componentes de aplicación: Son componentes íntimamente ligados a la aplicación cuya existencia viene determinada por la existencia de la aplicación. Estos componentes deben favorecer el desacoplamiento de entre la plantilla y la clase del componente.</a:t>
            </a:r>
          </a:p>
          <a:p>
            <a:pPr lvl="1"/>
            <a:r>
              <a:rPr lang="es-ES" dirty="0"/>
              <a:t>Componentes compartidos: Son componentes de bajo nivel, que existen para dar soporte a los componentes de aplicación pero son independientes de aplicaciones concretas. Estos componentes requieren un mayor control sobre la plantilla por los que el acoplamiento será mayor, así como la dependencia entre ellos.</a:t>
            </a:r>
          </a:p>
        </p:txBody>
      </p:sp>
    </p:spTree>
    <p:extLst>
      <p:ext uri="{BB962C8B-B14F-4D97-AF65-F5344CB8AC3E}">
        <p14:creationId xmlns:p14="http://schemas.microsoft.com/office/powerpoint/2010/main" val="38184513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Dynamic</a:t>
            </a:r>
            <a:r>
              <a:rPr lang="es-ES" dirty="0"/>
              <a:t> </a:t>
            </a:r>
            <a:r>
              <a:rPr lang="es-ES" dirty="0" err="1"/>
              <a:t>Component</a:t>
            </a:r>
            <a:endParaRPr lang="es-ES" dirty="0"/>
          </a:p>
        </p:txBody>
      </p:sp>
      <p:sp>
        <p:nvSpPr>
          <p:cNvPr id="3" name="Marcador de contenido 2"/>
          <p:cNvSpPr>
            <a:spLocks noGrp="1"/>
          </p:cNvSpPr>
          <p:nvPr>
            <p:ph idx="1"/>
          </p:nvPr>
        </p:nvSpPr>
        <p:spPr>
          <a:xfrm>
            <a:off x="457200" y="1600200"/>
            <a:ext cx="8229600" cy="4709120"/>
          </a:xfrm>
        </p:spPr>
        <p:txBody>
          <a:bodyPr>
            <a:normAutofit fontScale="55000" lnSpcReduction="20000"/>
          </a:bodyPr>
          <a:lstStyle/>
          <a:p>
            <a:r>
              <a:rPr lang="es-ES" dirty="0"/>
              <a:t>Las plantillas de los componentes no siempre son fijas. Es posible que una aplicación necesite cargar nuevos componentes en tiempo de ejecución.</a:t>
            </a:r>
          </a:p>
          <a:p>
            <a:r>
              <a:rPr lang="es-ES" dirty="0"/>
              <a:t>Angular dispone del servicio </a:t>
            </a:r>
            <a:r>
              <a:rPr lang="es-ES" dirty="0" err="1"/>
              <a:t>ComponentFactoryResolver</a:t>
            </a:r>
            <a:r>
              <a:rPr lang="es-ES" dirty="0"/>
              <a:t> para cargar componentes dinámicamente.</a:t>
            </a:r>
          </a:p>
          <a:p>
            <a:pPr marL="400050" lvl="1" indent="0">
              <a:buNone/>
            </a:pPr>
            <a:r>
              <a:rPr lang="es-ES" dirty="0"/>
              <a:t>@</a:t>
            </a:r>
            <a:r>
              <a:rPr lang="es-ES" dirty="0" err="1"/>
              <a:t>Component</a:t>
            </a:r>
            <a:r>
              <a:rPr lang="es-ES" dirty="0"/>
              <a:t>({</a:t>
            </a:r>
          </a:p>
          <a:p>
            <a:pPr marL="400050" lvl="1" indent="0">
              <a:buNone/>
            </a:pPr>
            <a:r>
              <a:rPr lang="es-ES" dirty="0"/>
              <a:t>  selector: '</a:t>
            </a:r>
            <a:r>
              <a:rPr lang="es-ES" dirty="0" err="1"/>
              <a:t>dynamyc-template</a:t>
            </a:r>
            <a:r>
              <a:rPr lang="es-ES" dirty="0"/>
              <a:t>',</a:t>
            </a:r>
          </a:p>
          <a:p>
            <a:pPr marL="400050" lvl="1" indent="0">
              <a:buNone/>
            </a:pPr>
            <a:r>
              <a:rPr lang="es-ES" dirty="0"/>
              <a:t>  </a:t>
            </a:r>
            <a:r>
              <a:rPr lang="es-ES" dirty="0" err="1"/>
              <a:t>template</a:t>
            </a:r>
            <a:r>
              <a:rPr lang="es-ES" dirty="0"/>
              <a:t>: `&lt;</a:t>
            </a:r>
            <a:r>
              <a:rPr lang="es-ES" dirty="0" err="1"/>
              <a:t>ng-template</a:t>
            </a:r>
            <a:r>
              <a:rPr lang="es-ES" dirty="0"/>
              <a:t> </a:t>
            </a:r>
            <a:r>
              <a:rPr lang="es-ES" dirty="0" err="1"/>
              <a:t>my</a:t>
            </a:r>
            <a:r>
              <a:rPr lang="es-ES" dirty="0"/>
              <a:t>-host&gt;&lt;/</a:t>
            </a:r>
            <a:r>
              <a:rPr lang="es-ES" dirty="0" err="1"/>
              <a:t>ng-template</a:t>
            </a:r>
            <a:r>
              <a:rPr lang="es-ES" dirty="0"/>
              <a:t>&gt;`</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DynamicComponent</a:t>
            </a:r>
            <a:r>
              <a:rPr lang="es-ES" dirty="0"/>
              <a:t> </a:t>
            </a:r>
            <a:r>
              <a:rPr lang="es-ES" dirty="0" err="1"/>
              <a:t>implements</a:t>
            </a:r>
            <a:r>
              <a:rPr lang="es-ES" dirty="0"/>
              <a:t> </a:t>
            </a:r>
            <a:r>
              <a:rPr lang="es-ES" dirty="0" err="1"/>
              <a:t>AfterViewInit</a:t>
            </a:r>
            <a:r>
              <a:rPr lang="es-ES" dirty="0"/>
              <a:t> {</a:t>
            </a:r>
          </a:p>
          <a:p>
            <a:pPr marL="400050" lvl="1" indent="0">
              <a:buNone/>
            </a:pPr>
            <a:r>
              <a:rPr lang="es-ES" dirty="0"/>
              <a:t>  @</a:t>
            </a:r>
            <a:r>
              <a:rPr lang="es-ES" dirty="0" err="1"/>
              <a:t>ViewChild</a:t>
            </a:r>
            <a:r>
              <a:rPr lang="es-ES" dirty="0"/>
              <a:t>(</a:t>
            </a:r>
            <a:r>
              <a:rPr lang="es-ES" dirty="0" err="1"/>
              <a:t>MyHostDirective</a:t>
            </a:r>
            <a:r>
              <a:rPr lang="es-ES" dirty="0"/>
              <a:t>) </a:t>
            </a:r>
            <a:r>
              <a:rPr lang="es-ES" dirty="0" err="1"/>
              <a:t>myHost</a:t>
            </a:r>
            <a:r>
              <a:rPr lang="es-ES" dirty="0"/>
              <a:t>: </a:t>
            </a:r>
            <a:r>
              <a:rPr lang="es-ES" dirty="0" err="1"/>
              <a:t>MyHostDirective</a:t>
            </a:r>
            <a:r>
              <a:rPr lang="es-ES" dirty="0"/>
              <a:t>;</a:t>
            </a:r>
          </a:p>
          <a:p>
            <a:pPr marL="400050" lvl="1" indent="0">
              <a:buNone/>
            </a:pPr>
            <a:r>
              <a:rPr lang="es-ES" dirty="0"/>
              <a:t>  constructor(</a:t>
            </a:r>
            <a:r>
              <a:rPr lang="es-ES" dirty="0" err="1"/>
              <a:t>private</a:t>
            </a:r>
            <a:r>
              <a:rPr lang="es-ES" dirty="0"/>
              <a:t> </a:t>
            </a:r>
            <a:r>
              <a:rPr lang="es-ES" dirty="0" err="1"/>
              <a:t>componentFactoryResolver</a:t>
            </a:r>
            <a:r>
              <a:rPr lang="es-ES" dirty="0"/>
              <a:t>: </a:t>
            </a:r>
            <a:r>
              <a:rPr lang="es-ES" dirty="0" err="1"/>
              <a:t>ComponentFactoryResolver</a:t>
            </a:r>
            <a:r>
              <a:rPr lang="es-ES" dirty="0"/>
              <a:t>) { }</a:t>
            </a:r>
          </a:p>
          <a:p>
            <a:pPr marL="400050" lvl="1" indent="0">
              <a:buNone/>
            </a:pPr>
            <a:r>
              <a:rPr lang="es-ES" dirty="0"/>
              <a:t>  </a:t>
            </a:r>
            <a:r>
              <a:rPr lang="es-ES" dirty="0" err="1"/>
              <a:t>ngAfterViewInit</a:t>
            </a:r>
            <a:r>
              <a:rPr lang="es-ES" dirty="0"/>
              <a:t>() { </a:t>
            </a:r>
            <a:r>
              <a:rPr lang="es-ES" dirty="0" err="1"/>
              <a:t>this.loadComponent</a:t>
            </a:r>
            <a:r>
              <a:rPr lang="es-ES" dirty="0"/>
              <a:t>(); }</a:t>
            </a:r>
          </a:p>
          <a:p>
            <a:pPr marL="400050" lvl="1" indent="0">
              <a:buNone/>
            </a:pPr>
            <a:r>
              <a:rPr lang="es-ES" dirty="0"/>
              <a:t>  </a:t>
            </a:r>
            <a:r>
              <a:rPr lang="es-ES" dirty="0" err="1"/>
              <a:t>loadComponent</a:t>
            </a:r>
            <a:r>
              <a:rPr lang="es-ES" dirty="0"/>
              <a:t>() {</a:t>
            </a:r>
          </a:p>
          <a:p>
            <a:pPr marL="892175" lvl="1" indent="-492125">
              <a:buNone/>
            </a:pPr>
            <a:r>
              <a:rPr lang="es-ES" dirty="0"/>
              <a:t>    </a:t>
            </a:r>
            <a:r>
              <a:rPr lang="es-ES" dirty="0" err="1"/>
              <a:t>let</a:t>
            </a:r>
            <a:r>
              <a:rPr lang="es-ES" dirty="0"/>
              <a:t> </a:t>
            </a:r>
            <a:r>
              <a:rPr lang="es-ES" dirty="0" err="1"/>
              <a:t>componentFactory</a:t>
            </a:r>
            <a:r>
              <a:rPr lang="es-ES" dirty="0"/>
              <a:t> = </a:t>
            </a:r>
            <a:r>
              <a:rPr lang="es-ES" dirty="0" err="1"/>
              <a:t>this.componentFactoryResolver.resolveComponentFactory</a:t>
            </a:r>
            <a:r>
              <a:rPr lang="es-ES" dirty="0"/>
              <a:t>(</a:t>
            </a:r>
            <a:r>
              <a:rPr lang="es-ES" dirty="0" err="1"/>
              <a:t>DemoTemplateComponent</a:t>
            </a:r>
            <a:r>
              <a:rPr lang="es-ES" dirty="0"/>
              <a:t>);</a:t>
            </a:r>
          </a:p>
          <a:p>
            <a:pPr marL="400050" lvl="1" indent="0">
              <a:buNone/>
            </a:pPr>
            <a:r>
              <a:rPr lang="es-ES" dirty="0"/>
              <a:t>    </a:t>
            </a:r>
            <a:r>
              <a:rPr lang="es-ES" dirty="0" err="1"/>
              <a:t>let</a:t>
            </a:r>
            <a:r>
              <a:rPr lang="es-ES" dirty="0"/>
              <a:t> </a:t>
            </a:r>
            <a:r>
              <a:rPr lang="es-ES" dirty="0" err="1"/>
              <a:t>viewContainerRef</a:t>
            </a:r>
            <a:r>
              <a:rPr lang="es-ES" dirty="0"/>
              <a:t> = </a:t>
            </a:r>
            <a:r>
              <a:rPr lang="es-ES" dirty="0" err="1"/>
              <a:t>this.myHost.viewContainerRef</a:t>
            </a:r>
            <a:r>
              <a:rPr lang="es-ES" dirty="0"/>
              <a:t>;</a:t>
            </a:r>
          </a:p>
          <a:p>
            <a:pPr marL="400050" lvl="1" indent="0">
              <a:buNone/>
            </a:pPr>
            <a:r>
              <a:rPr lang="es-ES" dirty="0"/>
              <a:t>    </a:t>
            </a:r>
            <a:r>
              <a:rPr lang="es-ES" dirty="0" err="1"/>
              <a:t>viewContainerRef.clear</a:t>
            </a:r>
            <a:r>
              <a:rPr lang="es-ES" dirty="0"/>
              <a:t>();</a:t>
            </a:r>
          </a:p>
          <a:p>
            <a:pPr marL="400050" lvl="1" indent="0">
              <a:buNone/>
            </a:pPr>
            <a:r>
              <a:rPr lang="es-ES" dirty="0"/>
              <a:t>    </a:t>
            </a:r>
            <a:r>
              <a:rPr lang="es-ES" dirty="0" err="1"/>
              <a:t>let</a:t>
            </a:r>
            <a:r>
              <a:rPr lang="es-ES" dirty="0"/>
              <a:t> </a:t>
            </a:r>
            <a:r>
              <a:rPr lang="es-ES" dirty="0" err="1"/>
              <a:t>componentRef</a:t>
            </a:r>
            <a:r>
              <a:rPr lang="es-ES" dirty="0"/>
              <a:t> = </a:t>
            </a:r>
            <a:r>
              <a:rPr lang="es-ES" dirty="0" err="1"/>
              <a:t>viewContainerRef.createComponent</a:t>
            </a:r>
            <a:r>
              <a:rPr lang="es-ES" dirty="0"/>
              <a:t>(</a:t>
            </a:r>
            <a:r>
              <a:rPr lang="es-ES" dirty="0" err="1"/>
              <a:t>componentFactory</a:t>
            </a:r>
            <a:r>
              <a:rPr lang="es-ES" dirty="0"/>
              <a:t>);</a:t>
            </a:r>
          </a:p>
          <a:p>
            <a:pPr marL="400050" lvl="1" indent="0">
              <a:buNone/>
            </a:pPr>
            <a:r>
              <a:rPr lang="es-ES" dirty="0"/>
              <a:t>  }</a:t>
            </a:r>
          </a:p>
          <a:p>
            <a:pPr marL="400050" lvl="1" indent="0">
              <a:buNone/>
            </a:pPr>
            <a:r>
              <a:rPr lang="es-ES" dirty="0"/>
              <a:t>}</a:t>
            </a:r>
          </a:p>
          <a:p>
            <a:endParaRPr lang="es-ES" dirty="0"/>
          </a:p>
        </p:txBody>
      </p:sp>
    </p:spTree>
    <p:extLst>
      <p:ext uri="{BB962C8B-B14F-4D97-AF65-F5344CB8AC3E}">
        <p14:creationId xmlns:p14="http://schemas.microsoft.com/office/powerpoint/2010/main" val="2427876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Arquitectura</a:t>
            </a:r>
          </a:p>
        </p:txBody>
      </p:sp>
      <p:sp>
        <p:nvSpPr>
          <p:cNvPr id="3" name="Marcador de contenido 2"/>
          <p:cNvSpPr>
            <a:spLocks noGrp="1"/>
          </p:cNvSpPr>
          <p:nvPr>
            <p:ph idx="1"/>
          </p:nvPr>
        </p:nvSpPr>
        <p:spPr>
          <a:xfrm>
            <a:off x="457200" y="1600201"/>
            <a:ext cx="8229600" cy="1756791"/>
          </a:xfrm>
        </p:spPr>
        <p:txBody>
          <a:bodyPr>
            <a:normAutofit fontScale="85000" lnSpcReduction="20000"/>
          </a:bodyPr>
          <a:lstStyle/>
          <a:p>
            <a:r>
              <a:rPr lang="es-ES" dirty="0"/>
              <a:t>Una aplicación Web típica recogerá datos </a:t>
            </a:r>
            <a:r>
              <a:rPr lang="es-ES"/>
              <a:t>del usuario (primer </a:t>
            </a:r>
            <a:r>
              <a:rPr lang="es-ES" dirty="0"/>
              <a:t>nivel), los enviará al servidor, que ejecutará </a:t>
            </a:r>
            <a:r>
              <a:rPr lang="es-ES"/>
              <a:t>un programa (segundo </a:t>
            </a:r>
            <a:r>
              <a:rPr lang="es-ES" dirty="0"/>
              <a:t>y tercer nivel) y cuyo resultado será formateado y presentado al usuario en </a:t>
            </a:r>
            <a:r>
              <a:rPr lang="es-ES"/>
              <a:t>el navegador (primer </a:t>
            </a:r>
            <a:r>
              <a:rPr lang="es-ES" dirty="0"/>
              <a:t>nivel otra vez).</a:t>
            </a:r>
          </a:p>
          <a:p>
            <a:endParaRPr lang="es-ES" dirty="0"/>
          </a:p>
        </p:txBody>
      </p:sp>
      <p:pic>
        <p:nvPicPr>
          <p:cNvPr id="1026" name="Picture 2" descr="https://lh5.googleusercontent.com/rKeipB-FDN5Vi_We-HXJnDBfr81HOiTsioPl2FNhtVlwQjWV69uebcUKEwqMWm4Uso7aOBKXKFaK79L1Ef9BaOiiRFH_va-LK2cJ_SqZhoNIhpL-VaZW1ZJBOtCcVKMU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68818"/>
            <a:ext cx="5256584" cy="289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7885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ng-container</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directiva &lt;</a:t>
            </a:r>
            <a:r>
              <a:rPr lang="es-ES" dirty="0" err="1"/>
              <a:t>ng-container</a:t>
            </a:r>
            <a:r>
              <a:rPr lang="es-ES" dirty="0"/>
              <a:t>&gt; es un elemento de agrupación que proporciona un punto donde aplicar las directivas sin interferir con los estilos o el diseño porque Angular no la refleja en el DOM.</a:t>
            </a:r>
          </a:p>
          <a:p>
            <a:r>
              <a:rPr lang="es-ES" dirty="0"/>
              <a:t>Una parte del párrafo es condicional:</a:t>
            </a:r>
          </a:p>
          <a:p>
            <a:pPr marL="457200" lvl="1" indent="0">
              <a:buNone/>
            </a:pPr>
            <a:r>
              <a:rPr lang="en-US" dirty="0"/>
              <a:t>&lt;p&gt;I turned the corner</a:t>
            </a:r>
          </a:p>
          <a:p>
            <a:pPr marL="457200" lvl="1" indent="0">
              <a:buNone/>
            </a:pPr>
            <a:r>
              <a:rPr lang="en-US" dirty="0"/>
              <a:t>  &lt;ng-container *</a:t>
            </a:r>
            <a:r>
              <a:rPr lang="en-US" dirty="0" err="1"/>
              <a:t>ngIf</a:t>
            </a:r>
            <a:r>
              <a:rPr lang="en-US" dirty="0"/>
              <a:t>="hero"&gt; and saw {{hero.name}}. I waved&lt;/ng-container&gt;</a:t>
            </a:r>
          </a:p>
          <a:p>
            <a:pPr marL="457200" lvl="1" indent="0">
              <a:buNone/>
            </a:pPr>
            <a:r>
              <a:rPr lang="en-US" dirty="0"/>
              <a:t>  and continued on my way.&lt;/p&gt;</a:t>
            </a:r>
            <a:endParaRPr lang="es-ES" dirty="0"/>
          </a:p>
          <a:p>
            <a:r>
              <a:rPr lang="es-ES" dirty="0"/>
              <a:t>No se desea mostrar todos los elemento como opciones:</a:t>
            </a:r>
          </a:p>
          <a:p>
            <a:pPr marL="457200" lvl="1" indent="0">
              <a:buNone/>
            </a:pPr>
            <a:r>
              <a:rPr lang="es-ES" dirty="0"/>
              <a:t>&lt;</a:t>
            </a:r>
            <a:r>
              <a:rPr lang="es-ES" dirty="0" err="1"/>
              <a:t>select</a:t>
            </a:r>
            <a:r>
              <a:rPr lang="es-ES" dirty="0"/>
              <a:t> [(</a:t>
            </a:r>
            <a:r>
              <a:rPr lang="es-ES" dirty="0" err="1"/>
              <a:t>ngModel</a:t>
            </a:r>
            <a:r>
              <a:rPr lang="es-ES" dirty="0"/>
              <a:t>)]="</a:t>
            </a:r>
            <a:r>
              <a:rPr lang="es-ES" dirty="0" err="1"/>
              <a:t>hero</a:t>
            </a:r>
            <a:r>
              <a:rPr lang="es-ES" dirty="0"/>
              <a:t>"&gt;</a:t>
            </a:r>
          </a:p>
          <a:p>
            <a:pPr marL="457200" lvl="1" indent="0">
              <a:buNone/>
            </a:pPr>
            <a:r>
              <a:rPr lang="es-ES" dirty="0"/>
              <a:t>  &lt;</a:t>
            </a:r>
            <a:r>
              <a:rPr lang="es-ES" dirty="0" err="1"/>
              <a:t>ng-container</a:t>
            </a:r>
            <a:r>
              <a:rPr lang="es-ES" dirty="0"/>
              <a:t> *</a:t>
            </a:r>
            <a:r>
              <a:rPr lang="es-ES" dirty="0" err="1"/>
              <a:t>ngFor</a:t>
            </a:r>
            <a:r>
              <a:rPr lang="es-ES" dirty="0"/>
              <a:t>="</a:t>
            </a:r>
            <a:r>
              <a:rPr lang="es-ES" dirty="0" err="1"/>
              <a:t>let</a:t>
            </a:r>
            <a:r>
              <a:rPr lang="es-ES" dirty="0"/>
              <a:t> h of </a:t>
            </a:r>
            <a:r>
              <a:rPr lang="es-ES" dirty="0" err="1"/>
              <a:t>heroes</a:t>
            </a:r>
            <a:r>
              <a:rPr lang="es-ES" dirty="0"/>
              <a:t>"&gt;</a:t>
            </a:r>
          </a:p>
          <a:p>
            <a:pPr marL="457200" lvl="1" indent="0">
              <a:buNone/>
            </a:pPr>
            <a:r>
              <a:rPr lang="es-ES" dirty="0"/>
              <a:t>    &lt;</a:t>
            </a:r>
            <a:r>
              <a:rPr lang="es-ES" dirty="0" err="1"/>
              <a:t>ng-container</a:t>
            </a:r>
            <a:r>
              <a:rPr lang="es-ES" dirty="0"/>
              <a:t> *</a:t>
            </a:r>
            <a:r>
              <a:rPr lang="es-ES" dirty="0" err="1"/>
              <a:t>ngIf</a:t>
            </a:r>
            <a:r>
              <a:rPr lang="es-ES" dirty="0"/>
              <a:t>="</a:t>
            </a:r>
            <a:r>
              <a:rPr lang="es-ES" dirty="0" err="1"/>
              <a:t>showSad</a:t>
            </a:r>
            <a:r>
              <a:rPr lang="es-ES" dirty="0"/>
              <a:t> || </a:t>
            </a:r>
            <a:r>
              <a:rPr lang="es-ES" dirty="0" err="1"/>
              <a:t>h.emotion</a:t>
            </a:r>
            <a:r>
              <a:rPr lang="es-ES" dirty="0"/>
              <a:t> !== '</a:t>
            </a:r>
            <a:r>
              <a:rPr lang="es-ES" dirty="0" err="1"/>
              <a:t>sad</a:t>
            </a:r>
            <a:r>
              <a:rPr lang="es-ES" dirty="0"/>
              <a:t>'"&gt;</a:t>
            </a:r>
          </a:p>
          <a:p>
            <a:pPr marL="457200" lvl="1" indent="0">
              <a:buNone/>
            </a:pPr>
            <a:r>
              <a:rPr lang="es-ES" dirty="0"/>
              <a:t>      &lt;</a:t>
            </a:r>
            <a:r>
              <a:rPr lang="es-ES" dirty="0" err="1"/>
              <a:t>option</a:t>
            </a:r>
            <a:r>
              <a:rPr lang="es-ES" dirty="0"/>
              <a:t> [</a:t>
            </a:r>
            <a:r>
              <a:rPr lang="es-ES" dirty="0" err="1"/>
              <a:t>ngValue</a:t>
            </a:r>
            <a:r>
              <a:rPr lang="es-ES" dirty="0"/>
              <a:t>]="h"&gt;{{h.name}} ({{</a:t>
            </a:r>
            <a:r>
              <a:rPr lang="es-ES" dirty="0" err="1"/>
              <a:t>h.emotion</a:t>
            </a:r>
            <a:r>
              <a:rPr lang="es-ES" dirty="0"/>
              <a:t>}})&lt;/</a:t>
            </a:r>
            <a:r>
              <a:rPr lang="es-ES" dirty="0" err="1"/>
              <a:t>option</a:t>
            </a:r>
            <a:r>
              <a:rPr lang="es-ES" dirty="0"/>
              <a:t>&gt;</a:t>
            </a:r>
          </a:p>
          <a:p>
            <a:pPr marL="457200" lvl="1" indent="0">
              <a:buNone/>
            </a:pPr>
            <a:r>
              <a:rPr lang="es-ES" dirty="0"/>
              <a:t>    &lt;/</a:t>
            </a:r>
            <a:r>
              <a:rPr lang="es-ES" dirty="0" err="1"/>
              <a:t>ng-container</a:t>
            </a:r>
            <a:r>
              <a:rPr lang="es-ES" dirty="0"/>
              <a:t>&gt;</a:t>
            </a:r>
          </a:p>
          <a:p>
            <a:pPr marL="457200" lvl="1" indent="0">
              <a:buNone/>
            </a:pPr>
            <a:r>
              <a:rPr lang="es-ES" dirty="0"/>
              <a:t>  &lt;/</a:t>
            </a:r>
            <a:r>
              <a:rPr lang="es-ES" dirty="0" err="1"/>
              <a:t>ng-container</a:t>
            </a:r>
            <a:r>
              <a:rPr lang="es-ES" dirty="0"/>
              <a:t>&gt;</a:t>
            </a:r>
          </a:p>
          <a:p>
            <a:pPr marL="457200" lvl="1" indent="0">
              <a:buNone/>
            </a:pPr>
            <a:r>
              <a:rPr lang="es-ES" dirty="0"/>
              <a:t>&lt;/</a:t>
            </a:r>
            <a:r>
              <a:rPr lang="es-ES" dirty="0" err="1"/>
              <a:t>select</a:t>
            </a:r>
            <a:r>
              <a:rPr lang="es-ES" dirty="0"/>
              <a:t>&gt;</a:t>
            </a:r>
          </a:p>
        </p:txBody>
      </p:sp>
    </p:spTree>
    <p:extLst>
      <p:ext uri="{BB962C8B-B14F-4D97-AF65-F5344CB8AC3E}">
        <p14:creationId xmlns:p14="http://schemas.microsoft.com/office/powerpoint/2010/main" val="425412889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t>
            </a:r>
            <a:r>
              <a:rPr lang="es-ES" dirty="0" err="1"/>
              <a:t>ngComponentOutlet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Permite instanciar e insertar un componente el la vista actual, proporcionando un enfoque declarativo a la creación de componentes dinámicos.</a:t>
            </a:r>
          </a:p>
          <a:p>
            <a:pPr marL="400050" lvl="1" indent="0">
              <a:buNone/>
            </a:pPr>
            <a:r>
              <a:rPr lang="es-ES" dirty="0"/>
              <a:t>&lt;</a:t>
            </a:r>
            <a:r>
              <a:rPr lang="es-ES" dirty="0" err="1"/>
              <a:t>ng-container</a:t>
            </a:r>
            <a:r>
              <a:rPr lang="es-ES" dirty="0"/>
              <a:t> *</a:t>
            </a:r>
            <a:r>
              <a:rPr lang="es-ES" dirty="0" err="1"/>
              <a:t>ngComponentOutlet</a:t>
            </a:r>
            <a:r>
              <a:rPr lang="es-ES" dirty="0"/>
              <a:t>="</a:t>
            </a:r>
            <a:r>
              <a:rPr lang="es-ES" dirty="0" err="1"/>
              <a:t>componentTypeExpression</a:t>
            </a:r>
            <a:r>
              <a:rPr lang="es-ES" i="1" dirty="0"/>
              <a:t>;</a:t>
            </a:r>
          </a:p>
          <a:p>
            <a:pPr marL="400050" lvl="1" indent="0">
              <a:buNone/>
            </a:pPr>
            <a:r>
              <a:rPr lang="es-ES" i="1" dirty="0"/>
              <a:t> </a:t>
            </a:r>
            <a:r>
              <a:rPr lang="es-ES" i="1" dirty="0" err="1"/>
              <a:t>injector</a:t>
            </a:r>
            <a:r>
              <a:rPr lang="es-ES" i="1" dirty="0"/>
              <a:t>: </a:t>
            </a:r>
            <a:r>
              <a:rPr lang="es-ES" i="1" dirty="0" err="1"/>
              <a:t>injectorExpression</a:t>
            </a:r>
            <a:r>
              <a:rPr lang="es-ES" i="1" dirty="0"/>
              <a:t>; </a:t>
            </a:r>
            <a:r>
              <a:rPr lang="es-ES" i="1" dirty="0" err="1"/>
              <a:t>content</a:t>
            </a:r>
            <a:r>
              <a:rPr lang="es-ES" i="1" dirty="0"/>
              <a:t>: </a:t>
            </a:r>
            <a:r>
              <a:rPr lang="es-ES" i="1" dirty="0" err="1"/>
              <a:t>contentNodesExpression</a:t>
            </a:r>
            <a:r>
              <a:rPr lang="es-ES" i="1" dirty="0"/>
              <a:t>; </a:t>
            </a:r>
            <a:r>
              <a:rPr lang="es-ES" i="1" dirty="0" err="1"/>
              <a:t>ngModuleFactory</a:t>
            </a:r>
            <a:r>
              <a:rPr lang="es-ES" i="1" dirty="0"/>
              <a:t>: </a:t>
            </a:r>
            <a:r>
              <a:rPr lang="es-ES" i="1" dirty="0" err="1"/>
              <a:t>moduleFactory</a:t>
            </a:r>
            <a:r>
              <a:rPr lang="es-ES" i="1" dirty="0"/>
              <a:t>;</a:t>
            </a:r>
            <a:r>
              <a:rPr lang="es-ES" dirty="0"/>
              <a:t>"&gt;&lt;/</a:t>
            </a:r>
            <a:r>
              <a:rPr lang="es-ES" dirty="0" err="1"/>
              <a:t>ng-container</a:t>
            </a:r>
            <a:r>
              <a:rPr lang="es-ES" dirty="0"/>
              <a:t>&gt;</a:t>
            </a:r>
          </a:p>
          <a:p>
            <a:r>
              <a:rPr lang="es-ES" dirty="0"/>
              <a:t>Se puede controlar el proceso de creación de componentes mediante los atributos opcionales:</a:t>
            </a:r>
          </a:p>
          <a:p>
            <a:pPr lvl="1"/>
            <a:r>
              <a:rPr lang="es-ES" dirty="0" err="1"/>
              <a:t>injector</a:t>
            </a:r>
            <a:r>
              <a:rPr lang="es-ES" dirty="0"/>
              <a:t>: inyector personalizado que sustituye al del contenedor componente actual.</a:t>
            </a:r>
          </a:p>
          <a:p>
            <a:pPr lvl="1"/>
            <a:r>
              <a:rPr lang="es-ES" dirty="0" err="1"/>
              <a:t>content</a:t>
            </a:r>
            <a:r>
              <a:rPr lang="es-ES" dirty="0"/>
              <a:t>: Contenido para </a:t>
            </a:r>
            <a:r>
              <a:rPr lang="es-ES" dirty="0" err="1"/>
              <a:t>transcluir</a:t>
            </a:r>
            <a:r>
              <a:rPr lang="es-ES" dirty="0"/>
              <a:t> dentro de componente dinámico.</a:t>
            </a:r>
          </a:p>
          <a:p>
            <a:pPr lvl="1"/>
            <a:r>
              <a:rPr lang="es-ES" dirty="0" err="1"/>
              <a:t>moduleFactory</a:t>
            </a:r>
            <a:r>
              <a:rPr lang="es-ES" dirty="0"/>
              <a:t>: permite la carga dinámica de otro módulo y, a continuación, cargar un componente de ese módulo.</a:t>
            </a:r>
          </a:p>
          <a:p>
            <a:r>
              <a:rPr lang="es-ES" dirty="0"/>
              <a:t>El </a:t>
            </a:r>
            <a:r>
              <a:rPr lang="es-ES" dirty="0" err="1"/>
              <a:t>componentTypeExpression</a:t>
            </a:r>
            <a:r>
              <a:rPr lang="es-ES" dirty="0"/>
              <a:t> es la clase del componente que debe ser expuesta desde el contexto:</a:t>
            </a:r>
          </a:p>
          <a:p>
            <a:pPr marL="457200" lvl="1" indent="0">
              <a:buNone/>
            </a:pPr>
            <a:r>
              <a:rPr lang="es-ES" dirty="0"/>
              <a:t>&lt;</a:t>
            </a:r>
            <a:r>
              <a:rPr lang="es-ES" dirty="0" err="1"/>
              <a:t>ng-container</a:t>
            </a:r>
            <a:r>
              <a:rPr lang="es-ES" dirty="0"/>
              <a:t> *</a:t>
            </a:r>
            <a:r>
              <a:rPr lang="es-ES" dirty="0" err="1"/>
              <a:t>ngComponentOutlet</a:t>
            </a:r>
            <a:r>
              <a:rPr lang="es-ES" dirty="0"/>
              <a:t>="componente"&gt;&lt;/</a:t>
            </a:r>
            <a:r>
              <a:rPr lang="es-ES" dirty="0" err="1"/>
              <a:t>ng-container</a:t>
            </a:r>
            <a:r>
              <a:rPr lang="es-ES" dirty="0"/>
              <a:t>&gt;</a:t>
            </a:r>
          </a:p>
          <a:p>
            <a:pPr marL="457200" lvl="1" indent="0">
              <a:buNone/>
            </a:pPr>
            <a:r>
              <a:rPr lang="es-ES" dirty="0" err="1"/>
              <a:t>public</a:t>
            </a:r>
            <a:r>
              <a:rPr lang="es-ES" dirty="0"/>
              <a:t> componente: </a:t>
            </a:r>
            <a:r>
              <a:rPr lang="es-ES" dirty="0" err="1"/>
              <a:t>Type</a:t>
            </a:r>
            <a:r>
              <a:rPr lang="es-ES" dirty="0"/>
              <a:t>&lt;</a:t>
            </a:r>
            <a:r>
              <a:rPr lang="es-ES" dirty="0" err="1"/>
              <a:t>any</a:t>
            </a:r>
            <a:r>
              <a:rPr lang="es-ES" dirty="0"/>
              <a:t>&gt; = </a:t>
            </a:r>
            <a:r>
              <a:rPr lang="es-ES" dirty="0" err="1"/>
              <a:t>MyComponent</a:t>
            </a:r>
            <a:r>
              <a:rPr lang="es-ES" dirty="0"/>
              <a:t>;</a:t>
            </a:r>
          </a:p>
          <a:p>
            <a:pPr marL="0" indent="0">
              <a:buNone/>
            </a:pPr>
            <a:endParaRPr lang="es-ES" dirty="0"/>
          </a:p>
        </p:txBody>
      </p:sp>
    </p:spTree>
    <p:extLst>
      <p:ext uri="{BB962C8B-B14F-4D97-AF65-F5344CB8AC3E}">
        <p14:creationId xmlns:p14="http://schemas.microsoft.com/office/powerpoint/2010/main" val="273251180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t>
            </a:r>
            <a:r>
              <a:rPr lang="es-ES" dirty="0" err="1"/>
              <a:t>ngTemplateOutlet</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Inserta una vista incrustada desde un </a:t>
            </a:r>
            <a:r>
              <a:rPr lang="es-ES" dirty="0" err="1"/>
              <a:t>TemplateRef</a:t>
            </a:r>
            <a:r>
              <a:rPr lang="es-ES" dirty="0"/>
              <a:t> preparado</a:t>
            </a:r>
          </a:p>
          <a:p>
            <a:pPr marL="400050" lvl="1" indent="0">
              <a:buNone/>
            </a:pPr>
            <a:r>
              <a:rPr lang="es-ES" dirty="0"/>
              <a:t>@</a:t>
            </a:r>
            <a:r>
              <a:rPr lang="es-ES" dirty="0" err="1"/>
              <a:t>Component</a:t>
            </a:r>
            <a:r>
              <a:rPr lang="es-ES" dirty="0"/>
              <a:t>({</a:t>
            </a:r>
          </a:p>
          <a:p>
            <a:pPr marL="400050" lvl="1" indent="0">
              <a:buNone/>
            </a:pPr>
            <a:r>
              <a:rPr lang="es-ES" dirty="0"/>
              <a:t>  selector: '</a:t>
            </a:r>
            <a:r>
              <a:rPr lang="es-ES" dirty="0" err="1"/>
              <a:t>ng-template-outlet-example</a:t>
            </a:r>
            <a:r>
              <a:rPr lang="es-ES" dirty="0"/>
              <a:t>',</a:t>
            </a:r>
          </a:p>
          <a:p>
            <a:pPr marL="400050" lvl="1" indent="0">
              <a:buNone/>
            </a:pPr>
            <a:r>
              <a:rPr lang="es-ES" dirty="0"/>
              <a:t>  </a:t>
            </a:r>
            <a:r>
              <a:rPr lang="es-ES" dirty="0" err="1"/>
              <a:t>template</a:t>
            </a:r>
            <a:r>
              <a:rPr lang="es-ES" dirty="0"/>
              <a:t>: `</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greet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eng</a:t>
            </a:r>
            <a:r>
              <a:rPr lang="es-ES" dirty="0"/>
              <a:t>; </a:t>
            </a:r>
            <a:r>
              <a:rPr lang="es-ES" dirty="0" err="1"/>
              <a:t>context</a:t>
            </a:r>
            <a:r>
              <a:rPr lang="es-ES" dirty="0"/>
              <a:t>: </a:t>
            </a:r>
            <a:r>
              <a:rPr lang="es-ES" dirty="0" err="1"/>
              <a:t>myContext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&lt;</a:t>
            </a:r>
            <a:r>
              <a:rPr lang="es-ES" dirty="0" err="1"/>
              <a:t>ng-container</a:t>
            </a:r>
            <a:r>
              <a:rPr lang="es-ES" dirty="0"/>
              <a:t> *</a:t>
            </a:r>
            <a:r>
              <a:rPr lang="es-ES" dirty="0" err="1"/>
              <a:t>ngTemplateOutlet</a:t>
            </a:r>
            <a:r>
              <a:rPr lang="es-ES" dirty="0"/>
              <a:t>="</a:t>
            </a:r>
            <a:r>
              <a:rPr lang="es-ES" dirty="0" err="1"/>
              <a:t>svk</a:t>
            </a:r>
            <a:r>
              <a:rPr lang="es-ES" dirty="0"/>
              <a:t>; </a:t>
            </a:r>
            <a:r>
              <a:rPr lang="es-ES" dirty="0" err="1"/>
              <a:t>context</a:t>
            </a:r>
            <a:r>
              <a:rPr lang="es-ES" dirty="0"/>
              <a:t>: </a:t>
            </a:r>
            <a:r>
              <a:rPr lang="es-ES" dirty="0" err="1"/>
              <a:t>myContext</a:t>
            </a:r>
            <a:r>
              <a:rPr lang="es-ES" dirty="0"/>
              <a:t>"&gt;&lt;/</a:t>
            </a:r>
            <a:r>
              <a:rPr lang="es-ES" dirty="0" err="1"/>
              <a:t>ng-container</a:t>
            </a:r>
            <a:r>
              <a:rPr lang="es-ES" dirty="0"/>
              <a:t>&gt;</a:t>
            </a:r>
          </a:p>
          <a:p>
            <a:pPr marL="400050" lvl="1" indent="0">
              <a:buNone/>
            </a:pPr>
            <a:r>
              <a:rPr lang="es-ES" dirty="0"/>
              <a:t>    &lt;</a:t>
            </a:r>
            <a:r>
              <a:rPr lang="es-ES" dirty="0" err="1"/>
              <a:t>hr</a:t>
            </a:r>
            <a:r>
              <a:rPr lang="es-ES" dirty="0"/>
              <a:t>&gt;</a:t>
            </a:r>
          </a:p>
          <a:p>
            <a:pPr marL="400050" lvl="1" indent="0">
              <a:buNone/>
            </a:pPr>
            <a:r>
              <a:rPr lang="es-ES" dirty="0"/>
              <a:t>    </a:t>
            </a:r>
          </a:p>
          <a:p>
            <a:pPr marL="400050" lvl="1" indent="0">
              <a:buNone/>
            </a:pPr>
            <a:r>
              <a:rPr lang="es-ES" dirty="0"/>
              <a:t>    &lt;</a:t>
            </a:r>
            <a:r>
              <a:rPr lang="es-ES" dirty="0" err="1"/>
              <a:t>ng-template</a:t>
            </a:r>
            <a:r>
              <a:rPr lang="es-ES" dirty="0"/>
              <a:t> #</a:t>
            </a:r>
            <a:r>
              <a:rPr lang="es-ES" dirty="0" err="1"/>
              <a:t>greet</a:t>
            </a:r>
            <a:r>
              <a:rPr lang="es-ES" dirty="0"/>
              <a:t>&gt;&lt;</a:t>
            </a:r>
            <a:r>
              <a:rPr lang="es-ES" dirty="0" err="1"/>
              <a:t>span</a:t>
            </a:r>
            <a:r>
              <a:rPr lang="es-ES" dirty="0"/>
              <a:t>&gt;</a:t>
            </a:r>
            <a:r>
              <a:rPr lang="es-ES" dirty="0" err="1"/>
              <a:t>Hello</a:t>
            </a:r>
            <a:r>
              <a:rPr lang="es-ES" dirty="0"/>
              <a:t>&lt;/</a:t>
            </a:r>
            <a:r>
              <a:rPr lang="es-ES" dirty="0" err="1"/>
              <a:t>span</a:t>
            </a:r>
            <a:r>
              <a:rPr lang="es-ES" dirty="0"/>
              <a:t>&gt;&lt;/</a:t>
            </a:r>
            <a:r>
              <a:rPr lang="es-ES" dirty="0" err="1"/>
              <a:t>ng-template</a:t>
            </a:r>
            <a:r>
              <a:rPr lang="es-ES" dirty="0"/>
              <a:t>&gt;</a:t>
            </a:r>
          </a:p>
          <a:p>
            <a:pPr marL="400050" lvl="1" indent="0">
              <a:buNone/>
            </a:pPr>
            <a:r>
              <a:rPr lang="es-ES" dirty="0"/>
              <a:t>    &lt;</a:t>
            </a:r>
            <a:r>
              <a:rPr lang="es-ES" dirty="0" err="1"/>
              <a:t>ng-template</a:t>
            </a:r>
            <a:r>
              <a:rPr lang="es-ES" dirty="0"/>
              <a:t> #</a:t>
            </a:r>
            <a:r>
              <a:rPr lang="es-ES" dirty="0" err="1"/>
              <a:t>eng</a:t>
            </a:r>
            <a:r>
              <a:rPr lang="es-ES" dirty="0"/>
              <a:t> </a:t>
            </a:r>
            <a:r>
              <a:rPr lang="es-ES" dirty="0" err="1"/>
              <a:t>let-name</a:t>
            </a:r>
            <a:r>
              <a:rPr lang="es-ES" dirty="0"/>
              <a:t>&gt;&lt;</a:t>
            </a:r>
            <a:r>
              <a:rPr lang="es-ES" dirty="0" err="1"/>
              <a:t>span</a:t>
            </a:r>
            <a:r>
              <a:rPr lang="es-ES" dirty="0"/>
              <a:t>&gt;</a:t>
            </a:r>
            <a:r>
              <a:rPr lang="es-ES" dirty="0" err="1"/>
              <a:t>Hello</a:t>
            </a:r>
            <a:r>
              <a:rPr lang="es-ES" dirty="0"/>
              <a:t> {{</a:t>
            </a:r>
            <a:r>
              <a:rPr lang="es-ES" dirty="0" err="1"/>
              <a:t>name</a:t>
            </a:r>
            <a:r>
              <a:rPr lang="es-ES" dirty="0"/>
              <a:t>}}!&lt;/</a:t>
            </a:r>
            <a:r>
              <a:rPr lang="es-ES" dirty="0" err="1"/>
              <a:t>span</a:t>
            </a:r>
            <a:r>
              <a:rPr lang="es-ES" dirty="0"/>
              <a:t>&gt;&lt;/</a:t>
            </a:r>
            <a:r>
              <a:rPr lang="es-ES" dirty="0" err="1"/>
              <a:t>ng-template</a:t>
            </a:r>
            <a:r>
              <a:rPr lang="es-ES" dirty="0"/>
              <a:t>&gt;</a:t>
            </a:r>
          </a:p>
          <a:p>
            <a:pPr marL="400050" lvl="1" indent="0">
              <a:buNone/>
            </a:pPr>
            <a:r>
              <a:rPr lang="es-ES" dirty="0"/>
              <a:t>    &lt;</a:t>
            </a:r>
            <a:r>
              <a:rPr lang="es-ES" dirty="0" err="1"/>
              <a:t>ng-template</a:t>
            </a:r>
            <a:r>
              <a:rPr lang="es-ES" dirty="0"/>
              <a:t> #</a:t>
            </a:r>
            <a:r>
              <a:rPr lang="es-ES" dirty="0" err="1"/>
              <a:t>svk</a:t>
            </a:r>
            <a:r>
              <a:rPr lang="es-ES" dirty="0"/>
              <a:t> </a:t>
            </a:r>
            <a:r>
              <a:rPr lang="es-ES" dirty="0" err="1"/>
              <a:t>let-person</a:t>
            </a:r>
            <a:r>
              <a:rPr lang="es-ES" dirty="0"/>
              <a:t>="</a:t>
            </a:r>
            <a:r>
              <a:rPr lang="es-ES" dirty="0" err="1"/>
              <a:t>localSk</a:t>
            </a:r>
            <a:r>
              <a:rPr lang="es-ES" dirty="0"/>
              <a:t>"&gt;&lt;</a:t>
            </a:r>
            <a:r>
              <a:rPr lang="es-ES" dirty="0" err="1"/>
              <a:t>span</a:t>
            </a:r>
            <a:r>
              <a:rPr lang="es-ES" dirty="0"/>
              <a:t>&gt;</a:t>
            </a:r>
            <a:r>
              <a:rPr lang="es-ES" dirty="0" err="1"/>
              <a:t>Ahoj</a:t>
            </a:r>
            <a:r>
              <a:rPr lang="es-ES" dirty="0"/>
              <a:t> {{</a:t>
            </a:r>
            <a:r>
              <a:rPr lang="es-ES" dirty="0" err="1"/>
              <a:t>person</a:t>
            </a:r>
            <a:r>
              <a:rPr lang="es-ES" dirty="0"/>
              <a:t>}}!&lt;/</a:t>
            </a:r>
            <a:r>
              <a:rPr lang="es-ES" dirty="0" err="1"/>
              <a:t>span</a:t>
            </a:r>
            <a:r>
              <a:rPr lang="es-ES" dirty="0"/>
              <a:t>&gt;&lt;/</a:t>
            </a:r>
            <a:r>
              <a:rPr lang="es-ES" dirty="0" err="1"/>
              <a:t>ng-template</a:t>
            </a:r>
            <a:r>
              <a:rPr lang="es-ES" dirty="0"/>
              <a:t>&gt;</a:t>
            </a:r>
          </a:p>
          <a:p>
            <a:pPr marL="400050" lvl="1" indent="0">
              <a:buNone/>
            </a:pPr>
            <a:r>
              <a:rPr lang="es-ES" dirty="0"/>
              <a:t>`</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NgTemplateOutletExample</a:t>
            </a:r>
            <a:r>
              <a:rPr lang="es-ES" dirty="0"/>
              <a:t> {</a:t>
            </a:r>
          </a:p>
          <a:p>
            <a:pPr marL="400050" lvl="1" indent="0">
              <a:buNone/>
            </a:pPr>
            <a:r>
              <a:rPr lang="es-ES" dirty="0"/>
              <a:t>  </a:t>
            </a:r>
            <a:r>
              <a:rPr lang="es-ES" dirty="0" err="1"/>
              <a:t>myContext</a:t>
            </a:r>
            <a:r>
              <a:rPr lang="es-ES" dirty="0"/>
              <a:t> = {$</a:t>
            </a:r>
            <a:r>
              <a:rPr lang="es-ES" dirty="0" err="1"/>
              <a:t>implicit</a:t>
            </a:r>
            <a:r>
              <a:rPr lang="es-ES" dirty="0"/>
              <a:t>: '</a:t>
            </a:r>
            <a:r>
              <a:rPr lang="es-ES" dirty="0" err="1"/>
              <a:t>World</a:t>
            </a:r>
            <a:r>
              <a:rPr lang="es-ES" dirty="0"/>
              <a:t>', </a:t>
            </a:r>
            <a:r>
              <a:rPr lang="es-ES" dirty="0" err="1"/>
              <a:t>localSk</a:t>
            </a:r>
            <a:r>
              <a:rPr lang="es-ES" dirty="0"/>
              <a:t>: '</a:t>
            </a:r>
            <a:r>
              <a:rPr lang="es-ES" dirty="0" err="1"/>
              <a:t>Svet</a:t>
            </a:r>
            <a:r>
              <a:rPr lang="es-ES" dirty="0"/>
              <a:t>'};</a:t>
            </a:r>
          </a:p>
          <a:p>
            <a:pPr marL="400050" lvl="1" indent="0">
              <a:buNone/>
            </a:pPr>
            <a:r>
              <a:rPr lang="es-ES" dirty="0"/>
              <a:t>}</a:t>
            </a:r>
          </a:p>
          <a:p>
            <a:pPr marL="0" indent="0">
              <a:buNone/>
            </a:pPr>
            <a:endParaRPr lang="es-ES" dirty="0"/>
          </a:p>
        </p:txBody>
      </p:sp>
    </p:spTree>
    <p:extLst>
      <p:ext uri="{BB962C8B-B14F-4D97-AF65-F5344CB8AC3E}">
        <p14:creationId xmlns:p14="http://schemas.microsoft.com/office/powerpoint/2010/main" val="215218318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ngTemplateOutletContext</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Enlaza una vista incrustada </a:t>
            </a:r>
            <a:r>
              <a:rPr lang="es-ES" dirty="0" err="1"/>
              <a:t>ngTemplateOutlet</a:t>
            </a:r>
            <a:r>
              <a:rPr lang="es-ES" dirty="0"/>
              <a:t> con un contexto de datos</a:t>
            </a:r>
          </a:p>
          <a:p>
            <a:pPr marL="400050" lvl="1" indent="0">
              <a:buNone/>
            </a:pPr>
            <a:r>
              <a:rPr lang="es-ES" dirty="0"/>
              <a:t>@</a:t>
            </a:r>
            <a:r>
              <a:rPr lang="es-ES" dirty="0" err="1"/>
              <a:t>Component</a:t>
            </a:r>
            <a:r>
              <a:rPr lang="es-ES" dirty="0"/>
              <a:t>({</a:t>
            </a:r>
          </a:p>
          <a:p>
            <a:pPr marL="400050" lvl="1" indent="0">
              <a:buNone/>
            </a:pPr>
            <a:r>
              <a:rPr lang="es-ES" dirty="0"/>
              <a:t>  selector: 'demo-</a:t>
            </a:r>
            <a:r>
              <a:rPr lang="es-ES" dirty="0" err="1"/>
              <a:t>template</a:t>
            </a:r>
            <a:r>
              <a:rPr lang="es-ES" dirty="0"/>
              <a:t>',</a:t>
            </a:r>
          </a:p>
          <a:p>
            <a:pPr marL="400050" lvl="1" indent="0">
              <a:buNone/>
            </a:pPr>
            <a:r>
              <a:rPr lang="es-ES" dirty="0"/>
              <a:t>  </a:t>
            </a:r>
            <a:r>
              <a:rPr lang="es-ES" dirty="0" err="1"/>
              <a:t>template</a:t>
            </a:r>
            <a:r>
              <a:rPr lang="es-ES" dirty="0"/>
              <a:t>: `</a:t>
            </a:r>
          </a:p>
          <a:p>
            <a:pPr marL="400050" lvl="1" indent="0">
              <a:buNone/>
            </a:pPr>
            <a:r>
              <a:rPr lang="es-ES" dirty="0"/>
              <a:t>    &lt;</a:t>
            </a:r>
            <a:r>
              <a:rPr lang="es-ES" dirty="0" err="1"/>
              <a:t>ng-template</a:t>
            </a:r>
            <a:r>
              <a:rPr lang="es-ES" dirty="0"/>
              <a:t> #</a:t>
            </a:r>
            <a:r>
              <a:rPr lang="es-ES" dirty="0" err="1"/>
              <a:t>templateRef</a:t>
            </a:r>
            <a:r>
              <a:rPr lang="es-ES" dirty="0"/>
              <a:t> </a:t>
            </a:r>
            <a:r>
              <a:rPr lang="es-ES" dirty="0" err="1"/>
              <a:t>let-label</a:t>
            </a:r>
            <a:r>
              <a:rPr lang="es-ES" dirty="0"/>
              <a:t>="</a:t>
            </a:r>
            <a:r>
              <a:rPr lang="es-ES" dirty="0" err="1"/>
              <a:t>label</a:t>
            </a:r>
            <a:r>
              <a:rPr lang="es-ES" dirty="0"/>
              <a:t>" </a:t>
            </a:r>
            <a:r>
              <a:rPr lang="es-ES" dirty="0" err="1"/>
              <a:t>let-url</a:t>
            </a:r>
            <a:r>
              <a:rPr lang="es-ES" dirty="0"/>
              <a:t>="</a:t>
            </a:r>
            <a:r>
              <a:rPr lang="es-ES" dirty="0" err="1"/>
              <a:t>url</a:t>
            </a:r>
            <a:r>
              <a:rPr lang="es-ES" dirty="0"/>
              <a:t>"&gt;</a:t>
            </a:r>
          </a:p>
          <a:p>
            <a:pPr marL="400050" lvl="1" indent="0">
              <a:buNone/>
            </a:pPr>
            <a:r>
              <a:rPr lang="es-ES" dirty="0"/>
              <a:t>      &lt;div&gt;&lt;a </a:t>
            </a:r>
            <a:r>
              <a:rPr lang="es-ES" dirty="0" err="1"/>
              <a:t>href</a:t>
            </a:r>
            <a:r>
              <a:rPr lang="es-ES" dirty="0"/>
              <a:t>="{{</a:t>
            </a:r>
            <a:r>
              <a:rPr lang="es-ES" dirty="0" err="1"/>
              <a:t>url</a:t>
            </a:r>
            <a:r>
              <a:rPr lang="es-ES" dirty="0"/>
              <a:t>}}"&gt;{{</a:t>
            </a:r>
            <a:r>
              <a:rPr lang="es-ES" dirty="0" err="1"/>
              <a:t>label</a:t>
            </a:r>
            <a:r>
              <a:rPr lang="es-ES" dirty="0"/>
              <a:t>}} *&lt;/a&gt;&lt;/div&gt;</a:t>
            </a:r>
          </a:p>
          <a:p>
            <a:pPr marL="400050" lvl="1" indent="0">
              <a:buNone/>
            </a:pPr>
            <a:r>
              <a:rPr lang="es-ES" dirty="0"/>
              <a:t>    &lt;/</a:t>
            </a:r>
            <a:r>
              <a:rPr lang="es-ES" dirty="0" err="1"/>
              <a:t>ng-template</a:t>
            </a:r>
            <a:r>
              <a:rPr lang="es-ES" dirty="0"/>
              <a:t>&gt;</a:t>
            </a:r>
          </a:p>
          <a:p>
            <a:pPr marL="400050" lvl="1" indent="0">
              <a:buNone/>
            </a:pPr>
            <a:r>
              <a:rPr lang="es-ES" dirty="0"/>
              <a:t>    &lt;h1&gt;</a:t>
            </a:r>
            <a:r>
              <a:rPr lang="es-ES" dirty="0" err="1"/>
              <a:t>Menu</a:t>
            </a:r>
            <a:r>
              <a:rPr lang="es-ES" dirty="0"/>
              <a:t>&lt;/h1&gt;</a:t>
            </a:r>
          </a:p>
          <a:p>
            <a:pPr marL="400050" lvl="1" indent="0">
              <a:buNone/>
            </a:pPr>
            <a:r>
              <a:rPr lang="es-ES" dirty="0"/>
              <a:t>    &lt;div [</a:t>
            </a:r>
            <a:r>
              <a:rPr lang="es-ES" dirty="0" err="1"/>
              <a:t>ngTemplateOutlet</a:t>
            </a:r>
            <a:r>
              <a:rPr lang="es-ES" dirty="0"/>
              <a:t>]="</a:t>
            </a:r>
            <a:r>
              <a:rPr lang="es-ES" dirty="0" err="1"/>
              <a:t>templateRef</a:t>
            </a:r>
            <a:r>
              <a:rPr lang="es-ES" dirty="0"/>
              <a:t>" [</a:t>
            </a:r>
            <a:r>
              <a:rPr lang="es-ES" dirty="0" err="1"/>
              <a:t>ngTemplateOutletContext</a:t>
            </a:r>
            <a:r>
              <a:rPr lang="es-ES" dirty="0"/>
              <a:t>]="</a:t>
            </a:r>
            <a:r>
              <a:rPr lang="es-ES" dirty="0" err="1"/>
              <a:t>menu</a:t>
            </a:r>
            <a:r>
              <a:rPr lang="es-ES" dirty="0"/>
              <a:t>[0]"&gt;&lt;/div&gt;</a:t>
            </a:r>
          </a:p>
          <a:p>
            <a:pPr marL="400050" lvl="1" indent="0">
              <a:buNone/>
            </a:pPr>
            <a:r>
              <a:rPr lang="es-ES" dirty="0"/>
              <a:t>    &lt;div [</a:t>
            </a:r>
            <a:r>
              <a:rPr lang="es-ES" dirty="0" err="1"/>
              <a:t>ngTemplateOutlet</a:t>
            </a:r>
            <a:r>
              <a:rPr lang="es-ES" dirty="0"/>
              <a:t>]="</a:t>
            </a:r>
            <a:r>
              <a:rPr lang="es-ES" dirty="0" err="1"/>
              <a:t>templateRef</a:t>
            </a:r>
            <a:r>
              <a:rPr lang="es-ES" dirty="0"/>
              <a:t>" [</a:t>
            </a:r>
            <a:r>
              <a:rPr lang="es-ES" dirty="0" err="1"/>
              <a:t>ngTemplateOutletContext</a:t>
            </a:r>
            <a:r>
              <a:rPr lang="es-ES" dirty="0"/>
              <a:t>]="</a:t>
            </a:r>
            <a:r>
              <a:rPr lang="es-ES" dirty="0" err="1"/>
              <a:t>menu</a:t>
            </a:r>
            <a:r>
              <a:rPr lang="es-ES" dirty="0"/>
              <a:t>[1]"&gt;&lt;/div&gt;</a:t>
            </a:r>
          </a:p>
          <a:p>
            <a:pPr marL="400050" lvl="1" indent="0">
              <a:buNone/>
            </a:pPr>
            <a:r>
              <a:rPr lang="es-ES" dirty="0"/>
              <a:t>  `</a:t>
            </a:r>
          </a:p>
          <a:p>
            <a:pPr marL="400050" lvl="1" indent="0">
              <a:buNone/>
            </a:pPr>
            <a:r>
              <a:rPr lang="es-ES" dirty="0"/>
              <a:t>})</a:t>
            </a:r>
          </a:p>
          <a:p>
            <a:pPr marL="400050" lvl="1" indent="0">
              <a:buNone/>
            </a:pPr>
            <a:r>
              <a:rPr lang="es-ES" dirty="0" err="1"/>
              <a:t>export</a:t>
            </a:r>
            <a:r>
              <a:rPr lang="es-ES" dirty="0"/>
              <a:t> </a:t>
            </a:r>
            <a:r>
              <a:rPr lang="es-ES" dirty="0" err="1"/>
              <a:t>class</a:t>
            </a:r>
            <a:r>
              <a:rPr lang="es-ES" dirty="0"/>
              <a:t> </a:t>
            </a:r>
            <a:r>
              <a:rPr lang="es-ES" dirty="0" err="1"/>
              <a:t>DemoTemplateComponent</a:t>
            </a:r>
            <a:r>
              <a:rPr lang="es-ES" dirty="0"/>
              <a:t> {</a:t>
            </a:r>
          </a:p>
          <a:p>
            <a:pPr marL="400050" lvl="1" indent="0">
              <a:buNone/>
            </a:pPr>
            <a:r>
              <a:rPr lang="es-ES" dirty="0"/>
              <a:t>  </a:t>
            </a:r>
            <a:r>
              <a:rPr lang="es-ES" dirty="0" err="1"/>
              <a:t>menu:any</a:t>
            </a:r>
            <a:r>
              <a:rPr lang="es-ES" dirty="0"/>
              <a:t> = [</a:t>
            </a:r>
          </a:p>
          <a:p>
            <a:pPr marL="400050" lvl="1" indent="0">
              <a:buNone/>
            </a:pPr>
            <a:r>
              <a:rPr lang="es-ES" dirty="0"/>
              <a:t>    { "id": 1, "</a:t>
            </a:r>
            <a:r>
              <a:rPr lang="es-ES" dirty="0" err="1"/>
              <a:t>label</a:t>
            </a:r>
            <a:r>
              <a:rPr lang="es-ES" dirty="0"/>
              <a:t>": "</a:t>
            </a:r>
            <a:r>
              <a:rPr lang="es-ES" dirty="0" err="1"/>
              <a:t>AngularJS</a:t>
            </a:r>
            <a:r>
              <a:rPr lang="es-ES" dirty="0"/>
              <a:t>", "</a:t>
            </a:r>
            <a:r>
              <a:rPr lang="es-ES" dirty="0" err="1"/>
              <a:t>url</a:t>
            </a:r>
            <a:r>
              <a:rPr lang="es-ES" dirty="0"/>
              <a:t>": "http:\/\/angularjs.org" }, </a:t>
            </a:r>
          </a:p>
          <a:p>
            <a:pPr marL="400050" lvl="1" indent="0">
              <a:buNone/>
            </a:pPr>
            <a:r>
              <a:rPr lang="es-ES" dirty="0"/>
              <a:t>    { "id": 2, "</a:t>
            </a:r>
            <a:r>
              <a:rPr lang="es-ES" dirty="0" err="1"/>
              <a:t>label</a:t>
            </a:r>
            <a:r>
              <a:rPr lang="es-ES" dirty="0"/>
              <a:t>": "Angular", "</a:t>
            </a:r>
            <a:r>
              <a:rPr lang="es-ES" dirty="0" err="1"/>
              <a:t>url</a:t>
            </a:r>
            <a:r>
              <a:rPr lang="es-ES" dirty="0"/>
              <a:t>": "http:\/\/angular.io" }</a:t>
            </a:r>
          </a:p>
          <a:p>
            <a:pPr marL="400050" lvl="1" indent="0">
              <a:buNone/>
            </a:pPr>
            <a:r>
              <a:rPr lang="es-ES" dirty="0"/>
              <a:t>    ];  </a:t>
            </a:r>
          </a:p>
          <a:p>
            <a:pPr marL="400050" lvl="1" indent="0">
              <a:buNone/>
            </a:pPr>
            <a:r>
              <a:rPr lang="es-ES" dirty="0"/>
              <a:t>}</a:t>
            </a:r>
          </a:p>
          <a:p>
            <a:pPr marL="0" indent="0">
              <a:buNone/>
            </a:pPr>
            <a:endParaRPr lang="es-ES" dirty="0"/>
          </a:p>
        </p:txBody>
      </p:sp>
    </p:spTree>
    <p:extLst>
      <p:ext uri="{BB962C8B-B14F-4D97-AF65-F5344CB8AC3E}">
        <p14:creationId xmlns:p14="http://schemas.microsoft.com/office/powerpoint/2010/main" val="29611227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ng-content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directiva &lt;ng-</a:t>
            </a:r>
            <a:r>
              <a:rPr lang="es-ES" dirty="0" err="1"/>
              <a:t>content</a:t>
            </a:r>
            <a:r>
              <a:rPr lang="es-ES" dirty="0"/>
              <a:t>&gt; es un elemento de </a:t>
            </a:r>
            <a:r>
              <a:rPr lang="es-ES" dirty="0" err="1"/>
              <a:t>transclusión</a:t>
            </a:r>
            <a:r>
              <a:rPr lang="es-ES" dirty="0"/>
              <a:t> (trasladar e incluir) del contenido de la etiqueta del componente a la plantilla.</a:t>
            </a:r>
          </a:p>
          <a:p>
            <a:pPr marL="0" indent="0">
              <a:buNone/>
            </a:pPr>
            <a:endParaRPr lang="en-US" dirty="0"/>
          </a:p>
          <a:p>
            <a:pPr marL="719138" lvl="1" indent="-319088">
              <a:buNone/>
            </a:pPr>
            <a:r>
              <a:rPr lang="en-US" dirty="0"/>
              <a:t>&lt;card [header</a:t>
            </a:r>
            <a:r>
              <a:rPr lang="es-ES" dirty="0"/>
              <a:t>]="'Hola mundo'"&gt;Este es el contenido a </a:t>
            </a:r>
            <a:r>
              <a:rPr lang="es-ES" dirty="0" err="1"/>
              <a:t>transcluir</a:t>
            </a:r>
            <a:r>
              <a:rPr lang="es-ES" dirty="0"/>
              <a:t> que puede contener otras etiquetas y componentes</a:t>
            </a:r>
            <a:r>
              <a:rPr lang="en-US" dirty="0"/>
              <a:t>&lt;/card&gt;</a:t>
            </a:r>
            <a:endParaRPr lang="es-ES" dirty="0"/>
          </a:p>
          <a:p>
            <a:pPr marL="400050" lvl="1" indent="0">
              <a:buNone/>
            </a:pPr>
            <a:endParaRPr lang="en-US" dirty="0"/>
          </a:p>
          <a:p>
            <a:pPr marL="400050" lvl="1" indent="0">
              <a:buNone/>
            </a:pPr>
            <a:r>
              <a:rPr lang="en-US" dirty="0"/>
              <a:t>@Component({</a:t>
            </a:r>
          </a:p>
          <a:p>
            <a:pPr marL="400050" lvl="1" indent="0">
              <a:buNone/>
            </a:pPr>
            <a:r>
              <a:rPr lang="en-US" dirty="0"/>
              <a:t>  selector: 'card',</a:t>
            </a:r>
          </a:p>
          <a:p>
            <a:pPr marL="400050" lvl="1" indent="0">
              <a:buNone/>
            </a:pPr>
            <a:r>
              <a:rPr lang="en-US" dirty="0"/>
              <a:t>  template: `</a:t>
            </a:r>
          </a:p>
          <a:p>
            <a:pPr marL="400050" lvl="1" indent="0">
              <a:buNone/>
            </a:pPr>
            <a:r>
              <a:rPr lang="en-US" dirty="0"/>
              <a:t>&lt;div class="card"&gt;</a:t>
            </a:r>
          </a:p>
          <a:p>
            <a:pPr marL="400050" lvl="1" indent="0">
              <a:buNone/>
            </a:pPr>
            <a:r>
              <a:rPr lang="en-US" dirty="0"/>
              <a:t>    &lt;H1&gt;{{ header }}&lt;/H1&gt;</a:t>
            </a:r>
          </a:p>
          <a:p>
            <a:pPr marL="400050" lvl="1" indent="0">
              <a:buNone/>
            </a:pPr>
            <a:r>
              <a:rPr lang="en-US" dirty="0"/>
              <a:t>    &lt;ng-content&gt;&lt;/ng-content&gt;</a:t>
            </a:r>
          </a:p>
          <a:p>
            <a:pPr marL="400050" lvl="1" indent="0">
              <a:buNone/>
            </a:pPr>
            <a:r>
              <a:rPr lang="en-US" dirty="0"/>
              <a:t>&lt;/div&gt;`,</a:t>
            </a:r>
          </a:p>
          <a:p>
            <a:pPr marL="400050" lvl="1" indent="0">
              <a:buNone/>
            </a:pPr>
            <a:r>
              <a:rPr lang="en-US" dirty="0"/>
              <a:t>})</a:t>
            </a:r>
          </a:p>
          <a:p>
            <a:pPr marL="400050" lvl="1" indent="0">
              <a:buNone/>
            </a:pPr>
            <a:r>
              <a:rPr lang="en-US" dirty="0"/>
              <a:t>export class </a:t>
            </a:r>
            <a:r>
              <a:rPr lang="en-US" dirty="0" err="1"/>
              <a:t>CardComponent</a:t>
            </a:r>
            <a:r>
              <a:rPr lang="en-US" dirty="0"/>
              <a:t> {</a:t>
            </a:r>
          </a:p>
          <a:p>
            <a:pPr marL="400050" lvl="1" indent="0">
              <a:buNone/>
            </a:pPr>
            <a:r>
              <a:rPr lang="en-US" dirty="0"/>
              <a:t>    @Input() header: string = 'this is header'; </a:t>
            </a:r>
            <a:endParaRPr lang="es-ES" dirty="0"/>
          </a:p>
        </p:txBody>
      </p:sp>
    </p:spTree>
    <p:extLst>
      <p:ext uri="{BB962C8B-B14F-4D97-AF65-F5344CB8AC3E}">
        <p14:creationId xmlns:p14="http://schemas.microsoft.com/office/powerpoint/2010/main" val="5859830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ng-content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&lt;</a:t>
            </a:r>
            <a:r>
              <a:rPr lang="es-ES" dirty="0" err="1"/>
              <a:t>ng-content</a:t>
            </a:r>
            <a:r>
              <a:rPr lang="es-ES" dirty="0"/>
              <a:t>&gt; acepta un atributo </a:t>
            </a:r>
            <a:r>
              <a:rPr lang="es-ES" dirty="0" err="1"/>
              <a:t>select</a:t>
            </a:r>
            <a:r>
              <a:rPr lang="es-ES" dirty="0"/>
              <a:t> que permite definir un selector CSS que indica el contenido que se muestra en la directiva.</a:t>
            </a:r>
          </a:p>
          <a:p>
            <a:r>
              <a:rPr lang="es-ES" dirty="0"/>
              <a:t>Con el uso del atributo </a:t>
            </a:r>
            <a:r>
              <a:rPr lang="es-ES" dirty="0" err="1"/>
              <a:t>select</a:t>
            </a:r>
            <a:r>
              <a:rPr lang="es-ES" dirty="0"/>
              <a:t> se puedan definir varios </a:t>
            </a:r>
            <a:r>
              <a:rPr lang="es-ES" dirty="0" err="1"/>
              <a:t>ng-content</a:t>
            </a:r>
            <a:r>
              <a:rPr lang="es-ES" dirty="0"/>
              <a:t>, uno por cada tipo de contenido.</a:t>
            </a:r>
          </a:p>
          <a:p>
            <a:r>
              <a:rPr lang="es-ES" dirty="0"/>
              <a:t>Selector asociado a un atributo de HTML:</a:t>
            </a:r>
          </a:p>
          <a:p>
            <a:pPr marL="400050" lvl="1" indent="0">
              <a:buNone/>
            </a:pPr>
            <a:r>
              <a:rPr lang="es-ES" dirty="0"/>
              <a:t>&lt;</a:t>
            </a:r>
            <a:r>
              <a:rPr lang="es-ES" dirty="0" err="1"/>
              <a:t>ng-content</a:t>
            </a:r>
            <a:r>
              <a:rPr lang="es-ES" dirty="0"/>
              <a:t> </a:t>
            </a:r>
            <a:r>
              <a:rPr lang="es-ES" dirty="0" err="1"/>
              <a:t>select</a:t>
            </a:r>
            <a:r>
              <a:rPr lang="es-ES" dirty="0"/>
              <a:t>="[titulo]"&gt;&lt;/</a:t>
            </a:r>
            <a:r>
              <a:rPr lang="es-ES" dirty="0" err="1"/>
              <a:t>ng-content</a:t>
            </a:r>
            <a:r>
              <a:rPr lang="es-ES" dirty="0"/>
              <a:t>&gt;</a:t>
            </a:r>
          </a:p>
          <a:p>
            <a:r>
              <a:rPr lang="es-ES" dirty="0"/>
              <a:t>Selector asociado a un </a:t>
            </a:r>
            <a:r>
              <a:rPr lang="es-ES" dirty="0" err="1"/>
              <a:t>class</a:t>
            </a:r>
            <a:r>
              <a:rPr lang="es-ES" dirty="0"/>
              <a:t> de CSS:</a:t>
            </a:r>
          </a:p>
          <a:p>
            <a:pPr marL="400050" lvl="1" indent="0">
              <a:buNone/>
            </a:pPr>
            <a:r>
              <a:rPr lang="es-ES" dirty="0"/>
              <a:t>&lt;</a:t>
            </a:r>
            <a:r>
              <a:rPr lang="es-ES" dirty="0" err="1"/>
              <a:t>ng-content</a:t>
            </a:r>
            <a:r>
              <a:rPr lang="es-ES" dirty="0"/>
              <a:t> </a:t>
            </a:r>
            <a:r>
              <a:rPr lang="es-ES" dirty="0" err="1"/>
              <a:t>select</a:t>
            </a:r>
            <a:r>
              <a:rPr lang="es-ES" dirty="0"/>
              <a:t>=".cuerpo"&gt;&lt;/</a:t>
            </a:r>
            <a:r>
              <a:rPr lang="es-ES" dirty="0" err="1"/>
              <a:t>ng-content</a:t>
            </a:r>
            <a:r>
              <a:rPr lang="es-ES" dirty="0"/>
              <a:t>&gt;</a:t>
            </a:r>
          </a:p>
          <a:p>
            <a:r>
              <a:rPr lang="es-ES" dirty="0"/>
              <a:t>Contenido:</a:t>
            </a:r>
          </a:p>
          <a:p>
            <a:pPr marL="400050" lvl="1" indent="0">
              <a:buNone/>
            </a:pPr>
            <a:r>
              <a:rPr lang="es-ES" dirty="0"/>
              <a:t>&lt;</a:t>
            </a:r>
            <a:r>
              <a:rPr lang="es-ES" dirty="0" err="1"/>
              <a:t>card</a:t>
            </a:r>
            <a:r>
              <a:rPr lang="es-ES" dirty="0"/>
              <a:t> [</a:t>
            </a:r>
            <a:r>
              <a:rPr lang="es-ES" dirty="0" err="1"/>
              <a:t>header</a:t>
            </a:r>
            <a:r>
              <a:rPr lang="es-ES" dirty="0"/>
              <a:t>]="'Hola mundo'"&gt;</a:t>
            </a:r>
          </a:p>
          <a:p>
            <a:pPr marL="990600" lvl="1" indent="-319088">
              <a:buNone/>
            </a:pPr>
            <a:r>
              <a:rPr lang="es-ES" dirty="0"/>
              <a:t>&lt;div </a:t>
            </a:r>
            <a:r>
              <a:rPr lang="es-ES" b="1" dirty="0"/>
              <a:t>titulo</a:t>
            </a:r>
            <a:r>
              <a:rPr lang="es-ES" dirty="0"/>
              <a:t>&gt;Ejemplo&lt;/div&gt;</a:t>
            </a:r>
          </a:p>
          <a:p>
            <a:pPr marL="990600" lvl="1" indent="-319088">
              <a:buNone/>
            </a:pPr>
            <a:r>
              <a:rPr lang="es-ES" dirty="0"/>
              <a:t>&lt;div </a:t>
            </a:r>
            <a:r>
              <a:rPr lang="es-ES" b="1" dirty="0" err="1"/>
              <a:t>class</a:t>
            </a:r>
            <a:r>
              <a:rPr lang="es-ES" b="1" dirty="0"/>
              <a:t>="cuerpo"</a:t>
            </a:r>
            <a:r>
              <a:rPr lang="es-ES" dirty="0"/>
              <a:t>&gt;Este es el contenido a </a:t>
            </a:r>
            <a:r>
              <a:rPr lang="es-ES" dirty="0" err="1"/>
              <a:t>transcluir</a:t>
            </a:r>
            <a:r>
              <a:rPr lang="es-ES" dirty="0"/>
              <a:t> que puede contener otras etiquetas y componentes&lt;/div&gt;</a:t>
            </a:r>
          </a:p>
          <a:p>
            <a:pPr marL="400050" lvl="1" indent="0">
              <a:buNone/>
            </a:pPr>
            <a:r>
              <a:rPr lang="es-ES" dirty="0"/>
              <a:t>&lt;/</a:t>
            </a:r>
            <a:r>
              <a:rPr lang="es-ES" dirty="0" err="1"/>
              <a:t>card</a:t>
            </a:r>
            <a:r>
              <a:rPr lang="es-ES" dirty="0"/>
              <a:t>&gt;</a:t>
            </a:r>
          </a:p>
          <a:p>
            <a:endParaRPr lang="es-ES" dirty="0"/>
          </a:p>
        </p:txBody>
      </p:sp>
    </p:spTree>
    <p:extLst>
      <p:ext uri="{BB962C8B-B14F-4D97-AF65-F5344CB8AC3E}">
        <p14:creationId xmlns:p14="http://schemas.microsoft.com/office/powerpoint/2010/main" val="395803273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Controles de formulario personalizados</a:t>
            </a:r>
          </a:p>
        </p:txBody>
      </p:sp>
      <p:sp>
        <p:nvSpPr>
          <p:cNvPr id="3" name="Marcador de contenido 2"/>
          <p:cNvSpPr>
            <a:spLocks noGrp="1"/>
          </p:cNvSpPr>
          <p:nvPr>
            <p:ph idx="1"/>
          </p:nvPr>
        </p:nvSpPr>
        <p:spPr/>
        <p:txBody>
          <a:bodyPr>
            <a:normAutofit fontScale="70000" lnSpcReduction="20000"/>
          </a:bodyPr>
          <a:lstStyle/>
          <a:p>
            <a:r>
              <a:rPr lang="es-ES" dirty="0"/>
              <a:t>Para que un componente pueda interactuar con </a:t>
            </a:r>
            <a:r>
              <a:rPr lang="es-ES" dirty="0" err="1"/>
              <a:t>ngModel</a:t>
            </a:r>
            <a:r>
              <a:rPr lang="es-ES" dirty="0"/>
              <a:t> como un control de formulario debe implementar el interfaz </a:t>
            </a:r>
            <a:r>
              <a:rPr lang="es-ES" dirty="0" err="1"/>
              <a:t>ControlValueAccessor</a:t>
            </a:r>
            <a:r>
              <a:rPr lang="es-ES" dirty="0"/>
              <a:t>.</a:t>
            </a:r>
          </a:p>
          <a:p>
            <a:r>
              <a:rPr lang="es-ES"/>
              <a:t>La interfaz ControlValueAccessor </a:t>
            </a:r>
            <a:r>
              <a:rPr lang="es-ES" dirty="0"/>
              <a:t>se encarga de:</a:t>
            </a:r>
          </a:p>
          <a:p>
            <a:pPr lvl="1"/>
            <a:r>
              <a:rPr lang="es-ES" dirty="0"/>
              <a:t>Escribir un valor desde el modelo de formulario en la vista / DOM</a:t>
            </a:r>
          </a:p>
          <a:p>
            <a:pPr lvl="1"/>
            <a:r>
              <a:rPr lang="es-ES" dirty="0"/>
              <a:t>Informar a otras directivas y controles de formulario cuando cambia la vista / DOM</a:t>
            </a:r>
          </a:p>
          <a:p>
            <a:r>
              <a:rPr lang="es-ES" dirty="0"/>
              <a:t>Los métodos a implementar son:</a:t>
            </a:r>
          </a:p>
          <a:p>
            <a:pPr lvl="1"/>
            <a:r>
              <a:rPr lang="es-ES" dirty="0" err="1"/>
              <a:t>writeValue</a:t>
            </a:r>
            <a:r>
              <a:rPr lang="es-ES" dirty="0"/>
              <a:t>(</a:t>
            </a:r>
            <a:r>
              <a:rPr lang="es-ES" dirty="0" err="1"/>
              <a:t>obj</a:t>
            </a:r>
            <a:r>
              <a:rPr lang="es-ES" dirty="0"/>
              <a:t>: </a:t>
            </a:r>
            <a:r>
              <a:rPr lang="es-ES" dirty="0" err="1"/>
              <a:t>any</a:t>
            </a:r>
            <a:r>
              <a:rPr lang="es-ES" dirty="0"/>
              <a:t>): </a:t>
            </a:r>
            <a:r>
              <a:rPr lang="es-ES" dirty="0" err="1"/>
              <a:t>void</a:t>
            </a:r>
            <a:endParaRPr lang="es-ES" dirty="0"/>
          </a:p>
          <a:p>
            <a:pPr lvl="1"/>
            <a:r>
              <a:rPr lang="es-ES" dirty="0" err="1"/>
              <a:t>registerOnChange</a:t>
            </a:r>
            <a:r>
              <a:rPr lang="es-ES" dirty="0"/>
              <a:t>(</a:t>
            </a:r>
            <a:r>
              <a:rPr lang="es-ES" dirty="0" err="1"/>
              <a:t>fn</a:t>
            </a:r>
            <a:r>
              <a:rPr lang="es-ES" dirty="0"/>
              <a:t>: </a:t>
            </a:r>
            <a:r>
              <a:rPr lang="es-ES" dirty="0" err="1"/>
              <a:t>any</a:t>
            </a:r>
            <a:r>
              <a:rPr lang="es-ES" dirty="0"/>
              <a:t>): </a:t>
            </a:r>
            <a:r>
              <a:rPr lang="es-ES" dirty="0" err="1"/>
              <a:t>void</a:t>
            </a:r>
            <a:endParaRPr lang="es-ES" dirty="0"/>
          </a:p>
          <a:p>
            <a:pPr lvl="1"/>
            <a:r>
              <a:rPr lang="es-ES" dirty="0" err="1"/>
              <a:t>registerOnTouched</a:t>
            </a:r>
            <a:r>
              <a:rPr lang="es-ES" dirty="0"/>
              <a:t>(</a:t>
            </a:r>
            <a:r>
              <a:rPr lang="es-ES" dirty="0" err="1"/>
              <a:t>fn</a:t>
            </a:r>
            <a:r>
              <a:rPr lang="es-ES" dirty="0"/>
              <a:t>: </a:t>
            </a:r>
            <a:r>
              <a:rPr lang="es-ES" dirty="0" err="1"/>
              <a:t>any</a:t>
            </a:r>
            <a:r>
              <a:rPr lang="es-ES" dirty="0"/>
              <a:t>): </a:t>
            </a:r>
            <a:r>
              <a:rPr lang="es-ES" dirty="0" err="1"/>
              <a:t>void</a:t>
            </a:r>
            <a:endParaRPr lang="es-ES" dirty="0"/>
          </a:p>
          <a:p>
            <a:pPr lvl="1"/>
            <a:r>
              <a:rPr lang="es-ES" dirty="0" err="1"/>
              <a:t>setDisabledState</a:t>
            </a:r>
            <a:r>
              <a:rPr lang="es-ES" dirty="0"/>
              <a:t>(</a:t>
            </a:r>
            <a:r>
              <a:rPr lang="es-ES" dirty="0" err="1"/>
              <a:t>isDisabled</a:t>
            </a:r>
            <a:r>
              <a:rPr lang="es-ES" dirty="0"/>
              <a:t>: </a:t>
            </a:r>
            <a:r>
              <a:rPr lang="es-ES" dirty="0" err="1"/>
              <a:t>boolean</a:t>
            </a:r>
            <a:r>
              <a:rPr lang="es-ES" dirty="0"/>
              <a:t>)?: </a:t>
            </a:r>
            <a:r>
              <a:rPr lang="es-ES" dirty="0" err="1"/>
              <a:t>void</a:t>
            </a:r>
            <a:endParaRPr lang="es-ES" dirty="0"/>
          </a:p>
          <a:p>
            <a:r>
              <a:rPr lang="es-ES" dirty="0"/>
              <a:t>Hay que registrar el nuevo control:</a:t>
            </a:r>
          </a:p>
          <a:p>
            <a:pPr marL="457200" lvl="1" indent="0">
              <a:buNone/>
            </a:pPr>
            <a:r>
              <a:rPr lang="en-US" dirty="0"/>
              <a:t>{ provide: NG_VALUE_ACCESSOR, </a:t>
            </a:r>
            <a:r>
              <a:rPr lang="en-US" dirty="0" err="1"/>
              <a:t>useExisting</a:t>
            </a:r>
            <a:r>
              <a:rPr lang="en-US" dirty="0"/>
              <a:t>: </a:t>
            </a:r>
            <a:r>
              <a:rPr lang="en-US" dirty="0" err="1"/>
              <a:t>MyControlComponent</a:t>
            </a:r>
            <a:r>
              <a:rPr lang="en-US" dirty="0"/>
              <a:t>, multi: true }</a:t>
            </a:r>
          </a:p>
          <a:p>
            <a:endParaRPr lang="es-ES" dirty="0"/>
          </a:p>
        </p:txBody>
      </p:sp>
    </p:spTree>
    <p:extLst>
      <p:ext uri="{BB962C8B-B14F-4D97-AF65-F5344CB8AC3E}">
        <p14:creationId xmlns:p14="http://schemas.microsoft.com/office/powerpoint/2010/main" val="27470680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XSS</a:t>
            </a:r>
          </a:p>
        </p:txBody>
      </p:sp>
      <p:sp>
        <p:nvSpPr>
          <p:cNvPr id="3" name="Marcador de contenido 2"/>
          <p:cNvSpPr>
            <a:spLocks noGrp="1"/>
          </p:cNvSpPr>
          <p:nvPr>
            <p:ph idx="1"/>
          </p:nvPr>
        </p:nvSpPr>
        <p:spPr/>
        <p:txBody>
          <a:bodyPr>
            <a:normAutofit fontScale="47500" lnSpcReduction="20000"/>
          </a:bodyPr>
          <a:lstStyle/>
          <a:p>
            <a:r>
              <a:rPr lang="es-ES" dirty="0"/>
              <a:t>Los scripts de sitios cruzados (XSS) permiten a los atacantes inyectar código malicioso en las páginas web. Tal código puede, por ejemplo, robar datos de usuario (en particular, datos de inicio de sesión) o realizar acciones para suplantar al usuario. Este es uno de los ataques más comunes en la web.</a:t>
            </a:r>
          </a:p>
          <a:p>
            <a:r>
              <a:rPr lang="es-ES" dirty="0"/>
              <a:t>Para bloquear ataques XSS, se debe evitar que el código malicioso entre al DOM (Modelo de Objetos de Documento). Por ejemplo, si los atacantes pueden engañarte para que insertes una etiqueta &lt;script&gt; en el DOM, pueden ejecutar código arbitrario en tu sitio web. </a:t>
            </a:r>
          </a:p>
          <a:p>
            <a:r>
              <a:rPr lang="es-ES" dirty="0"/>
              <a:t>El ataque no está limitado a las etiquetas &lt;script&gt;, muchos elementos y propiedades en el DOM permiten la ejecución del código, por ejemplo, &lt;</a:t>
            </a:r>
            <a:r>
              <a:rPr lang="es-ES" dirty="0" err="1"/>
              <a:t>img</a:t>
            </a:r>
            <a:r>
              <a:rPr lang="es-ES" dirty="0"/>
              <a:t> </a:t>
            </a:r>
            <a:r>
              <a:rPr lang="es-ES" dirty="0" err="1"/>
              <a:t>onerror</a:t>
            </a:r>
            <a:r>
              <a:rPr lang="es-ES" dirty="0"/>
              <a:t>="..."&gt;. Si los datos controlados por el atacante ingresan al DOM, se esperan vulnerabilidades de seguridad.&lt;a </a:t>
            </a:r>
            <a:r>
              <a:rPr lang="es-ES" dirty="0" err="1"/>
              <a:t>href</a:t>
            </a:r>
            <a:r>
              <a:rPr lang="es-ES" dirty="0"/>
              <a:t>="</a:t>
            </a:r>
            <a:r>
              <a:rPr lang="es-ES" dirty="0" err="1"/>
              <a:t>javascript</a:t>
            </a:r>
            <a:r>
              <a:rPr lang="es-ES" dirty="0"/>
              <a:t>:..."&gt;</a:t>
            </a:r>
          </a:p>
          <a:p>
            <a:r>
              <a:rPr lang="es-ES" dirty="0"/>
              <a:t>Para bloquear sistemáticamente los errores XSS, por defecto Angular trata todos los valores como no confiables. </a:t>
            </a:r>
          </a:p>
          <a:p>
            <a:r>
              <a:rPr lang="es-ES" dirty="0"/>
              <a:t>Cuando se inserta un valor en el DOM desde una plantilla, mediante propiedad, atributo, estilo, enlace de clase o interpolación, Angular desinfecta y escapa de los valores no confiables.</a:t>
            </a:r>
          </a:p>
          <a:p>
            <a:r>
              <a:rPr lang="es-ES" dirty="0"/>
              <a:t>Las plantillas Angular son las mismas que las del código ejecutable: se confía en que el HTML, los atributos y las expresiones vinculantes (pero no los valores vinculados) en las plantillas son seguros. </a:t>
            </a:r>
          </a:p>
          <a:p>
            <a:r>
              <a:rPr lang="es-ES" dirty="0"/>
              <a:t>Esto significa que las aplicaciones deben evitar que los valores que un atacante puedan controlar puedan convertirse en el código fuente de una plantilla. </a:t>
            </a:r>
          </a:p>
          <a:p>
            <a:r>
              <a:rPr lang="es-ES" dirty="0"/>
              <a:t>Nunca genere código fuente de plantilla concatenando la entrada del usuario y de las plantillas. </a:t>
            </a:r>
          </a:p>
          <a:p>
            <a:r>
              <a:rPr lang="es-ES" dirty="0"/>
              <a:t>Para evitar estas vulnerabilidades, debe usarse el compilador de plantilla sin conexión, también conocido como inyección de plantilla </a:t>
            </a:r>
          </a:p>
        </p:txBody>
      </p:sp>
    </p:spTree>
    <p:extLst>
      <p:ext uri="{BB962C8B-B14F-4D97-AF65-F5344CB8AC3E}">
        <p14:creationId xmlns:p14="http://schemas.microsoft.com/office/powerpoint/2010/main" val="7366070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Contextos de saneamiento y seguridad</a:t>
            </a:r>
          </a:p>
        </p:txBody>
      </p:sp>
      <p:sp>
        <p:nvSpPr>
          <p:cNvPr id="3" name="Marcador de contenido 2"/>
          <p:cNvSpPr>
            <a:spLocks noGrp="1"/>
          </p:cNvSpPr>
          <p:nvPr>
            <p:ph idx="1"/>
          </p:nvPr>
        </p:nvSpPr>
        <p:spPr/>
        <p:txBody>
          <a:bodyPr>
            <a:normAutofit fontScale="62500" lnSpcReduction="20000"/>
          </a:bodyPr>
          <a:lstStyle/>
          <a:p>
            <a:r>
              <a:rPr lang="es-ES" dirty="0"/>
              <a:t>La desinfección es la inspección de un valor que no es de confianza, convirtiéndolo en un valor que es seguro insertar en el DOM. En muchos casos, la desinfección no cambia un valor en absoluto. La desinfección depende del contexto: un valor inofensivo en CSS es potencialmente peligroso en una URL.</a:t>
            </a:r>
          </a:p>
          <a:p>
            <a:r>
              <a:rPr lang="es-ES" dirty="0"/>
              <a:t>Angular define los siguientes contextos de seguridad:</a:t>
            </a:r>
          </a:p>
          <a:p>
            <a:pPr lvl="1"/>
            <a:r>
              <a:rPr lang="es-ES" dirty="0"/>
              <a:t>HTML se usa cuando se interpreta un valor como HTML, por ejemplo, cuando se vincula a </a:t>
            </a:r>
            <a:r>
              <a:rPr lang="es-ES" dirty="0" err="1"/>
              <a:t>innerHtml</a:t>
            </a:r>
            <a:r>
              <a:rPr lang="es-ES" dirty="0"/>
              <a:t>.</a:t>
            </a:r>
          </a:p>
          <a:p>
            <a:pPr lvl="1"/>
            <a:r>
              <a:rPr lang="es-ES" dirty="0"/>
              <a:t>El estilo se usa cuando se vincula CSS a la propiedad </a:t>
            </a:r>
            <a:r>
              <a:rPr lang="es-ES" dirty="0" err="1"/>
              <a:t>style</a:t>
            </a:r>
            <a:r>
              <a:rPr lang="es-ES" dirty="0"/>
              <a:t>.</a:t>
            </a:r>
          </a:p>
          <a:p>
            <a:pPr lvl="1"/>
            <a:r>
              <a:rPr lang="es-ES" dirty="0"/>
              <a:t>La URL se usa para propiedades de URL como &lt;a </a:t>
            </a:r>
            <a:r>
              <a:rPr lang="es-ES" dirty="0" err="1"/>
              <a:t>href</a:t>
            </a:r>
            <a:r>
              <a:rPr lang="es-ES" dirty="0"/>
              <a:t>&gt;.</a:t>
            </a:r>
          </a:p>
          <a:p>
            <a:pPr lvl="1"/>
            <a:r>
              <a:rPr lang="es-ES" dirty="0"/>
              <a:t>La URL es una URL de recurso que se cargará y ejecutará como código, por ejemplo, en &lt;script </a:t>
            </a:r>
            <a:r>
              <a:rPr lang="es-ES" dirty="0" err="1"/>
              <a:t>src</a:t>
            </a:r>
            <a:r>
              <a:rPr lang="es-ES" dirty="0"/>
              <a:t>&gt;.</a:t>
            </a:r>
          </a:p>
          <a:p>
            <a:r>
              <a:rPr lang="es-ES" dirty="0"/>
              <a:t>Angular desinfecta los valores que no son de confianza para HTML, estilos y URL. La desinfección de URL de recursos no es posible porque contienen código arbitrario. En modo de desarrollo, Angular imprime una advertencia en consola cuando tiene que cambiar un valor durante la desinfección.</a:t>
            </a:r>
          </a:p>
        </p:txBody>
      </p:sp>
    </p:spTree>
    <p:extLst>
      <p:ext uri="{BB962C8B-B14F-4D97-AF65-F5344CB8AC3E}">
        <p14:creationId xmlns:p14="http://schemas.microsoft.com/office/powerpoint/2010/main" val="30270359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DomSanitizer</a:t>
            </a:r>
            <a:r>
              <a:rPr lang="es-ES" dirty="0"/>
              <a:t> </a:t>
            </a:r>
          </a:p>
        </p:txBody>
      </p:sp>
      <p:sp>
        <p:nvSpPr>
          <p:cNvPr id="3" name="Marcador de contenido 2"/>
          <p:cNvSpPr>
            <a:spLocks noGrp="1"/>
          </p:cNvSpPr>
          <p:nvPr>
            <p:ph idx="1"/>
          </p:nvPr>
        </p:nvSpPr>
        <p:spPr/>
        <p:txBody>
          <a:bodyPr>
            <a:normAutofit fontScale="62500" lnSpcReduction="20000"/>
          </a:bodyPr>
          <a:lstStyle/>
          <a:p>
            <a:r>
              <a:rPr lang="es-ES" dirty="0"/>
              <a:t>A veces, las aplicaciones realmente necesitan incluir código ejecutable, mostrar un &lt;</a:t>
            </a:r>
            <a:r>
              <a:rPr lang="es-ES" dirty="0" err="1"/>
              <a:t>iframe</a:t>
            </a:r>
            <a:r>
              <a:rPr lang="es-ES" dirty="0"/>
              <a:t>&gt; desde alguna URL o construir una URL potencialmente peligrosas. Para evitar la desinfección automática en cualquiera de estas situaciones, puede decirle a Angular que inspeccionó un valor, verificó cómo se generó y se aseguró de que siempre sea seguro. El peligro está en confiar en un valor que podría ser malicioso, se está introduciendo una vulnerabilidad de seguridad en su aplicación. </a:t>
            </a:r>
          </a:p>
          <a:p>
            <a:r>
              <a:rPr lang="es-ES" dirty="0"/>
              <a:t>Para marcar un valor como confiable, ha que inyectar el servicio </a:t>
            </a:r>
            <a:r>
              <a:rPr lang="es-ES" dirty="0" err="1"/>
              <a:t>DomSanitizer</a:t>
            </a:r>
            <a:r>
              <a:rPr lang="es-ES" dirty="0"/>
              <a:t> y llamar a uno de los siguientes métodos para convertir la entrada del usuario en un valor confiable:</a:t>
            </a:r>
          </a:p>
          <a:p>
            <a:pPr lvl="1"/>
            <a:r>
              <a:rPr lang="es-ES" dirty="0" err="1"/>
              <a:t>bypassSecurityTrustHtml</a:t>
            </a:r>
            <a:endParaRPr lang="es-ES" dirty="0"/>
          </a:p>
          <a:p>
            <a:pPr lvl="1"/>
            <a:r>
              <a:rPr lang="es-ES" dirty="0" err="1"/>
              <a:t>bypassSecurityTrustScript</a:t>
            </a:r>
            <a:endParaRPr lang="es-ES" dirty="0"/>
          </a:p>
          <a:p>
            <a:pPr lvl="1"/>
            <a:r>
              <a:rPr lang="es-ES" dirty="0" err="1"/>
              <a:t>bypassSecurityTrustStyle</a:t>
            </a:r>
            <a:endParaRPr lang="es-ES" dirty="0"/>
          </a:p>
          <a:p>
            <a:pPr lvl="1"/>
            <a:r>
              <a:rPr lang="es-ES" dirty="0" err="1"/>
              <a:t>bypassSecurityTrustUrl</a:t>
            </a:r>
            <a:endParaRPr lang="es-ES" dirty="0"/>
          </a:p>
          <a:p>
            <a:pPr lvl="1"/>
            <a:r>
              <a:rPr lang="es-ES" dirty="0" err="1"/>
              <a:t>bypassSecurityTrustResourceUrl</a:t>
            </a:r>
            <a:endParaRPr lang="es-ES" dirty="0"/>
          </a:p>
          <a:p>
            <a:r>
              <a:rPr lang="es-ES" dirty="0"/>
              <a:t>Un valor es seguro dependiendo del contexto, es necesario elegir el contexto correcto para su uso previsto del valor. </a:t>
            </a:r>
          </a:p>
        </p:txBody>
      </p:sp>
    </p:spTree>
    <p:extLst>
      <p:ext uri="{BB962C8B-B14F-4D97-AF65-F5344CB8AC3E}">
        <p14:creationId xmlns:p14="http://schemas.microsoft.com/office/powerpoint/2010/main" val="2871118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 e inconvenientes</a:t>
            </a:r>
          </a:p>
        </p:txBody>
      </p:sp>
      <p:sp>
        <p:nvSpPr>
          <p:cNvPr id="4" name="Marcador de texto 3"/>
          <p:cNvSpPr>
            <a:spLocks noGrp="1"/>
          </p:cNvSpPr>
          <p:nvPr>
            <p:ph type="body" idx="1"/>
          </p:nvPr>
        </p:nvSpPr>
        <p:spPr/>
        <p:txBody>
          <a:bodyPr/>
          <a:lstStyle/>
          <a:p>
            <a:r>
              <a:rPr lang="es-ES" dirty="0"/>
              <a:t>Ventajas</a:t>
            </a:r>
          </a:p>
        </p:txBody>
      </p:sp>
      <p:sp>
        <p:nvSpPr>
          <p:cNvPr id="3" name="Marcador de contenido 2"/>
          <p:cNvSpPr>
            <a:spLocks noGrp="1"/>
          </p:cNvSpPr>
          <p:nvPr>
            <p:ph sz="half" idx="2"/>
          </p:nvPr>
        </p:nvSpPr>
        <p:spPr/>
        <p:txBody>
          <a:bodyPr>
            <a:normAutofit lnSpcReduction="10000"/>
          </a:bodyPr>
          <a:lstStyle/>
          <a:p>
            <a:r>
              <a:rPr lang="es-ES" dirty="0"/>
              <a:t>Inmediatez y accesibilidad</a:t>
            </a:r>
          </a:p>
          <a:p>
            <a:r>
              <a:rPr lang="es-ES" dirty="0"/>
              <a:t>No ocupan espacio local</a:t>
            </a:r>
          </a:p>
          <a:p>
            <a:r>
              <a:rPr lang="es-ES" dirty="0"/>
              <a:t>Actualizaciones inmediatas</a:t>
            </a:r>
          </a:p>
          <a:p>
            <a:r>
              <a:rPr lang="es-ES" dirty="0"/>
              <a:t>No hay problemas de compatibilidad</a:t>
            </a:r>
          </a:p>
          <a:p>
            <a:r>
              <a:rPr lang="es-ES" dirty="0"/>
              <a:t>Multiplataforma</a:t>
            </a:r>
          </a:p>
          <a:p>
            <a:r>
              <a:rPr lang="es-ES" dirty="0"/>
              <a:t>Consumo de recursos bajo</a:t>
            </a:r>
          </a:p>
          <a:p>
            <a:r>
              <a:rPr lang="es-ES" dirty="0"/>
              <a:t>Portables</a:t>
            </a:r>
          </a:p>
          <a:p>
            <a:r>
              <a:rPr lang="es-ES" dirty="0"/>
              <a:t>Alta escalabilidad y disponibilidad</a:t>
            </a:r>
          </a:p>
          <a:p>
            <a:pPr marL="0" indent="0">
              <a:buNone/>
            </a:pPr>
            <a:endParaRPr lang="es-ES" dirty="0"/>
          </a:p>
        </p:txBody>
      </p:sp>
      <p:sp>
        <p:nvSpPr>
          <p:cNvPr id="5" name="Marcador de texto 4"/>
          <p:cNvSpPr>
            <a:spLocks noGrp="1"/>
          </p:cNvSpPr>
          <p:nvPr>
            <p:ph type="body" sz="quarter" idx="3"/>
          </p:nvPr>
        </p:nvSpPr>
        <p:spPr/>
        <p:txBody>
          <a:bodyPr/>
          <a:lstStyle/>
          <a:p>
            <a:r>
              <a:rPr lang="es-ES" dirty="0"/>
              <a:t>Inconvenientes</a:t>
            </a:r>
          </a:p>
        </p:txBody>
      </p:sp>
      <p:sp>
        <p:nvSpPr>
          <p:cNvPr id="6" name="Marcador de contenido 5"/>
          <p:cNvSpPr>
            <a:spLocks noGrp="1"/>
          </p:cNvSpPr>
          <p:nvPr>
            <p:ph sz="quarter" idx="4"/>
          </p:nvPr>
        </p:nvSpPr>
        <p:spPr/>
        <p:txBody>
          <a:bodyPr>
            <a:normAutofit lnSpcReduction="10000"/>
          </a:bodyPr>
          <a:lstStyle/>
          <a:p>
            <a:r>
              <a:rPr lang="es-ES" dirty="0"/>
              <a:t>Interfaz de interacción con el usuario muy limitada</a:t>
            </a:r>
          </a:p>
          <a:p>
            <a:r>
              <a:rPr lang="es-ES" dirty="0"/>
              <a:t>Base tecnológica inadecuada</a:t>
            </a:r>
          </a:p>
          <a:p>
            <a:r>
              <a:rPr lang="es-ES" dirty="0"/>
              <a:t>Incompatibilidades entre navegadores</a:t>
            </a:r>
          </a:p>
          <a:p>
            <a:r>
              <a:rPr lang="es-ES" dirty="0"/>
              <a:t>Bajo rendimiento al ser interpretado</a:t>
            </a:r>
          </a:p>
          <a:p>
            <a:r>
              <a:rPr lang="es-ES" dirty="0"/>
              <a:t>Cesión tecnológica</a:t>
            </a:r>
          </a:p>
          <a:p>
            <a:r>
              <a:rPr lang="es-ES" dirty="0"/>
              <a:t>Seguridad menos robusta</a:t>
            </a:r>
          </a:p>
          <a:p>
            <a:endParaRPr lang="es-ES" dirty="0"/>
          </a:p>
        </p:txBody>
      </p:sp>
    </p:spTree>
    <p:extLst>
      <p:ext uri="{BB962C8B-B14F-4D97-AF65-F5344CB8AC3E}">
        <p14:creationId xmlns:p14="http://schemas.microsoft.com/office/powerpoint/2010/main" val="42387307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UI Avanzado</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84113644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Contenidos</a:t>
            </a:r>
          </a:p>
        </p:txBody>
      </p:sp>
      <p:sp>
        <p:nvSpPr>
          <p:cNvPr id="3" name="Marcador de contenido 2"/>
          <p:cNvSpPr>
            <a:spLocks noGrp="1"/>
          </p:cNvSpPr>
          <p:nvPr>
            <p:ph idx="1"/>
          </p:nvPr>
        </p:nvSpPr>
        <p:spPr/>
        <p:txBody>
          <a:bodyPr/>
          <a:lstStyle/>
          <a:p>
            <a:r>
              <a:rPr lang="es-ES" dirty="0"/>
              <a:t>Formularios dinámicos y reactivos</a:t>
            </a:r>
          </a:p>
          <a:p>
            <a:r>
              <a:rPr lang="es-ES" dirty="0"/>
              <a:t>Animaciones</a:t>
            </a:r>
          </a:p>
          <a:p>
            <a:r>
              <a:rPr lang="es-ES" dirty="0" err="1"/>
              <a:t>Responsive</a:t>
            </a:r>
            <a:r>
              <a:rPr lang="es-ES" dirty="0"/>
              <a:t> Web </a:t>
            </a:r>
            <a:r>
              <a:rPr lang="es-ES" dirty="0" err="1"/>
              <a:t>Design</a:t>
            </a:r>
            <a:endParaRPr lang="es-ES" dirty="0"/>
          </a:p>
          <a:p>
            <a:r>
              <a:rPr lang="es-ES" dirty="0"/>
              <a:t>Angular UI </a:t>
            </a:r>
            <a:r>
              <a:rPr lang="es-ES" dirty="0" err="1"/>
              <a:t>Bootstrap</a:t>
            </a:r>
            <a:endParaRPr lang="es-ES" dirty="0"/>
          </a:p>
          <a:p>
            <a:r>
              <a:rPr lang="es-ES" dirty="0"/>
              <a:t>Material </a:t>
            </a:r>
            <a:r>
              <a:rPr lang="es-ES" dirty="0" err="1"/>
              <a:t>Design</a:t>
            </a:r>
            <a:endParaRPr lang="es-ES" dirty="0"/>
          </a:p>
          <a:p>
            <a:r>
              <a:rPr lang="es-ES" dirty="0"/>
              <a:t>Otros Módulos</a:t>
            </a:r>
          </a:p>
          <a:p>
            <a:endParaRPr lang="es-ES" dirty="0"/>
          </a:p>
        </p:txBody>
      </p:sp>
    </p:spTree>
    <p:extLst>
      <p:ext uri="{BB962C8B-B14F-4D97-AF65-F5344CB8AC3E}">
        <p14:creationId xmlns:p14="http://schemas.microsoft.com/office/powerpoint/2010/main" val="20681954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animaciones</a:t>
            </a:r>
          </a:p>
        </p:txBody>
      </p:sp>
      <p:sp>
        <p:nvSpPr>
          <p:cNvPr id="5" name="4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324071210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55000" lnSpcReduction="20000"/>
          </a:bodyPr>
          <a:lstStyle/>
          <a:p>
            <a:r>
              <a:rPr lang="es-ES" dirty="0"/>
              <a:t>El movimiento es un aspecto importante en el diseño de aplicaciones web modernas. Las buenas interfaces de usuario se transfieren entre los estados con atractivas animaciones que llaman la atención donde se necesita. Las animaciones bien diseñadas pueden hacer que una interfaz de usuario no solo sea más divertida sino también más fácil de usar.</a:t>
            </a:r>
          </a:p>
          <a:p>
            <a:r>
              <a:rPr lang="es-ES" dirty="0"/>
              <a:t>El sistema de animación de Angular le permite crear animaciones que se ejecutan con el mismo tipo de rendimiento nativo que se encuentra en las animaciones de CSS puro. También se puede integrar estrechamente la lógica de animación con el resto del código de la aplicación, para facilitar el control.</a:t>
            </a:r>
          </a:p>
          <a:p>
            <a:r>
              <a:rPr lang="es-ES" dirty="0"/>
              <a:t>Las animaciones Angular se crean sobre la Web </a:t>
            </a:r>
            <a:r>
              <a:rPr lang="es-ES" dirty="0" err="1"/>
              <a:t>Animations</a:t>
            </a:r>
            <a:r>
              <a:rPr lang="es-ES" dirty="0"/>
              <a:t> API estándar y se ejecutan de forma nativa en navegadores compatibles.</a:t>
            </a:r>
          </a:p>
          <a:p>
            <a:r>
              <a:rPr lang="es-ES" i="1" dirty="0"/>
              <a:t>Para navegadores antiguos requiere activar el </a:t>
            </a:r>
            <a:r>
              <a:rPr lang="es-ES" i="1" dirty="0" err="1"/>
              <a:t>polyfills</a:t>
            </a:r>
            <a:r>
              <a:rPr lang="es-ES" i="1" dirty="0"/>
              <a:t> </a:t>
            </a:r>
            <a:r>
              <a:rPr lang="en-US" i="1" dirty="0"/>
              <a:t>web-animations-</a:t>
            </a:r>
            <a:r>
              <a:rPr lang="en-US" i="1" dirty="0" err="1"/>
              <a:t>js</a:t>
            </a:r>
            <a:r>
              <a:rPr lang="en-US" i="1" dirty="0"/>
              <a:t> (</a:t>
            </a:r>
            <a:r>
              <a:rPr lang="en-US" i="1" dirty="0" err="1"/>
              <a:t>npm</a:t>
            </a:r>
            <a:r>
              <a:rPr lang="en-US" i="1" dirty="0"/>
              <a:t> install --save web-animations-</a:t>
            </a:r>
            <a:r>
              <a:rPr lang="en-US" i="1" dirty="0" err="1"/>
              <a:t>js</a:t>
            </a:r>
            <a:r>
              <a:rPr lang="en-US" i="1" dirty="0"/>
              <a:t>) </a:t>
            </a:r>
            <a:r>
              <a:rPr lang="es-ES" i="1" dirty="0"/>
              <a:t>en</a:t>
            </a:r>
            <a:r>
              <a:rPr lang="en-US" i="1" dirty="0"/>
              <a:t> </a:t>
            </a:r>
            <a:r>
              <a:rPr lang="es-ES" i="1" dirty="0" err="1"/>
              <a:t>polyfills.ts</a:t>
            </a:r>
            <a:r>
              <a:rPr lang="es-ES" i="1" dirty="0"/>
              <a:t>.</a:t>
            </a:r>
          </a:p>
          <a:p>
            <a:r>
              <a:rPr lang="es-ES" dirty="0"/>
              <a:t>Hay que importarlo en el módulo principal como se haría con cualquier otro modulo Angular.</a:t>
            </a:r>
          </a:p>
          <a:p>
            <a:pPr marL="400050" lvl="1" indent="0">
              <a:buNone/>
            </a:pPr>
            <a:r>
              <a:rPr lang="es-ES" dirty="0" err="1"/>
              <a:t>import</a:t>
            </a:r>
            <a:r>
              <a:rPr lang="es-ES" dirty="0"/>
              <a:t> { </a:t>
            </a:r>
            <a:r>
              <a:rPr lang="es-ES" dirty="0" err="1"/>
              <a:t>BrowserAnimationsModule</a:t>
            </a:r>
            <a:r>
              <a:rPr lang="es-ES" dirty="0"/>
              <a:t> } </a:t>
            </a:r>
            <a:r>
              <a:rPr lang="es-ES" dirty="0" err="1"/>
              <a:t>from</a:t>
            </a:r>
            <a:r>
              <a:rPr lang="es-ES" dirty="0"/>
              <a:t> '@angular/</a:t>
            </a:r>
            <a:r>
              <a:rPr lang="es-ES" dirty="0" err="1"/>
              <a:t>platform</a:t>
            </a:r>
            <a:r>
              <a:rPr lang="es-ES" dirty="0"/>
              <a:t>-browser/</a:t>
            </a:r>
            <a:r>
              <a:rPr lang="es-ES" dirty="0" err="1"/>
              <a:t>animations</a:t>
            </a:r>
            <a:r>
              <a:rPr lang="es-ES" dirty="0"/>
              <a:t>';</a:t>
            </a:r>
          </a:p>
          <a:p>
            <a:pPr marL="400050" lvl="1" indent="0">
              <a:buNone/>
            </a:pPr>
            <a:r>
              <a:rPr lang="es-ES" dirty="0"/>
              <a:t>@</a:t>
            </a:r>
            <a:r>
              <a:rPr lang="es-ES" dirty="0" err="1"/>
              <a:t>NgModule</a:t>
            </a:r>
            <a:r>
              <a:rPr lang="es-ES" dirty="0"/>
              <a:t>({ </a:t>
            </a:r>
            <a:r>
              <a:rPr lang="es-ES" dirty="0" err="1"/>
              <a:t>imports</a:t>
            </a:r>
            <a:r>
              <a:rPr lang="es-ES" dirty="0"/>
              <a:t>: [[ </a:t>
            </a:r>
            <a:r>
              <a:rPr lang="es-ES" dirty="0" err="1"/>
              <a:t>BrowserModule</a:t>
            </a:r>
            <a:r>
              <a:rPr lang="es-ES" dirty="0"/>
              <a:t>, </a:t>
            </a:r>
            <a:r>
              <a:rPr lang="es-ES" dirty="0" err="1"/>
              <a:t>BrowserAnimationsModule</a:t>
            </a:r>
            <a:r>
              <a:rPr lang="es-ES" dirty="0"/>
              <a:t>,  // … </a:t>
            </a:r>
          </a:p>
        </p:txBody>
      </p:sp>
    </p:spTree>
    <p:extLst>
      <p:ext uri="{BB962C8B-B14F-4D97-AF65-F5344CB8AC3E}">
        <p14:creationId xmlns:p14="http://schemas.microsoft.com/office/powerpoint/2010/main" val="54302753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Definición de Animaciones</a:t>
            </a:r>
          </a:p>
        </p:txBody>
      </p:sp>
      <p:sp>
        <p:nvSpPr>
          <p:cNvPr id="3" name="Marcador de contenido 2"/>
          <p:cNvSpPr>
            <a:spLocks noGrp="1"/>
          </p:cNvSpPr>
          <p:nvPr>
            <p:ph idx="1"/>
          </p:nvPr>
        </p:nvSpPr>
        <p:spPr/>
        <p:txBody>
          <a:bodyPr>
            <a:normAutofit fontScale="55000" lnSpcReduction="20000"/>
          </a:bodyPr>
          <a:lstStyle/>
          <a:p>
            <a:r>
              <a:rPr lang="es-ES" dirty="0"/>
              <a:t>Las animaciones se pueden definir dentro de los metadatos de @</a:t>
            </a:r>
            <a:r>
              <a:rPr lang="es-ES" dirty="0" err="1"/>
              <a:t>Component</a:t>
            </a:r>
            <a:endParaRPr lang="es-ES" dirty="0"/>
          </a:p>
          <a:p>
            <a:pPr marL="400050" lvl="1" indent="0">
              <a:buNone/>
            </a:pPr>
            <a:r>
              <a:rPr lang="es-ES" dirty="0"/>
              <a:t>@</a:t>
            </a:r>
            <a:r>
              <a:rPr lang="es-ES" dirty="0" err="1"/>
              <a:t>Component</a:t>
            </a:r>
            <a:r>
              <a:rPr lang="es-ES" dirty="0"/>
              <a:t>({</a:t>
            </a:r>
          </a:p>
          <a:p>
            <a:pPr marL="400050" lvl="1" indent="0">
              <a:buNone/>
            </a:pPr>
            <a:r>
              <a:rPr lang="es-ES" dirty="0"/>
              <a:t>  </a:t>
            </a:r>
            <a:r>
              <a:rPr lang="es-ES" dirty="0" err="1"/>
              <a:t>animations</a:t>
            </a:r>
            <a:r>
              <a:rPr lang="es-ES" dirty="0"/>
              <a:t>: [</a:t>
            </a:r>
          </a:p>
          <a:p>
            <a:pPr marL="400050" lvl="1" indent="0">
              <a:buNone/>
            </a:pPr>
            <a:r>
              <a:rPr lang="es-ES" dirty="0"/>
              <a:t>    </a:t>
            </a:r>
            <a:r>
              <a:rPr lang="es-ES" dirty="0" err="1"/>
              <a:t>trigger</a:t>
            </a:r>
            <a:r>
              <a:rPr lang="es-ES" dirty="0"/>
              <a:t>('</a:t>
            </a:r>
            <a:r>
              <a:rPr lang="es-ES" dirty="0" err="1"/>
              <a:t>triggerName</a:t>
            </a:r>
            <a:r>
              <a:rPr lang="es-ES" dirty="0"/>
              <a:t>', [</a:t>
            </a:r>
          </a:p>
          <a:p>
            <a:pPr marL="400050" lvl="1" indent="0">
              <a:buNone/>
            </a:pPr>
            <a:r>
              <a:rPr lang="es-ES" dirty="0"/>
              <a:t>      </a:t>
            </a:r>
            <a:r>
              <a:rPr lang="es-ES" dirty="0" err="1"/>
              <a:t>state</a:t>
            </a:r>
            <a:r>
              <a:rPr lang="es-ES" dirty="0"/>
              <a:t>('inactive', </a:t>
            </a:r>
            <a:r>
              <a:rPr lang="es-ES" dirty="0" err="1"/>
              <a:t>style</a:t>
            </a:r>
            <a:r>
              <a:rPr lang="es-ES" dirty="0"/>
              <a:t>({ … })),</a:t>
            </a:r>
          </a:p>
          <a:p>
            <a:pPr marL="400050" lvl="1" indent="0">
              <a:buNone/>
            </a:pPr>
            <a:r>
              <a:rPr lang="es-ES" dirty="0"/>
              <a:t>      </a:t>
            </a:r>
            <a:r>
              <a:rPr lang="es-ES" dirty="0" err="1"/>
              <a:t>state</a:t>
            </a:r>
            <a:r>
              <a:rPr lang="es-ES" dirty="0"/>
              <a:t>('active',   </a:t>
            </a:r>
            <a:r>
              <a:rPr lang="es-ES" dirty="0" err="1"/>
              <a:t>style</a:t>
            </a:r>
            <a:r>
              <a:rPr lang="es-ES" dirty="0"/>
              <a:t>({ … })),</a:t>
            </a:r>
          </a:p>
          <a:p>
            <a:pPr marL="400050" lvl="1" indent="0">
              <a:buNone/>
            </a:pPr>
            <a:r>
              <a:rPr lang="es-ES" dirty="0"/>
              <a:t>      </a:t>
            </a:r>
            <a:r>
              <a:rPr lang="es-ES" dirty="0" err="1"/>
              <a:t>transition</a:t>
            </a:r>
            <a:r>
              <a:rPr lang="es-ES" dirty="0"/>
              <a:t>('inactive =&gt; active', </a:t>
            </a:r>
            <a:r>
              <a:rPr lang="es-ES" dirty="0" err="1"/>
              <a:t>animate</a:t>
            </a:r>
            <a:r>
              <a:rPr lang="es-ES" dirty="0"/>
              <a:t>('100ms </a:t>
            </a:r>
            <a:r>
              <a:rPr lang="es-ES" dirty="0" err="1"/>
              <a:t>ease</a:t>
            </a:r>
            <a:r>
              <a:rPr lang="es-ES" dirty="0"/>
              <a:t>-in')),</a:t>
            </a:r>
          </a:p>
          <a:p>
            <a:pPr marL="400050" lvl="1" indent="0">
              <a:buNone/>
            </a:pPr>
            <a:r>
              <a:rPr lang="es-ES" dirty="0"/>
              <a:t>      </a:t>
            </a:r>
            <a:r>
              <a:rPr lang="es-ES" dirty="0" err="1"/>
              <a:t>transition</a:t>
            </a:r>
            <a:r>
              <a:rPr lang="es-ES" dirty="0"/>
              <a:t>('active =&gt; inactive', </a:t>
            </a:r>
            <a:r>
              <a:rPr lang="es-ES" dirty="0" err="1"/>
              <a:t>animate</a:t>
            </a:r>
            <a:r>
              <a:rPr lang="es-ES" dirty="0"/>
              <a:t>('100ms </a:t>
            </a:r>
            <a:r>
              <a:rPr lang="es-ES" dirty="0" err="1"/>
              <a:t>ease-out</a:t>
            </a:r>
            <a:r>
              <a:rPr lang="es-ES" dirty="0"/>
              <a:t>'))</a:t>
            </a:r>
          </a:p>
          <a:p>
            <a:pPr marL="400050" lvl="1" indent="0">
              <a:buNone/>
            </a:pPr>
            <a:r>
              <a:rPr lang="es-ES" dirty="0"/>
              <a:t>    ])</a:t>
            </a:r>
          </a:p>
          <a:p>
            <a:pPr marL="400050" lvl="1" indent="0">
              <a:buNone/>
            </a:pPr>
            <a:r>
              <a:rPr lang="es-ES" dirty="0"/>
              <a:t>  ]</a:t>
            </a:r>
          </a:p>
          <a:p>
            <a:pPr marL="400050" lvl="1" indent="0">
              <a:buNone/>
            </a:pPr>
            <a:r>
              <a:rPr lang="es-ES" dirty="0"/>
              <a:t>})</a:t>
            </a:r>
          </a:p>
          <a:p>
            <a:r>
              <a:rPr lang="es-ES" dirty="0"/>
              <a:t>Se puede definir </a:t>
            </a:r>
            <a:r>
              <a:rPr lang="es-ES" dirty="0" err="1"/>
              <a:t>trigger</a:t>
            </a:r>
            <a:r>
              <a:rPr lang="es-ES" dirty="0"/>
              <a:t> (desencadenadores de animación) en los metadatos del componente. Se utilizan animaciones para la transición entre dos estados (valores).</a:t>
            </a:r>
          </a:p>
          <a:p>
            <a:r>
              <a:rPr lang="es-ES" dirty="0"/>
              <a:t>Usando la sintaxis [@</a:t>
            </a:r>
            <a:r>
              <a:rPr lang="es-ES" dirty="0" err="1"/>
              <a:t>triggerName</a:t>
            </a:r>
            <a:r>
              <a:rPr lang="es-ES" dirty="0"/>
              <a:t>], se adjunta la animación a uno o más elementos en la plantilla del componente y se vincula al contendor de estado lógico.</a:t>
            </a:r>
          </a:p>
          <a:p>
            <a:pPr marL="457200" lvl="1" indent="0">
              <a:buNone/>
            </a:pPr>
            <a:r>
              <a:rPr lang="es-ES" dirty="0"/>
              <a:t>&lt;p [@</a:t>
            </a:r>
            <a:r>
              <a:rPr lang="es-ES" dirty="0" err="1"/>
              <a:t>triggerName</a:t>
            </a:r>
            <a:r>
              <a:rPr lang="es-ES" dirty="0"/>
              <a:t>]="</a:t>
            </a:r>
            <a:r>
              <a:rPr lang="es-ES" dirty="0" err="1"/>
              <a:t>model.state</a:t>
            </a:r>
            <a:r>
              <a:rPr lang="es-ES" dirty="0"/>
              <a:t>" &gt;…&lt;/p&gt;</a:t>
            </a:r>
          </a:p>
        </p:txBody>
      </p:sp>
    </p:spTree>
    <p:extLst>
      <p:ext uri="{BB962C8B-B14F-4D97-AF65-F5344CB8AC3E}">
        <p14:creationId xmlns:p14="http://schemas.microsoft.com/office/powerpoint/2010/main" val="259786430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Estados y transiciones</a:t>
            </a:r>
          </a:p>
        </p:txBody>
      </p:sp>
      <p:sp>
        <p:nvSpPr>
          <p:cNvPr id="3" name="Marcador de contenido 2"/>
          <p:cNvSpPr>
            <a:spLocks noGrp="1"/>
          </p:cNvSpPr>
          <p:nvPr>
            <p:ph idx="1"/>
          </p:nvPr>
        </p:nvSpPr>
        <p:spPr/>
        <p:txBody>
          <a:bodyPr>
            <a:normAutofit fontScale="70000" lnSpcReduction="20000"/>
          </a:bodyPr>
          <a:lstStyle/>
          <a:p>
            <a:r>
              <a:rPr lang="es-ES" dirty="0"/>
              <a:t>Las animaciones Angular se definen como estados lógicos y transiciones entre estados.</a:t>
            </a:r>
          </a:p>
          <a:p>
            <a:r>
              <a:rPr lang="es-ES" dirty="0"/>
              <a:t>Un estado de animación es un valor cadena que se define en el código de la aplicación. </a:t>
            </a:r>
          </a:p>
          <a:p>
            <a:r>
              <a:rPr lang="es-ES" dirty="0"/>
              <a:t>La fuente del estado puede ser un atributo o propiedad de objeto o puede ser un valor calculado en un método. Lo importante es que se pueda vincular en la plantilla del componente.</a:t>
            </a:r>
          </a:p>
          <a:p>
            <a:r>
              <a:rPr lang="es-ES" dirty="0"/>
              <a:t>Se pueden definir estilos para cada valor de estado especificando los propiedades de estilo finales del estado y se aplican al elemento una vez que ha realizado la transición a ese estado y se conserva mientras permanezca en ese estado. </a:t>
            </a:r>
          </a:p>
          <a:p>
            <a:r>
              <a:rPr lang="es-ES" dirty="0"/>
              <a:t>Básicamente se están definiendo varios estilos para el mismo elemento que se aplican dependiendo del estado.</a:t>
            </a:r>
          </a:p>
          <a:p>
            <a:pPr marL="457200" lvl="1" indent="0">
              <a:buNone/>
            </a:pPr>
            <a:r>
              <a:rPr lang="es-ES" dirty="0" err="1"/>
              <a:t>state</a:t>
            </a:r>
            <a:r>
              <a:rPr lang="es-ES" dirty="0"/>
              <a:t>('active', </a:t>
            </a:r>
            <a:r>
              <a:rPr lang="es-ES" dirty="0" err="1"/>
              <a:t>style</a:t>
            </a:r>
            <a:r>
              <a:rPr lang="es-ES" dirty="0"/>
              <a:t>({ color: '#cfd8dc', </a:t>
            </a:r>
            <a:r>
              <a:rPr lang="es-ES" dirty="0" err="1"/>
              <a:t>transform</a:t>
            </a:r>
            <a:r>
              <a:rPr lang="es-ES" dirty="0"/>
              <a:t>: '</a:t>
            </a:r>
            <a:r>
              <a:rPr lang="es-ES" dirty="0" err="1"/>
              <a:t>scale</a:t>
            </a:r>
            <a:r>
              <a:rPr lang="es-ES" dirty="0"/>
              <a:t>(1.1)'})),</a:t>
            </a:r>
          </a:p>
        </p:txBody>
      </p:sp>
    </p:spTree>
    <p:extLst>
      <p:ext uri="{BB962C8B-B14F-4D97-AF65-F5344CB8AC3E}">
        <p14:creationId xmlns:p14="http://schemas.microsoft.com/office/powerpoint/2010/main" val="194546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Propiedades </a:t>
            </a:r>
            <a:r>
              <a:rPr lang="es-ES" dirty="0" err="1"/>
              <a:t>animatables</a:t>
            </a:r>
            <a:r>
              <a:rPr lang="es-ES" dirty="0"/>
              <a:t> y unidades</a:t>
            </a:r>
          </a:p>
        </p:txBody>
      </p:sp>
      <p:sp>
        <p:nvSpPr>
          <p:cNvPr id="3" name="Marcador de contenido 2"/>
          <p:cNvSpPr>
            <a:spLocks noGrp="1"/>
          </p:cNvSpPr>
          <p:nvPr>
            <p:ph idx="1"/>
          </p:nvPr>
        </p:nvSpPr>
        <p:spPr/>
        <p:txBody>
          <a:bodyPr>
            <a:normAutofit fontScale="62500" lnSpcReduction="20000"/>
          </a:bodyPr>
          <a:lstStyle/>
          <a:p>
            <a:r>
              <a:rPr lang="es-ES" dirty="0"/>
              <a:t>Dado que el soporte de animación de Angular se basa en Web </a:t>
            </a:r>
            <a:r>
              <a:rPr lang="es-ES" dirty="0" err="1"/>
              <a:t>Animations</a:t>
            </a:r>
            <a:r>
              <a:rPr lang="es-ES" dirty="0"/>
              <a:t>, se puede animar cualquier propiedad que el navegador considere </a:t>
            </a:r>
            <a:r>
              <a:rPr lang="es-ES" dirty="0" err="1"/>
              <a:t>animable</a:t>
            </a:r>
            <a:r>
              <a:rPr lang="es-ES" dirty="0"/>
              <a:t>, lo que incluye posiciones, tamaños, transformaciones, colores, bordes y muchos otras (</a:t>
            </a:r>
            <a:r>
              <a:rPr lang="es-ES" dirty="0">
                <a:hlinkClick r:id="rId2"/>
              </a:rPr>
              <a:t>https://www.w3.org/TR/css-transitions-1/#animatable-properties</a:t>
            </a:r>
            <a:r>
              <a:rPr lang="es-ES" dirty="0"/>
              <a:t>).</a:t>
            </a:r>
          </a:p>
          <a:p>
            <a:r>
              <a:rPr lang="es-ES" dirty="0"/>
              <a:t>Para propiedades que tienen un valor numérico, se puede definir una unidad proporcionando el valor como una cadena con el sufijo apropiado:</a:t>
            </a:r>
          </a:p>
          <a:p>
            <a:pPr lvl="1"/>
            <a:r>
              <a:rPr lang="es-ES" dirty="0"/>
              <a:t>'50px'</a:t>
            </a:r>
          </a:p>
          <a:p>
            <a:pPr lvl="1"/>
            <a:r>
              <a:rPr lang="es-ES" dirty="0"/>
              <a:t>'3em'</a:t>
            </a:r>
          </a:p>
          <a:p>
            <a:pPr lvl="1"/>
            <a:r>
              <a:rPr lang="es-ES" dirty="0"/>
              <a:t>'100%'</a:t>
            </a:r>
          </a:p>
          <a:p>
            <a:r>
              <a:rPr lang="es-ES" dirty="0"/>
              <a:t>Si no proporciona una unidad, Angular asume como valor predeterminado los </a:t>
            </a:r>
            <a:r>
              <a:rPr lang="es-ES" dirty="0" err="1"/>
              <a:t>px</a:t>
            </a:r>
            <a:r>
              <a:rPr lang="es-ES" dirty="0"/>
              <a:t>:</a:t>
            </a:r>
          </a:p>
          <a:p>
            <a:pPr lvl="1"/>
            <a:r>
              <a:rPr lang="es-ES" dirty="0"/>
              <a:t>50 es lo mismo que decir '50px'</a:t>
            </a:r>
          </a:p>
          <a:p>
            <a:r>
              <a:rPr lang="es-ES" dirty="0"/>
              <a:t>Se puede usar el * como valor de propiedad para que en tiempo de ejecución el valor de la propiedad se sustituya por el valor actual antes de comenzar la animación.</a:t>
            </a:r>
          </a:p>
        </p:txBody>
      </p:sp>
    </p:spTree>
    <p:extLst>
      <p:ext uri="{BB962C8B-B14F-4D97-AF65-F5344CB8AC3E}">
        <p14:creationId xmlns:p14="http://schemas.microsoft.com/office/powerpoint/2010/main" val="39425146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Transiciones</a:t>
            </a:r>
          </a:p>
        </p:txBody>
      </p:sp>
      <p:sp>
        <p:nvSpPr>
          <p:cNvPr id="3" name="Marcador de contenido 2"/>
          <p:cNvSpPr>
            <a:spLocks noGrp="1"/>
          </p:cNvSpPr>
          <p:nvPr>
            <p:ph idx="1"/>
          </p:nvPr>
        </p:nvSpPr>
        <p:spPr/>
        <p:txBody>
          <a:bodyPr>
            <a:normAutofit fontScale="77500" lnSpcReduction="20000"/>
          </a:bodyPr>
          <a:lstStyle/>
          <a:p>
            <a:r>
              <a:rPr lang="es-ES" dirty="0"/>
              <a:t>Después de definir estados, se pueden definir transiciones entre los estados: cambio del valor original de estado lógico a un nuevo valor. </a:t>
            </a:r>
          </a:p>
          <a:p>
            <a:r>
              <a:rPr lang="es-ES" dirty="0"/>
              <a:t>Cada transición controla el tiempo de cambio entre un conjunto de estilos y el siguiente:</a:t>
            </a:r>
          </a:p>
          <a:p>
            <a:pPr marL="457200" lvl="1" indent="0">
              <a:buNone/>
            </a:pPr>
            <a:r>
              <a:rPr lang="es-ES" dirty="0" err="1"/>
              <a:t>transition</a:t>
            </a:r>
            <a:r>
              <a:rPr lang="es-ES" dirty="0"/>
              <a:t>('inactive =&gt; active', </a:t>
            </a:r>
            <a:r>
              <a:rPr lang="es-ES" dirty="0" err="1"/>
              <a:t>animate</a:t>
            </a:r>
            <a:r>
              <a:rPr lang="es-ES" dirty="0"/>
              <a:t>('100ms </a:t>
            </a:r>
            <a:r>
              <a:rPr lang="es-ES" dirty="0" err="1"/>
              <a:t>ease</a:t>
            </a:r>
            <a:r>
              <a:rPr lang="es-ES" dirty="0"/>
              <a:t>-in')),</a:t>
            </a:r>
          </a:p>
          <a:p>
            <a:pPr marL="457200" lvl="1" indent="0">
              <a:buNone/>
            </a:pPr>
            <a:r>
              <a:rPr lang="es-ES" dirty="0" err="1"/>
              <a:t>transition</a:t>
            </a:r>
            <a:r>
              <a:rPr lang="es-ES" dirty="0"/>
              <a:t>('active =&gt; inactive', </a:t>
            </a:r>
            <a:r>
              <a:rPr lang="es-ES" dirty="0" err="1"/>
              <a:t>animate</a:t>
            </a:r>
            <a:r>
              <a:rPr lang="es-ES" dirty="0"/>
              <a:t>('100ms </a:t>
            </a:r>
            <a:r>
              <a:rPr lang="es-ES" dirty="0" err="1"/>
              <a:t>ease-out</a:t>
            </a:r>
            <a:r>
              <a:rPr lang="es-ES" dirty="0"/>
              <a:t>'))</a:t>
            </a:r>
          </a:p>
          <a:p>
            <a:r>
              <a:rPr lang="es-ES" dirty="0"/>
              <a:t>Si varias transiciones tienen la misma configuración de tiempo, puede combinarlas en la misma definición:</a:t>
            </a:r>
          </a:p>
          <a:p>
            <a:pPr marL="457200" lvl="1" indent="0">
              <a:buNone/>
            </a:pPr>
            <a:r>
              <a:rPr lang="es-ES" dirty="0" err="1"/>
              <a:t>transition</a:t>
            </a:r>
            <a:r>
              <a:rPr lang="es-ES" dirty="0"/>
              <a:t>('inactive =&gt; active, active =&gt; inactive', </a:t>
            </a:r>
            <a:r>
              <a:rPr lang="es-ES" dirty="0" err="1"/>
              <a:t>animate</a:t>
            </a:r>
            <a:r>
              <a:rPr lang="es-ES" dirty="0"/>
              <a:t>(100))</a:t>
            </a:r>
          </a:p>
          <a:p>
            <a:r>
              <a:rPr lang="es-ES" dirty="0"/>
              <a:t>Cuando ambas direcciones de una transición tienen el mismo tiempo se puede usar la sintaxis abreviada &lt;=&gt;:</a:t>
            </a:r>
          </a:p>
          <a:p>
            <a:pPr marL="457200" lvl="1" indent="0">
              <a:buNone/>
            </a:pPr>
            <a:r>
              <a:rPr lang="es-ES" dirty="0" err="1"/>
              <a:t>transition</a:t>
            </a:r>
            <a:r>
              <a:rPr lang="es-ES" dirty="0"/>
              <a:t>('inactive &lt;=&gt; active', </a:t>
            </a:r>
            <a:r>
              <a:rPr lang="es-ES" dirty="0" err="1"/>
              <a:t>animate</a:t>
            </a:r>
            <a:r>
              <a:rPr lang="es-ES" dirty="0"/>
              <a:t>(100))</a:t>
            </a:r>
          </a:p>
        </p:txBody>
      </p:sp>
    </p:spTree>
    <p:extLst>
      <p:ext uri="{BB962C8B-B14F-4D97-AF65-F5344CB8AC3E}">
        <p14:creationId xmlns:p14="http://schemas.microsoft.com/office/powerpoint/2010/main" val="254315775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Transiciones</a:t>
            </a:r>
          </a:p>
        </p:txBody>
      </p:sp>
      <p:sp>
        <p:nvSpPr>
          <p:cNvPr id="3" name="Marcador de contenido 2"/>
          <p:cNvSpPr>
            <a:spLocks noGrp="1"/>
          </p:cNvSpPr>
          <p:nvPr>
            <p:ph idx="1"/>
          </p:nvPr>
        </p:nvSpPr>
        <p:spPr>
          <a:xfrm>
            <a:off x="457200" y="1600200"/>
            <a:ext cx="8229600" cy="4709120"/>
          </a:xfrm>
        </p:spPr>
        <p:txBody>
          <a:bodyPr>
            <a:normAutofit fontScale="62500" lnSpcReduction="20000"/>
          </a:bodyPr>
          <a:lstStyle/>
          <a:p>
            <a:r>
              <a:rPr lang="es-ES" dirty="0"/>
              <a:t>El estado * coincide con cualquier estado de animación permitiendo definir transiciones que se aplican independientemente del estado en que se encuentre la animación:</a:t>
            </a:r>
          </a:p>
          <a:p>
            <a:pPr marL="457200" lvl="1" indent="0">
              <a:buNone/>
            </a:pPr>
            <a:r>
              <a:rPr lang="es-ES" dirty="0" err="1"/>
              <a:t>transition</a:t>
            </a:r>
            <a:r>
              <a:rPr lang="es-ES" dirty="0"/>
              <a:t>('* =&gt; active', </a:t>
            </a:r>
            <a:r>
              <a:rPr lang="es-ES" dirty="0" err="1"/>
              <a:t>animate</a:t>
            </a:r>
            <a:r>
              <a:rPr lang="es-ES" dirty="0"/>
              <a:t>('100ms </a:t>
            </a:r>
            <a:r>
              <a:rPr lang="es-ES" dirty="0" err="1"/>
              <a:t>ease</a:t>
            </a:r>
            <a:r>
              <a:rPr lang="es-ES" dirty="0"/>
              <a:t>-in')),</a:t>
            </a:r>
          </a:p>
          <a:p>
            <a:pPr marL="457200" lvl="1" indent="0">
              <a:buNone/>
            </a:pPr>
            <a:r>
              <a:rPr lang="es-ES" dirty="0" err="1"/>
              <a:t>transition</a:t>
            </a:r>
            <a:r>
              <a:rPr lang="es-ES" dirty="0"/>
              <a:t>('active =&gt; *', </a:t>
            </a:r>
            <a:r>
              <a:rPr lang="es-ES" dirty="0" err="1"/>
              <a:t>animate</a:t>
            </a:r>
            <a:r>
              <a:rPr lang="es-ES" dirty="0"/>
              <a:t>('100ms </a:t>
            </a:r>
            <a:r>
              <a:rPr lang="es-ES" dirty="0" err="1"/>
              <a:t>ease-out</a:t>
            </a:r>
            <a:r>
              <a:rPr lang="es-ES" dirty="0"/>
              <a:t>'))</a:t>
            </a:r>
          </a:p>
          <a:p>
            <a:r>
              <a:rPr lang="es-ES" dirty="0"/>
              <a:t>El estado especial </a:t>
            </a:r>
            <a:r>
              <a:rPr lang="es-ES" b="1" dirty="0" err="1"/>
              <a:t>void</a:t>
            </a:r>
            <a:r>
              <a:rPr lang="es-ES" dirty="0"/>
              <a:t>, sin estado, se aplica cuando el elemento no está presente en una vista, porque aún no se ha agregado o se ha eliminado, permite definir animaciones de entrada y salida.</a:t>
            </a:r>
          </a:p>
          <a:p>
            <a:pPr marL="457200" lvl="1" indent="0">
              <a:buNone/>
            </a:pPr>
            <a:r>
              <a:rPr lang="en-US" dirty="0"/>
              <a:t>transition('void =&gt; active', animate('100ms ease-in')),</a:t>
            </a:r>
          </a:p>
          <a:p>
            <a:pPr marL="457200" lvl="1" indent="0">
              <a:buNone/>
            </a:pPr>
            <a:r>
              <a:rPr lang="en-US" dirty="0"/>
              <a:t>transition('active =&gt; void', animate('100ms ease-out')),</a:t>
            </a:r>
          </a:p>
          <a:p>
            <a:pPr marL="457200" lvl="1" indent="0">
              <a:buNone/>
            </a:pPr>
            <a:r>
              <a:rPr lang="en-US" dirty="0"/>
              <a:t>transition('void =&gt; *', animate('100ms ease-in')),</a:t>
            </a:r>
          </a:p>
          <a:p>
            <a:pPr marL="457200" lvl="1" indent="0">
              <a:buNone/>
            </a:pPr>
            <a:r>
              <a:rPr lang="en-US" dirty="0"/>
              <a:t>transition('* =&gt; void', animate('100ms ease-out'))</a:t>
            </a:r>
          </a:p>
          <a:p>
            <a:r>
              <a:rPr lang="es-ES" dirty="0"/>
              <a:t>Estas dos últimas transiciones comunes tienen sus propios alias:</a:t>
            </a:r>
          </a:p>
          <a:p>
            <a:pPr marL="457200" lvl="1" indent="0">
              <a:buNone/>
            </a:pPr>
            <a:r>
              <a:rPr lang="es-ES" dirty="0" err="1"/>
              <a:t>transition</a:t>
            </a:r>
            <a:r>
              <a:rPr lang="es-ES" dirty="0"/>
              <a:t>(':</a:t>
            </a:r>
            <a:r>
              <a:rPr lang="es-ES" dirty="0" err="1"/>
              <a:t>enter</a:t>
            </a:r>
            <a:r>
              <a:rPr lang="es-ES" dirty="0"/>
              <a:t>', [ ... ]); // </a:t>
            </a:r>
            <a:r>
              <a:rPr lang="es-ES" dirty="0" err="1"/>
              <a:t>void</a:t>
            </a:r>
            <a:r>
              <a:rPr lang="es-ES" dirty="0"/>
              <a:t> =&gt; *</a:t>
            </a:r>
          </a:p>
          <a:p>
            <a:pPr marL="457200" lvl="1" indent="0">
              <a:buNone/>
            </a:pPr>
            <a:r>
              <a:rPr lang="es-ES" dirty="0" err="1"/>
              <a:t>transition</a:t>
            </a:r>
            <a:r>
              <a:rPr lang="es-ES" dirty="0"/>
              <a:t>(':</a:t>
            </a:r>
            <a:r>
              <a:rPr lang="es-ES" dirty="0" err="1"/>
              <a:t>leave</a:t>
            </a:r>
            <a:r>
              <a:rPr lang="es-ES" dirty="0"/>
              <a:t>', [ ... ]); // * =&gt; </a:t>
            </a:r>
            <a:r>
              <a:rPr lang="es-ES" dirty="0" err="1"/>
              <a:t>void</a:t>
            </a:r>
            <a:endParaRPr lang="es-ES" dirty="0"/>
          </a:p>
          <a:p>
            <a:r>
              <a:rPr lang="es-ES" dirty="0"/>
              <a:t>Los alias :</a:t>
            </a:r>
            <a:r>
              <a:rPr lang="es-ES" dirty="0" err="1"/>
              <a:t>increment</a:t>
            </a:r>
            <a:r>
              <a:rPr lang="es-ES" dirty="0"/>
              <a:t> y :</a:t>
            </a:r>
            <a:r>
              <a:rPr lang="es-ES" dirty="0" err="1"/>
              <a:t>decrement</a:t>
            </a:r>
            <a:r>
              <a:rPr lang="es-ES" dirty="0"/>
              <a:t> se pueden usar para iniciar una transición cuando el </a:t>
            </a:r>
            <a:r>
              <a:rPr lang="es-ES" b="1" dirty="0"/>
              <a:t>valor numérico </a:t>
            </a:r>
            <a:r>
              <a:rPr lang="es-ES" dirty="0"/>
              <a:t>del estado aumenta o disminuye.</a:t>
            </a:r>
            <a:endParaRPr lang="en-US" dirty="0"/>
          </a:p>
          <a:p>
            <a:endParaRPr lang="es-ES" dirty="0"/>
          </a:p>
        </p:txBody>
      </p:sp>
    </p:spTree>
    <p:extLst>
      <p:ext uri="{BB962C8B-B14F-4D97-AF65-F5344CB8AC3E}">
        <p14:creationId xmlns:p14="http://schemas.microsoft.com/office/powerpoint/2010/main" val="114363597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Temporización </a:t>
            </a:r>
          </a:p>
        </p:txBody>
      </p:sp>
      <p:sp>
        <p:nvSpPr>
          <p:cNvPr id="3" name="Marcador de contenido 2"/>
          <p:cNvSpPr>
            <a:spLocks noGrp="1"/>
          </p:cNvSpPr>
          <p:nvPr>
            <p:ph idx="1"/>
          </p:nvPr>
        </p:nvSpPr>
        <p:spPr/>
        <p:txBody>
          <a:bodyPr>
            <a:normAutofit fontScale="70000" lnSpcReduction="20000"/>
          </a:bodyPr>
          <a:lstStyle/>
          <a:p>
            <a:r>
              <a:rPr lang="es-ES" dirty="0"/>
              <a:t>Hay tres propiedades de temporización que pueden fijar la cadencia para cada transición animada: la duración, la demora y la velocidad. Todas se combinan en una única cadena de temporización.</a:t>
            </a:r>
          </a:p>
          <a:p>
            <a:r>
              <a:rPr lang="es-ES" dirty="0"/>
              <a:t>La duración controla el tiempo que tarda la animación en ejecutarse de principio a fin. Se puede definir de tres maneras:</a:t>
            </a:r>
          </a:p>
          <a:p>
            <a:pPr lvl="1"/>
            <a:r>
              <a:rPr lang="es-ES" dirty="0"/>
              <a:t>Como un número aritmético, en milisegundos: 100</a:t>
            </a:r>
          </a:p>
          <a:p>
            <a:pPr lvl="1"/>
            <a:r>
              <a:rPr lang="es-ES" dirty="0"/>
              <a:t>En una cadena, en milisegundos: '100ms'</a:t>
            </a:r>
          </a:p>
          <a:p>
            <a:pPr lvl="1"/>
            <a:r>
              <a:rPr lang="es-ES" dirty="0"/>
              <a:t>En una cadena, en segundos: '0.1s'</a:t>
            </a:r>
          </a:p>
          <a:p>
            <a:r>
              <a:rPr lang="es-ES" dirty="0"/>
              <a:t>La demora controla la cantidad de tiempo entre el activador de animación y el comienzo de la transición. Se puede definir agregándolo a la misma cadena después de la duración expresado en milisegundos o segundos:</a:t>
            </a:r>
          </a:p>
          <a:p>
            <a:pPr lvl="1"/>
            <a:r>
              <a:rPr lang="es-ES" dirty="0"/>
              <a:t>Espera 100ms y luego ejecútala en 200ms: '0.2s 100ms‘</a:t>
            </a:r>
          </a:p>
          <a:p>
            <a:r>
              <a:rPr lang="es-ES" dirty="0"/>
              <a:t>La función </a:t>
            </a:r>
            <a:r>
              <a:rPr lang="es-ES" dirty="0" err="1"/>
              <a:t>easing</a:t>
            </a:r>
            <a:r>
              <a:rPr lang="es-ES" dirty="0"/>
              <a:t> especifica la velocidad de la animación para hacerla más realista.</a:t>
            </a:r>
          </a:p>
          <a:p>
            <a:endParaRPr lang="es-ES" dirty="0"/>
          </a:p>
        </p:txBody>
      </p:sp>
    </p:spTree>
    <p:extLst>
      <p:ext uri="{BB962C8B-B14F-4D97-AF65-F5344CB8AC3E}">
        <p14:creationId xmlns:p14="http://schemas.microsoft.com/office/powerpoint/2010/main" val="1009903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a:t>Single-page application (SPA</a:t>
            </a:r>
            <a:r>
              <a:rPr lang="es-ES" dirty="0"/>
              <a:t>)</a:t>
            </a:r>
          </a:p>
        </p:txBody>
      </p:sp>
      <p:sp>
        <p:nvSpPr>
          <p:cNvPr id="8" name="Marcador de contenido 7"/>
          <p:cNvSpPr>
            <a:spLocks noGrp="1"/>
          </p:cNvSpPr>
          <p:nvPr>
            <p:ph idx="1"/>
          </p:nvPr>
        </p:nvSpPr>
        <p:spPr/>
        <p:txBody>
          <a:bodyPr>
            <a:normAutofit fontScale="70000" lnSpcReduction="20000"/>
          </a:bodyPr>
          <a:lstStyle/>
          <a:p>
            <a:r>
              <a:rPr lang="es-ES" dirty="0"/>
              <a:t>Un </a:t>
            </a:r>
            <a:r>
              <a:rPr lang="es-ES"/>
              <a:t>single-page application (SPA</a:t>
            </a:r>
            <a:r>
              <a:rPr lang="es-ES" dirty="0"/>
              <a:t>), o aplicación de página única es una aplicación web o es un sitio web que utiliza una sola página con el propósito de dar una experiencia más fluida a los usuarios como una aplicación de escritorio. </a:t>
            </a:r>
          </a:p>
          <a:p>
            <a:r>
              <a:rPr lang="es-ES" dirty="0"/>
              <a:t>En un SPA todo el códigos de HTML, JavaScript y CSS se carga de una sola vez o los recursos necesarios se cargan dinámicamente cuando lo requiera la página y se van agregando, normalmente como respuesta de los acciones del usuario. </a:t>
            </a:r>
          </a:p>
          <a:p>
            <a:r>
              <a:rPr lang="es-ES" dirty="0"/>
              <a:t>La página no se tiene que cargar otra vez en ningún punto del proceso, tampoco se transfiere a otra página, aunque las </a:t>
            </a:r>
            <a:r>
              <a:rPr lang="es-ES"/>
              <a:t>tecnologías modernas (como </a:t>
            </a:r>
            <a:r>
              <a:rPr lang="es-ES" dirty="0"/>
              <a:t>el </a:t>
            </a:r>
            <a:r>
              <a:rPr lang="es-ES" dirty="0" err="1"/>
              <a:t>pushState</a:t>
            </a:r>
            <a:r>
              <a:rPr lang="es-ES" dirty="0"/>
              <a:t>() API del HTML5) pueden permitir la navegabilidad en páginas lógicas dentro de la aplicación.</a:t>
            </a:r>
          </a:p>
          <a:p>
            <a:r>
              <a:rPr lang="es-ES" dirty="0"/>
              <a:t>La interacción con las aplicaciones de página única pueden involucrar comunicaciones dinámicas con el servidor web que está por detrás, habitualmente utilizando AJAX </a:t>
            </a:r>
            <a:r>
              <a:rPr lang="es-ES"/>
              <a:t>o WebSocket (HTML5</a:t>
            </a:r>
            <a:r>
              <a:rPr lang="es-ES" dirty="0"/>
              <a:t>).</a:t>
            </a:r>
          </a:p>
        </p:txBody>
      </p:sp>
    </p:spTree>
    <p:extLst>
      <p:ext uri="{BB962C8B-B14F-4D97-AF65-F5344CB8AC3E}">
        <p14:creationId xmlns:p14="http://schemas.microsoft.com/office/powerpoint/2010/main" val="147649057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980" y="2780928"/>
            <a:ext cx="2561243" cy="2376264"/>
          </a:xfrm>
          <a:prstGeom prst="rect">
            <a:avLst/>
          </a:prstGeom>
        </p:spPr>
      </p:pic>
      <p:sp>
        <p:nvSpPr>
          <p:cNvPr id="2" name="Título 1"/>
          <p:cNvSpPr>
            <a:spLocks noGrp="1"/>
          </p:cNvSpPr>
          <p:nvPr>
            <p:ph type="title"/>
          </p:nvPr>
        </p:nvSpPr>
        <p:spPr/>
        <p:txBody>
          <a:bodyPr/>
          <a:lstStyle/>
          <a:p>
            <a:r>
              <a:rPr lang="es-ES" dirty="0"/>
              <a:t>Función </a:t>
            </a:r>
            <a:r>
              <a:rPr lang="es-ES" dirty="0" err="1"/>
              <a:t>easing</a:t>
            </a:r>
            <a:r>
              <a:rPr lang="es-ES" dirty="0"/>
              <a:t> </a:t>
            </a:r>
          </a:p>
        </p:txBody>
      </p:sp>
      <p:sp>
        <p:nvSpPr>
          <p:cNvPr id="3" name="Marcador de contenido 2"/>
          <p:cNvSpPr>
            <a:spLocks noGrp="1"/>
          </p:cNvSpPr>
          <p:nvPr>
            <p:ph idx="1"/>
          </p:nvPr>
        </p:nvSpPr>
        <p:spPr/>
        <p:txBody>
          <a:bodyPr>
            <a:normAutofit fontScale="62500" lnSpcReduction="20000"/>
          </a:bodyPr>
          <a:lstStyle/>
          <a:p>
            <a:r>
              <a:rPr lang="es-ES" dirty="0"/>
              <a:t>Un objeto real no comienza su movimiento instantáneamente y de manera constante (lineal). Cuando abrimos un cajón, primero le damos aceleración, y después lo frenamos. Cuando algo se cae, primero baja rápidamente y después de alcanzar el suelo rebota.</a:t>
            </a:r>
          </a:p>
          <a:p>
            <a:r>
              <a:rPr lang="es-ES" dirty="0"/>
              <a:t>La función de </a:t>
            </a:r>
            <a:r>
              <a:rPr lang="es-ES" dirty="0" err="1"/>
              <a:t>cubic-bezier</a:t>
            </a:r>
            <a:r>
              <a:rPr lang="es-ES" dirty="0"/>
              <a:t> controla cómo la animación se acelera y desacelera durante su tiempo de ejecución.</a:t>
            </a:r>
          </a:p>
          <a:p>
            <a:pPr lvl="1"/>
            <a:r>
              <a:rPr lang="en-US" dirty="0"/>
              <a:t>cubic-</a:t>
            </a:r>
            <a:r>
              <a:rPr lang="en-US" dirty="0" err="1"/>
              <a:t>bezier</a:t>
            </a:r>
            <a:r>
              <a:rPr lang="en-US" dirty="0"/>
              <a:t>(P0, P1, P2, P3)</a:t>
            </a:r>
            <a:endParaRPr lang="es-ES" dirty="0"/>
          </a:p>
          <a:p>
            <a:r>
              <a:rPr lang="es-ES" dirty="0"/>
              <a:t>Funciones predefinidas (CSS3):</a:t>
            </a:r>
          </a:p>
          <a:p>
            <a:pPr lvl="1"/>
            <a:r>
              <a:rPr lang="en-US" dirty="0"/>
              <a:t>ease: </a:t>
            </a:r>
            <a:r>
              <a:rPr lang="es-ES" dirty="0"/>
              <a:t>equivale a </a:t>
            </a:r>
            <a:r>
              <a:rPr lang="en-US" dirty="0"/>
              <a:t>cubic-</a:t>
            </a:r>
            <a:r>
              <a:rPr lang="en-US" dirty="0" err="1"/>
              <a:t>bezier</a:t>
            </a:r>
            <a:r>
              <a:rPr lang="en-US" dirty="0"/>
              <a:t>(0.25, 0.1, 0.25, 1).</a:t>
            </a:r>
          </a:p>
          <a:p>
            <a:pPr lvl="1"/>
            <a:r>
              <a:rPr lang="en-US" dirty="0"/>
              <a:t>ease-in: </a:t>
            </a:r>
            <a:r>
              <a:rPr lang="es-ES" dirty="0"/>
              <a:t>equivale a </a:t>
            </a:r>
            <a:r>
              <a:rPr lang="en-US" dirty="0"/>
              <a:t>cubic-</a:t>
            </a:r>
            <a:r>
              <a:rPr lang="en-US" dirty="0" err="1"/>
              <a:t>bezier</a:t>
            </a:r>
            <a:r>
              <a:rPr lang="en-US" dirty="0"/>
              <a:t>(0.42, 0, 1, 1).</a:t>
            </a:r>
          </a:p>
          <a:p>
            <a:pPr lvl="1"/>
            <a:r>
              <a:rPr lang="en-US" dirty="0"/>
              <a:t>ease-out: </a:t>
            </a:r>
            <a:r>
              <a:rPr lang="es-ES" dirty="0"/>
              <a:t>equivale a </a:t>
            </a:r>
            <a:r>
              <a:rPr lang="en-US" dirty="0"/>
              <a:t>cubic-</a:t>
            </a:r>
            <a:r>
              <a:rPr lang="en-US" dirty="0" err="1"/>
              <a:t>bezier</a:t>
            </a:r>
            <a:r>
              <a:rPr lang="en-US" dirty="0"/>
              <a:t>(0, 0, 0.58, 1).</a:t>
            </a:r>
          </a:p>
          <a:p>
            <a:pPr lvl="1"/>
            <a:r>
              <a:rPr lang="en-US" dirty="0"/>
              <a:t>ease-in-out: </a:t>
            </a:r>
            <a:r>
              <a:rPr lang="es-ES" dirty="0"/>
              <a:t>equivale a </a:t>
            </a:r>
            <a:r>
              <a:rPr lang="en-US" dirty="0"/>
              <a:t>cubic-</a:t>
            </a:r>
            <a:r>
              <a:rPr lang="en-US" dirty="0" err="1"/>
              <a:t>bezier</a:t>
            </a:r>
            <a:r>
              <a:rPr lang="en-US" dirty="0"/>
              <a:t>(0.42, 0, 0.58, 1). </a:t>
            </a:r>
          </a:p>
          <a:p>
            <a:endParaRPr lang="es-ES" dirty="0"/>
          </a:p>
          <a:p>
            <a:r>
              <a:rPr lang="es-ES" dirty="0"/>
              <a:t>Se establecen en la cadena como segundo o tercer parámetro:</a:t>
            </a:r>
          </a:p>
          <a:p>
            <a:pPr marL="457200" lvl="1" indent="0">
              <a:buNone/>
            </a:pPr>
            <a:r>
              <a:rPr lang="es-ES" dirty="0" err="1"/>
              <a:t>animate</a:t>
            </a:r>
            <a:r>
              <a:rPr lang="es-ES" dirty="0"/>
              <a:t>("200ms </a:t>
            </a:r>
            <a:r>
              <a:rPr lang="en-US" dirty="0"/>
              <a:t>ease-in</a:t>
            </a:r>
            <a:r>
              <a:rPr lang="es-ES" dirty="0"/>
              <a:t>")</a:t>
            </a:r>
          </a:p>
          <a:p>
            <a:pPr marL="457200" lvl="1" indent="0">
              <a:buNone/>
            </a:pPr>
            <a:r>
              <a:rPr lang="es-ES" dirty="0" err="1"/>
              <a:t>animate</a:t>
            </a:r>
            <a:r>
              <a:rPr lang="es-ES" dirty="0"/>
              <a:t>("5s 10ms </a:t>
            </a:r>
            <a:r>
              <a:rPr lang="es-ES" dirty="0" err="1"/>
              <a:t>cubic-bezier</a:t>
            </a:r>
            <a:r>
              <a:rPr lang="es-ES" dirty="0"/>
              <a:t>(.17,.67,.88,.1)")</a:t>
            </a:r>
          </a:p>
          <a:p>
            <a:endParaRPr lang="es-ES" dirty="0"/>
          </a:p>
        </p:txBody>
      </p:sp>
    </p:spTree>
    <p:extLst>
      <p:ext uri="{BB962C8B-B14F-4D97-AF65-F5344CB8AC3E}">
        <p14:creationId xmlns:p14="http://schemas.microsoft.com/office/powerpoint/2010/main" val="5948571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Función </a:t>
            </a:r>
            <a:r>
              <a:rPr lang="es-ES" dirty="0" err="1"/>
              <a:t>easing</a:t>
            </a:r>
            <a:r>
              <a:rPr lang="es-ES" dirty="0"/>
              <a:t>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900" y="1600200"/>
            <a:ext cx="6272200" cy="4525963"/>
          </a:xfrm>
        </p:spPr>
      </p:pic>
      <p:sp>
        <p:nvSpPr>
          <p:cNvPr id="5" name="CuadroTexto 4"/>
          <p:cNvSpPr txBox="1"/>
          <p:nvPr/>
        </p:nvSpPr>
        <p:spPr>
          <a:xfrm>
            <a:off x="6889320" y="5954911"/>
            <a:ext cx="1797480" cy="307777"/>
          </a:xfrm>
          <a:prstGeom prst="rect">
            <a:avLst/>
          </a:prstGeom>
          <a:noFill/>
        </p:spPr>
        <p:txBody>
          <a:bodyPr wrap="none" rtlCol="0">
            <a:spAutoFit/>
          </a:bodyPr>
          <a:lstStyle/>
          <a:p>
            <a:r>
              <a:rPr lang="es-ES" sz="1400" dirty="0">
                <a:hlinkClick r:id="rId3"/>
              </a:rPr>
              <a:t>https://easings.net/es</a:t>
            </a:r>
            <a:endParaRPr lang="es-ES" sz="1400" dirty="0"/>
          </a:p>
        </p:txBody>
      </p:sp>
    </p:spTree>
    <p:extLst>
      <p:ext uri="{BB962C8B-B14F-4D97-AF65-F5344CB8AC3E}">
        <p14:creationId xmlns:p14="http://schemas.microsoft.com/office/powerpoint/2010/main" val="397545908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Estilo durante una animación</a:t>
            </a:r>
          </a:p>
        </p:txBody>
      </p:sp>
      <p:sp>
        <p:nvSpPr>
          <p:cNvPr id="3" name="Marcador de contenido 2"/>
          <p:cNvSpPr>
            <a:spLocks noGrp="1"/>
          </p:cNvSpPr>
          <p:nvPr>
            <p:ph idx="1"/>
          </p:nvPr>
        </p:nvSpPr>
        <p:spPr/>
        <p:txBody>
          <a:bodyPr>
            <a:normAutofit fontScale="85000" lnSpcReduction="10000"/>
          </a:bodyPr>
          <a:lstStyle/>
          <a:p>
            <a:r>
              <a:rPr lang="es-ES" dirty="0"/>
              <a:t>También puede aplicar un estilo durante una animación pero no mantenerla después de que termine la transición. </a:t>
            </a:r>
          </a:p>
          <a:p>
            <a:r>
              <a:rPr lang="es-ES" dirty="0"/>
              <a:t>Se deben definir en el </a:t>
            </a:r>
            <a:r>
              <a:rPr lang="es-ES" dirty="0" err="1"/>
              <a:t>transition</a:t>
            </a:r>
            <a:r>
              <a:rPr lang="es-ES" dirty="0"/>
              <a:t> dichos estilos en línea:</a:t>
            </a:r>
          </a:p>
          <a:p>
            <a:pPr marL="457200" lvl="1" indent="0">
              <a:buNone/>
            </a:pPr>
            <a:r>
              <a:rPr lang="es-ES" dirty="0"/>
              <a:t> </a:t>
            </a:r>
            <a:r>
              <a:rPr lang="es-ES" dirty="0" err="1"/>
              <a:t>transition</a:t>
            </a:r>
            <a:r>
              <a:rPr lang="es-ES" dirty="0"/>
              <a:t>('</a:t>
            </a:r>
            <a:r>
              <a:rPr lang="es-ES" dirty="0" err="1"/>
              <a:t>void</a:t>
            </a:r>
            <a:r>
              <a:rPr lang="es-ES" dirty="0"/>
              <a:t> =&gt; *', [</a:t>
            </a:r>
          </a:p>
          <a:p>
            <a:pPr marL="457200" lvl="1" indent="0">
              <a:buNone/>
            </a:pPr>
            <a:r>
              <a:rPr lang="es-ES" dirty="0"/>
              <a:t>      </a:t>
            </a:r>
            <a:r>
              <a:rPr lang="es-ES" dirty="0" err="1"/>
              <a:t>style</a:t>
            </a:r>
            <a:r>
              <a:rPr lang="es-ES" dirty="0"/>
              <a:t>({</a:t>
            </a:r>
            <a:r>
              <a:rPr lang="es-ES" dirty="0" err="1"/>
              <a:t>transform</a:t>
            </a:r>
            <a:r>
              <a:rPr lang="es-ES" dirty="0"/>
              <a:t>: '</a:t>
            </a:r>
            <a:r>
              <a:rPr lang="es-ES" dirty="0" err="1"/>
              <a:t>translateX</a:t>
            </a:r>
            <a:r>
              <a:rPr lang="es-ES" dirty="0"/>
              <a:t>(-100%)'}),</a:t>
            </a:r>
          </a:p>
          <a:p>
            <a:pPr marL="457200" lvl="1" indent="0">
              <a:buNone/>
            </a:pPr>
            <a:r>
              <a:rPr lang="es-ES" dirty="0"/>
              <a:t>      </a:t>
            </a:r>
            <a:r>
              <a:rPr lang="es-ES" dirty="0" err="1"/>
              <a:t>animate</a:t>
            </a:r>
            <a:r>
              <a:rPr lang="es-ES" dirty="0"/>
              <a:t>(100)</a:t>
            </a:r>
          </a:p>
          <a:p>
            <a:pPr marL="457200" lvl="1" indent="0">
              <a:buNone/>
            </a:pPr>
            <a:r>
              <a:rPr lang="es-ES" dirty="0"/>
              <a:t>    ]),</a:t>
            </a:r>
          </a:p>
          <a:p>
            <a:pPr marL="457200" lvl="1" indent="0">
              <a:buNone/>
            </a:pPr>
            <a:r>
              <a:rPr lang="es-ES" dirty="0"/>
              <a:t> </a:t>
            </a:r>
            <a:r>
              <a:rPr lang="es-ES" dirty="0" err="1"/>
              <a:t>transition</a:t>
            </a:r>
            <a:r>
              <a:rPr lang="es-ES" dirty="0"/>
              <a:t>('* =&gt; </a:t>
            </a:r>
            <a:r>
              <a:rPr lang="es-ES" dirty="0" err="1"/>
              <a:t>void</a:t>
            </a:r>
            <a:r>
              <a:rPr lang="es-ES" dirty="0"/>
              <a:t>', [</a:t>
            </a:r>
          </a:p>
          <a:p>
            <a:pPr marL="457200" lvl="1" indent="0">
              <a:buNone/>
            </a:pPr>
            <a:r>
              <a:rPr lang="es-ES" dirty="0"/>
              <a:t>      </a:t>
            </a:r>
            <a:r>
              <a:rPr lang="es-ES" dirty="0" err="1"/>
              <a:t>animate</a:t>
            </a:r>
            <a:r>
              <a:rPr lang="es-ES" dirty="0"/>
              <a:t>(100, </a:t>
            </a:r>
            <a:r>
              <a:rPr lang="es-ES" dirty="0" err="1"/>
              <a:t>style</a:t>
            </a:r>
            <a:r>
              <a:rPr lang="es-ES" dirty="0"/>
              <a:t>({</a:t>
            </a:r>
            <a:r>
              <a:rPr lang="es-ES" dirty="0" err="1"/>
              <a:t>transform</a:t>
            </a:r>
            <a:r>
              <a:rPr lang="es-ES" dirty="0"/>
              <a:t>: '</a:t>
            </a:r>
            <a:r>
              <a:rPr lang="es-ES" dirty="0" err="1"/>
              <a:t>translateX</a:t>
            </a:r>
            <a:r>
              <a:rPr lang="es-ES" dirty="0"/>
              <a:t>(100%)'}))</a:t>
            </a:r>
          </a:p>
          <a:p>
            <a:pPr marL="457200" lvl="1" indent="0">
              <a:buNone/>
            </a:pPr>
            <a:r>
              <a:rPr lang="es-ES" dirty="0"/>
              <a:t>    ])</a:t>
            </a:r>
          </a:p>
        </p:txBody>
      </p:sp>
    </p:spTree>
    <p:extLst>
      <p:ext uri="{BB962C8B-B14F-4D97-AF65-F5344CB8AC3E}">
        <p14:creationId xmlns:p14="http://schemas.microsoft.com/office/powerpoint/2010/main" val="39220369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Keyframes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Las animaciones de varios pasos con fotogramas clave (</a:t>
            </a:r>
            <a:r>
              <a:rPr lang="es-ES" dirty="0" err="1"/>
              <a:t>keyframes</a:t>
            </a:r>
            <a:r>
              <a:rPr lang="es-ES" dirty="0"/>
              <a:t>) van más allá de una simple transición, son una animación más intrincada que pasa por uno o más estilos intermedios al hacer la transición entre el estilo inicial y el estilo final.</a:t>
            </a:r>
          </a:p>
          <a:p>
            <a:r>
              <a:rPr lang="es-ES" dirty="0"/>
              <a:t>Para cada fotograma clave se especifica un estilo y un desplazamiento que defina en qué punto de la animación se aplica ese fotograma clave. El desplazamiento es un número entre 0 (que marca el comienzo de la animación) y 1 (que marca el final).</a:t>
            </a:r>
          </a:p>
          <a:p>
            <a:r>
              <a:rPr lang="es-ES" dirty="0"/>
              <a:t>Los desplazamientos no están definidos en términos de tiempo absoluto, son medidas relativas a la línea de tiempo final de la animación, basado en la combinación de desplazamientos de fotogramas clave, duración, retraso y velocidad.</a:t>
            </a:r>
          </a:p>
          <a:p>
            <a:pPr marL="457200" lvl="1" indent="0">
              <a:buNone/>
            </a:pPr>
            <a:r>
              <a:rPr lang="es-ES" dirty="0"/>
              <a:t> </a:t>
            </a:r>
            <a:r>
              <a:rPr lang="es-ES" dirty="0" err="1"/>
              <a:t>animate</a:t>
            </a:r>
            <a:r>
              <a:rPr lang="es-ES" dirty="0"/>
              <a:t>(300, </a:t>
            </a:r>
            <a:r>
              <a:rPr lang="es-ES" dirty="0" err="1"/>
              <a:t>keyframes</a:t>
            </a:r>
            <a:r>
              <a:rPr lang="es-ES" dirty="0"/>
              <a:t>([</a:t>
            </a:r>
          </a:p>
          <a:p>
            <a:pPr marL="457200" lvl="1" indent="0">
              <a:buNone/>
            </a:pPr>
            <a:r>
              <a:rPr lang="es-ES" dirty="0"/>
              <a:t>        </a:t>
            </a:r>
            <a:r>
              <a:rPr lang="es-ES" dirty="0" err="1"/>
              <a:t>style</a:t>
            </a:r>
            <a:r>
              <a:rPr lang="es-ES" dirty="0"/>
              <a:t>({</a:t>
            </a:r>
            <a:r>
              <a:rPr lang="es-ES" dirty="0" err="1"/>
              <a:t>opacity</a:t>
            </a:r>
            <a:r>
              <a:rPr lang="es-ES" dirty="0"/>
              <a:t>: 0, </a:t>
            </a:r>
            <a:r>
              <a:rPr lang="es-ES" dirty="0" err="1"/>
              <a:t>transform</a:t>
            </a:r>
            <a:r>
              <a:rPr lang="es-ES" dirty="0"/>
              <a:t>: '</a:t>
            </a:r>
            <a:r>
              <a:rPr lang="es-ES" dirty="0" err="1"/>
              <a:t>translateX</a:t>
            </a:r>
            <a:r>
              <a:rPr lang="es-ES" dirty="0"/>
              <a:t>(-100%)', offset: 0}),</a:t>
            </a:r>
          </a:p>
          <a:p>
            <a:pPr marL="457200" lvl="1" indent="0">
              <a:buNone/>
            </a:pPr>
            <a:r>
              <a:rPr lang="es-ES" dirty="0"/>
              <a:t>        </a:t>
            </a:r>
            <a:r>
              <a:rPr lang="es-ES" dirty="0" err="1"/>
              <a:t>style</a:t>
            </a:r>
            <a:r>
              <a:rPr lang="es-ES" dirty="0"/>
              <a:t>({</a:t>
            </a:r>
            <a:r>
              <a:rPr lang="es-ES" dirty="0" err="1"/>
              <a:t>opacity</a:t>
            </a:r>
            <a:r>
              <a:rPr lang="es-ES" dirty="0"/>
              <a:t>: 1, </a:t>
            </a:r>
            <a:r>
              <a:rPr lang="es-ES" dirty="0" err="1"/>
              <a:t>transform</a:t>
            </a:r>
            <a:r>
              <a:rPr lang="es-ES" dirty="0"/>
              <a:t>: '</a:t>
            </a:r>
            <a:r>
              <a:rPr lang="es-ES" dirty="0" err="1"/>
              <a:t>translateX</a:t>
            </a:r>
            <a:r>
              <a:rPr lang="es-ES" dirty="0"/>
              <a:t>(15px)',  offset: 0.3}),</a:t>
            </a:r>
          </a:p>
          <a:p>
            <a:pPr marL="457200" lvl="1" indent="0">
              <a:buNone/>
            </a:pPr>
            <a:r>
              <a:rPr lang="es-ES" dirty="0"/>
              <a:t>        </a:t>
            </a:r>
            <a:r>
              <a:rPr lang="es-ES" dirty="0" err="1"/>
              <a:t>style</a:t>
            </a:r>
            <a:r>
              <a:rPr lang="es-ES" dirty="0"/>
              <a:t>({</a:t>
            </a:r>
            <a:r>
              <a:rPr lang="es-ES" dirty="0" err="1"/>
              <a:t>opacity</a:t>
            </a:r>
            <a:r>
              <a:rPr lang="es-ES" dirty="0"/>
              <a:t>: 1, </a:t>
            </a:r>
            <a:r>
              <a:rPr lang="es-ES" dirty="0" err="1"/>
              <a:t>transform</a:t>
            </a:r>
            <a:r>
              <a:rPr lang="es-ES" dirty="0"/>
              <a:t>: '</a:t>
            </a:r>
            <a:r>
              <a:rPr lang="es-ES" dirty="0" err="1"/>
              <a:t>translateX</a:t>
            </a:r>
            <a:r>
              <a:rPr lang="es-ES" dirty="0"/>
              <a:t>(0)',     offset: 1.0})</a:t>
            </a:r>
          </a:p>
          <a:p>
            <a:pPr marL="457200" lvl="1" indent="0">
              <a:buNone/>
            </a:pPr>
            <a:r>
              <a:rPr lang="es-ES" dirty="0"/>
              <a:t>      ]))</a:t>
            </a:r>
          </a:p>
        </p:txBody>
      </p:sp>
    </p:spTree>
    <p:extLst>
      <p:ext uri="{BB962C8B-B14F-4D97-AF65-F5344CB8AC3E}">
        <p14:creationId xmlns:p14="http://schemas.microsoft.com/office/powerpoint/2010/main" val="4644078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Grupos paralelos de animaciones</a:t>
            </a:r>
          </a:p>
        </p:txBody>
      </p:sp>
      <p:sp>
        <p:nvSpPr>
          <p:cNvPr id="3" name="Marcador de contenido 2"/>
          <p:cNvSpPr>
            <a:spLocks noGrp="1"/>
          </p:cNvSpPr>
          <p:nvPr>
            <p:ph idx="1"/>
          </p:nvPr>
        </p:nvSpPr>
        <p:spPr/>
        <p:txBody>
          <a:bodyPr>
            <a:normAutofit fontScale="62500" lnSpcReduction="20000"/>
          </a:bodyPr>
          <a:lstStyle/>
          <a:p>
            <a:r>
              <a:rPr lang="es-ES" dirty="0"/>
              <a:t>Es posible que desee configurar diferentes tiempos para animar las diferentes propiedades del estilo y que ocurra en paralelo.</a:t>
            </a:r>
          </a:p>
          <a:p>
            <a:r>
              <a:rPr lang="es-ES" dirty="0"/>
              <a:t>Para ello se pueden usar los grupos de animación, cada animación del grupo se aplica al mismo elemento en paralelo, pero se ejecutan independientemente unas de otras:</a:t>
            </a:r>
          </a:p>
          <a:p>
            <a:pPr marL="457200" lvl="1" indent="0">
              <a:buNone/>
            </a:pPr>
            <a:r>
              <a:rPr lang="es-ES" dirty="0"/>
              <a:t> </a:t>
            </a:r>
            <a:r>
              <a:rPr lang="es-ES" dirty="0" err="1"/>
              <a:t>transition</a:t>
            </a:r>
            <a:r>
              <a:rPr lang="es-ES" dirty="0"/>
              <a:t>('</a:t>
            </a:r>
            <a:r>
              <a:rPr lang="es-ES" dirty="0" err="1"/>
              <a:t>void</a:t>
            </a:r>
            <a:r>
              <a:rPr lang="es-ES" dirty="0"/>
              <a:t> =&gt; *', [</a:t>
            </a:r>
          </a:p>
          <a:p>
            <a:pPr marL="457200" lvl="1" indent="0">
              <a:buNone/>
            </a:pPr>
            <a:r>
              <a:rPr lang="es-ES" dirty="0"/>
              <a:t>      </a:t>
            </a:r>
            <a:r>
              <a:rPr lang="es-ES" dirty="0" err="1"/>
              <a:t>style</a:t>
            </a:r>
            <a:r>
              <a:rPr lang="es-ES" dirty="0"/>
              <a:t>({</a:t>
            </a:r>
            <a:r>
              <a:rPr lang="es-ES" dirty="0" err="1"/>
              <a:t>width</a:t>
            </a:r>
            <a:r>
              <a:rPr lang="es-ES" dirty="0"/>
              <a:t>: 10, </a:t>
            </a:r>
            <a:r>
              <a:rPr lang="es-ES" dirty="0" err="1"/>
              <a:t>transform</a:t>
            </a:r>
            <a:r>
              <a:rPr lang="es-ES" dirty="0"/>
              <a:t>: '</a:t>
            </a:r>
            <a:r>
              <a:rPr lang="es-ES" dirty="0" err="1"/>
              <a:t>translateX</a:t>
            </a:r>
            <a:r>
              <a:rPr lang="es-ES" dirty="0"/>
              <a:t>(50px)', </a:t>
            </a:r>
            <a:r>
              <a:rPr lang="es-ES" dirty="0" err="1"/>
              <a:t>opacity</a:t>
            </a:r>
            <a:r>
              <a:rPr lang="es-ES" dirty="0"/>
              <a:t>: 0}),</a:t>
            </a:r>
          </a:p>
          <a:p>
            <a:pPr marL="457200" lvl="1" indent="0">
              <a:buNone/>
            </a:pPr>
            <a:r>
              <a:rPr lang="es-ES" dirty="0"/>
              <a:t>      </a:t>
            </a:r>
            <a:r>
              <a:rPr lang="es-ES" dirty="0" err="1"/>
              <a:t>group</a:t>
            </a:r>
            <a:r>
              <a:rPr lang="es-ES" dirty="0"/>
              <a:t>([</a:t>
            </a:r>
          </a:p>
          <a:p>
            <a:pPr marL="457200" lvl="1" indent="0">
              <a:buNone/>
            </a:pPr>
            <a:r>
              <a:rPr lang="es-ES" dirty="0"/>
              <a:t>        </a:t>
            </a:r>
            <a:r>
              <a:rPr lang="es-ES" dirty="0" err="1"/>
              <a:t>animate</a:t>
            </a:r>
            <a:r>
              <a:rPr lang="es-ES" dirty="0"/>
              <a:t>('0.3s 0.1s </a:t>
            </a:r>
            <a:r>
              <a:rPr lang="es-ES" dirty="0" err="1"/>
              <a:t>ease</a:t>
            </a:r>
            <a:r>
              <a:rPr lang="es-ES" dirty="0"/>
              <a:t>', </a:t>
            </a:r>
            <a:r>
              <a:rPr lang="es-ES" dirty="0" err="1"/>
              <a:t>style</a:t>
            </a:r>
            <a:r>
              <a:rPr lang="es-ES" dirty="0"/>
              <a:t>({</a:t>
            </a:r>
          </a:p>
          <a:p>
            <a:pPr marL="457200" lvl="1" indent="0">
              <a:buNone/>
            </a:pPr>
            <a:r>
              <a:rPr lang="es-ES" dirty="0"/>
              <a:t>          </a:t>
            </a:r>
            <a:r>
              <a:rPr lang="es-ES" dirty="0" err="1"/>
              <a:t>transform</a:t>
            </a:r>
            <a:r>
              <a:rPr lang="es-ES" dirty="0"/>
              <a:t>: '</a:t>
            </a:r>
            <a:r>
              <a:rPr lang="es-ES" dirty="0" err="1"/>
              <a:t>translateX</a:t>
            </a:r>
            <a:r>
              <a:rPr lang="es-ES" dirty="0"/>
              <a:t>(0)',</a:t>
            </a:r>
          </a:p>
          <a:p>
            <a:pPr marL="457200" lvl="1" indent="0">
              <a:buNone/>
            </a:pPr>
            <a:r>
              <a:rPr lang="es-ES" dirty="0"/>
              <a:t>          </a:t>
            </a:r>
            <a:r>
              <a:rPr lang="es-ES" dirty="0" err="1"/>
              <a:t>width</a:t>
            </a:r>
            <a:r>
              <a:rPr lang="es-ES" dirty="0"/>
              <a:t>: 120</a:t>
            </a:r>
          </a:p>
          <a:p>
            <a:pPr marL="457200" lvl="1" indent="0">
              <a:buNone/>
            </a:pPr>
            <a:r>
              <a:rPr lang="es-ES" dirty="0"/>
              <a:t>        })),</a:t>
            </a:r>
          </a:p>
          <a:p>
            <a:pPr marL="457200" lvl="1" indent="0">
              <a:buNone/>
            </a:pPr>
            <a:r>
              <a:rPr lang="es-ES" dirty="0"/>
              <a:t>        </a:t>
            </a:r>
            <a:r>
              <a:rPr lang="es-ES" dirty="0" err="1"/>
              <a:t>animate</a:t>
            </a:r>
            <a:r>
              <a:rPr lang="es-ES" dirty="0"/>
              <a:t>('0.3s </a:t>
            </a:r>
            <a:r>
              <a:rPr lang="es-ES" dirty="0" err="1"/>
              <a:t>ease</a:t>
            </a:r>
            <a:r>
              <a:rPr lang="es-ES" dirty="0"/>
              <a:t>', </a:t>
            </a:r>
            <a:r>
              <a:rPr lang="es-ES" dirty="0" err="1"/>
              <a:t>style</a:t>
            </a:r>
            <a:r>
              <a:rPr lang="es-ES" dirty="0"/>
              <a:t>({ </a:t>
            </a:r>
            <a:r>
              <a:rPr lang="es-ES" dirty="0" err="1"/>
              <a:t>opacity</a:t>
            </a:r>
            <a:r>
              <a:rPr lang="es-ES" dirty="0"/>
              <a:t>: 1 }))</a:t>
            </a:r>
          </a:p>
          <a:p>
            <a:pPr marL="457200" lvl="1" indent="0">
              <a:buNone/>
            </a:pPr>
            <a:r>
              <a:rPr lang="es-ES" dirty="0"/>
              <a:t>      ])</a:t>
            </a:r>
          </a:p>
          <a:p>
            <a:pPr marL="457200" lvl="1" indent="0">
              <a:buNone/>
            </a:pPr>
            <a:r>
              <a:rPr lang="es-ES" dirty="0"/>
              <a:t>    ]),</a:t>
            </a:r>
          </a:p>
        </p:txBody>
      </p:sp>
    </p:spTree>
    <p:extLst>
      <p:ext uri="{BB962C8B-B14F-4D97-AF65-F5344CB8AC3E}">
        <p14:creationId xmlns:p14="http://schemas.microsoft.com/office/powerpoint/2010/main" val="271376294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Deshabilitar animaciones</a:t>
            </a:r>
          </a:p>
        </p:txBody>
      </p:sp>
      <p:sp>
        <p:nvSpPr>
          <p:cNvPr id="3" name="Marcador de contenido 2"/>
          <p:cNvSpPr>
            <a:spLocks noGrp="1"/>
          </p:cNvSpPr>
          <p:nvPr>
            <p:ph idx="1"/>
          </p:nvPr>
        </p:nvSpPr>
        <p:spPr/>
        <p:txBody>
          <a:bodyPr>
            <a:normAutofit fontScale="70000" lnSpcReduction="20000"/>
          </a:bodyPr>
          <a:lstStyle/>
          <a:p>
            <a:r>
              <a:rPr lang="es-ES" dirty="0"/>
              <a:t>Se puede colocar un enlace de control de animación especial llamado @.</a:t>
            </a:r>
            <a:r>
              <a:rPr lang="es-ES" dirty="0" err="1"/>
              <a:t>disabled</a:t>
            </a:r>
            <a:r>
              <a:rPr lang="es-ES" dirty="0"/>
              <a:t> en un elemento que establecerá si se deshabilitará las animaciones para cualquier animación situada dentro del elemento, así como cualquier animación en el elemento en sí.</a:t>
            </a:r>
          </a:p>
          <a:p>
            <a:r>
              <a:rPr lang="es-ES" dirty="0"/>
              <a:t>Cuando sea verdadero, el enlace @.</a:t>
            </a:r>
            <a:r>
              <a:rPr lang="es-ES" dirty="0" err="1"/>
              <a:t>disabled</a:t>
            </a:r>
            <a:r>
              <a:rPr lang="es-ES" dirty="0"/>
              <a:t> evitará que se reproduzcan todas las animaciones.</a:t>
            </a:r>
          </a:p>
          <a:p>
            <a:pPr marL="457200" lvl="1" indent="0">
              <a:buNone/>
            </a:pPr>
            <a:r>
              <a:rPr lang="es-ES" dirty="0"/>
              <a:t>&lt;p [@.</a:t>
            </a:r>
            <a:r>
              <a:rPr lang="es-ES" dirty="0" err="1"/>
              <a:t>disabled</a:t>
            </a:r>
            <a:r>
              <a:rPr lang="es-ES" dirty="0"/>
              <a:t>]="</a:t>
            </a:r>
            <a:r>
              <a:rPr lang="es-ES" dirty="0" err="1"/>
              <a:t>model.isDisabled</a:t>
            </a:r>
            <a:r>
              <a:rPr lang="es-ES" dirty="0"/>
              <a:t>"</a:t>
            </a:r>
          </a:p>
          <a:p>
            <a:r>
              <a:rPr lang="es-ES" dirty="0"/>
              <a:t>Para deshabilitar todas las animaciones en toda la aplicación: si se desactivan en componente principal todos los componentes internos también tendrán sus animaciones desactivadas, se desactivan todas.</a:t>
            </a:r>
          </a:p>
          <a:p>
            <a:pPr marL="457200" lvl="1" indent="0">
              <a:buNone/>
            </a:pPr>
            <a:r>
              <a:rPr lang="en-US" dirty="0"/>
              <a:t>class </a:t>
            </a:r>
            <a:r>
              <a:rPr lang="en-US" dirty="0" err="1"/>
              <a:t>AppComponent</a:t>
            </a:r>
            <a:r>
              <a:rPr lang="en-US" dirty="0"/>
              <a:t> {</a:t>
            </a:r>
          </a:p>
          <a:p>
            <a:pPr marL="457200" lvl="1" indent="0">
              <a:buNone/>
            </a:pPr>
            <a:r>
              <a:rPr lang="en-US" dirty="0"/>
              <a:t>  @</a:t>
            </a:r>
            <a:r>
              <a:rPr lang="en-US" dirty="0" err="1"/>
              <a:t>HostBinding</a:t>
            </a:r>
            <a:r>
              <a:rPr lang="en-US" dirty="0"/>
              <a:t>('@.disabled') public </a:t>
            </a:r>
            <a:r>
              <a:rPr lang="en-US" dirty="0" err="1"/>
              <a:t>animationsDisabled</a:t>
            </a:r>
            <a:r>
              <a:rPr lang="en-US" dirty="0"/>
              <a:t> = true;</a:t>
            </a:r>
          </a:p>
          <a:p>
            <a:pPr marL="457200" lvl="1" indent="0">
              <a:buNone/>
            </a:pPr>
            <a:r>
              <a:rPr lang="en-US" dirty="0"/>
              <a:t>}</a:t>
            </a:r>
            <a:endParaRPr lang="es-ES" dirty="0"/>
          </a:p>
        </p:txBody>
      </p:sp>
    </p:spTree>
    <p:extLst>
      <p:ext uri="{BB962C8B-B14F-4D97-AF65-F5344CB8AC3E}">
        <p14:creationId xmlns:p14="http://schemas.microsoft.com/office/powerpoint/2010/main" val="326370056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Eventos</a:t>
            </a:r>
          </a:p>
        </p:txBody>
      </p:sp>
      <p:sp>
        <p:nvSpPr>
          <p:cNvPr id="3" name="Marcador de contenido 2"/>
          <p:cNvSpPr>
            <a:spLocks noGrp="1"/>
          </p:cNvSpPr>
          <p:nvPr>
            <p:ph idx="1"/>
          </p:nvPr>
        </p:nvSpPr>
        <p:spPr/>
        <p:txBody>
          <a:bodyPr>
            <a:normAutofit fontScale="70000" lnSpcReduction="20000"/>
          </a:bodyPr>
          <a:lstStyle/>
          <a:p>
            <a:r>
              <a:rPr lang="es-ES" dirty="0"/>
              <a:t>Se activa una devolución de llamada cuando se inicia una animación y también cuando finaliza.</a:t>
            </a:r>
          </a:p>
          <a:p>
            <a:r>
              <a:rPr lang="es-ES" dirty="0"/>
              <a:t>Esto permite personalizar lo que se quiere hacer cuando empieza una animación y cuando termina.</a:t>
            </a:r>
          </a:p>
          <a:p>
            <a:pPr marL="457200" lvl="1" indent="0">
              <a:buNone/>
            </a:pPr>
            <a:r>
              <a:rPr lang="es-ES" dirty="0"/>
              <a:t>&lt;p [@</a:t>
            </a:r>
            <a:r>
              <a:rPr lang="es-ES" dirty="0" err="1"/>
              <a:t>triggerName</a:t>
            </a:r>
            <a:r>
              <a:rPr lang="es-ES" dirty="0"/>
              <a:t>]="</a:t>
            </a:r>
            <a:r>
              <a:rPr lang="es-ES" dirty="0" err="1"/>
              <a:t>model.state</a:t>
            </a:r>
            <a:r>
              <a:rPr lang="es-ES" dirty="0"/>
              <a:t>" </a:t>
            </a:r>
          </a:p>
          <a:p>
            <a:pPr marL="892175" lvl="1" indent="0">
              <a:buNone/>
            </a:pPr>
            <a:r>
              <a:rPr lang="es-ES" dirty="0"/>
              <a:t>(@</a:t>
            </a:r>
            <a:r>
              <a:rPr lang="es-ES" dirty="0" err="1"/>
              <a:t>triggerName.start</a:t>
            </a:r>
            <a:r>
              <a:rPr lang="es-ES" dirty="0"/>
              <a:t>)="</a:t>
            </a:r>
            <a:r>
              <a:rPr lang="es-ES" dirty="0" err="1"/>
              <a:t>animationStarted</a:t>
            </a:r>
            <a:r>
              <a:rPr lang="es-ES" dirty="0"/>
              <a:t>($</a:t>
            </a:r>
            <a:r>
              <a:rPr lang="es-ES" dirty="0" err="1"/>
              <a:t>event</a:t>
            </a:r>
            <a:r>
              <a:rPr lang="es-ES" dirty="0"/>
              <a:t>)"</a:t>
            </a:r>
          </a:p>
          <a:p>
            <a:pPr marL="892175" lvl="1" indent="0">
              <a:buNone/>
            </a:pPr>
            <a:r>
              <a:rPr lang="es-ES" dirty="0"/>
              <a:t>(@</a:t>
            </a:r>
            <a:r>
              <a:rPr lang="es-ES" dirty="0" err="1"/>
              <a:t>triggerName.done</a:t>
            </a:r>
            <a:r>
              <a:rPr lang="es-ES" dirty="0"/>
              <a:t>)="</a:t>
            </a:r>
            <a:r>
              <a:rPr lang="es-ES" dirty="0" err="1"/>
              <a:t>animationDone</a:t>
            </a:r>
            <a:r>
              <a:rPr lang="es-ES" dirty="0"/>
              <a:t>($</a:t>
            </a:r>
            <a:r>
              <a:rPr lang="es-ES" dirty="0" err="1"/>
              <a:t>event</a:t>
            </a:r>
            <a:r>
              <a:rPr lang="es-ES" dirty="0"/>
              <a:t>)"</a:t>
            </a:r>
          </a:p>
          <a:p>
            <a:pPr marL="457200" lvl="1" indent="0">
              <a:buNone/>
            </a:pPr>
            <a:r>
              <a:rPr lang="es-ES" dirty="0"/>
              <a:t>&gt;…&lt;/p&gt;</a:t>
            </a:r>
          </a:p>
          <a:p>
            <a:r>
              <a:rPr lang="es-ES" dirty="0"/>
              <a:t>Reciben un </a:t>
            </a:r>
            <a:r>
              <a:rPr lang="es-ES" dirty="0" err="1"/>
              <a:t>AnimationEvent</a:t>
            </a:r>
            <a:r>
              <a:rPr lang="es-ES" dirty="0"/>
              <a:t> que contiene propiedades útiles tales como </a:t>
            </a:r>
            <a:r>
              <a:rPr lang="en-US" dirty="0" err="1"/>
              <a:t>fromState</a:t>
            </a:r>
            <a:r>
              <a:rPr lang="en-US" dirty="0"/>
              <a:t>, </a:t>
            </a:r>
            <a:r>
              <a:rPr lang="en-US" dirty="0" err="1"/>
              <a:t>toState</a:t>
            </a:r>
            <a:r>
              <a:rPr lang="en-US" dirty="0"/>
              <a:t>, </a:t>
            </a:r>
            <a:r>
              <a:rPr lang="en-US" dirty="0" err="1"/>
              <a:t>totalTime</a:t>
            </a:r>
            <a:r>
              <a:rPr lang="en-US" dirty="0"/>
              <a:t>, </a:t>
            </a:r>
            <a:r>
              <a:rPr lang="en-US" dirty="0" err="1"/>
              <a:t>phaseName</a:t>
            </a:r>
            <a:r>
              <a:rPr lang="en-US" dirty="0"/>
              <a:t>, element, </a:t>
            </a:r>
            <a:r>
              <a:rPr lang="en-US" dirty="0" err="1"/>
              <a:t>triggerName</a:t>
            </a:r>
            <a:r>
              <a:rPr lang="en-US" dirty="0"/>
              <a:t> y disabled.</a:t>
            </a:r>
          </a:p>
          <a:p>
            <a:r>
              <a:rPr lang="es-ES" dirty="0"/>
              <a:t>Si están desactivadas las animaciones, las devoluciones de llamada de la animación se seguirán disparando de forma normal, solo que sin tiempos de espera.</a:t>
            </a:r>
          </a:p>
        </p:txBody>
      </p:sp>
    </p:spTree>
    <p:extLst>
      <p:ext uri="{BB962C8B-B14F-4D97-AF65-F5344CB8AC3E}">
        <p14:creationId xmlns:p14="http://schemas.microsoft.com/office/powerpoint/2010/main" val="395167733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Responsive</a:t>
            </a:r>
            <a:r>
              <a:rPr lang="es-ES" dirty="0"/>
              <a:t> Web </a:t>
            </a:r>
            <a:r>
              <a:rPr lang="es-ES" dirty="0" err="1"/>
              <a:t>Design</a:t>
            </a:r>
            <a:br>
              <a:rPr lang="es-ES" dirty="0"/>
            </a:b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4395458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normAutofit/>
          </a:bodyPr>
          <a:lstStyle/>
          <a:p>
            <a:r>
              <a:rPr lang="es-ES" dirty="0"/>
              <a:t>Diseño Adaptativo</a:t>
            </a:r>
          </a:p>
        </p:txBody>
      </p:sp>
      <p:sp>
        <p:nvSpPr>
          <p:cNvPr id="7171" name="Rectangle 3"/>
          <p:cNvSpPr>
            <a:spLocks noGrp="1" noChangeArrowheads="1"/>
          </p:cNvSpPr>
          <p:nvPr>
            <p:ph type="body" idx="1"/>
          </p:nvPr>
        </p:nvSpPr>
        <p:spPr/>
        <p:txBody>
          <a:bodyPr>
            <a:normAutofit fontScale="70000" lnSpcReduction="20000"/>
          </a:bodyPr>
          <a:lstStyle/>
          <a:p>
            <a:r>
              <a:rPr lang="es-ES" dirty="0"/>
              <a:t>Es un enfoque de diseño destinado a la elaboración de sitios/aplicaciones para proporcionar un entorno óptimo de:</a:t>
            </a:r>
          </a:p>
          <a:p>
            <a:pPr lvl="1"/>
            <a:r>
              <a:rPr lang="es-ES" dirty="0"/>
              <a:t>Lectura Fácil</a:t>
            </a:r>
          </a:p>
          <a:p>
            <a:pPr lvl="1"/>
            <a:r>
              <a:rPr lang="es-ES" dirty="0"/>
              <a:t>Navegación correcta con un número mínimo de cambio de tamaño</a:t>
            </a:r>
          </a:p>
          <a:p>
            <a:pPr lvl="1"/>
            <a:r>
              <a:rPr lang="es-ES" dirty="0"/>
              <a:t>Planificaciones y desplazamientos</a:t>
            </a:r>
          </a:p>
          <a:p>
            <a:r>
              <a:rPr lang="es-ES" dirty="0"/>
              <a:t>Con la irrupción multitud de nuevos dispositivos y que el acceso a internet se realiza ya mayoritariamente desde dispositivos diferentes a los tradicionales ordenadores ha obligado a seguir dicho enfoque en las aplicaciones WEB.</a:t>
            </a:r>
          </a:p>
          <a:p>
            <a:r>
              <a:rPr lang="es-ES" dirty="0"/>
              <a:t>Contempla la definición de múltiples elementos antes de la realización de la programación real.</a:t>
            </a:r>
          </a:p>
          <a:p>
            <a:pPr lvl="1"/>
            <a:r>
              <a:rPr lang="es-ES" dirty="0"/>
              <a:t>Elementos de página en las unidades de medidas correctas</a:t>
            </a:r>
          </a:p>
          <a:p>
            <a:pPr lvl="1"/>
            <a:r>
              <a:rPr lang="es-ES" dirty="0"/>
              <a:t>Imágenes flexibles</a:t>
            </a:r>
          </a:p>
          <a:p>
            <a:pPr lvl="1"/>
            <a:r>
              <a:rPr lang="es-ES" dirty="0"/>
              <a:t>Utilización de CSS dependiendo de la aplicación</a:t>
            </a:r>
          </a:p>
          <a:p>
            <a:pPr lvl="2"/>
            <a:endParaRPr lang="es-ES" dirty="0"/>
          </a:p>
          <a:p>
            <a:endParaRPr lang="es-ES" dirty="0"/>
          </a:p>
        </p:txBody>
      </p:sp>
    </p:spTree>
    <p:extLst>
      <p:ext uri="{BB962C8B-B14F-4D97-AF65-F5344CB8AC3E}">
        <p14:creationId xmlns:p14="http://schemas.microsoft.com/office/powerpoint/2010/main" val="22575862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dirty="0"/>
              <a:t>Resolución</a:t>
            </a:r>
          </a:p>
        </p:txBody>
      </p:sp>
      <p:sp>
        <p:nvSpPr>
          <p:cNvPr id="7171" name="Rectangle 3"/>
          <p:cNvSpPr>
            <a:spLocks noGrp="1" noChangeArrowheads="1"/>
          </p:cNvSpPr>
          <p:nvPr>
            <p:ph sz="half" idx="1"/>
          </p:nvPr>
        </p:nvSpPr>
        <p:spPr/>
        <p:txBody>
          <a:bodyPr>
            <a:normAutofit fontScale="85000" lnSpcReduction="10000"/>
          </a:bodyPr>
          <a:lstStyle/>
          <a:p>
            <a:r>
              <a:rPr lang="es-ES" dirty="0"/>
              <a:t>Los dispositivos móviles tienen una característica distintiva, y es su resolución de pantalla. </a:t>
            </a:r>
          </a:p>
          <a:p>
            <a:r>
              <a:rPr lang="es-ES" dirty="0"/>
              <a:t>Es necesario conocer cuales son las resoluciones más comunes en este tipo de dispositivos móviles, de los </a:t>
            </a:r>
            <a:r>
              <a:rPr lang="es-ES" dirty="0" err="1"/>
              <a:t>gadgets</a:t>
            </a:r>
            <a:r>
              <a:rPr lang="es-ES" dirty="0"/>
              <a:t> más utilizados, etc.</a:t>
            </a:r>
          </a:p>
          <a:p>
            <a:r>
              <a:rPr lang="es-ES" dirty="0"/>
              <a:t>Las resoluciones van cambiando de forma muy rápida y en dispositivos nuevos </a:t>
            </a:r>
          </a:p>
        </p:txBody>
      </p:sp>
      <p:sp>
        <p:nvSpPr>
          <p:cNvPr id="4" name="3 Marcador de contenido"/>
          <p:cNvSpPr>
            <a:spLocks noGrp="1"/>
          </p:cNvSpPr>
          <p:nvPr>
            <p:ph sz="half" idx="2"/>
          </p:nvPr>
        </p:nvSpPr>
        <p:spPr/>
        <p:txBody>
          <a:bodyPr>
            <a:normAutofit fontScale="85000" lnSpcReduction="10000"/>
          </a:bodyPr>
          <a:lstStyle/>
          <a:p>
            <a:endParaRPr lang="es-ES"/>
          </a:p>
        </p:txBody>
      </p:sp>
      <p:pic>
        <p:nvPicPr>
          <p:cNvPr id="2050" name="Picture 2" descr="http://www.emedia.es/archivos/entradas/telefon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132856"/>
            <a:ext cx="4238102" cy="315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554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Estado actual de la adopción de los nuevos estándares</a:t>
            </a:r>
          </a:p>
        </p:txBody>
      </p:sp>
      <p:sp>
        <p:nvSpPr>
          <p:cNvPr id="3" name="2 Marcador de contenido"/>
          <p:cNvSpPr>
            <a:spLocks noGrp="1"/>
          </p:cNvSpPr>
          <p:nvPr>
            <p:ph idx="1"/>
          </p:nvPr>
        </p:nvSpPr>
        <p:spPr/>
        <p:txBody>
          <a:bodyPr>
            <a:normAutofit fontScale="92500" lnSpcReduction="20000"/>
          </a:bodyPr>
          <a:lstStyle/>
          <a:p>
            <a:pPr marL="342900" lvl="1" indent="-342900">
              <a:buFont typeface="Arial" pitchFamily="34" charset="0"/>
              <a:buChar char="•"/>
            </a:pPr>
            <a:r>
              <a:rPr lang="en-US" dirty="0">
                <a:hlinkClick r:id="rId3"/>
              </a:rPr>
              <a:t>http://caniuse.com/</a:t>
            </a:r>
            <a:endParaRPr lang="en-US" dirty="0"/>
          </a:p>
          <a:p>
            <a:r>
              <a:rPr lang="en-US" dirty="0"/>
              <a:t>HTML 5</a:t>
            </a:r>
          </a:p>
          <a:p>
            <a:pPr lvl="1"/>
            <a:r>
              <a:rPr lang="en-US" dirty="0">
                <a:hlinkClick r:id="rId4"/>
              </a:rPr>
              <a:t>http://html5test.com</a:t>
            </a:r>
            <a:endParaRPr lang="en-US" dirty="0"/>
          </a:p>
          <a:p>
            <a:pPr lvl="1"/>
            <a:r>
              <a:rPr lang="en-US" dirty="0">
                <a:hlinkClick r:id="rId5"/>
              </a:rPr>
              <a:t>http://html5demos.com</a:t>
            </a:r>
            <a:endParaRPr lang="en-US" dirty="0"/>
          </a:p>
          <a:p>
            <a:r>
              <a:rPr lang="en-US" dirty="0"/>
              <a:t>CSS</a:t>
            </a:r>
          </a:p>
          <a:p>
            <a:pPr lvl="1"/>
            <a:r>
              <a:rPr lang="en-US" dirty="0">
                <a:hlinkClick r:id="rId6"/>
              </a:rPr>
              <a:t>http://css3test.com/</a:t>
            </a:r>
            <a:endParaRPr lang="en-US" dirty="0"/>
          </a:p>
          <a:p>
            <a:r>
              <a:rPr lang="en-US" dirty="0" err="1"/>
              <a:t>EcmaScript</a:t>
            </a:r>
            <a:endParaRPr lang="en-US" dirty="0"/>
          </a:p>
          <a:p>
            <a:pPr lvl="1"/>
            <a:r>
              <a:rPr lang="en-US" dirty="0">
                <a:hlinkClick r:id="rId7"/>
              </a:rPr>
              <a:t>https://kangax.github.io/compat-table/es6/</a:t>
            </a:r>
            <a:endParaRPr lang="en-US" dirty="0"/>
          </a:p>
          <a:p>
            <a:r>
              <a:rPr lang="es-ES" dirty="0"/>
              <a:t>Navegadores mas utilizados</a:t>
            </a:r>
          </a:p>
          <a:p>
            <a:pPr lvl="1"/>
            <a:r>
              <a:rPr lang="en-US" dirty="0">
                <a:hlinkClick r:id="rId8"/>
              </a:rPr>
              <a:t>http://www.netmarketshare.com/</a:t>
            </a:r>
            <a:endParaRPr lang="en-US" dirty="0"/>
          </a:p>
          <a:p>
            <a:endParaRPr lang="en-US" dirty="0"/>
          </a:p>
          <a:p>
            <a:endParaRPr lang="en-US" dirty="0"/>
          </a:p>
        </p:txBody>
      </p:sp>
    </p:spTree>
    <p:extLst>
      <p:ext uri="{BB962C8B-B14F-4D97-AF65-F5344CB8AC3E}">
        <p14:creationId xmlns:p14="http://schemas.microsoft.com/office/powerpoint/2010/main" val="195658715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dirty="0"/>
              <a:t>Resolución</a:t>
            </a:r>
            <a:endParaRPr lang="en-US" dirty="0"/>
          </a:p>
        </p:txBody>
      </p:sp>
      <p:pic>
        <p:nvPicPr>
          <p:cNvPr id="1026" name="Picture 2" descr="http://vitaminaweb.com/imgs/00/06/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9258"/>
            <a:ext cx="4440582" cy="454604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5" name="Picture 3" descr="size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9843" y="2708920"/>
            <a:ext cx="5944162" cy="32425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6297"/>
      </p:ext>
    </p:extLst>
  </p:cSld>
  <p:clrMapOvr>
    <a:masterClrMapping/>
  </p:clrMapOvr>
  <p:transition>
    <p:fade/>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a:t>Resolución</a:t>
            </a:r>
            <a:endParaRPr lang="es-ES" dirty="0"/>
          </a:p>
        </p:txBody>
      </p:sp>
      <p:sp>
        <p:nvSpPr>
          <p:cNvPr id="7171" name="Rectangle 3"/>
          <p:cNvSpPr>
            <a:spLocks noGrp="1" noChangeArrowheads="1"/>
          </p:cNvSpPr>
          <p:nvPr>
            <p:ph type="body" idx="1"/>
          </p:nvPr>
        </p:nvSpPr>
        <p:spPr>
          <a:xfrm>
            <a:off x="457200" y="1600200"/>
            <a:ext cx="8229600" cy="1468760"/>
          </a:xfrm>
        </p:spPr>
        <p:txBody>
          <a:bodyPr>
            <a:normAutofit fontScale="62500" lnSpcReduction="20000"/>
          </a:bodyPr>
          <a:lstStyle/>
          <a:p>
            <a:r>
              <a:rPr lang="es-ES" dirty="0"/>
              <a:t>También deberemos tener en cuenta la resoluciones de otros dispositivos como:</a:t>
            </a:r>
          </a:p>
          <a:p>
            <a:pPr lvl="1"/>
            <a:r>
              <a:rPr lang="es-ES" dirty="0" err="1"/>
              <a:t>Tablets</a:t>
            </a:r>
            <a:endParaRPr lang="es-ES" dirty="0"/>
          </a:p>
          <a:p>
            <a:pPr lvl="1"/>
            <a:r>
              <a:rPr lang="es-ES" dirty="0"/>
              <a:t>TV </a:t>
            </a:r>
            <a:r>
              <a:rPr lang="es-ES" dirty="0" err="1"/>
              <a:t>SmartTV</a:t>
            </a:r>
            <a:endParaRPr lang="es-ES" dirty="0"/>
          </a:p>
          <a:p>
            <a:pPr lvl="1"/>
            <a:r>
              <a:rPr lang="es-ES" dirty="0"/>
              <a:t>Pizarras electrónicas, </a:t>
            </a:r>
            <a:r>
              <a:rPr lang="es-ES" dirty="0" err="1"/>
              <a:t>etc</a:t>
            </a:r>
            <a:endParaRPr lang="es-ES" dirty="0"/>
          </a:p>
          <a:p>
            <a:pPr lvl="2"/>
            <a:endParaRPr lang="es-ES" dirty="0"/>
          </a:p>
        </p:txBody>
      </p:sp>
      <p:sp>
        <p:nvSpPr>
          <p:cNvPr id="5" name="Rectangle 87"/>
          <p:cNvSpPr/>
          <p:nvPr/>
        </p:nvSpPr>
        <p:spPr>
          <a:xfrm>
            <a:off x="855419" y="4817414"/>
            <a:ext cx="7485205" cy="432048"/>
          </a:xfrm>
          <a:prstGeom prst="rect">
            <a:avLst/>
          </a:prstGeom>
          <a:solidFill>
            <a:srgbClr val="8CC6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spcBef>
                <a:spcPct val="0"/>
              </a:spcBef>
            </a:pPr>
            <a:r>
              <a:rPr lang="es-ES" sz="1400" b="1" dirty="0">
                <a:solidFill>
                  <a:schemeClr val="tx1">
                    <a:lumMod val="85000"/>
                    <a:lumOff val="15000"/>
                  </a:schemeClr>
                </a:solidFill>
                <a:latin typeface="Segoe UI" pitchFamily="34" charset="0"/>
                <a:cs typeface="Segoe UI" pitchFamily="34" charset="0"/>
                <a:sym typeface="Wingdings" pitchFamily="2" charset="2"/>
              </a:rPr>
              <a:t>Pizarras</a:t>
            </a:r>
            <a:r>
              <a:rPr lang="es-ES" sz="1400" b="1" dirty="0">
                <a:latin typeface="Segoe UI" pitchFamily="34" charset="0"/>
                <a:cs typeface="Segoe UI" pitchFamily="34" charset="0"/>
                <a:sym typeface="Wingdings" pitchFamily="2" charset="2"/>
              </a:rPr>
              <a:t>	10.1” y </a:t>
            </a:r>
            <a:r>
              <a:rPr lang="es-ES" sz="1400" b="1">
                <a:latin typeface="Segoe UI" pitchFamily="34" charset="0"/>
                <a:cs typeface="Segoe UI" pitchFamily="34" charset="0"/>
                <a:sym typeface="Wingdings" pitchFamily="2" charset="2"/>
              </a:rPr>
              <a:t>11.6” (2560x1440</a:t>
            </a:r>
            <a:r>
              <a:rPr lang="es-ES" sz="1400" b="1" dirty="0">
                <a:latin typeface="Segoe UI" pitchFamily="34" charset="0"/>
                <a:cs typeface="Segoe UI" pitchFamily="34" charset="0"/>
                <a:sym typeface="Wingdings" pitchFamily="2" charset="2"/>
              </a:rPr>
              <a:t>, 1920x1080, 1366x768), </a:t>
            </a:r>
            <a:r>
              <a:rPr lang="es-ES" sz="1400" b="1">
                <a:latin typeface="Segoe UI" pitchFamily="34" charset="0"/>
                <a:cs typeface="Segoe UI" pitchFamily="34" charset="0"/>
                <a:sym typeface="Wingdings" pitchFamily="2" charset="2"/>
              </a:rPr>
              <a:t>17” (1920x1080</a:t>
            </a:r>
            <a:r>
              <a:rPr lang="es-ES" sz="1400" b="1" dirty="0">
                <a:latin typeface="Segoe UI" pitchFamily="34" charset="0"/>
                <a:cs typeface="Segoe UI" pitchFamily="34" charset="0"/>
                <a:sym typeface="Wingdings" pitchFamily="2" charset="2"/>
              </a:rPr>
              <a:t>)</a:t>
            </a:r>
            <a:endParaRPr lang="en-US" sz="1400" b="1" dirty="0">
              <a:latin typeface="Segoe UI" pitchFamily="34" charset="0"/>
              <a:cs typeface="Segoe UI" pitchFamily="34" charset="0"/>
              <a:sym typeface="Wingdings" pitchFamily="2" charset="2"/>
            </a:endParaRPr>
          </a:p>
        </p:txBody>
      </p:sp>
      <p:sp>
        <p:nvSpPr>
          <p:cNvPr id="6" name="Rectangle 87"/>
          <p:cNvSpPr/>
          <p:nvPr/>
        </p:nvSpPr>
        <p:spPr>
          <a:xfrm>
            <a:off x="860139" y="5301208"/>
            <a:ext cx="7469542" cy="432048"/>
          </a:xfrm>
          <a:prstGeom prst="rect">
            <a:avLst/>
          </a:prstGeom>
          <a:solidFill>
            <a:srgbClr val="8CC6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spcBef>
                <a:spcPct val="0"/>
              </a:spcBef>
            </a:pPr>
            <a:r>
              <a:rPr lang="en-US" sz="1400" b="1" dirty="0">
                <a:solidFill>
                  <a:schemeClr val="tx1">
                    <a:lumMod val="85000"/>
                    <a:lumOff val="15000"/>
                  </a:schemeClr>
                </a:solidFill>
                <a:latin typeface="Segoe UI" pitchFamily="34" charset="0"/>
                <a:cs typeface="Segoe UI" pitchFamily="34" charset="0"/>
                <a:sym typeface="Wingdings" pitchFamily="2" charset="2"/>
              </a:rPr>
              <a:t>PC</a:t>
            </a:r>
            <a:r>
              <a:rPr lang="en-US" sz="1400" b="1" dirty="0">
                <a:latin typeface="Segoe UI" pitchFamily="34" charset="0"/>
                <a:cs typeface="Segoe UI" pitchFamily="34" charset="0"/>
                <a:sym typeface="Wingdings" pitchFamily="2" charset="2"/>
              </a:rPr>
              <a:t> 	       12” (1280x800), 14” (1920x1080, 1366x768), 15.6” (1920x1080)</a:t>
            </a:r>
          </a:p>
        </p:txBody>
      </p:sp>
      <p:sp>
        <p:nvSpPr>
          <p:cNvPr id="7" name="Rectangle 87"/>
          <p:cNvSpPr/>
          <p:nvPr/>
        </p:nvSpPr>
        <p:spPr>
          <a:xfrm>
            <a:off x="860139" y="5772829"/>
            <a:ext cx="7469541" cy="432048"/>
          </a:xfrm>
          <a:prstGeom prst="rect">
            <a:avLst/>
          </a:prstGeom>
          <a:solidFill>
            <a:srgbClr val="8CC6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spcBef>
                <a:spcPct val="0"/>
              </a:spcBef>
            </a:pPr>
            <a:r>
              <a:rPr lang="es-ES" sz="1400" b="1" dirty="0" err="1">
                <a:solidFill>
                  <a:schemeClr val="tx1">
                    <a:lumMod val="85000"/>
                    <a:lumOff val="15000"/>
                  </a:schemeClr>
                </a:solidFill>
                <a:latin typeface="Segoe UI" pitchFamily="34" charset="0"/>
                <a:cs typeface="Segoe UI" pitchFamily="34" charset="0"/>
                <a:sym typeface="Wingdings" pitchFamily="2" charset="2"/>
              </a:rPr>
              <a:t>Family</a:t>
            </a:r>
            <a:r>
              <a:rPr lang="es-ES" sz="1400" b="1" dirty="0">
                <a:solidFill>
                  <a:schemeClr val="tx1">
                    <a:lumMod val="85000"/>
                    <a:lumOff val="15000"/>
                  </a:schemeClr>
                </a:solidFill>
                <a:latin typeface="Segoe UI" pitchFamily="34" charset="0"/>
                <a:cs typeface="Segoe UI" pitchFamily="34" charset="0"/>
                <a:sym typeface="Wingdings" pitchFamily="2" charset="2"/>
              </a:rPr>
              <a:t> </a:t>
            </a:r>
            <a:r>
              <a:rPr lang="es-ES" sz="1400" b="1" dirty="0" err="1">
                <a:solidFill>
                  <a:schemeClr val="tx1">
                    <a:lumMod val="85000"/>
                    <a:lumOff val="15000"/>
                  </a:schemeClr>
                </a:solidFill>
                <a:latin typeface="Segoe UI" pitchFamily="34" charset="0"/>
                <a:cs typeface="Segoe UI" pitchFamily="34" charset="0"/>
                <a:sym typeface="Wingdings" pitchFamily="2" charset="2"/>
              </a:rPr>
              <a:t>hub</a:t>
            </a:r>
            <a:r>
              <a:rPr lang="es-ES" sz="1400" b="1" dirty="0">
                <a:solidFill>
                  <a:schemeClr val="tx1">
                    <a:lumMod val="85000"/>
                    <a:lumOff val="15000"/>
                  </a:schemeClr>
                </a:solidFill>
                <a:latin typeface="Segoe UI" pitchFamily="34" charset="0"/>
                <a:cs typeface="Segoe UI" pitchFamily="34" charset="0"/>
                <a:sym typeface="Wingdings" pitchFamily="2" charset="2"/>
              </a:rPr>
              <a:t>			</a:t>
            </a:r>
            <a:r>
              <a:rPr lang="es-ES" sz="1400" b="1" dirty="0">
                <a:latin typeface="Segoe UI" pitchFamily="34" charset="0"/>
                <a:cs typeface="Segoe UI" pitchFamily="34" charset="0"/>
                <a:sym typeface="Wingdings" pitchFamily="2" charset="2"/>
              </a:rPr>
              <a:t> </a:t>
            </a:r>
            <a:r>
              <a:rPr lang="es-ES" sz="1400" b="1">
                <a:latin typeface="Segoe UI" pitchFamily="34" charset="0"/>
                <a:cs typeface="Segoe UI" pitchFamily="34" charset="0"/>
                <a:sym typeface="Wingdings" pitchFamily="2" charset="2"/>
              </a:rPr>
              <a:t>23” (1920x1080</a:t>
            </a:r>
            <a:r>
              <a:rPr lang="es-ES" sz="1400" b="1" dirty="0">
                <a:latin typeface="Segoe UI" pitchFamily="34" charset="0"/>
                <a:cs typeface="Segoe UI" pitchFamily="34" charset="0"/>
                <a:sym typeface="Wingdings" pitchFamily="2" charset="2"/>
              </a:rPr>
              <a:t>), </a:t>
            </a:r>
            <a:r>
              <a:rPr lang="es-ES" sz="1400" b="1">
                <a:latin typeface="Segoe UI" pitchFamily="34" charset="0"/>
                <a:cs typeface="Segoe UI" pitchFamily="34" charset="0"/>
                <a:sym typeface="Wingdings" pitchFamily="2" charset="2"/>
              </a:rPr>
              <a:t>27” (2560x1440</a:t>
            </a:r>
            <a:r>
              <a:rPr lang="es-ES" sz="1400" b="1" dirty="0">
                <a:latin typeface="Segoe UI" pitchFamily="34" charset="0"/>
                <a:cs typeface="Segoe UI" pitchFamily="34" charset="0"/>
                <a:sym typeface="Wingdings" pitchFamily="2" charset="2"/>
              </a:rPr>
              <a:t>)</a:t>
            </a:r>
            <a:endParaRPr lang="en-US" sz="1400" b="1" dirty="0">
              <a:latin typeface="Segoe UI" pitchFamily="34" charset="0"/>
              <a:cs typeface="Segoe UI" pitchFamily="34" charset="0"/>
              <a:sym typeface="Wingdings" pitchFamily="2" charset="2"/>
            </a:endParaRPr>
          </a:p>
        </p:txBody>
      </p:sp>
      <p:pic>
        <p:nvPicPr>
          <p:cNvPr id="8" name="Picture 4" descr="Traditional desktop monitors, a laptop, a convertible, and a tablet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860" y="3068960"/>
            <a:ext cx="6667500" cy="1647825"/>
          </a:xfrm>
          <a:prstGeom prst="rect">
            <a:avLst/>
          </a:prstGeom>
          <a:noFill/>
          <a:ln w="15875">
            <a:solidFill>
              <a:schemeClr val="tx2">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34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Landscape and portrait in Visual Studio 11 Sim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420888"/>
            <a:ext cx="6696744" cy="3741198"/>
          </a:xfrm>
          <a:prstGeom prst="rect">
            <a:avLst/>
          </a:prstGeom>
          <a:noFill/>
          <a:extLst>
            <a:ext uri="{909E8E84-426E-40DD-AFC4-6F175D3DCCD1}">
              <a14:hiddenFill xmlns:a14="http://schemas.microsoft.com/office/drawing/2010/main">
                <a:solidFill>
                  <a:srgbClr val="FFFFFF"/>
                </a:solidFill>
              </a14:hiddenFill>
            </a:ext>
          </a:extLst>
        </p:spPr>
      </p:pic>
      <p:sp>
        <p:nvSpPr>
          <p:cNvPr id="348162" name="Rectangle 2"/>
          <p:cNvSpPr>
            <a:spLocks noGrp="1" noChangeArrowheads="1"/>
          </p:cNvSpPr>
          <p:nvPr>
            <p:ph type="title"/>
          </p:nvPr>
        </p:nvSpPr>
        <p:spPr/>
        <p:txBody>
          <a:bodyPr>
            <a:normAutofit/>
          </a:bodyPr>
          <a:lstStyle/>
          <a:p>
            <a:r>
              <a:rPr lang="es-ES" dirty="0"/>
              <a:t>Orientación de Página</a:t>
            </a:r>
          </a:p>
        </p:txBody>
      </p:sp>
      <p:sp>
        <p:nvSpPr>
          <p:cNvPr id="7171" name="Rectangle 3"/>
          <p:cNvSpPr>
            <a:spLocks noGrp="1" noChangeArrowheads="1"/>
          </p:cNvSpPr>
          <p:nvPr>
            <p:ph type="body" idx="1"/>
          </p:nvPr>
        </p:nvSpPr>
        <p:spPr>
          <a:xfrm>
            <a:off x="457200" y="1600201"/>
            <a:ext cx="8229600" cy="1828799"/>
          </a:xfrm>
        </p:spPr>
        <p:txBody>
          <a:bodyPr>
            <a:normAutofit fontScale="77500" lnSpcReduction="20000"/>
          </a:bodyPr>
          <a:lstStyle/>
          <a:p>
            <a:r>
              <a:rPr lang="es-ES" dirty="0"/>
              <a:t>La orientación del papel es la forma en la que una página rectangular está orientada y es visualizada.</a:t>
            </a:r>
          </a:p>
          <a:p>
            <a:r>
              <a:rPr lang="es-ES" dirty="0"/>
              <a:t>Los dos tipos más comunes son:</a:t>
            </a:r>
          </a:p>
          <a:p>
            <a:pPr lvl="1"/>
            <a:r>
              <a:rPr lang="es-ES"/>
              <a:t>Landscape (Horizontal</a:t>
            </a:r>
            <a:r>
              <a:rPr lang="es-ES" dirty="0"/>
              <a:t>)</a:t>
            </a:r>
          </a:p>
          <a:p>
            <a:pPr lvl="1"/>
            <a:r>
              <a:rPr lang="es-ES" dirty="0" err="1"/>
              <a:t>Portrait</a:t>
            </a:r>
            <a:r>
              <a:rPr lang="es-ES" dirty="0"/>
              <a:t>	(Vertical)</a:t>
            </a:r>
          </a:p>
        </p:txBody>
      </p:sp>
    </p:spTree>
    <p:extLst>
      <p:ext uri="{BB962C8B-B14F-4D97-AF65-F5344CB8AC3E}">
        <p14:creationId xmlns:p14="http://schemas.microsoft.com/office/powerpoint/2010/main" val="25750784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dirty="0"/>
              <a:t>Recomendaciones de Diseño</a:t>
            </a:r>
          </a:p>
        </p:txBody>
      </p:sp>
      <p:sp>
        <p:nvSpPr>
          <p:cNvPr id="7171" name="Rectangle 3"/>
          <p:cNvSpPr>
            <a:spLocks noGrp="1" noChangeArrowheads="1"/>
          </p:cNvSpPr>
          <p:nvPr>
            <p:ph type="body" idx="1"/>
          </p:nvPr>
        </p:nvSpPr>
        <p:spPr/>
        <p:txBody>
          <a:bodyPr>
            <a:normAutofit/>
          </a:bodyPr>
          <a:lstStyle/>
          <a:p>
            <a:pPr marL="571500" indent="-514350">
              <a:buFont typeface="+mj-lt"/>
              <a:buAutoNum type="arabicPeriod"/>
            </a:pPr>
            <a:r>
              <a:rPr lang="es-ES" dirty="0"/>
              <a:t>Utilizar porcentajes y “</a:t>
            </a:r>
            <a:r>
              <a:rPr lang="es-ES" dirty="0" err="1"/>
              <a:t>ems</a:t>
            </a:r>
            <a:r>
              <a:rPr lang="es-ES" dirty="0"/>
              <a:t>” como unidad de medida en lugar de utilizar los valores determinados como definición de pixel.</a:t>
            </a:r>
          </a:p>
          <a:p>
            <a:pPr lvl="2"/>
            <a:endParaRPr lang="es-ES" dirty="0"/>
          </a:p>
          <a:p>
            <a:pPr lvl="2"/>
            <a:endParaRPr lang="es-ES" dirty="0"/>
          </a:p>
          <a:p>
            <a:pPr lvl="2"/>
            <a:endParaRPr lang="es-ES" dirty="0"/>
          </a:p>
          <a:p>
            <a:pPr lvl="2"/>
            <a:endParaRPr lang="es-ES" dirty="0"/>
          </a:p>
          <a:p>
            <a:pPr lvl="2"/>
            <a:endParaRPr lang="es-ES" dirty="0"/>
          </a:p>
          <a:p>
            <a:pPr lvl="1"/>
            <a:endParaRPr lang="es-ES" dirty="0"/>
          </a:p>
          <a:p>
            <a:pPr lvl="1"/>
            <a:endParaRPr lang="es-ES" dirty="0"/>
          </a:p>
          <a:p>
            <a:pPr lvl="1"/>
            <a:endParaRPr lang="es-ES" dirty="0"/>
          </a:p>
          <a:p>
            <a:pPr lvl="1"/>
            <a:endParaRPr lang="es-ES" dirty="0"/>
          </a:p>
        </p:txBody>
      </p:sp>
      <p:sp>
        <p:nvSpPr>
          <p:cNvPr id="2" name="1 CuadroTexto"/>
          <p:cNvSpPr txBox="1"/>
          <p:nvPr/>
        </p:nvSpPr>
        <p:spPr>
          <a:xfrm>
            <a:off x="3131840" y="3645024"/>
            <a:ext cx="4176464" cy="1200329"/>
          </a:xfrm>
          <a:prstGeom prst="rect">
            <a:avLst/>
          </a:prstGeom>
          <a:noFill/>
          <a:ln w="12700">
            <a:solidFill>
              <a:schemeClr val="tx1"/>
            </a:solidFill>
            <a:prstDash val="dash"/>
          </a:ln>
          <a:effectLst>
            <a:glow rad="63500">
              <a:schemeClr val="accent4">
                <a:satMod val="175000"/>
                <a:alpha val="40000"/>
              </a:schemeClr>
            </a:glow>
          </a:effectLst>
        </p:spPr>
        <p:txBody>
          <a:bodyPr wrap="square" rtlCol="0">
            <a:spAutoFit/>
          </a:bodyPr>
          <a:lstStyle/>
          <a:p>
            <a:pPr algn="l"/>
            <a:r>
              <a:rPr lang="es-ES" b="1" dirty="0"/>
              <a:t>Las </a:t>
            </a:r>
            <a:r>
              <a:rPr lang="es-ES" b="1" dirty="0" err="1"/>
              <a:t>ems</a:t>
            </a:r>
            <a:r>
              <a:rPr lang="es-ES" b="1" dirty="0"/>
              <a:t> son unidades relativas</a:t>
            </a:r>
            <a:r>
              <a:rPr lang="es-ES" dirty="0"/>
              <a:t>, </a:t>
            </a:r>
          </a:p>
          <a:p>
            <a:pPr algn="l"/>
            <a:r>
              <a:rPr lang="es-ES" dirty="0"/>
              <a:t>así que más exactamente 1 </a:t>
            </a:r>
            <a:r>
              <a:rPr lang="es-ES" dirty="0" err="1"/>
              <a:t>em</a:t>
            </a:r>
            <a:r>
              <a:rPr lang="es-ES" dirty="0"/>
              <a:t> equivale </a:t>
            </a:r>
          </a:p>
          <a:p>
            <a:pPr algn="l"/>
            <a:r>
              <a:rPr lang="es-ES" dirty="0"/>
              <a:t>al cien por cien del tamaño inicial de fuente.</a:t>
            </a:r>
          </a:p>
        </p:txBody>
      </p:sp>
    </p:spTree>
    <p:extLst>
      <p:ext uri="{BB962C8B-B14F-4D97-AF65-F5344CB8AC3E}">
        <p14:creationId xmlns:p14="http://schemas.microsoft.com/office/powerpoint/2010/main" val="168619436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dirty="0"/>
              <a:t>Recomendaciones de Diseño</a:t>
            </a:r>
          </a:p>
        </p:txBody>
      </p:sp>
      <p:sp>
        <p:nvSpPr>
          <p:cNvPr id="7171" name="Rectangle 3"/>
          <p:cNvSpPr>
            <a:spLocks noGrp="1" noChangeArrowheads="1"/>
          </p:cNvSpPr>
          <p:nvPr>
            <p:ph type="body" idx="1"/>
          </p:nvPr>
        </p:nvSpPr>
        <p:spPr/>
        <p:txBody>
          <a:bodyPr>
            <a:normAutofit/>
          </a:bodyPr>
          <a:lstStyle/>
          <a:p>
            <a:pPr marL="514350" indent="-514350">
              <a:buFont typeface="+mj-lt"/>
              <a:buAutoNum type="arabicPeriod" startAt="2"/>
            </a:pPr>
            <a:r>
              <a:rPr lang="es-ES" dirty="0"/>
              <a:t>Determinar el tamaño y definición de las imágenes a utilizar</a:t>
            </a:r>
          </a:p>
          <a:p>
            <a:pPr lvl="2"/>
            <a:r>
              <a:rPr lang="es-ES" dirty="0"/>
              <a:t>Recortar, Ajustar, </a:t>
            </a:r>
            <a:r>
              <a:rPr lang="es-ES" dirty="0" err="1"/>
              <a:t>etc</a:t>
            </a:r>
            <a:endParaRPr lang="es-ES" dirty="0"/>
          </a:p>
        </p:txBody>
      </p:sp>
      <p:pic>
        <p:nvPicPr>
          <p:cNvPr id="7" name="Picture 3" descr="filamentgrou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400" y="3313714"/>
            <a:ext cx="4558663" cy="2729876"/>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ropping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2377" y="2365445"/>
            <a:ext cx="3903653" cy="2278510"/>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7556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dirty="0"/>
              <a:t>Recomendaciones de Diseño</a:t>
            </a:r>
          </a:p>
        </p:txBody>
      </p:sp>
      <p:sp>
        <p:nvSpPr>
          <p:cNvPr id="7171" name="Rectangle 3"/>
          <p:cNvSpPr>
            <a:spLocks noGrp="1" noChangeArrowheads="1"/>
          </p:cNvSpPr>
          <p:nvPr>
            <p:ph type="body" idx="1"/>
          </p:nvPr>
        </p:nvSpPr>
        <p:spPr/>
        <p:txBody>
          <a:bodyPr>
            <a:normAutofit/>
          </a:bodyPr>
          <a:lstStyle/>
          <a:p>
            <a:pPr marL="571500" indent="-514350">
              <a:buFont typeface="+mj-lt"/>
              <a:buAutoNum type="arabicPeriod" startAt="3"/>
            </a:pPr>
            <a:r>
              <a:rPr lang="es-ES" dirty="0"/>
              <a:t>El contenido y funcionalidad BÁSICA debe de ser accesible por todos los navegadores</a:t>
            </a:r>
          </a:p>
          <a:p>
            <a:pPr lvl="1"/>
            <a:endParaRPr lang="es-ES" dirty="0"/>
          </a:p>
          <a:p>
            <a:pPr lvl="1"/>
            <a:endParaRPr lang="es-ES" dirty="0"/>
          </a:p>
          <a:p>
            <a:pPr lvl="1"/>
            <a:endParaRPr lang="es-ES" dirty="0"/>
          </a:p>
          <a:p>
            <a:pPr lvl="1"/>
            <a:endParaRPr lang="es-ES" dirty="0"/>
          </a:p>
        </p:txBody>
      </p:sp>
      <p:pic>
        <p:nvPicPr>
          <p:cNvPr id="8" name="Picture 3" descr="web screen resolution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69152"/>
            <a:ext cx="7920880" cy="3394191"/>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21274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s-ES"/>
              <a:t>Recomendaciones de Diseño</a:t>
            </a:r>
            <a:endParaRPr lang="es-ES" dirty="0"/>
          </a:p>
        </p:txBody>
      </p:sp>
      <p:sp>
        <p:nvSpPr>
          <p:cNvPr id="7171" name="Rectangle 3"/>
          <p:cNvSpPr>
            <a:spLocks noGrp="1" noChangeArrowheads="1"/>
          </p:cNvSpPr>
          <p:nvPr>
            <p:ph type="body" idx="1"/>
          </p:nvPr>
        </p:nvSpPr>
        <p:spPr/>
        <p:txBody>
          <a:bodyPr/>
          <a:lstStyle/>
          <a:p>
            <a:pPr marL="514350" indent="-514350">
              <a:buFont typeface="+mj-lt"/>
              <a:buAutoNum type="arabicPeriod" startAt="4"/>
            </a:pPr>
            <a:r>
              <a:rPr lang="es-ES" dirty="0"/>
              <a:t>Definición correcta de contenidos en función del dispositivo</a:t>
            </a:r>
          </a:p>
          <a:p>
            <a:pPr lvl="1"/>
            <a:endParaRPr lang="es-ES" dirty="0"/>
          </a:p>
        </p:txBody>
      </p:sp>
      <p:pic>
        <p:nvPicPr>
          <p:cNvPr id="9" name="Content Placeholder 3" descr="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227859"/>
            <a:ext cx="4436050" cy="2141541"/>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descr="1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573016"/>
            <a:ext cx="4807102" cy="232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74934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Ventajas</a:t>
            </a:r>
          </a:p>
        </p:txBody>
      </p:sp>
      <p:sp>
        <p:nvSpPr>
          <p:cNvPr id="3" name="Marcador de contenido 2"/>
          <p:cNvSpPr>
            <a:spLocks noGrp="1"/>
          </p:cNvSpPr>
          <p:nvPr>
            <p:ph idx="1"/>
          </p:nvPr>
        </p:nvSpPr>
        <p:spPr/>
        <p:txBody>
          <a:bodyPr>
            <a:normAutofit fontScale="85000" lnSpcReduction="20000"/>
          </a:bodyPr>
          <a:lstStyle/>
          <a:p>
            <a:r>
              <a:rPr lang="es-ES" dirty="0"/>
              <a:t>Soporte de dispositivos móviles.</a:t>
            </a:r>
          </a:p>
          <a:p>
            <a:r>
              <a:rPr lang="es-ES" dirty="0"/>
              <a:t>Con una sola versión en HTML y CSS se cubren todas las resoluciones de pantalla.</a:t>
            </a:r>
          </a:p>
          <a:p>
            <a:r>
              <a:rPr lang="es-ES" dirty="0"/>
              <a:t>Mejora la experiencia de usuario.</a:t>
            </a:r>
          </a:p>
          <a:p>
            <a:r>
              <a:rPr lang="es-ES" dirty="0"/>
              <a:t>Se reducen los costos de creación y mantenimiento cuando el diseño de las pantallas es similar entre dispositivos de distintos tamaños.</a:t>
            </a:r>
          </a:p>
          <a:p>
            <a:r>
              <a:rPr lang="es-ES" dirty="0"/>
              <a:t>Evita tener que desarrollar aplicaciones especificas para cada sistema operativo móvil.</a:t>
            </a:r>
          </a:p>
          <a:p>
            <a:r>
              <a:rPr lang="es-ES" dirty="0"/>
              <a:t>Facilita la referenciación y posicionamiento en buscadores, versión única contenido/página.</a:t>
            </a:r>
          </a:p>
        </p:txBody>
      </p:sp>
    </p:spTree>
    <p:extLst>
      <p:ext uri="{BB962C8B-B14F-4D97-AF65-F5344CB8AC3E}">
        <p14:creationId xmlns:p14="http://schemas.microsoft.com/office/powerpoint/2010/main" val="35792801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HTML5: </a:t>
            </a:r>
            <a:r>
              <a:rPr lang="es-ES" dirty="0" err="1"/>
              <a:t>viewport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Hace referencia a la región visible del navegador, o sea, la parte de la página que está visualizándose actualmente en el navegador. </a:t>
            </a:r>
          </a:p>
          <a:p>
            <a:r>
              <a:rPr lang="es-ES" dirty="0"/>
              <a:t>Podemos redimensionar la ventana del navegador para reducir el tamaño del </a:t>
            </a:r>
            <a:r>
              <a:rPr lang="es-ES" dirty="0" err="1"/>
              <a:t>viewport</a:t>
            </a:r>
            <a:r>
              <a:rPr lang="es-ES" dirty="0"/>
              <a:t> y simular que se trata de una pantalla y dispositivo más pequeño.</a:t>
            </a:r>
          </a:p>
          <a:p>
            <a:pPr marL="457200" lvl="1" indent="0">
              <a:buNone/>
            </a:pPr>
            <a:r>
              <a:rPr lang="en-US" dirty="0"/>
              <a:t>&lt;meta name="viewport" content="initial-scale=1, width=device-width"&gt;</a:t>
            </a:r>
          </a:p>
          <a:p>
            <a:r>
              <a:rPr lang="es-ES" dirty="0"/>
              <a:t>Los parámetros de comportamiento para el </a:t>
            </a:r>
            <a:r>
              <a:rPr lang="es-ES" dirty="0" err="1"/>
              <a:t>viewport</a:t>
            </a:r>
            <a:r>
              <a:rPr lang="es-ES" dirty="0"/>
              <a:t> son:</a:t>
            </a:r>
            <a:endParaRPr lang="en-US" dirty="0"/>
          </a:p>
          <a:p>
            <a:pPr lvl="1"/>
            <a:r>
              <a:rPr lang="es-ES" dirty="0" err="1"/>
              <a:t>width</a:t>
            </a:r>
            <a:r>
              <a:rPr lang="es-ES" dirty="0"/>
              <a:t>: Indica un ancho para el </a:t>
            </a:r>
            <a:r>
              <a:rPr lang="es-ES" dirty="0" err="1"/>
              <a:t>viewport</a:t>
            </a:r>
            <a:r>
              <a:rPr lang="es-ES" dirty="0"/>
              <a:t>.</a:t>
            </a:r>
          </a:p>
          <a:p>
            <a:pPr lvl="1"/>
            <a:r>
              <a:rPr lang="es-ES" dirty="0" err="1"/>
              <a:t>height</a:t>
            </a:r>
            <a:r>
              <a:rPr lang="es-ES" dirty="0"/>
              <a:t>: Indica un alto para el </a:t>
            </a:r>
            <a:r>
              <a:rPr lang="es-ES" dirty="0" err="1"/>
              <a:t>viewport</a:t>
            </a:r>
            <a:r>
              <a:rPr lang="es-ES" dirty="0"/>
              <a:t>.</a:t>
            </a:r>
          </a:p>
          <a:p>
            <a:pPr lvl="1"/>
            <a:r>
              <a:rPr lang="es-ES" dirty="0" err="1"/>
              <a:t>initial-scale</a:t>
            </a:r>
            <a:r>
              <a:rPr lang="es-ES" dirty="0"/>
              <a:t>: Escala inicial con la que se visualiza la página web.</a:t>
            </a:r>
          </a:p>
          <a:p>
            <a:pPr lvl="1"/>
            <a:r>
              <a:rPr lang="es-ES" dirty="0" err="1"/>
              <a:t>minimum-scale</a:t>
            </a:r>
            <a:r>
              <a:rPr lang="es-ES" dirty="0"/>
              <a:t>: Escala mínima a la que se puede reducir al hacer zoom.</a:t>
            </a:r>
          </a:p>
          <a:p>
            <a:pPr lvl="1"/>
            <a:r>
              <a:rPr lang="es-ES" dirty="0" err="1"/>
              <a:t>maximum-scale</a:t>
            </a:r>
            <a:r>
              <a:rPr lang="es-ES" dirty="0"/>
              <a:t>: Escala máxima a la que se puede aumentar al hacer zoom.</a:t>
            </a:r>
          </a:p>
          <a:p>
            <a:pPr lvl="1"/>
            <a:r>
              <a:rPr lang="es-ES" dirty="0" err="1"/>
              <a:t>user-scalable</a:t>
            </a:r>
            <a:r>
              <a:rPr lang="es-ES" dirty="0"/>
              <a:t>: Posibilidad de hacer zoom en la página web.</a:t>
            </a:r>
          </a:p>
          <a:p>
            <a:pPr lvl="1"/>
            <a:endParaRPr lang="es-ES" dirty="0"/>
          </a:p>
        </p:txBody>
      </p:sp>
    </p:spTree>
    <p:extLst>
      <p:ext uri="{BB962C8B-B14F-4D97-AF65-F5344CB8AC3E}">
        <p14:creationId xmlns:p14="http://schemas.microsoft.com/office/powerpoint/2010/main" val="258522465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CSS3: Consultas de medios</a:t>
            </a:r>
          </a:p>
        </p:txBody>
      </p:sp>
      <p:sp>
        <p:nvSpPr>
          <p:cNvPr id="3" name="Marcador de contenido 2"/>
          <p:cNvSpPr>
            <a:spLocks noGrp="1"/>
          </p:cNvSpPr>
          <p:nvPr>
            <p:ph idx="1"/>
          </p:nvPr>
        </p:nvSpPr>
        <p:spPr/>
        <p:txBody>
          <a:bodyPr>
            <a:normAutofit fontScale="55000" lnSpcReduction="20000"/>
          </a:bodyPr>
          <a:lstStyle/>
          <a:p>
            <a:r>
              <a:rPr lang="es-ES" dirty="0"/>
              <a:t>Las consultas de medios en CSS3 extiende la idea de CSS2: en lugar de buscar un tipo de dispositivo, se mira la capacidad del dispositivo.</a:t>
            </a:r>
          </a:p>
          <a:p>
            <a:r>
              <a:rPr lang="es-ES" dirty="0"/>
              <a:t>Las consultas de medios se pueden utilizar para comprobar muchas cosas, tales como:</a:t>
            </a:r>
          </a:p>
          <a:p>
            <a:pPr lvl="1"/>
            <a:r>
              <a:rPr lang="es-ES" dirty="0"/>
              <a:t>anchura y la altura de la ventana gráfica</a:t>
            </a:r>
          </a:p>
          <a:p>
            <a:pPr lvl="1"/>
            <a:r>
              <a:rPr lang="es-ES" dirty="0"/>
              <a:t>anchura y la altura del dispositivo</a:t>
            </a:r>
          </a:p>
          <a:p>
            <a:pPr lvl="1"/>
            <a:r>
              <a:rPr lang="es-ES" dirty="0"/>
              <a:t>orientación (es la tableta / teléfono en modo horizontal o vertical)</a:t>
            </a:r>
          </a:p>
          <a:p>
            <a:pPr lvl="1"/>
            <a:r>
              <a:rPr lang="es-ES" dirty="0"/>
              <a:t>resolución</a:t>
            </a:r>
          </a:p>
          <a:p>
            <a:pPr marL="457200" lvl="1" indent="0">
              <a:buNone/>
            </a:pPr>
            <a:r>
              <a:rPr lang="en-US" dirty="0"/>
              <a:t>@media </a:t>
            </a:r>
            <a:r>
              <a:rPr lang="en-US" dirty="0" err="1"/>
              <a:t>not|only</a:t>
            </a:r>
            <a:r>
              <a:rPr lang="en-US" dirty="0"/>
              <a:t> </a:t>
            </a:r>
            <a:r>
              <a:rPr lang="en-US" dirty="0" err="1"/>
              <a:t>mediatype</a:t>
            </a:r>
            <a:r>
              <a:rPr lang="en-US" dirty="0"/>
              <a:t> and (expressions) {</a:t>
            </a:r>
          </a:p>
          <a:p>
            <a:pPr marL="457200" lvl="1" indent="0">
              <a:buNone/>
            </a:pPr>
            <a:r>
              <a:rPr lang="en-US" dirty="0"/>
              <a:t>    CSS-Code;</a:t>
            </a:r>
          </a:p>
          <a:p>
            <a:pPr marL="457200" lvl="1" indent="0">
              <a:buNone/>
            </a:pPr>
            <a:r>
              <a:rPr lang="en-US" dirty="0"/>
              <a:t>}</a:t>
            </a:r>
          </a:p>
          <a:p>
            <a:pPr marL="457200" lvl="1" indent="0">
              <a:buNone/>
            </a:pPr>
            <a:r>
              <a:rPr lang="es-ES" dirty="0"/>
              <a:t>&lt;link </a:t>
            </a:r>
            <a:r>
              <a:rPr lang="es-ES" dirty="0" err="1"/>
              <a:t>rel</a:t>
            </a:r>
            <a:r>
              <a:rPr lang="es-ES" dirty="0"/>
              <a:t>="</a:t>
            </a:r>
            <a:r>
              <a:rPr lang="es-ES" dirty="0" err="1"/>
              <a:t>stylesheet</a:t>
            </a:r>
            <a:r>
              <a:rPr lang="es-ES" dirty="0"/>
              <a:t>" media="</a:t>
            </a:r>
            <a:r>
              <a:rPr lang="es-ES" dirty="0" err="1"/>
              <a:t>mediatype</a:t>
            </a:r>
            <a:r>
              <a:rPr lang="es-ES" dirty="0"/>
              <a:t> </a:t>
            </a:r>
            <a:r>
              <a:rPr lang="es-ES" dirty="0" err="1"/>
              <a:t>and|not|only</a:t>
            </a:r>
            <a:r>
              <a:rPr lang="es-ES" dirty="0"/>
              <a:t> (</a:t>
            </a:r>
            <a:r>
              <a:rPr lang="es-ES" dirty="0" err="1"/>
              <a:t>expressions</a:t>
            </a:r>
            <a:r>
              <a:rPr lang="es-ES" dirty="0"/>
              <a:t>)" </a:t>
            </a:r>
            <a:r>
              <a:rPr lang="es-ES" dirty="0" err="1"/>
              <a:t>href</a:t>
            </a:r>
            <a:r>
              <a:rPr lang="es-ES" dirty="0"/>
              <a:t>="print.css"&gt;</a:t>
            </a:r>
          </a:p>
          <a:p>
            <a:r>
              <a:rPr lang="es-ES" dirty="0"/>
              <a:t>Las consultas de medios son una técnica popular para la entrega de una hoja de estilo a medida para tabletas, iPhone y </a:t>
            </a:r>
            <a:r>
              <a:rPr lang="es-ES" dirty="0" err="1"/>
              <a:t>Androids</a:t>
            </a:r>
            <a:r>
              <a:rPr lang="es-ES" dirty="0"/>
              <a:t>.</a:t>
            </a:r>
          </a:p>
          <a:p>
            <a:pPr marL="457200" lvl="1" indent="0">
              <a:buNone/>
            </a:pPr>
            <a:r>
              <a:rPr lang="es-ES" dirty="0"/>
              <a:t>@media </a:t>
            </a:r>
            <a:r>
              <a:rPr lang="es-ES" dirty="0" err="1"/>
              <a:t>screen</a:t>
            </a:r>
            <a:r>
              <a:rPr lang="es-ES" dirty="0"/>
              <a:t> and (min-</a:t>
            </a:r>
            <a:r>
              <a:rPr lang="es-ES" dirty="0" err="1"/>
              <a:t>width</a:t>
            </a:r>
            <a:r>
              <a:rPr lang="es-ES" dirty="0"/>
              <a:t>: 480px) {</a:t>
            </a:r>
          </a:p>
          <a:p>
            <a:pPr marL="457200" lvl="1" indent="0">
              <a:buNone/>
            </a:pPr>
            <a:r>
              <a:rPr lang="es-ES" dirty="0"/>
              <a:t>    </a:t>
            </a:r>
            <a:r>
              <a:rPr lang="es-ES" dirty="0" err="1"/>
              <a:t>body</a:t>
            </a:r>
            <a:r>
              <a:rPr lang="es-ES" dirty="0"/>
              <a:t> {</a:t>
            </a:r>
          </a:p>
          <a:p>
            <a:pPr marL="457200" lvl="1" indent="0">
              <a:buNone/>
            </a:pPr>
            <a:r>
              <a:rPr lang="es-ES" dirty="0"/>
              <a:t>        </a:t>
            </a:r>
            <a:r>
              <a:rPr lang="es-ES" dirty="0" err="1"/>
              <a:t>background</a:t>
            </a:r>
            <a:r>
              <a:rPr lang="es-ES" dirty="0"/>
              <a:t>-color: </a:t>
            </a:r>
            <a:r>
              <a:rPr lang="es-ES" dirty="0" err="1"/>
              <a:t>lightgreen</a:t>
            </a:r>
            <a:r>
              <a:rPr lang="es-ES" dirty="0"/>
              <a:t>;</a:t>
            </a:r>
          </a:p>
          <a:p>
            <a:pPr marL="457200" lvl="1" indent="0">
              <a:buNone/>
            </a:pPr>
            <a:r>
              <a:rPr lang="es-ES" dirty="0"/>
              <a:t>    }</a:t>
            </a:r>
          </a:p>
          <a:p>
            <a:pPr marL="457200" lvl="1" indent="0">
              <a:buNone/>
            </a:pPr>
            <a:r>
              <a:rPr lang="es-ES" dirty="0"/>
              <a:t>}</a:t>
            </a:r>
          </a:p>
          <a:p>
            <a:endParaRPr lang="es-ES" dirty="0"/>
          </a:p>
          <a:p>
            <a:endParaRPr lang="es-ES" dirty="0"/>
          </a:p>
        </p:txBody>
      </p:sp>
    </p:spTree>
    <p:extLst>
      <p:ext uri="{BB962C8B-B14F-4D97-AF65-F5344CB8AC3E}">
        <p14:creationId xmlns:p14="http://schemas.microsoft.com/office/powerpoint/2010/main" val="43473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Responde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6" name="5 Rectángulo"/>
          <p:cNvSpPr/>
          <p:nvPr/>
        </p:nvSpPr>
        <p:spPr bwMode="auto">
          <a:xfrm>
            <a:off x="3210532" y="2955950"/>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7" name="6 Rectángulo"/>
          <p:cNvSpPr/>
          <p:nvPr/>
        </p:nvSpPr>
        <p:spPr bwMode="auto">
          <a:xfrm>
            <a:off x="4859944" y="2955950"/>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8" name="7 Rectángulo"/>
          <p:cNvSpPr/>
          <p:nvPr/>
        </p:nvSpPr>
        <p:spPr bwMode="auto">
          <a:xfrm>
            <a:off x="2365982" y="3082458"/>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9" name="8 Rectángulo"/>
          <p:cNvSpPr/>
          <p:nvPr/>
        </p:nvSpPr>
        <p:spPr bwMode="auto">
          <a:xfrm>
            <a:off x="2388207" y="3653864"/>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10" name="9 Rectángulo"/>
          <p:cNvSpPr/>
          <p:nvPr/>
        </p:nvSpPr>
        <p:spPr bwMode="auto">
          <a:xfrm>
            <a:off x="2347340" y="4798264"/>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11" name="10 Rectángulo"/>
          <p:cNvSpPr/>
          <p:nvPr/>
        </p:nvSpPr>
        <p:spPr bwMode="auto">
          <a:xfrm>
            <a:off x="2365982" y="5371257"/>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12" name="11 Trapecio"/>
          <p:cNvSpPr/>
          <p:nvPr/>
        </p:nvSpPr>
        <p:spPr bwMode="auto">
          <a:xfrm>
            <a:off x="2577119" y="2416177"/>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13" name="12 Rectángulo"/>
          <p:cNvSpPr/>
          <p:nvPr/>
        </p:nvSpPr>
        <p:spPr bwMode="auto">
          <a:xfrm>
            <a:off x="3201007" y="2460650"/>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14" name="13 Trapecio"/>
          <p:cNvSpPr/>
          <p:nvPr/>
        </p:nvSpPr>
        <p:spPr bwMode="auto">
          <a:xfrm>
            <a:off x="2712057" y="6027762"/>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5" name="14 Trapecio"/>
          <p:cNvSpPr/>
          <p:nvPr/>
        </p:nvSpPr>
        <p:spPr bwMode="auto">
          <a:xfrm flipV="1">
            <a:off x="3140682" y="2870225"/>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16" name="15 Trapecio"/>
          <p:cNvSpPr/>
          <p:nvPr/>
        </p:nvSpPr>
        <p:spPr bwMode="auto">
          <a:xfrm>
            <a:off x="3140682" y="5943625"/>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7" name="16 Trapecio"/>
          <p:cNvSpPr/>
          <p:nvPr/>
        </p:nvSpPr>
        <p:spPr bwMode="auto">
          <a:xfrm flipV="1">
            <a:off x="4783744" y="2870225"/>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8" name="17 Trapecio"/>
          <p:cNvSpPr/>
          <p:nvPr/>
        </p:nvSpPr>
        <p:spPr bwMode="auto">
          <a:xfrm>
            <a:off x="4783744" y="5943625"/>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20" name="19 Llamada rectangular"/>
          <p:cNvSpPr/>
          <p:nvPr/>
        </p:nvSpPr>
        <p:spPr>
          <a:xfrm flipH="1">
            <a:off x="6300788" y="2354286"/>
            <a:ext cx="2735262" cy="2443977"/>
          </a:xfrm>
          <a:prstGeom prst="wedgeRectCallout">
            <a:avLst>
              <a:gd name="adj1" fmla="val 74396"/>
              <a:gd name="adj2" fmla="val -29609"/>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Divulgar la estrategia de Indra con el objetivo de facilitar la comprensión de las líneas estrategias, impulsar el compromiso de los equipos y apoyar la consecución de los objetivos.</a:t>
            </a:r>
          </a:p>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Impulsar competencias de innovación</a:t>
            </a:r>
          </a:p>
        </p:txBody>
      </p:sp>
      <p:sp>
        <p:nvSpPr>
          <p:cNvPr id="24" name="54 Rectángulo"/>
          <p:cNvSpPr/>
          <p:nvPr/>
        </p:nvSpPr>
        <p:spPr bwMode="auto">
          <a:xfrm>
            <a:off x="2388207" y="4225270"/>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
        <p:nvSpPr>
          <p:cNvPr id="27" name="31 Rectángulo"/>
          <p:cNvSpPr>
            <a:spLocks noChangeArrowheads="1"/>
          </p:cNvSpPr>
          <p:nvPr/>
        </p:nvSpPr>
        <p:spPr bwMode="auto">
          <a:xfrm>
            <a:off x="17338" y="1175846"/>
            <a:ext cx="9126662" cy="830997"/>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Estrategia e Innovación que tiene como objetivo.  </a:t>
            </a:r>
          </a:p>
        </p:txBody>
      </p:sp>
    </p:spTree>
    <p:extLst>
      <p:ext uri="{BB962C8B-B14F-4D97-AF65-F5344CB8AC3E}">
        <p14:creationId xmlns:p14="http://schemas.microsoft.com/office/powerpoint/2010/main" val="2262946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err="1"/>
              <a:t>TypeScript</a:t>
            </a:r>
            <a:endParaRPr lang="es-ES" dirty="0"/>
          </a:p>
        </p:txBody>
      </p:sp>
      <p:sp>
        <p:nvSpPr>
          <p:cNvPr id="3" name="2 Subtítulo"/>
          <p:cNvSpPr>
            <a:spLocks noGrp="1"/>
          </p:cNvSpPr>
          <p:nvPr>
            <p:ph type="subTitle" idx="1"/>
          </p:nvPr>
        </p:nvSpPr>
        <p:spPr/>
        <p:txBody>
          <a:bodyPr/>
          <a:lstStyle/>
          <a:p>
            <a:endParaRPr lang="es-ES"/>
          </a:p>
        </p:txBody>
      </p:sp>
    </p:spTree>
    <p:extLst>
      <p:ext uri="{BB962C8B-B14F-4D97-AF65-F5344CB8AC3E}">
        <p14:creationId xmlns:p14="http://schemas.microsoft.com/office/powerpoint/2010/main" val="222080648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Twitter </a:t>
            </a:r>
            <a:r>
              <a:rPr lang="es-ES" dirty="0" err="1"/>
              <a:t>Bootstrap</a:t>
            </a:r>
            <a:endParaRPr lang="es-ES" dirty="0"/>
          </a:p>
        </p:txBody>
      </p:sp>
      <p:sp>
        <p:nvSpPr>
          <p:cNvPr id="3" name="2 Marcador de contenido"/>
          <p:cNvSpPr>
            <a:spLocks noGrp="1"/>
          </p:cNvSpPr>
          <p:nvPr>
            <p:ph idx="1"/>
          </p:nvPr>
        </p:nvSpPr>
        <p:spPr/>
        <p:txBody>
          <a:bodyPr>
            <a:normAutofit fontScale="70000" lnSpcReduction="20000"/>
          </a:bodyPr>
          <a:lstStyle/>
          <a:p>
            <a:r>
              <a:rPr lang="es-ES" dirty="0"/>
              <a:t>Twitter </a:t>
            </a:r>
            <a:r>
              <a:rPr lang="es-ES" dirty="0" err="1"/>
              <a:t>Bootstrap</a:t>
            </a:r>
            <a:r>
              <a:rPr lang="es-ES" dirty="0"/>
              <a:t> es un </a:t>
            </a:r>
            <a:r>
              <a:rPr lang="es-ES" dirty="0" err="1"/>
              <a:t>framework</a:t>
            </a:r>
            <a:r>
              <a:rPr lang="es-ES" dirty="0"/>
              <a:t> o conjunto de herramientas de software libre para diseño de sitios y aplicaciones </a:t>
            </a:r>
            <a:r>
              <a:rPr lang="es-ES"/>
              <a:t>web adaptativas (diseño</a:t>
            </a:r>
            <a:r>
              <a:rPr lang="es-ES" dirty="0"/>
              <a:t>). </a:t>
            </a:r>
          </a:p>
          <a:p>
            <a:r>
              <a:rPr lang="es-ES" dirty="0" err="1"/>
              <a:t>Bootstrap</a:t>
            </a:r>
            <a:r>
              <a:rPr lang="es-ES" dirty="0"/>
              <a:t> se puede descargar y usar de forma totalmente gratuita.</a:t>
            </a:r>
          </a:p>
          <a:p>
            <a:r>
              <a:rPr lang="es-ES" dirty="0"/>
              <a:t>Contiene plantillas de diseño con tipografía, formularios, botones, cuadros, menús de navegación y otros elementos de diseño basado en HTML y CSS, así como, extensiones de JavaScript opcionales adicionales.</a:t>
            </a:r>
          </a:p>
          <a:p>
            <a:r>
              <a:rPr lang="es-ES" dirty="0" err="1"/>
              <a:t>Bootstrap</a:t>
            </a:r>
            <a:r>
              <a:rPr lang="es-ES" dirty="0"/>
              <a:t> es el </a:t>
            </a:r>
            <a:r>
              <a:rPr lang="es-ES" dirty="0" err="1"/>
              <a:t>framework</a:t>
            </a:r>
            <a:r>
              <a:rPr lang="es-ES" dirty="0"/>
              <a:t> libre de cliente más rápido y fácil para el desarrollo web adaptativo apto para dispositivos móviles</a:t>
            </a:r>
          </a:p>
          <a:p>
            <a:r>
              <a:rPr lang="es-ES" dirty="0"/>
              <a:t>Permite la creación de sitios web que se ajustan a sí mismos automáticamente para que se visualicen correctamente en todos los dispositivos, desde pequeños teléfonos a grandes televisores.</a:t>
            </a:r>
          </a:p>
          <a:p>
            <a:r>
              <a:rPr lang="es-ES" dirty="0"/>
              <a:t>Todos los </a:t>
            </a:r>
            <a:r>
              <a:rPr lang="es-ES" dirty="0" err="1"/>
              <a:t>plugins</a:t>
            </a:r>
            <a:r>
              <a:rPr lang="es-ES" dirty="0"/>
              <a:t> JavaScript de </a:t>
            </a:r>
            <a:r>
              <a:rPr lang="es-ES" dirty="0" err="1"/>
              <a:t>Bootstrap</a:t>
            </a:r>
            <a:r>
              <a:rPr lang="es-ES" dirty="0"/>
              <a:t> requieren la librería jQuery para funcionar, por lo que se deberá incluir.</a:t>
            </a:r>
          </a:p>
        </p:txBody>
      </p:sp>
    </p:spTree>
    <p:extLst>
      <p:ext uri="{BB962C8B-B14F-4D97-AF65-F5344CB8AC3E}">
        <p14:creationId xmlns:p14="http://schemas.microsoft.com/office/powerpoint/2010/main" val="27943728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Material </a:t>
            </a:r>
            <a:r>
              <a:rPr lang="es-ES" dirty="0" err="1"/>
              <a:t>Design</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Material </a:t>
            </a:r>
            <a:r>
              <a:rPr lang="es-ES" dirty="0" err="1"/>
              <a:t>Design</a:t>
            </a:r>
            <a:r>
              <a:rPr lang="es-ES" dirty="0"/>
              <a:t> es un concepto, una filosofía, unas pautas enfocadas al diseño utilizado en Android, pero también en la web y en cualquier plataforma: Un diseño adaptado para todo tipo de pantallas.</a:t>
            </a:r>
          </a:p>
          <a:p>
            <a:r>
              <a:rPr lang="es-ES" dirty="0"/>
              <a:t>Fue desarrollado por Google y anunciado en la conferencia Google I/O celebrada el 25 de junio de 2014. Material se integró en Android </a:t>
            </a:r>
            <a:r>
              <a:rPr lang="es-ES" dirty="0" err="1"/>
              <a:t>Lollipop</a:t>
            </a:r>
            <a:r>
              <a:rPr lang="es-ES" dirty="0"/>
              <a:t> como reemplazo de Holo. La filosofía también se aplicó en Google Drive y Google </a:t>
            </a:r>
            <a:r>
              <a:rPr lang="es-ES" dirty="0" err="1"/>
              <a:t>Docs</a:t>
            </a:r>
            <a:r>
              <a:rPr lang="es-ES" dirty="0"/>
              <a:t>, se ha extendido Gmail y Google Calendar proporcionando una experiencia consistente en todas las plataformas. </a:t>
            </a:r>
          </a:p>
          <a:p>
            <a:r>
              <a:rPr lang="es-ES" dirty="0"/>
              <a:t>Material </a:t>
            </a:r>
            <a:r>
              <a:rPr lang="es-ES" dirty="0" err="1"/>
              <a:t>Design</a:t>
            </a:r>
            <a:r>
              <a:rPr lang="es-ES" dirty="0"/>
              <a:t> recibe su nombre por estar basado en objetos materiales. Piezas colocadas en un espacio (lugar) y con un tiempo (movimiento) determinado. Es un diseño donde la profundidad, las superficies, los bordes, las sombras y los colores juegan un papel principal.</a:t>
            </a:r>
          </a:p>
          <a:p>
            <a:r>
              <a:rPr lang="es-ES" dirty="0"/>
              <a:t>Es una manera de intentar aproximarse a la realidad, algo que en un mundo donde todo es táctil y virtual es difícil. Quiere guiarse por las leyes de la física, donde las animaciones sean lógicas, los objetos se superpongan pero no puedan atravesarse el uno al otro y demás. </a:t>
            </a:r>
            <a:r>
              <a:rPr lang="pt-BR" dirty="0"/>
              <a:t>Elementos ordenados e </a:t>
            </a:r>
            <a:r>
              <a:rPr lang="es-ES" dirty="0"/>
              <a:t>imágenes</a:t>
            </a:r>
            <a:r>
              <a:rPr lang="pt-BR" dirty="0"/>
              <a:t> claras. </a:t>
            </a:r>
            <a:r>
              <a:rPr lang="es-ES" dirty="0"/>
              <a:t>Luz y sombras dan sensación de jerarquía. El movimiento es la mejor forma de guiar al usuario.</a:t>
            </a:r>
          </a:p>
          <a:p>
            <a:r>
              <a:rPr lang="es-ES" dirty="0"/>
              <a:t>El equipo de Angular a desarrollado </a:t>
            </a:r>
            <a:r>
              <a:rPr lang="es-ES" dirty="0">
                <a:hlinkClick r:id="rId2"/>
              </a:rPr>
              <a:t>http://material.angular.io</a:t>
            </a:r>
            <a:r>
              <a:rPr lang="es-ES" dirty="0"/>
              <a:t> con los componentes Material </a:t>
            </a:r>
            <a:r>
              <a:rPr lang="es-ES" dirty="0" err="1"/>
              <a:t>Design</a:t>
            </a:r>
            <a:r>
              <a:rPr lang="es-ES" dirty="0"/>
              <a:t> construidos para y con Angular.</a:t>
            </a:r>
          </a:p>
        </p:txBody>
      </p:sp>
    </p:spTree>
    <p:extLst>
      <p:ext uri="{BB962C8B-B14F-4D97-AF65-F5344CB8AC3E}">
        <p14:creationId xmlns:p14="http://schemas.microsoft.com/office/powerpoint/2010/main" val="28574163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Conceptos avanzados</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62828972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Conceptos avanzados</a:t>
            </a:r>
            <a:br>
              <a:rPr lang="es-ES" dirty="0"/>
            </a:br>
            <a:endParaRPr lang="es-ES" dirty="0"/>
          </a:p>
        </p:txBody>
      </p:sp>
      <p:sp>
        <p:nvSpPr>
          <p:cNvPr id="3" name="Marcador de contenido 2"/>
          <p:cNvSpPr>
            <a:spLocks noGrp="1"/>
          </p:cNvSpPr>
          <p:nvPr>
            <p:ph idx="1"/>
          </p:nvPr>
        </p:nvSpPr>
        <p:spPr/>
        <p:txBody>
          <a:bodyPr>
            <a:normAutofit lnSpcReduction="10000"/>
          </a:bodyPr>
          <a:lstStyle/>
          <a:p>
            <a:r>
              <a:rPr lang="es-ES" dirty="0"/>
              <a:t>Arquitectura avanzada y mejores practicas</a:t>
            </a:r>
          </a:p>
          <a:p>
            <a:r>
              <a:rPr lang="es-ES" dirty="0"/>
              <a:t>Ciclo de vida y detección de cambios</a:t>
            </a:r>
          </a:p>
          <a:p>
            <a:r>
              <a:rPr lang="es-ES" dirty="0"/>
              <a:t>Optimización y rendimiento</a:t>
            </a:r>
          </a:p>
          <a:p>
            <a:r>
              <a:rPr lang="es-ES" dirty="0"/>
              <a:t>Internacionalización (I18N)</a:t>
            </a:r>
          </a:p>
          <a:p>
            <a:r>
              <a:rPr lang="es-ES" dirty="0"/>
              <a:t>Publicación de módulos con NPM</a:t>
            </a:r>
          </a:p>
          <a:p>
            <a:r>
              <a:rPr lang="es-ES" dirty="0"/>
              <a:t>Migración desde </a:t>
            </a:r>
            <a:r>
              <a:rPr lang="es-ES" dirty="0" err="1"/>
              <a:t>AngularJS</a:t>
            </a:r>
            <a:r>
              <a:rPr lang="es-ES" dirty="0"/>
              <a:t> a Angular</a:t>
            </a:r>
          </a:p>
          <a:p>
            <a:r>
              <a:rPr lang="es-ES" dirty="0"/>
              <a:t>Módulo </a:t>
            </a:r>
            <a:r>
              <a:rPr lang="es-ES" dirty="0" err="1"/>
              <a:t>ngUpgrade</a:t>
            </a:r>
            <a:r>
              <a:rPr lang="es-ES" dirty="0"/>
              <a:t>: Aplicaciones hibridas </a:t>
            </a:r>
            <a:r>
              <a:rPr lang="es-ES" dirty="0" err="1"/>
              <a:t>AngularJS</a:t>
            </a:r>
            <a:r>
              <a:rPr lang="es-ES" dirty="0"/>
              <a:t> y Angular 2+</a:t>
            </a:r>
          </a:p>
          <a:p>
            <a:endParaRPr lang="es-ES" dirty="0"/>
          </a:p>
        </p:txBody>
      </p:sp>
    </p:spTree>
    <p:extLst>
      <p:ext uri="{BB962C8B-B14F-4D97-AF65-F5344CB8AC3E}">
        <p14:creationId xmlns:p14="http://schemas.microsoft.com/office/powerpoint/2010/main" val="39284337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Ciclo de vida</a:t>
            </a:r>
          </a:p>
        </p:txBody>
      </p:sp>
      <p:pic>
        <p:nvPicPr>
          <p:cNvPr id="7" name="Marcador de conteni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1560" y="1662906"/>
            <a:ext cx="3105150" cy="4400550"/>
          </a:xfrm>
        </p:spPr>
      </p:pic>
      <p:sp>
        <p:nvSpPr>
          <p:cNvPr id="6" name="Marcador de contenido 5"/>
          <p:cNvSpPr>
            <a:spLocks noGrp="1"/>
          </p:cNvSpPr>
          <p:nvPr>
            <p:ph sz="half" idx="2"/>
          </p:nvPr>
        </p:nvSpPr>
        <p:spPr>
          <a:xfrm>
            <a:off x="3923928" y="1600200"/>
            <a:ext cx="4762872" cy="4525963"/>
          </a:xfrm>
        </p:spPr>
        <p:txBody>
          <a:bodyPr>
            <a:normAutofit fontScale="85000" lnSpcReduction="10000"/>
          </a:bodyPr>
          <a:lstStyle/>
          <a:p>
            <a:r>
              <a:rPr lang="es-ES" dirty="0"/>
              <a:t>Cada componente tiene un ciclo de vida gestionado por el Angular.</a:t>
            </a:r>
          </a:p>
          <a:p>
            <a:r>
              <a:rPr lang="es-ES" dirty="0"/>
              <a:t>Angular lo crea y pinta, crea y pinta sus hijos, comprueba cuando sus propiedades enlazadas a datos cambian, y lo destruye antes de quitarlo del DOM.</a:t>
            </a:r>
          </a:p>
          <a:p>
            <a:r>
              <a:rPr lang="es-ES" dirty="0"/>
              <a:t>Angular ofrece ganchos al ciclo de vida que proporcionan visibilidad a dichos momentos clave y la capacidad de actuar cuando se producen.</a:t>
            </a:r>
          </a:p>
        </p:txBody>
      </p:sp>
    </p:spTree>
    <p:extLst>
      <p:ext uri="{BB962C8B-B14F-4D97-AF65-F5344CB8AC3E}">
        <p14:creationId xmlns:p14="http://schemas.microsoft.com/office/powerpoint/2010/main" val="241614064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Ciclo de vida</a:t>
            </a:r>
          </a:p>
        </p:txBody>
      </p:sp>
      <p:graphicFrame>
        <p:nvGraphicFramePr>
          <p:cNvPr id="4" name="Marcador de contenido 3"/>
          <p:cNvGraphicFramePr>
            <a:graphicFrameLocks noGrp="1"/>
          </p:cNvGraphicFramePr>
          <p:nvPr>
            <p:ph idx="1"/>
            <p:extLst/>
          </p:nvPr>
        </p:nvGraphicFramePr>
        <p:xfrm>
          <a:off x="457200" y="1600200"/>
          <a:ext cx="8229600" cy="4287520"/>
        </p:xfrm>
        <a:graphic>
          <a:graphicData uri="http://schemas.openxmlformats.org/drawingml/2006/table">
            <a:tbl>
              <a:tblPr firstRow="1" bandRow="1">
                <a:tableStyleId>{5C22544A-7EE6-4342-B048-85BDC9FD1C3A}</a:tableStyleId>
              </a:tblPr>
              <a:tblGrid>
                <a:gridCol w="1954560">
                  <a:extLst>
                    <a:ext uri="{9D8B030D-6E8A-4147-A177-3AD203B41FA5}">
                      <a16:colId xmlns:a16="http://schemas.microsoft.com/office/drawing/2014/main" val="20000"/>
                    </a:ext>
                  </a:extLst>
                </a:gridCol>
                <a:gridCol w="6275040">
                  <a:extLst>
                    <a:ext uri="{9D8B030D-6E8A-4147-A177-3AD203B41FA5}">
                      <a16:colId xmlns:a16="http://schemas.microsoft.com/office/drawing/2014/main" val="20001"/>
                    </a:ext>
                  </a:extLst>
                </a:gridCol>
              </a:tblGrid>
              <a:tr h="370840">
                <a:tc>
                  <a:txBody>
                    <a:bodyPr/>
                    <a:lstStyle/>
                    <a:p>
                      <a:r>
                        <a:rPr lang="es-ES" sz="1400" dirty="0"/>
                        <a:t>Gancho</a:t>
                      </a:r>
                    </a:p>
                  </a:txBody>
                  <a:tcPr/>
                </a:tc>
                <a:tc>
                  <a:txBody>
                    <a:bodyPr/>
                    <a:lstStyle/>
                    <a:p>
                      <a:r>
                        <a:rPr lang="es-ES" sz="1400" dirty="0"/>
                        <a:t>Propósito y temporización</a:t>
                      </a:r>
                    </a:p>
                  </a:txBody>
                  <a:tcPr/>
                </a:tc>
                <a:extLst>
                  <a:ext uri="{0D108BD9-81ED-4DB2-BD59-A6C34878D82A}">
                    <a16:rowId xmlns:a16="http://schemas.microsoft.com/office/drawing/2014/main" val="10000"/>
                  </a:ext>
                </a:extLst>
              </a:tr>
              <a:tr h="370840">
                <a:tc>
                  <a:txBody>
                    <a:bodyPr/>
                    <a:lstStyle/>
                    <a:p>
                      <a:r>
                        <a:rPr lang="es-ES" sz="1400" dirty="0" err="1"/>
                        <a:t>ngOnChanges</a:t>
                      </a:r>
                      <a:endParaRPr lang="es-ES" sz="1400" dirty="0"/>
                    </a:p>
                  </a:txBody>
                  <a:tcPr/>
                </a:tc>
                <a:tc>
                  <a:txBody>
                    <a:bodyPr/>
                    <a:lstStyle/>
                    <a:p>
                      <a:r>
                        <a:rPr lang="es-ES" sz="1400" dirty="0"/>
                        <a:t>Responder </a:t>
                      </a:r>
                      <a:r>
                        <a:rPr lang="es-ES" sz="1400"/>
                        <a:t>cuando Angular (re</a:t>
                      </a:r>
                      <a:r>
                        <a:rPr lang="es-ES" sz="1400" dirty="0"/>
                        <a:t>) establece las propiedades de entrada enlazadas a datos. </a:t>
                      </a:r>
                    </a:p>
                  </a:txBody>
                  <a:tcPr/>
                </a:tc>
                <a:extLst>
                  <a:ext uri="{0D108BD9-81ED-4DB2-BD59-A6C34878D82A}">
                    <a16:rowId xmlns:a16="http://schemas.microsoft.com/office/drawing/2014/main" val="10001"/>
                  </a:ext>
                </a:extLst>
              </a:tr>
              <a:tr h="370840">
                <a:tc>
                  <a:txBody>
                    <a:bodyPr/>
                    <a:lstStyle/>
                    <a:p>
                      <a:r>
                        <a:rPr lang="es-ES" sz="1400" dirty="0" err="1"/>
                        <a:t>ngOnInit</a:t>
                      </a:r>
                      <a:endParaRPr lang="es-ES" sz="1400" dirty="0"/>
                    </a:p>
                  </a:txBody>
                  <a:tcPr/>
                </a:tc>
                <a:tc>
                  <a:txBody>
                    <a:bodyPr/>
                    <a:lstStyle/>
                    <a:p>
                      <a:r>
                        <a:rPr lang="es-ES" sz="1400" dirty="0"/>
                        <a:t>Inicializar el componente después de que Angular muestre las primeras propiedades enlazadas a datos y establece las propiedades de entrada del componente.</a:t>
                      </a:r>
                    </a:p>
                  </a:txBody>
                  <a:tcPr/>
                </a:tc>
                <a:extLst>
                  <a:ext uri="{0D108BD9-81ED-4DB2-BD59-A6C34878D82A}">
                    <a16:rowId xmlns:a16="http://schemas.microsoft.com/office/drawing/2014/main" val="10002"/>
                  </a:ext>
                </a:extLst>
              </a:tr>
              <a:tr h="370840">
                <a:tc>
                  <a:txBody>
                    <a:bodyPr/>
                    <a:lstStyle/>
                    <a:p>
                      <a:r>
                        <a:rPr lang="es-ES" sz="1400" dirty="0" err="1"/>
                        <a:t>ngDoCheck</a:t>
                      </a:r>
                      <a:endParaRPr lang="es-ES" sz="1400" dirty="0"/>
                    </a:p>
                  </a:txBody>
                  <a:tcPr/>
                </a:tc>
                <a:tc>
                  <a:txBody>
                    <a:bodyPr/>
                    <a:lstStyle/>
                    <a:p>
                      <a:r>
                        <a:rPr lang="es-ES" sz="1400" dirty="0"/>
                        <a:t>Llamado cada vez que las propiedades de entrada de un componente o una directiva se comprueban. Lo utilizan para extender la detección de cambios mediante la realización de una comprobación personalizada.</a:t>
                      </a:r>
                    </a:p>
                  </a:txBody>
                  <a:tcPr/>
                </a:tc>
                <a:extLst>
                  <a:ext uri="{0D108BD9-81ED-4DB2-BD59-A6C34878D82A}">
                    <a16:rowId xmlns:a16="http://schemas.microsoft.com/office/drawing/2014/main" val="10003"/>
                  </a:ext>
                </a:extLst>
              </a:tr>
              <a:tr h="370840">
                <a:tc>
                  <a:txBody>
                    <a:bodyPr/>
                    <a:lstStyle/>
                    <a:p>
                      <a:r>
                        <a:rPr lang="es-ES" sz="1400" dirty="0" err="1"/>
                        <a:t>ngAfterContentInit</a:t>
                      </a:r>
                      <a:endParaRPr lang="es-ES" sz="1400" dirty="0"/>
                    </a:p>
                  </a:txBody>
                  <a:tcPr/>
                </a:tc>
                <a:tc>
                  <a:txBody>
                    <a:bodyPr/>
                    <a:lstStyle/>
                    <a:p>
                      <a:r>
                        <a:rPr lang="es-ES" sz="1400" dirty="0"/>
                        <a:t>Responder después de que Angular proyecta el contenido externo en la vista del componente.</a:t>
                      </a:r>
                    </a:p>
                  </a:txBody>
                  <a:tcPr/>
                </a:tc>
                <a:extLst>
                  <a:ext uri="{0D108BD9-81ED-4DB2-BD59-A6C34878D82A}">
                    <a16:rowId xmlns:a16="http://schemas.microsoft.com/office/drawing/2014/main" val="10004"/>
                  </a:ext>
                </a:extLst>
              </a:tr>
              <a:tr h="370840">
                <a:tc>
                  <a:txBody>
                    <a:bodyPr/>
                    <a:lstStyle/>
                    <a:p>
                      <a:r>
                        <a:rPr lang="es-ES" sz="1400" dirty="0" err="1"/>
                        <a:t>ngAfterContentChecked</a:t>
                      </a:r>
                      <a:endParaRPr lang="es-ES" sz="1400" dirty="0"/>
                    </a:p>
                  </a:txBody>
                  <a:tcPr/>
                </a:tc>
                <a:tc>
                  <a:txBody>
                    <a:bodyPr/>
                    <a:lstStyle/>
                    <a:p>
                      <a:r>
                        <a:rPr lang="es-ES" sz="1400" dirty="0"/>
                        <a:t>Responder después de que Angular chequee el contenido proyectado en el componente.</a:t>
                      </a:r>
                    </a:p>
                  </a:txBody>
                  <a:tcPr/>
                </a:tc>
                <a:extLst>
                  <a:ext uri="{0D108BD9-81ED-4DB2-BD59-A6C34878D82A}">
                    <a16:rowId xmlns:a16="http://schemas.microsoft.com/office/drawing/2014/main" val="10005"/>
                  </a:ext>
                </a:extLst>
              </a:tr>
              <a:tr h="370840">
                <a:tc>
                  <a:txBody>
                    <a:bodyPr/>
                    <a:lstStyle/>
                    <a:p>
                      <a:r>
                        <a:rPr lang="es-ES" sz="1400" dirty="0" err="1"/>
                        <a:t>ngAfterViewInit</a:t>
                      </a:r>
                      <a:endParaRPr lang="es-ES" sz="1400" dirty="0"/>
                    </a:p>
                  </a:txBody>
                  <a:tcPr/>
                </a:tc>
                <a:tc>
                  <a:txBody>
                    <a:bodyPr/>
                    <a:lstStyle/>
                    <a:p>
                      <a:r>
                        <a:rPr lang="es-ES" sz="1400" dirty="0"/>
                        <a:t>Responder después de que Angular inicialice las vistas del componente y sus hijos.</a:t>
                      </a:r>
                    </a:p>
                  </a:txBody>
                  <a:tcPr/>
                </a:tc>
                <a:extLst>
                  <a:ext uri="{0D108BD9-81ED-4DB2-BD59-A6C34878D82A}">
                    <a16:rowId xmlns:a16="http://schemas.microsoft.com/office/drawing/2014/main" val="10006"/>
                  </a:ext>
                </a:extLst>
              </a:tr>
              <a:tr h="370840">
                <a:tc>
                  <a:txBody>
                    <a:bodyPr/>
                    <a:lstStyle/>
                    <a:p>
                      <a:r>
                        <a:rPr lang="es-ES" sz="1400" dirty="0" err="1"/>
                        <a:t>ngAfterViewChecked</a:t>
                      </a:r>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Responder después de que Angular chequee las vistas del componente y sus hijos.</a:t>
                      </a:r>
                    </a:p>
                  </a:txBody>
                  <a:tcPr/>
                </a:tc>
                <a:extLst>
                  <a:ext uri="{0D108BD9-81ED-4DB2-BD59-A6C34878D82A}">
                    <a16:rowId xmlns:a16="http://schemas.microsoft.com/office/drawing/2014/main" val="10007"/>
                  </a:ext>
                </a:extLst>
              </a:tr>
              <a:tr h="370840">
                <a:tc>
                  <a:txBody>
                    <a:bodyPr/>
                    <a:lstStyle/>
                    <a:p>
                      <a:r>
                        <a:rPr lang="es-ES" sz="1400" dirty="0" err="1"/>
                        <a:t>ngOnDestroy</a:t>
                      </a:r>
                      <a:endParaRPr lang="es-ES" sz="1400" dirty="0"/>
                    </a:p>
                  </a:txBody>
                  <a:tcPr/>
                </a:tc>
                <a:tc>
                  <a:txBody>
                    <a:bodyPr/>
                    <a:lstStyle/>
                    <a:p>
                      <a:r>
                        <a:rPr lang="es-ES" sz="1400" dirty="0"/>
                        <a:t>Limpiar justo antes de que Angular destruya el componente. </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160877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Ciclo de vida</a:t>
            </a:r>
          </a:p>
        </p:txBody>
      </p:sp>
      <p:sp>
        <p:nvSpPr>
          <p:cNvPr id="3" name="2 Marcador de contenido"/>
          <p:cNvSpPr>
            <a:spLocks noGrp="1"/>
          </p:cNvSpPr>
          <p:nvPr>
            <p:ph idx="1"/>
          </p:nvPr>
        </p:nvSpPr>
        <p:spPr/>
        <p:txBody>
          <a:bodyPr>
            <a:normAutofit fontScale="62500" lnSpcReduction="20000"/>
          </a:bodyPr>
          <a:lstStyle/>
          <a:p>
            <a:r>
              <a:rPr lang="es-ES" dirty="0"/>
              <a:t>Las instancias de componentes y directivas tienen un ciclo de vida ya que Angular las crea, las actualiza y las destruye. Los desarrolladores pueden aprovechar los momentos clave en ese ciclo de vida mediante la implementación de una o más de las interfaces de enlace de ciclo de vida en la biblioteca </a:t>
            </a:r>
            <a:r>
              <a:rPr lang="es-ES" dirty="0" err="1"/>
              <a:t>core</a:t>
            </a:r>
            <a:r>
              <a:rPr lang="es-ES" dirty="0"/>
              <a:t> de Angular denominados ganchos.</a:t>
            </a:r>
          </a:p>
          <a:p>
            <a:r>
              <a:rPr lang="es-ES" dirty="0"/>
              <a:t>Las interfaces son opcionales para desarrolladores de JavaScript y de </a:t>
            </a:r>
            <a:r>
              <a:rPr lang="es-ES" dirty="0" err="1"/>
              <a:t>Typescript</a:t>
            </a:r>
            <a:r>
              <a:rPr lang="es-ES" dirty="0"/>
              <a:t> desde una perspectiva puramente técnica. El lenguaje JavaScript no tiene interfaces. Angular no puede ver las interfaces de </a:t>
            </a:r>
            <a:r>
              <a:rPr lang="es-ES" dirty="0" err="1"/>
              <a:t>TypeScript</a:t>
            </a:r>
            <a:r>
              <a:rPr lang="es-ES" dirty="0"/>
              <a:t> en tiempo de ejecución porque desaparecen del JavaScript </a:t>
            </a:r>
            <a:r>
              <a:rPr lang="es-ES" dirty="0" err="1"/>
              <a:t>transpilado</a:t>
            </a:r>
            <a:r>
              <a:rPr lang="es-ES" dirty="0"/>
              <a:t>.</a:t>
            </a:r>
          </a:p>
          <a:p>
            <a:r>
              <a:rPr lang="es-ES" dirty="0"/>
              <a:t>Afortunadamente, no son imprescindibles. No es necesario agregar las interfaces para beneficiarse de los propios ganchos.</a:t>
            </a:r>
          </a:p>
          <a:p>
            <a:r>
              <a:rPr lang="es-ES" dirty="0"/>
              <a:t>En cambio, Angular inspecciona las clases de directivas y componentes buscando los métodos del interfaz y los invoca en caso de estar definidos. </a:t>
            </a:r>
          </a:p>
          <a:p>
            <a:r>
              <a:rPr lang="es-ES" dirty="0"/>
              <a:t>No obstante, es una buena práctica agregar interfaces a las clases de directivas y componentes de </a:t>
            </a:r>
            <a:r>
              <a:rPr lang="es-ES" dirty="0" err="1"/>
              <a:t>TypeScript</a:t>
            </a:r>
            <a:r>
              <a:rPr lang="es-ES" dirty="0"/>
              <a:t> para beneficiarse de las herramientas de los entornos de desarrollo.</a:t>
            </a:r>
          </a:p>
        </p:txBody>
      </p:sp>
    </p:spTree>
    <p:extLst>
      <p:ext uri="{BB962C8B-B14F-4D97-AF65-F5344CB8AC3E}">
        <p14:creationId xmlns:p14="http://schemas.microsoft.com/office/powerpoint/2010/main" val="15743659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OnChanges</a:t>
            </a:r>
            <a:endParaRPr lang="es-ES" dirty="0"/>
          </a:p>
        </p:txBody>
      </p:sp>
      <p:sp>
        <p:nvSpPr>
          <p:cNvPr id="3" name="Marcador de contenido 2"/>
          <p:cNvSpPr>
            <a:spLocks noGrp="1"/>
          </p:cNvSpPr>
          <p:nvPr>
            <p:ph idx="1"/>
          </p:nvPr>
        </p:nvSpPr>
        <p:spPr>
          <a:xfrm>
            <a:off x="457200" y="1556792"/>
            <a:ext cx="8229600" cy="4709120"/>
          </a:xfrm>
        </p:spPr>
        <p:txBody>
          <a:bodyPr>
            <a:normAutofit fontScale="70000" lnSpcReduction="20000"/>
          </a:bodyPr>
          <a:lstStyle/>
          <a:p>
            <a:r>
              <a:rPr lang="es-ES" dirty="0"/>
              <a:t>Angular llama al método </a:t>
            </a:r>
            <a:r>
              <a:rPr lang="es-ES" dirty="0" err="1"/>
              <a:t>ngOnChanges</a:t>
            </a:r>
            <a:r>
              <a:rPr lang="es-ES" dirty="0"/>
              <a:t>() cada vez que detecta cambios en las propiedades de entrada del componente (o directiva).</a:t>
            </a:r>
          </a:p>
          <a:p>
            <a:r>
              <a:rPr lang="es-ES" dirty="0"/>
              <a:t>El método </a:t>
            </a:r>
            <a:r>
              <a:rPr lang="es-ES" dirty="0" err="1"/>
              <a:t>ngOnChanges</a:t>
            </a:r>
            <a:r>
              <a:rPr lang="es-ES" dirty="0"/>
              <a:t>(</a:t>
            </a:r>
            <a:r>
              <a:rPr lang="es-ES" dirty="0" err="1"/>
              <a:t>changes</a:t>
            </a:r>
            <a:r>
              <a:rPr lang="es-ES" dirty="0"/>
              <a:t>: </a:t>
            </a:r>
            <a:r>
              <a:rPr lang="es-ES" dirty="0" err="1"/>
              <a:t>SimpleChanges</a:t>
            </a:r>
            <a:r>
              <a:rPr lang="es-ES" dirty="0"/>
              <a:t>) recibe un objeto que asigna cada nombre de propiedad cambiado a un objeto </a:t>
            </a:r>
            <a:r>
              <a:rPr lang="es-ES" dirty="0" err="1"/>
              <a:t>SimpleChange</a:t>
            </a:r>
            <a:r>
              <a:rPr lang="es-ES" dirty="0"/>
              <a:t> que contiene el valor actual y anterior de propiedad que ha cambiado.</a:t>
            </a:r>
          </a:p>
          <a:p>
            <a:pPr marL="457200" lvl="1" indent="0">
              <a:buNone/>
            </a:pPr>
            <a:r>
              <a:rPr lang="es-ES" sz="2600" dirty="0" err="1"/>
              <a:t>let</a:t>
            </a:r>
            <a:r>
              <a:rPr lang="es-ES" sz="2600" dirty="0"/>
              <a:t> </a:t>
            </a:r>
            <a:r>
              <a:rPr lang="es-ES" sz="2600" dirty="0" err="1"/>
              <a:t>cur</a:t>
            </a:r>
            <a:r>
              <a:rPr lang="es-ES" sz="2600" dirty="0"/>
              <a:t>  = </a:t>
            </a:r>
            <a:r>
              <a:rPr lang="es-ES" sz="2600" dirty="0" err="1"/>
              <a:t>changes</a:t>
            </a:r>
            <a:r>
              <a:rPr lang="es-ES" sz="2600" dirty="0"/>
              <a:t>[</a:t>
            </a:r>
            <a:r>
              <a:rPr lang="es-ES" sz="2600" dirty="0" err="1"/>
              <a:t>propName</a:t>
            </a:r>
            <a:r>
              <a:rPr lang="es-ES" sz="2600" dirty="0"/>
              <a:t>].</a:t>
            </a:r>
            <a:r>
              <a:rPr lang="es-ES" sz="2600" dirty="0" err="1"/>
              <a:t>currentValue</a:t>
            </a:r>
            <a:r>
              <a:rPr lang="es-ES" sz="2600" dirty="0"/>
              <a:t>;</a:t>
            </a:r>
          </a:p>
          <a:p>
            <a:pPr marL="457200" lvl="1" indent="0">
              <a:buNone/>
            </a:pPr>
            <a:r>
              <a:rPr lang="es-ES" sz="2600" dirty="0" err="1"/>
              <a:t>let</a:t>
            </a:r>
            <a:r>
              <a:rPr lang="es-ES" sz="2600" dirty="0"/>
              <a:t> </a:t>
            </a:r>
            <a:r>
              <a:rPr lang="es-ES" sz="2600" dirty="0" err="1"/>
              <a:t>prev</a:t>
            </a:r>
            <a:r>
              <a:rPr lang="es-ES" sz="2600" dirty="0"/>
              <a:t> = </a:t>
            </a:r>
            <a:r>
              <a:rPr lang="es-ES" sz="2600" dirty="0" err="1"/>
              <a:t>changes</a:t>
            </a:r>
            <a:r>
              <a:rPr lang="es-ES" sz="2600" dirty="0"/>
              <a:t>[</a:t>
            </a:r>
            <a:r>
              <a:rPr lang="es-ES" sz="2600" dirty="0" err="1"/>
              <a:t>propName</a:t>
            </a:r>
            <a:r>
              <a:rPr lang="es-ES" sz="2600" dirty="0"/>
              <a:t>].</a:t>
            </a:r>
            <a:r>
              <a:rPr lang="es-ES" sz="2600" dirty="0" err="1"/>
              <a:t>previousValue</a:t>
            </a:r>
            <a:r>
              <a:rPr lang="es-ES" sz="2600" dirty="0"/>
              <a:t>;</a:t>
            </a:r>
          </a:p>
          <a:p>
            <a:r>
              <a:rPr lang="es-ES" dirty="0"/>
              <a:t>Angular solo llama a </a:t>
            </a:r>
            <a:r>
              <a:rPr lang="es-ES" dirty="0" err="1"/>
              <a:t>ngOnChanges</a:t>
            </a:r>
            <a:r>
              <a:rPr lang="es-ES" dirty="0"/>
              <a:t>() cuando cambia el valor de la propiedad de entrada. En los objetos el valor es la referencia por lo que los cambios interiores del objetos en el mismo objeto no se detectan.</a:t>
            </a:r>
          </a:p>
          <a:p>
            <a:r>
              <a:rPr lang="es-ES" dirty="0"/>
              <a:t>Otra posibilidad de interceptar cambios en una propiedad de entrada es con un setter:</a:t>
            </a:r>
          </a:p>
          <a:p>
            <a:pPr marL="457200" lvl="1" indent="0">
              <a:buNone/>
            </a:pPr>
            <a:r>
              <a:rPr lang="en-US" sz="2600" dirty="0"/>
              <a:t>@Input() set name(value: string) { … }</a:t>
            </a:r>
            <a:endParaRPr lang="es-ES" sz="2600" dirty="0"/>
          </a:p>
        </p:txBody>
      </p:sp>
    </p:spTree>
    <p:extLst>
      <p:ext uri="{BB962C8B-B14F-4D97-AF65-F5344CB8AC3E}">
        <p14:creationId xmlns:p14="http://schemas.microsoft.com/office/powerpoint/2010/main" val="241025930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OnInit </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Se debe usar </a:t>
            </a:r>
            <a:r>
              <a:rPr lang="es-ES" dirty="0" err="1"/>
              <a:t>ngOnInit</a:t>
            </a:r>
            <a:r>
              <a:rPr lang="es-ES" dirty="0"/>
              <a:t>() para:</a:t>
            </a:r>
          </a:p>
          <a:p>
            <a:pPr lvl="1"/>
            <a:r>
              <a:rPr lang="es-ES" sz="2900" dirty="0"/>
              <a:t>realizar inicializaciones complejas poco después de la construcción.</a:t>
            </a:r>
          </a:p>
          <a:p>
            <a:pPr lvl="1"/>
            <a:r>
              <a:rPr lang="es-ES" sz="2900" dirty="0"/>
              <a:t>configurar el componente después de que Angular establezca las propiedades de entrada.</a:t>
            </a:r>
          </a:p>
          <a:p>
            <a:r>
              <a:rPr lang="es-ES" dirty="0"/>
              <a:t>Los constructores deben ser ligeros y seguros de construir. No deben solicitarse datos en un constructor de componentes. No debe de preocuparnos que un componente nuevo intente contactar a un servidor remoto cuando se haya creado para probar o antes de que se decida mostrarlo. Los constructores no deberían hacer más que establecer las variables locales iniciales en valores simples.</a:t>
            </a:r>
          </a:p>
          <a:p>
            <a:r>
              <a:rPr lang="es-ES" dirty="0"/>
              <a:t>Un </a:t>
            </a:r>
            <a:r>
              <a:rPr lang="es-ES" dirty="0" err="1"/>
              <a:t>ngOnInit</a:t>
            </a:r>
            <a:r>
              <a:rPr lang="es-ES" dirty="0"/>
              <a:t>() es un buen lugar para que un componente obtenga sus datos iniciales. Es donde pertenece la lógica pesada de inicialización.</a:t>
            </a:r>
          </a:p>
          <a:p>
            <a:r>
              <a:rPr lang="es-ES" dirty="0"/>
              <a:t>Hay que destacar que las propiedades de entrada de datos de una directiva no se establecen hasta después de la construcción. Eso es un problema si se quiere inicializar el componente en el constructor basándose en dichas propiedades. En cambio, ya se habrán establecido cuando se ejecute </a:t>
            </a:r>
            <a:r>
              <a:rPr lang="es-ES" dirty="0" err="1"/>
              <a:t>ngOnInit</a:t>
            </a:r>
            <a:r>
              <a:rPr lang="es-ES" dirty="0"/>
              <a:t>().</a:t>
            </a:r>
          </a:p>
          <a:p>
            <a:r>
              <a:rPr lang="es-ES" dirty="0"/>
              <a:t>Aunque para acceder a esas propiedades suele se preferible el método </a:t>
            </a:r>
            <a:r>
              <a:rPr lang="es-ES" dirty="0" err="1"/>
              <a:t>ngOnChanges</a:t>
            </a:r>
            <a:r>
              <a:rPr lang="es-ES" dirty="0"/>
              <a:t>() dado que se ejecuta antes que </a:t>
            </a:r>
            <a:r>
              <a:rPr lang="es-ES" dirty="0" err="1"/>
              <a:t>ngOnInit</a:t>
            </a:r>
            <a:r>
              <a:rPr lang="es-ES" dirty="0"/>
              <a:t>() y tantas veces como es necesario. Solo se llama a </a:t>
            </a:r>
            <a:r>
              <a:rPr lang="es-ES" dirty="0" err="1"/>
              <a:t>ngOnInit</a:t>
            </a:r>
            <a:r>
              <a:rPr lang="es-ES" dirty="0"/>
              <a:t>() una vez.</a:t>
            </a:r>
          </a:p>
        </p:txBody>
      </p:sp>
    </p:spTree>
    <p:extLst>
      <p:ext uri="{BB962C8B-B14F-4D97-AF65-F5344CB8AC3E}">
        <p14:creationId xmlns:p14="http://schemas.microsoft.com/office/powerpoint/2010/main" val="18516330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DoCheck</a:t>
            </a:r>
            <a:endParaRPr lang="es-ES" dirty="0"/>
          </a:p>
        </p:txBody>
      </p:sp>
      <p:sp>
        <p:nvSpPr>
          <p:cNvPr id="3" name="Marcador de contenido 2"/>
          <p:cNvSpPr>
            <a:spLocks noGrp="1"/>
          </p:cNvSpPr>
          <p:nvPr>
            <p:ph idx="1"/>
          </p:nvPr>
        </p:nvSpPr>
        <p:spPr>
          <a:xfrm>
            <a:off x="457200" y="1556792"/>
            <a:ext cx="8229600" cy="4853136"/>
          </a:xfrm>
        </p:spPr>
        <p:txBody>
          <a:bodyPr>
            <a:normAutofit fontScale="70000" lnSpcReduction="20000"/>
          </a:bodyPr>
          <a:lstStyle/>
          <a:p>
            <a:r>
              <a:rPr lang="es-ES" dirty="0"/>
              <a:t>Después de cada ciclo de detección de cambios se invoca </a:t>
            </a:r>
            <a:r>
              <a:rPr lang="es-ES" dirty="0" err="1"/>
              <a:t>ngDoCheck</a:t>
            </a:r>
            <a:r>
              <a:rPr lang="es-ES" dirty="0"/>
              <a:t>() para detectar y actuar sobre los cambios que Angular no atrapa por sí mismo.</a:t>
            </a:r>
          </a:p>
          <a:p>
            <a:r>
              <a:rPr lang="es-ES" dirty="0"/>
              <a:t>Debe inspeccionar ciertos valores de interés, capturando y comparando su estado actual con los valores anteriores cacheados.</a:t>
            </a:r>
          </a:p>
          <a:p>
            <a:r>
              <a:rPr lang="es-ES" dirty="0"/>
              <a:t>Si bien </a:t>
            </a:r>
            <a:r>
              <a:rPr lang="es-ES" dirty="0" err="1"/>
              <a:t>ngDoCheck</a:t>
            </a:r>
            <a:r>
              <a:rPr lang="es-ES" dirty="0"/>
              <a:t>() puede detectar cambios que Angular pasó por alto, tiene un costo aterrador dado que se llama con una frecuencia enorme, después de cada ciclo de detección de cambio, sin importar dónde ocurrió el cambio</a:t>
            </a:r>
          </a:p>
          <a:p>
            <a:r>
              <a:rPr lang="es-ES" dirty="0"/>
              <a:t>La mayoría de estas comprobaciones iniciales se desencadenan por la primera representación de Angular de datos no relacionados en otro lugar de la página. El simple hecho de pasar a otro &lt;input&gt; dispara una llamada y la mayoría de las llamadas no revelan cambios pertinentes. </a:t>
            </a:r>
          </a:p>
          <a:p>
            <a:r>
              <a:rPr lang="es-ES" dirty="0"/>
              <a:t>La implementación debe ser muy ligera o la experiencia de usuario se resiente.</a:t>
            </a:r>
          </a:p>
        </p:txBody>
      </p:sp>
    </p:spTree>
    <p:extLst>
      <p:ext uri="{BB962C8B-B14F-4D97-AF65-F5344CB8AC3E}">
        <p14:creationId xmlns:p14="http://schemas.microsoft.com/office/powerpoint/2010/main" val="2454094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TypeScript </a:t>
            </a:r>
          </a:p>
        </p:txBody>
      </p:sp>
      <p:sp>
        <p:nvSpPr>
          <p:cNvPr id="3" name="Marcador de contenido 2"/>
          <p:cNvSpPr>
            <a:spLocks noGrp="1"/>
          </p:cNvSpPr>
          <p:nvPr>
            <p:ph idx="1"/>
          </p:nvPr>
        </p:nvSpPr>
        <p:spPr/>
        <p:txBody>
          <a:bodyPr>
            <a:normAutofit fontScale="62500" lnSpcReduction="20000"/>
          </a:bodyPr>
          <a:lstStyle/>
          <a:p>
            <a:r>
              <a:rPr lang="es-ES" dirty="0"/>
              <a:t>El lenguaje TypeScript fue ideado por </a:t>
            </a:r>
            <a:r>
              <a:rPr lang="es-ES" dirty="0" err="1"/>
              <a:t>Anders</a:t>
            </a:r>
            <a:r>
              <a:rPr lang="es-ES" dirty="0"/>
              <a:t> </a:t>
            </a:r>
            <a:r>
              <a:rPr lang="es-ES" dirty="0" err="1"/>
              <a:t>Hejlsberg</a:t>
            </a:r>
            <a:r>
              <a:rPr lang="es-ES" dirty="0"/>
              <a:t> – autor de Turbo Pascal, Delphi, C# y arquitecto principal de .NET- como un </a:t>
            </a:r>
            <a:r>
              <a:rPr lang="es-ES" dirty="0" err="1"/>
              <a:t>supraconjunto</a:t>
            </a:r>
            <a:r>
              <a:rPr lang="es-ES" dirty="0"/>
              <a:t> de JavaScript que permitiese utilizar tipos estáticos y otras características de los lenguajes avanzados como la Programación Orientada a Objetos. </a:t>
            </a:r>
          </a:p>
          <a:p>
            <a:r>
              <a:rPr lang="es-ES" dirty="0"/>
              <a:t>TypeScript es un lenguaje Open </a:t>
            </a:r>
            <a:r>
              <a:rPr lang="es-ES" dirty="0" err="1"/>
              <a:t>Source</a:t>
            </a:r>
            <a:r>
              <a:rPr lang="es-ES" dirty="0"/>
              <a:t> basado en JavaScript y que se integra perfectamente con otro código JavaScript, solucionando algunos de los principales problemas que tiene JavaScript:</a:t>
            </a:r>
          </a:p>
          <a:p>
            <a:pPr lvl="1"/>
            <a:r>
              <a:rPr lang="es-ES" dirty="0"/>
              <a:t>Falta de </a:t>
            </a:r>
            <a:r>
              <a:rPr lang="es-ES" dirty="0" err="1"/>
              <a:t>tipado</a:t>
            </a:r>
            <a:r>
              <a:rPr lang="es-ES" dirty="0"/>
              <a:t> fuerte y estático.</a:t>
            </a:r>
          </a:p>
          <a:p>
            <a:pPr lvl="1"/>
            <a:r>
              <a:rPr lang="es-ES" dirty="0"/>
              <a:t>Falta de “</a:t>
            </a:r>
            <a:r>
              <a:rPr lang="es-ES" dirty="0" err="1"/>
              <a:t>Syntactic</a:t>
            </a:r>
            <a:r>
              <a:rPr lang="es-ES" dirty="0"/>
              <a:t> </a:t>
            </a:r>
            <a:r>
              <a:rPr lang="es-ES" dirty="0" err="1"/>
              <a:t>Sugar</a:t>
            </a:r>
            <a:r>
              <a:rPr lang="es-ES" dirty="0"/>
              <a:t>” para la creación de clases</a:t>
            </a:r>
          </a:p>
          <a:p>
            <a:pPr lvl="1"/>
            <a:r>
              <a:rPr lang="es-ES" dirty="0"/>
              <a:t>Falta de interfaces (aumenta el acoplamiento ya que obliga a programar hacia la implementación)</a:t>
            </a:r>
          </a:p>
          <a:p>
            <a:pPr lvl="1"/>
            <a:r>
              <a:rPr lang="es-ES" dirty="0"/>
              <a:t>Módulos (parcialmente resuelto con require.js, aunque está lejos de ser perfecto)</a:t>
            </a:r>
          </a:p>
          <a:p>
            <a:r>
              <a:rPr lang="es-ES" dirty="0"/>
              <a:t>TypeScript es un lenguaje con una sintaxis bastante parecida a la de C# y Java, por lo que es fácil aprender TypeScript para los desarrolladores con experiencia en estos lenguajes y en JavaScript.</a:t>
            </a:r>
          </a:p>
        </p:txBody>
      </p:sp>
    </p:spTree>
    <p:extLst>
      <p:ext uri="{BB962C8B-B14F-4D97-AF65-F5344CB8AC3E}">
        <p14:creationId xmlns:p14="http://schemas.microsoft.com/office/powerpoint/2010/main" val="358666461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AfterContent</a:t>
            </a:r>
            <a:endParaRPr lang="es-ES" dirty="0"/>
          </a:p>
        </p:txBody>
      </p:sp>
      <p:sp>
        <p:nvSpPr>
          <p:cNvPr id="3" name="Marcador de contenido 2"/>
          <p:cNvSpPr>
            <a:spLocks noGrp="1"/>
          </p:cNvSpPr>
          <p:nvPr>
            <p:ph idx="1"/>
          </p:nvPr>
        </p:nvSpPr>
        <p:spPr/>
        <p:txBody>
          <a:bodyPr>
            <a:normAutofit fontScale="70000" lnSpcReduction="20000"/>
          </a:bodyPr>
          <a:lstStyle/>
          <a:p>
            <a:r>
              <a:rPr lang="es-ES" dirty="0" err="1"/>
              <a:t>ngAfterContentInit</a:t>
            </a:r>
            <a:r>
              <a:rPr lang="es-ES" dirty="0"/>
              <a:t>() y </a:t>
            </a:r>
            <a:r>
              <a:rPr lang="es-ES" dirty="0" err="1"/>
              <a:t>ngAfterContentChecked</a:t>
            </a:r>
            <a:r>
              <a:rPr lang="es-ES" dirty="0"/>
              <a:t>() se invocan después de que Angular proyecta contenido externo en el componente, </a:t>
            </a:r>
            <a:r>
              <a:rPr lang="es-ES" dirty="0" err="1"/>
              <a:t>textContent</a:t>
            </a:r>
            <a:r>
              <a:rPr lang="es-ES" dirty="0"/>
              <a:t> del componente.</a:t>
            </a:r>
          </a:p>
          <a:p>
            <a:r>
              <a:rPr lang="es-ES" dirty="0"/>
              <a:t>La proyección de contenido es una forma de importar contenido HTML desde fuera del componente e insertar ese contenido en la plantilla del componente en el lugar designado (anteriormente </a:t>
            </a:r>
            <a:r>
              <a:rPr lang="es-ES" dirty="0" err="1"/>
              <a:t>transclusión</a:t>
            </a:r>
            <a:r>
              <a:rPr lang="es-ES" dirty="0"/>
              <a:t>).</a:t>
            </a:r>
          </a:p>
          <a:p>
            <a:pPr marL="457200" lvl="1" indent="0">
              <a:buNone/>
            </a:pPr>
            <a:r>
              <a:rPr lang="es-ES" dirty="0"/>
              <a:t>&lt;app-demo&gt;Mi contenido&lt;/app-demo&gt;</a:t>
            </a:r>
          </a:p>
          <a:p>
            <a:r>
              <a:rPr lang="es-ES" dirty="0"/>
              <a:t>Nunca debe colocarse contenido entre las </a:t>
            </a:r>
            <a:r>
              <a:rPr lang="es-ES" dirty="0" err="1"/>
              <a:t>tag</a:t>
            </a:r>
            <a:r>
              <a:rPr lang="es-ES" dirty="0"/>
              <a:t> de un componente a menos que se tenga la intención de proyectar ese contenido en el componente.</a:t>
            </a:r>
          </a:p>
          <a:p>
            <a:r>
              <a:rPr lang="es-ES" dirty="0"/>
              <a:t>Actúan basándose en valores cambiantes en un elemento secundario de contenido, que solo se pueden obtener consultando a través de la propiedad decorada con @</a:t>
            </a:r>
            <a:r>
              <a:rPr lang="es-ES" dirty="0" err="1"/>
              <a:t>ContentChild</a:t>
            </a:r>
            <a:r>
              <a:rPr lang="es-ES" dirty="0"/>
              <a:t>.</a:t>
            </a:r>
          </a:p>
          <a:p>
            <a:endParaRPr lang="es-ES" dirty="0"/>
          </a:p>
        </p:txBody>
      </p:sp>
    </p:spTree>
    <p:extLst>
      <p:ext uri="{BB962C8B-B14F-4D97-AF65-F5344CB8AC3E}">
        <p14:creationId xmlns:p14="http://schemas.microsoft.com/office/powerpoint/2010/main" val="23943520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AfterView</a:t>
            </a:r>
            <a:endParaRPr lang="es-ES" dirty="0"/>
          </a:p>
        </p:txBody>
      </p:sp>
      <p:sp>
        <p:nvSpPr>
          <p:cNvPr id="3" name="Marcador de contenido 2"/>
          <p:cNvSpPr>
            <a:spLocks noGrp="1"/>
          </p:cNvSpPr>
          <p:nvPr>
            <p:ph idx="1"/>
          </p:nvPr>
        </p:nvSpPr>
        <p:spPr>
          <a:xfrm>
            <a:off x="457200" y="1556792"/>
            <a:ext cx="8229600" cy="4925144"/>
          </a:xfrm>
        </p:spPr>
        <p:txBody>
          <a:bodyPr>
            <a:normAutofit fontScale="70000" lnSpcReduction="20000"/>
          </a:bodyPr>
          <a:lstStyle/>
          <a:p>
            <a:r>
              <a:rPr lang="es-ES" dirty="0" err="1"/>
              <a:t>ngAfterViewInit</a:t>
            </a:r>
            <a:r>
              <a:rPr lang="es-ES" dirty="0"/>
              <a:t>() y </a:t>
            </a:r>
            <a:r>
              <a:rPr lang="es-ES" dirty="0" err="1"/>
              <a:t>ngAfterViewChecked</a:t>
            </a:r>
            <a:r>
              <a:rPr lang="es-ES" dirty="0"/>
              <a:t>() se invocan después de que Angular cree las vistas secundarias de un componente.</a:t>
            </a:r>
          </a:p>
          <a:p>
            <a:r>
              <a:rPr lang="es-ES" dirty="0"/>
              <a:t>Actúan basándose en valores cambiantes dentro de la vista secundaria, que solo se pueden obtener consultando la vista secundaria a través de la propiedad decorada con @</a:t>
            </a:r>
            <a:r>
              <a:rPr lang="es-ES" dirty="0" err="1"/>
              <a:t>ViewChild</a:t>
            </a:r>
            <a:r>
              <a:rPr lang="es-ES" dirty="0"/>
              <a:t>.</a:t>
            </a:r>
          </a:p>
          <a:p>
            <a:r>
              <a:rPr lang="es-ES" dirty="0"/>
              <a:t>La regla de flujo de datos unidireccionales de Angular prohíbe las actualizaciones de la vista una vez que se haya compuesto. Ambos ganchos se disparan después de que se haya compuesto la vista del componente.</a:t>
            </a:r>
          </a:p>
          <a:p>
            <a:r>
              <a:rPr lang="es-ES" dirty="0"/>
              <a:t>Angular lanza un error si el gancho actualiza inmediatamente una propiedad enlazada a datos del componente, hay que posponerla a un ciclo la modificación.</a:t>
            </a:r>
          </a:p>
          <a:p>
            <a:pPr marL="457200" lvl="1" indent="0">
              <a:buNone/>
            </a:pPr>
            <a:r>
              <a:rPr lang="es-ES" dirty="0" err="1"/>
              <a:t>window.setTimeout</a:t>
            </a:r>
            <a:r>
              <a:rPr lang="es-ES" dirty="0"/>
              <a:t>(() =&gt; </a:t>
            </a:r>
            <a:r>
              <a:rPr lang="es-ES" dirty="0" err="1"/>
              <a:t>vm.model</a:t>
            </a:r>
            <a:r>
              <a:rPr lang="es-ES" dirty="0"/>
              <a:t> = </a:t>
            </a:r>
            <a:r>
              <a:rPr lang="es-ES" dirty="0" err="1"/>
              <a:t>value</a:t>
            </a:r>
            <a:r>
              <a:rPr lang="es-ES" dirty="0"/>
              <a:t>, 0);</a:t>
            </a:r>
          </a:p>
          <a:p>
            <a:r>
              <a:rPr lang="es-ES" dirty="0"/>
              <a:t>Angular llama con frecuencia </a:t>
            </a:r>
            <a:r>
              <a:rPr lang="es-ES" dirty="0" err="1"/>
              <a:t>AfterViewChecked</a:t>
            </a:r>
            <a:r>
              <a:rPr lang="es-ES" dirty="0"/>
              <a:t>(), a menudo cuando no hay cambios de interés. La implementación debe ser muy ligera o la experiencia de usuario se resiente.</a:t>
            </a:r>
          </a:p>
          <a:p>
            <a:endParaRPr lang="es-ES" dirty="0"/>
          </a:p>
        </p:txBody>
      </p:sp>
    </p:spTree>
    <p:extLst>
      <p:ext uri="{BB962C8B-B14F-4D97-AF65-F5344CB8AC3E}">
        <p14:creationId xmlns:p14="http://schemas.microsoft.com/office/powerpoint/2010/main" val="357708448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AfterContent</a:t>
            </a:r>
            <a:r>
              <a:rPr lang="es-ES" dirty="0"/>
              <a:t> y </a:t>
            </a:r>
            <a:r>
              <a:rPr lang="es-ES" dirty="0" err="1"/>
              <a:t>AfterView</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Aunque </a:t>
            </a:r>
            <a:r>
              <a:rPr lang="es-ES" dirty="0" err="1"/>
              <a:t>AfterContent</a:t>
            </a:r>
            <a:r>
              <a:rPr lang="es-ES" dirty="0"/>
              <a:t> y </a:t>
            </a:r>
            <a:r>
              <a:rPr lang="es-ES" dirty="0" err="1"/>
              <a:t>AfterView</a:t>
            </a:r>
            <a:r>
              <a:rPr lang="es-ES" dirty="0"/>
              <a:t> son similares, la diferencia clave está en el componente hijo:</a:t>
            </a:r>
          </a:p>
          <a:p>
            <a:pPr lvl="1"/>
            <a:r>
              <a:rPr lang="es-ES" dirty="0"/>
              <a:t>Los ganchos </a:t>
            </a:r>
            <a:r>
              <a:rPr lang="es-ES" dirty="0" err="1"/>
              <a:t>AfterContent</a:t>
            </a:r>
            <a:r>
              <a:rPr lang="es-ES" dirty="0"/>
              <a:t> se refieren con @</a:t>
            </a:r>
            <a:r>
              <a:rPr lang="es-ES" dirty="0" err="1"/>
              <a:t>ContentChildren</a:t>
            </a:r>
            <a:r>
              <a:rPr lang="es-ES" dirty="0"/>
              <a:t> a los componentes secundarios que Angular </a:t>
            </a:r>
            <a:r>
              <a:rPr lang="es-ES" b="1" dirty="0"/>
              <a:t>proyectó </a:t>
            </a:r>
            <a:r>
              <a:rPr lang="es-ES" dirty="0"/>
              <a:t>en el componente.</a:t>
            </a:r>
          </a:p>
          <a:p>
            <a:pPr lvl="1"/>
            <a:r>
              <a:rPr lang="es-ES" dirty="0"/>
              <a:t>Los ganchos de </a:t>
            </a:r>
            <a:r>
              <a:rPr lang="es-ES" dirty="0" err="1"/>
              <a:t>AfterView</a:t>
            </a:r>
            <a:r>
              <a:rPr lang="es-ES" dirty="0"/>
              <a:t> se refieren con @</a:t>
            </a:r>
            <a:r>
              <a:rPr lang="es-ES" dirty="0" err="1"/>
              <a:t>ViewChildren</a:t>
            </a:r>
            <a:r>
              <a:rPr lang="es-ES" dirty="0"/>
              <a:t> a los componentes secundarios cuyas etiquetas de elemento aparecen </a:t>
            </a:r>
            <a:r>
              <a:rPr lang="es-ES" b="1" dirty="0"/>
              <a:t>dentro de la plantilla</a:t>
            </a:r>
            <a:r>
              <a:rPr lang="es-ES" dirty="0"/>
              <a:t> del componente.</a:t>
            </a:r>
          </a:p>
          <a:p>
            <a:r>
              <a:rPr lang="es-ES" dirty="0"/>
              <a:t>Otra diferencia radica en que </a:t>
            </a:r>
            <a:r>
              <a:rPr lang="es-ES" dirty="0" err="1"/>
              <a:t>AfterContent</a:t>
            </a:r>
            <a:r>
              <a:rPr lang="es-ES" dirty="0"/>
              <a:t> puede modificar inmediatamente las propiedades de enlace de datos del componente sin necesidad de esperar: Angular completa la composición del contenido proyectado antes de finalizar la composición de la vista del componente.</a:t>
            </a:r>
          </a:p>
          <a:p>
            <a:endParaRPr lang="es-ES" dirty="0"/>
          </a:p>
        </p:txBody>
      </p:sp>
    </p:spTree>
    <p:extLst>
      <p:ext uri="{BB962C8B-B14F-4D97-AF65-F5344CB8AC3E}">
        <p14:creationId xmlns:p14="http://schemas.microsoft.com/office/powerpoint/2010/main" val="24650406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err="1"/>
              <a:t>OnDestroy</a:t>
            </a:r>
            <a:r>
              <a:rPr lang="es-ES" dirty="0"/>
              <a:t> </a:t>
            </a:r>
          </a:p>
        </p:txBody>
      </p:sp>
      <p:sp>
        <p:nvSpPr>
          <p:cNvPr id="3" name="Marcador de contenido 2"/>
          <p:cNvSpPr>
            <a:spLocks noGrp="1"/>
          </p:cNvSpPr>
          <p:nvPr>
            <p:ph idx="1"/>
          </p:nvPr>
        </p:nvSpPr>
        <p:spPr/>
        <p:txBody>
          <a:bodyPr>
            <a:normAutofit fontScale="77500" lnSpcReduction="20000"/>
          </a:bodyPr>
          <a:lstStyle/>
          <a:p>
            <a:r>
              <a:rPr lang="es-ES" dirty="0"/>
              <a:t>Debe implementarse la lógica de limpieza en </a:t>
            </a:r>
            <a:r>
              <a:rPr lang="es-ES" dirty="0" err="1"/>
              <a:t>ngOnDestroy</a:t>
            </a:r>
            <a:r>
              <a:rPr lang="es-ES" dirty="0"/>
              <a:t>(), la lógica que debe ejecutarse antes de que Angular destruya la directiva.</a:t>
            </a:r>
          </a:p>
          <a:p>
            <a:r>
              <a:rPr lang="es-ES" dirty="0"/>
              <a:t>Este es el momento de notificar a otra parte de la aplicación que el componente va a desaparecer.</a:t>
            </a:r>
          </a:p>
          <a:p>
            <a:r>
              <a:rPr lang="es-ES" dirty="0"/>
              <a:t>Es el lugar para:</a:t>
            </a:r>
          </a:p>
          <a:p>
            <a:pPr lvl="1"/>
            <a:r>
              <a:rPr lang="es-ES" dirty="0"/>
              <a:t>Liberar recursos que no serán eliminados automáticamente por el recolector de basura. </a:t>
            </a:r>
          </a:p>
          <a:p>
            <a:pPr lvl="1"/>
            <a:r>
              <a:rPr lang="es-ES" dirty="0"/>
              <a:t>Darse de baja de Observables y eventos DOM. </a:t>
            </a:r>
          </a:p>
          <a:p>
            <a:pPr lvl="1"/>
            <a:r>
              <a:rPr lang="es-ES" dirty="0"/>
              <a:t>Detener temporizadores.</a:t>
            </a:r>
          </a:p>
          <a:p>
            <a:pPr lvl="1"/>
            <a:r>
              <a:rPr lang="es-ES" dirty="0"/>
              <a:t>Eliminar el registro de todas las devoluciones de llamada que se registraron en servicios globales o de aplicaciones. </a:t>
            </a:r>
          </a:p>
          <a:p>
            <a:r>
              <a:rPr lang="es-ES" dirty="0"/>
              <a:t>Nos arriesgamos a fugas de memoria si no se hace.</a:t>
            </a:r>
          </a:p>
        </p:txBody>
      </p:sp>
    </p:spTree>
    <p:extLst>
      <p:ext uri="{BB962C8B-B14F-4D97-AF65-F5344CB8AC3E}">
        <p14:creationId xmlns:p14="http://schemas.microsoft.com/office/powerpoint/2010/main" val="21810060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Detección de cambios</a:t>
            </a:r>
          </a:p>
        </p:txBody>
      </p:sp>
      <p:sp>
        <p:nvSpPr>
          <p:cNvPr id="3" name="Marcador de contenido 2"/>
          <p:cNvSpPr>
            <a:spLocks noGrp="1"/>
          </p:cNvSpPr>
          <p:nvPr>
            <p:ph idx="1"/>
          </p:nvPr>
        </p:nvSpPr>
        <p:spPr/>
        <p:txBody>
          <a:bodyPr>
            <a:normAutofit fontScale="62500" lnSpcReduction="20000"/>
          </a:bodyPr>
          <a:lstStyle/>
          <a:p>
            <a:r>
              <a:rPr lang="es-ES" dirty="0"/>
              <a:t>El mayor reto de cualquier </a:t>
            </a:r>
            <a:r>
              <a:rPr lang="es-ES" dirty="0" err="1"/>
              <a:t>framework</a:t>
            </a:r>
            <a:r>
              <a:rPr lang="es-ES" dirty="0"/>
              <a:t> </a:t>
            </a:r>
            <a:r>
              <a:rPr lang="es-ES" dirty="0" err="1"/>
              <a:t>Javascript</a:t>
            </a:r>
            <a:r>
              <a:rPr lang="es-ES" dirty="0"/>
              <a:t> es mantener sincronizado el estado del componente con su representación en la vista mediante nodos DOM dado que el proceso de </a:t>
            </a:r>
            <a:r>
              <a:rPr lang="es-ES" dirty="0" err="1"/>
              <a:t>renderizado</a:t>
            </a:r>
            <a:r>
              <a:rPr lang="es-ES" dirty="0"/>
              <a:t> es lo más costoso a nivel de proceso.</a:t>
            </a:r>
          </a:p>
          <a:p>
            <a:r>
              <a:rPr lang="es-ES" dirty="0"/>
              <a:t>Angular tiene una mecanismo denominado </a:t>
            </a:r>
            <a:r>
              <a:rPr lang="es-ES" dirty="0" err="1"/>
              <a:t>ChangeDetector</a:t>
            </a:r>
            <a:r>
              <a:rPr lang="es-ES" dirty="0"/>
              <a:t> para detectar inconsistencias (cambios), entre el estado del componente y la vista. El desarrollador es responsable de actualizar el modelo de la aplicación y Angular, mediante la detección de cambios, es responsable de reflejar el estado del modelo en la vista.</a:t>
            </a:r>
          </a:p>
          <a:p>
            <a:r>
              <a:rPr lang="es-ES" dirty="0"/>
              <a:t>El </a:t>
            </a:r>
            <a:r>
              <a:rPr lang="es-ES" dirty="0" err="1"/>
              <a:t>ChangeDetector</a:t>
            </a:r>
            <a:r>
              <a:rPr lang="es-ES" dirty="0"/>
              <a:t> es un algoritmo ultra eficiente, optimizado para la maquina virtual de </a:t>
            </a:r>
            <a:r>
              <a:rPr lang="es-ES" dirty="0" err="1"/>
              <a:t>Javascript</a:t>
            </a:r>
            <a:r>
              <a:rPr lang="es-ES" dirty="0"/>
              <a:t>, dado que se genera (en tiempo de </a:t>
            </a:r>
            <a:r>
              <a:rPr lang="es-ES" dirty="0" err="1"/>
              <a:t>transpilación</a:t>
            </a:r>
            <a:r>
              <a:rPr lang="es-ES" dirty="0"/>
              <a:t>) un gestor de cambios especifico para cada componente.</a:t>
            </a:r>
          </a:p>
          <a:p>
            <a:r>
              <a:rPr lang="es-ES" dirty="0"/>
              <a:t>Es un mecanismo que se comienza a ejecutar en el nodo padre (</a:t>
            </a:r>
            <a:r>
              <a:rPr lang="es-ES" dirty="0" err="1"/>
              <a:t>root-element</a:t>
            </a:r>
            <a:r>
              <a:rPr lang="es-ES" dirty="0"/>
              <a:t>) y que se va propagando a cada nodo hijo. </a:t>
            </a:r>
          </a:p>
          <a:p>
            <a:r>
              <a:rPr lang="es-ES" dirty="0"/>
              <a:t>Si se detecta un cambio no aplicado en la vista, éste generará una modificación en el árbol DOM.</a:t>
            </a:r>
          </a:p>
        </p:txBody>
      </p:sp>
    </p:spTree>
    <p:extLst>
      <p:ext uri="{BB962C8B-B14F-4D97-AF65-F5344CB8AC3E}">
        <p14:creationId xmlns:p14="http://schemas.microsoft.com/office/powerpoint/2010/main" val="32548558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ChangeDetector</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En tiempo de ejecución, Angular creará clases especiales que se denominan detectores de cambios, uno por cada componente que hemos definido. Por ejemplo, Angular creará dos clases: </a:t>
            </a:r>
            <a:r>
              <a:rPr lang="es-ES" dirty="0" err="1"/>
              <a:t>AppComponent</a:t>
            </a:r>
            <a:r>
              <a:rPr lang="es-ES" dirty="0"/>
              <a:t> y </a:t>
            </a:r>
            <a:r>
              <a:rPr lang="es-ES" dirty="0" err="1"/>
              <a:t>AppComponent_ChangeDetector</a:t>
            </a:r>
            <a:r>
              <a:rPr lang="es-ES" dirty="0"/>
              <a:t>.</a:t>
            </a:r>
          </a:p>
          <a:p>
            <a:r>
              <a:rPr lang="es-ES" dirty="0"/>
              <a:t>El objetivo de los detectores de cambio es saber qué propiedades del modelo se utilizaron en la plantilla de un componente y que han cambiado desde la última vez que se ejecutó el proceso de detección de cambios.</a:t>
            </a:r>
          </a:p>
          <a:p>
            <a:r>
              <a:rPr lang="es-ES" dirty="0"/>
              <a:t>Para saberlo, Angular crea una instancia de la clase de detector de cambio apropiada con un enlace al componente que se supone que debe verificar y propiedades para almacenar los valores anteriores de las propiedades. </a:t>
            </a:r>
          </a:p>
          <a:p>
            <a:r>
              <a:rPr lang="es-ES" dirty="0"/>
              <a:t>Cuando el proceso de detección de cambios quiere saber si la instancia del componente ha cambiado, ejecutará el método </a:t>
            </a:r>
            <a:r>
              <a:rPr lang="es-ES" dirty="0" err="1"/>
              <a:t>detectChanges</a:t>
            </a:r>
            <a:r>
              <a:rPr lang="es-ES" dirty="0"/>
              <a:t> pasando los valores actuales del modelo para compararlos con los anteriores. Si se detecta un cambio, cachea los nuevos valores y el componente se actualiza.</a:t>
            </a:r>
          </a:p>
        </p:txBody>
      </p:sp>
    </p:spTree>
    <p:extLst>
      <p:ext uri="{BB962C8B-B14F-4D97-AF65-F5344CB8AC3E}">
        <p14:creationId xmlns:p14="http://schemas.microsoft.com/office/powerpoint/2010/main" val="12258252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Como detectar cambios</a:t>
            </a:r>
          </a:p>
        </p:txBody>
      </p:sp>
      <p:sp>
        <p:nvSpPr>
          <p:cNvPr id="3" name="Marcador de contenido 2"/>
          <p:cNvSpPr>
            <a:spLocks noGrp="1"/>
          </p:cNvSpPr>
          <p:nvPr>
            <p:ph idx="1"/>
          </p:nvPr>
        </p:nvSpPr>
        <p:spPr/>
        <p:txBody>
          <a:bodyPr>
            <a:normAutofit fontScale="77500" lnSpcReduction="20000"/>
          </a:bodyPr>
          <a:lstStyle/>
          <a:p>
            <a:r>
              <a:rPr lang="es-ES" dirty="0"/>
              <a:t>Conseguir un buen rendimiento en la aplicación, va a estar muy relacionado con cuántas veces (y con qué frecuencia), se ejecuta el proceso de detección de cambios.</a:t>
            </a:r>
          </a:p>
          <a:p>
            <a:r>
              <a:rPr lang="es-ES" dirty="0"/>
              <a:t>En el 99% de los casos, el cambio en el estado del componente está provocado por:</a:t>
            </a:r>
          </a:p>
          <a:p>
            <a:pPr lvl="1"/>
            <a:r>
              <a:rPr lang="es-ES" dirty="0"/>
              <a:t>Eventos en la interfaz (</a:t>
            </a:r>
            <a:r>
              <a:rPr lang="es-ES" dirty="0" err="1"/>
              <a:t>clicks</a:t>
            </a:r>
            <a:r>
              <a:rPr lang="es-ES" dirty="0"/>
              <a:t>, </a:t>
            </a:r>
            <a:r>
              <a:rPr lang="es-ES" dirty="0" err="1"/>
              <a:t>mouseover</a:t>
            </a:r>
            <a:r>
              <a:rPr lang="es-ES" dirty="0"/>
              <a:t>, </a:t>
            </a:r>
            <a:r>
              <a:rPr lang="es-ES" dirty="0" err="1"/>
              <a:t>resizes</a:t>
            </a:r>
            <a:r>
              <a:rPr lang="es-ES" dirty="0"/>
              <a:t>, </a:t>
            </a:r>
            <a:r>
              <a:rPr lang="es-ES" dirty="0" err="1"/>
              <a:t>etc</a:t>
            </a:r>
            <a:r>
              <a:rPr lang="es-ES" dirty="0"/>
              <a:t>)</a:t>
            </a:r>
          </a:p>
          <a:p>
            <a:pPr lvl="1"/>
            <a:r>
              <a:rPr lang="es-ES" dirty="0"/>
              <a:t>Peticiones Ajax</a:t>
            </a:r>
          </a:p>
          <a:p>
            <a:pPr lvl="1"/>
            <a:r>
              <a:rPr lang="es-ES" dirty="0"/>
              <a:t>Ejecuciones dentro de temporizadores (</a:t>
            </a:r>
            <a:r>
              <a:rPr lang="es-ES" dirty="0" err="1"/>
              <a:t>setTimeout</a:t>
            </a:r>
            <a:r>
              <a:rPr lang="es-ES" dirty="0"/>
              <a:t> o </a:t>
            </a:r>
            <a:r>
              <a:rPr lang="es-ES" dirty="0" err="1"/>
              <a:t>setInterval</a:t>
            </a:r>
            <a:r>
              <a:rPr lang="es-ES" dirty="0"/>
              <a:t>)</a:t>
            </a:r>
          </a:p>
          <a:p>
            <a:r>
              <a:rPr lang="es-ES" dirty="0"/>
              <a:t>Se puede concluir con cierta seguridad que se deben actualizar las vistas (o comprobarlo al menos) después de producirse uno de estos tres supuestos.</a:t>
            </a:r>
          </a:p>
        </p:txBody>
      </p:sp>
    </p:spTree>
    <p:extLst>
      <p:ext uri="{BB962C8B-B14F-4D97-AF65-F5344CB8AC3E}">
        <p14:creationId xmlns:p14="http://schemas.microsoft.com/office/powerpoint/2010/main" val="17113876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zone.js</a:t>
            </a:r>
          </a:p>
        </p:txBody>
      </p:sp>
      <p:sp>
        <p:nvSpPr>
          <p:cNvPr id="3" name="Marcador de contenido 2"/>
          <p:cNvSpPr>
            <a:spLocks noGrp="1"/>
          </p:cNvSpPr>
          <p:nvPr>
            <p:ph idx="1"/>
          </p:nvPr>
        </p:nvSpPr>
        <p:spPr>
          <a:xfrm>
            <a:off x="457200" y="1556792"/>
            <a:ext cx="8229600" cy="4925144"/>
          </a:xfrm>
        </p:spPr>
        <p:txBody>
          <a:bodyPr>
            <a:normAutofit fontScale="77500" lnSpcReduction="20000"/>
          </a:bodyPr>
          <a:lstStyle/>
          <a:p>
            <a:r>
              <a:rPr lang="es-ES" dirty="0"/>
              <a:t>Zone.js crea un contexto de ejecución para operaciones asíncronas. Una zona se encarga de ejecutar una porción de código asíncrono, siendo capaz de conocer cuando terminan todas las operaciones asíncronas.</a:t>
            </a:r>
          </a:p>
          <a:p>
            <a:r>
              <a:rPr lang="es-ES" dirty="0" err="1"/>
              <a:t>Zone</a:t>
            </a:r>
            <a:r>
              <a:rPr lang="es-ES" dirty="0"/>
              <a:t> dispone del método run que recibe como argumento la función a ejecutar con las acciones asíncronas y termina cuando concluyen todas las acciones pendientes.</a:t>
            </a:r>
          </a:p>
          <a:p>
            <a:r>
              <a:rPr lang="es-ES" dirty="0"/>
              <a:t>Una zona tiene varios </a:t>
            </a:r>
            <a:r>
              <a:rPr lang="es-ES" dirty="0" err="1"/>
              <a:t>hooks</a:t>
            </a:r>
            <a:r>
              <a:rPr lang="es-ES" dirty="0"/>
              <a:t> disponibles:</a:t>
            </a:r>
          </a:p>
          <a:p>
            <a:pPr lvl="1"/>
            <a:r>
              <a:rPr lang="es-ES" dirty="0" err="1"/>
              <a:t>onZoneCreated</a:t>
            </a:r>
            <a:r>
              <a:rPr lang="es-ES" dirty="0"/>
              <a:t>  (al crear un nuevo </a:t>
            </a:r>
            <a:r>
              <a:rPr lang="es-ES" dirty="0" err="1"/>
              <a:t>fork</a:t>
            </a:r>
            <a:r>
              <a:rPr lang="es-ES" dirty="0"/>
              <a:t>)</a:t>
            </a:r>
          </a:p>
          <a:p>
            <a:pPr lvl="1"/>
            <a:r>
              <a:rPr lang="es-ES" dirty="0" err="1"/>
              <a:t>beforeTask</a:t>
            </a:r>
            <a:r>
              <a:rPr lang="es-ES" dirty="0"/>
              <a:t>  (antes de ejecutar una nueva tarea con </a:t>
            </a:r>
            <a:r>
              <a:rPr lang="es-ES" dirty="0" err="1"/>
              <a:t>zone.run</a:t>
            </a:r>
            <a:r>
              <a:rPr lang="es-ES" dirty="0"/>
              <a:t>)</a:t>
            </a:r>
          </a:p>
          <a:p>
            <a:pPr lvl="1"/>
            <a:r>
              <a:rPr lang="es-ES" dirty="0" err="1"/>
              <a:t>afterTask</a:t>
            </a:r>
            <a:r>
              <a:rPr lang="es-ES" dirty="0"/>
              <a:t> (después de ejecutar la tarea con </a:t>
            </a:r>
            <a:r>
              <a:rPr lang="es-ES" dirty="0" err="1"/>
              <a:t>zone.run</a:t>
            </a:r>
            <a:r>
              <a:rPr lang="es-ES" dirty="0"/>
              <a:t>)</a:t>
            </a:r>
          </a:p>
          <a:p>
            <a:pPr lvl="1"/>
            <a:r>
              <a:rPr lang="es-ES" dirty="0" err="1"/>
              <a:t>onError</a:t>
            </a:r>
            <a:r>
              <a:rPr lang="es-ES" dirty="0"/>
              <a:t> (Se ejecuta con cualquier error lanzado desde </a:t>
            </a:r>
            <a:r>
              <a:rPr lang="es-ES" dirty="0" err="1"/>
              <a:t>zone.run</a:t>
            </a:r>
            <a:r>
              <a:rPr lang="es-ES" dirty="0"/>
              <a:t>)</a:t>
            </a:r>
          </a:p>
          <a:p>
            <a:r>
              <a:rPr lang="es-ES" dirty="0"/>
              <a:t>Al hacer un </a:t>
            </a:r>
            <a:r>
              <a:rPr lang="es-ES" dirty="0" err="1"/>
              <a:t>fork</a:t>
            </a:r>
            <a:r>
              <a:rPr lang="es-ES" dirty="0"/>
              <a:t> en una zona se obtiene una nueva zona con todos los </a:t>
            </a:r>
            <a:r>
              <a:rPr lang="es-ES" dirty="0" err="1"/>
              <a:t>hooks</a:t>
            </a:r>
            <a:r>
              <a:rPr lang="es-ES" dirty="0"/>
              <a:t> definidos en su padre.</a:t>
            </a:r>
          </a:p>
        </p:txBody>
      </p:sp>
    </p:spTree>
    <p:extLst>
      <p:ext uri="{BB962C8B-B14F-4D97-AF65-F5344CB8AC3E}">
        <p14:creationId xmlns:p14="http://schemas.microsoft.com/office/powerpoint/2010/main" val="1792831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zone.js</a:t>
            </a:r>
          </a:p>
        </p:txBody>
      </p:sp>
      <p:sp>
        <p:nvSpPr>
          <p:cNvPr id="3" name="Marcador de contenido 2"/>
          <p:cNvSpPr>
            <a:spLocks noGrp="1"/>
          </p:cNvSpPr>
          <p:nvPr>
            <p:ph idx="1"/>
          </p:nvPr>
        </p:nvSpPr>
        <p:spPr/>
        <p:txBody>
          <a:bodyPr>
            <a:normAutofit fontScale="77500" lnSpcReduction="20000"/>
          </a:bodyPr>
          <a:lstStyle/>
          <a:p>
            <a:pPr marL="0" indent="0">
              <a:buNone/>
            </a:pPr>
            <a:r>
              <a:rPr lang="es-ES" dirty="0" err="1"/>
              <a:t>function</a:t>
            </a:r>
            <a:r>
              <a:rPr lang="es-ES" dirty="0"/>
              <a:t> </a:t>
            </a:r>
            <a:r>
              <a:rPr lang="es-ES" dirty="0" err="1"/>
              <a:t>miMetodoAsync</a:t>
            </a:r>
            <a:r>
              <a:rPr lang="es-ES" dirty="0"/>
              <a:t>() {</a:t>
            </a:r>
          </a:p>
          <a:p>
            <a:pPr marL="0" indent="0">
              <a:buNone/>
            </a:pPr>
            <a:r>
              <a:rPr lang="es-ES" dirty="0"/>
              <a:t>  // Peticiones AJAX</a:t>
            </a:r>
          </a:p>
          <a:p>
            <a:pPr marL="0" indent="0">
              <a:buNone/>
            </a:pPr>
            <a:r>
              <a:rPr lang="es-ES" dirty="0"/>
              <a:t>  // Operaciones </a:t>
            </a:r>
            <a:r>
              <a:rPr lang="es-ES" dirty="0" err="1"/>
              <a:t>setTimeout</a:t>
            </a:r>
            <a:endParaRPr lang="es-ES" dirty="0"/>
          </a:p>
          <a:p>
            <a:pPr marL="0" indent="0">
              <a:buNone/>
            </a:pPr>
            <a:r>
              <a:rPr lang="es-ES" dirty="0"/>
              <a:t>}</a:t>
            </a:r>
          </a:p>
          <a:p>
            <a:pPr marL="2171700" lvl="5" indent="0">
              <a:buNone/>
            </a:pPr>
            <a:endParaRPr lang="es-ES" dirty="0"/>
          </a:p>
          <a:p>
            <a:pPr marL="0" indent="0">
              <a:buNone/>
            </a:pPr>
            <a:r>
              <a:rPr lang="es-ES" dirty="0" err="1"/>
              <a:t>const</a:t>
            </a:r>
            <a:r>
              <a:rPr lang="es-ES" dirty="0"/>
              <a:t> </a:t>
            </a:r>
            <a:r>
              <a:rPr lang="es-ES" dirty="0" err="1"/>
              <a:t>myZoneConf</a:t>
            </a:r>
            <a:r>
              <a:rPr lang="es-ES" dirty="0"/>
              <a:t> = {</a:t>
            </a:r>
          </a:p>
          <a:p>
            <a:pPr marL="0" indent="0">
              <a:buNone/>
            </a:pPr>
            <a:r>
              <a:rPr lang="es-ES" dirty="0"/>
              <a:t>  </a:t>
            </a:r>
            <a:r>
              <a:rPr lang="es-ES" dirty="0" err="1"/>
              <a:t>beforeTask</a:t>
            </a:r>
            <a:r>
              <a:rPr lang="es-ES" dirty="0"/>
              <a:t>: () =&gt; { console.log('Antes del run'); },</a:t>
            </a:r>
          </a:p>
          <a:p>
            <a:pPr marL="0" indent="0">
              <a:buNone/>
            </a:pPr>
            <a:r>
              <a:rPr lang="es-ES" dirty="0"/>
              <a:t>  </a:t>
            </a:r>
            <a:r>
              <a:rPr lang="es-ES" dirty="0" err="1"/>
              <a:t>afterTask</a:t>
            </a:r>
            <a:r>
              <a:rPr lang="es-ES" dirty="0"/>
              <a:t>: () =&gt; { console.log('Después del run'); }</a:t>
            </a:r>
          </a:p>
          <a:p>
            <a:pPr marL="0" indent="0">
              <a:buNone/>
            </a:pPr>
            <a:r>
              <a:rPr lang="es-ES" dirty="0"/>
              <a:t>};</a:t>
            </a:r>
          </a:p>
          <a:p>
            <a:pPr marL="2171700" lvl="5" indent="0">
              <a:buNone/>
            </a:pPr>
            <a:endParaRPr lang="es-ES" dirty="0"/>
          </a:p>
          <a:p>
            <a:pPr marL="0" indent="0">
              <a:buNone/>
            </a:pPr>
            <a:r>
              <a:rPr lang="es-ES" dirty="0" err="1"/>
              <a:t>const</a:t>
            </a:r>
            <a:r>
              <a:rPr lang="es-ES" dirty="0"/>
              <a:t> </a:t>
            </a:r>
            <a:r>
              <a:rPr lang="es-ES" dirty="0" err="1"/>
              <a:t>myZone</a:t>
            </a:r>
            <a:r>
              <a:rPr lang="es-ES" dirty="0"/>
              <a:t> = </a:t>
            </a:r>
            <a:r>
              <a:rPr lang="es-ES" dirty="0" err="1"/>
              <a:t>zone.fork</a:t>
            </a:r>
            <a:r>
              <a:rPr lang="es-ES" dirty="0"/>
              <a:t>(</a:t>
            </a:r>
            <a:r>
              <a:rPr lang="es-ES" dirty="0" err="1"/>
              <a:t>myZoneConf</a:t>
            </a:r>
            <a:r>
              <a:rPr lang="es-ES" dirty="0"/>
              <a:t>);</a:t>
            </a:r>
          </a:p>
          <a:p>
            <a:pPr marL="0" indent="0">
              <a:buNone/>
            </a:pPr>
            <a:r>
              <a:rPr lang="es-ES" dirty="0" err="1"/>
              <a:t>myZone.run</a:t>
            </a:r>
            <a:r>
              <a:rPr lang="es-ES" dirty="0"/>
              <a:t>(</a:t>
            </a:r>
            <a:r>
              <a:rPr lang="es-ES" dirty="0" err="1"/>
              <a:t>miMetodoAsync</a:t>
            </a:r>
            <a:r>
              <a:rPr lang="es-ES" dirty="0"/>
              <a:t>);</a:t>
            </a:r>
          </a:p>
        </p:txBody>
      </p:sp>
    </p:spTree>
    <p:extLst>
      <p:ext uri="{BB962C8B-B14F-4D97-AF65-F5344CB8AC3E}">
        <p14:creationId xmlns:p14="http://schemas.microsoft.com/office/powerpoint/2010/main" val="18168905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NgZone</a:t>
            </a:r>
            <a:endParaRPr lang="es-ES" dirty="0"/>
          </a:p>
        </p:txBody>
      </p:sp>
      <p:sp>
        <p:nvSpPr>
          <p:cNvPr id="3" name="Marcador de contenido 2"/>
          <p:cNvSpPr>
            <a:spLocks noGrp="1"/>
          </p:cNvSpPr>
          <p:nvPr>
            <p:ph idx="1"/>
          </p:nvPr>
        </p:nvSpPr>
        <p:spPr/>
        <p:txBody>
          <a:bodyPr>
            <a:normAutofit fontScale="70000" lnSpcReduction="20000"/>
          </a:bodyPr>
          <a:lstStyle/>
          <a:p>
            <a:r>
              <a:rPr lang="es-ES" dirty="0" err="1"/>
              <a:t>NgZone</a:t>
            </a:r>
            <a:r>
              <a:rPr lang="es-ES" dirty="0"/>
              <a:t> es la implementación utilizada en Angular para la ejecución de tareas asíncronas. </a:t>
            </a:r>
          </a:p>
          <a:p>
            <a:r>
              <a:rPr lang="es-ES" dirty="0"/>
              <a:t>Es un </a:t>
            </a:r>
            <a:r>
              <a:rPr lang="es-ES" dirty="0" err="1"/>
              <a:t>fork</a:t>
            </a:r>
            <a:r>
              <a:rPr lang="es-ES" dirty="0"/>
              <a:t> (bifurcación) de zone.js con ciertas funcionalidades extra orientadas a gestionar la ejecución de componentes y servicios dentro (o fuera) de la zona de Angular.</a:t>
            </a:r>
          </a:p>
          <a:p>
            <a:r>
              <a:rPr lang="es-ES" dirty="0"/>
              <a:t>Será también el encargado de notificar al </a:t>
            </a:r>
            <a:r>
              <a:rPr lang="es-ES" dirty="0" err="1"/>
              <a:t>ChangeDetector</a:t>
            </a:r>
            <a:r>
              <a:rPr lang="es-ES" dirty="0"/>
              <a:t> que debe ejecutarse para buscar posibles cambios en el estado de los componentes y actualizar el DOM si fuera necesario. </a:t>
            </a:r>
          </a:p>
          <a:p>
            <a:r>
              <a:rPr lang="es-ES" dirty="0" err="1"/>
              <a:t>NgZone</a:t>
            </a:r>
            <a:r>
              <a:rPr lang="es-ES" dirty="0"/>
              <a:t> se utiliza como un servicio inyectable en componentes o servicios que expone los siguientes métodos la gestión de las zonas:</a:t>
            </a:r>
          </a:p>
          <a:p>
            <a:pPr lvl="1"/>
            <a:r>
              <a:rPr lang="es-ES" dirty="0"/>
              <a:t>run: ejecuta cierto código dentro de la zona</a:t>
            </a:r>
          </a:p>
          <a:p>
            <a:pPr lvl="1"/>
            <a:r>
              <a:rPr lang="es-ES" dirty="0" err="1"/>
              <a:t>runGuard</a:t>
            </a:r>
            <a:r>
              <a:rPr lang="es-ES" dirty="0"/>
              <a:t>: ejecuta cierto código dentro de la zona pero los errores se inyectan en </a:t>
            </a:r>
            <a:r>
              <a:rPr lang="es-ES" dirty="0" err="1"/>
              <a:t>onError</a:t>
            </a:r>
            <a:r>
              <a:rPr lang="es-ES" dirty="0"/>
              <a:t> en lugar de ser re-ejecutados</a:t>
            </a:r>
          </a:p>
          <a:p>
            <a:pPr lvl="1"/>
            <a:r>
              <a:rPr lang="es-ES" dirty="0" err="1"/>
              <a:t>runOutsideAngular</a:t>
            </a:r>
            <a:r>
              <a:rPr lang="es-ES" dirty="0"/>
              <a:t>: ejecuta el código fuera de la zona de angular por lo que al concluir no se ejecuta </a:t>
            </a:r>
            <a:r>
              <a:rPr lang="es-ES" dirty="0" err="1"/>
              <a:t>ChangeDetector</a:t>
            </a:r>
            <a:endParaRPr lang="es-ES" dirty="0"/>
          </a:p>
        </p:txBody>
      </p:sp>
    </p:spTree>
    <p:extLst>
      <p:ext uri="{BB962C8B-B14F-4D97-AF65-F5344CB8AC3E}">
        <p14:creationId xmlns:p14="http://schemas.microsoft.com/office/powerpoint/2010/main" val="286101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TypeScript </a:t>
            </a:r>
          </a:p>
        </p:txBody>
      </p:sp>
      <p:sp>
        <p:nvSpPr>
          <p:cNvPr id="3" name="Marcador de contenido 2"/>
          <p:cNvSpPr>
            <a:spLocks noGrp="1"/>
          </p:cNvSpPr>
          <p:nvPr>
            <p:ph idx="1"/>
          </p:nvPr>
        </p:nvSpPr>
        <p:spPr/>
        <p:txBody>
          <a:bodyPr>
            <a:normAutofit fontScale="77500" lnSpcReduction="20000"/>
          </a:bodyPr>
          <a:lstStyle/>
          <a:p>
            <a:r>
              <a:rPr lang="es-ES" dirty="0"/>
              <a:t>Lo que uno programa con TypeScript, tras grabar los cambios, se convierte en JavaScript perfectamente ejecutable en todos los </a:t>
            </a:r>
            <a:r>
              <a:rPr lang="es-ES"/>
              <a:t>navegadores actuales (y </a:t>
            </a:r>
            <a:r>
              <a:rPr lang="es-ES" dirty="0"/>
              <a:t>antiguos), pero habremos podido:</a:t>
            </a:r>
          </a:p>
          <a:p>
            <a:pPr lvl="1"/>
            <a:r>
              <a:rPr lang="es-ES" dirty="0"/>
              <a:t>abordar desarrollos de gran complejidad, </a:t>
            </a:r>
          </a:p>
          <a:p>
            <a:pPr lvl="1"/>
            <a:r>
              <a:rPr lang="es-ES" dirty="0"/>
              <a:t>organizando el código fuente en módulos, </a:t>
            </a:r>
          </a:p>
          <a:p>
            <a:pPr lvl="1"/>
            <a:r>
              <a:rPr lang="es-ES" dirty="0"/>
              <a:t>utilizando características de auténtica orientación a objetos, y </a:t>
            </a:r>
          </a:p>
          <a:p>
            <a:pPr lvl="1"/>
            <a:r>
              <a:rPr lang="es-ES" dirty="0"/>
              <a:t>disponer de recursos de edición avanzada del </a:t>
            </a:r>
            <a:r>
              <a:rPr lang="es-ES"/>
              <a:t>código fuente (Intellisense</a:t>
            </a:r>
            <a:r>
              <a:rPr lang="es-ES" dirty="0"/>
              <a:t>, compleción de código, “</a:t>
            </a:r>
            <a:r>
              <a:rPr lang="es-ES" dirty="0" err="1"/>
              <a:t>snippets</a:t>
            </a:r>
            <a:r>
              <a:rPr lang="es-ES" dirty="0"/>
              <a:t>”, etc.), tanto en Visual Studio, como en otros editores populares, como Sublime Text, Eclipse, </a:t>
            </a:r>
            <a:r>
              <a:rPr lang="es-ES" dirty="0" err="1"/>
              <a:t>WebStorm</a:t>
            </a:r>
            <a:r>
              <a:rPr lang="es-ES" dirty="0"/>
              <a:t>, etc., cosa impensable hasta este momento, pero factible ahora mismo gracias a los “</a:t>
            </a:r>
            <a:r>
              <a:rPr lang="es-ES" dirty="0" err="1"/>
              <a:t>plug</a:t>
            </a:r>
            <a:r>
              <a:rPr lang="es-ES" dirty="0"/>
              <a:t>-in” de TypeScript disponibles para estos editores.</a:t>
            </a:r>
          </a:p>
        </p:txBody>
      </p:sp>
    </p:spTree>
    <p:extLst>
      <p:ext uri="{BB962C8B-B14F-4D97-AF65-F5344CB8AC3E}">
        <p14:creationId xmlns:p14="http://schemas.microsoft.com/office/powerpoint/2010/main" val="7284659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NgZone </a:t>
            </a:r>
            <a:endParaRPr lang="es-ES" dirty="0"/>
          </a:p>
        </p:txBody>
      </p:sp>
      <p:sp>
        <p:nvSpPr>
          <p:cNvPr id="3" name="Marcador de contenido 2"/>
          <p:cNvSpPr>
            <a:spLocks noGrp="1"/>
          </p:cNvSpPr>
          <p:nvPr>
            <p:ph idx="1"/>
          </p:nvPr>
        </p:nvSpPr>
        <p:spPr/>
        <p:txBody>
          <a:bodyPr>
            <a:normAutofit fontScale="55000" lnSpcReduction="20000"/>
          </a:bodyPr>
          <a:lstStyle/>
          <a:p>
            <a:r>
              <a:rPr lang="es-ES" sz="3600" dirty="0" err="1"/>
              <a:t>NgZone</a:t>
            </a:r>
            <a:r>
              <a:rPr lang="es-ES" sz="3600" dirty="0"/>
              <a:t> expone un conjunto de Observables que nos permiten determinar el estado actual o la estabilidad de la zona de Angular:</a:t>
            </a:r>
          </a:p>
          <a:p>
            <a:pPr lvl="1"/>
            <a:r>
              <a:rPr lang="es-ES" sz="2900" dirty="0" err="1"/>
              <a:t>onUnstable</a:t>
            </a:r>
            <a:r>
              <a:rPr lang="es-ES" sz="2900" dirty="0"/>
              <a:t>: notifica cuando el código ha entrado y se está ejecutando dentro de la zona Angular.</a:t>
            </a:r>
          </a:p>
          <a:p>
            <a:pPr lvl="1"/>
            <a:r>
              <a:rPr lang="es-ES" sz="2900" dirty="0" err="1"/>
              <a:t>onMicrotaskEmpty</a:t>
            </a:r>
            <a:r>
              <a:rPr lang="es-ES" sz="2900" dirty="0"/>
              <a:t>: notifica cuando no hay más </a:t>
            </a:r>
            <a:r>
              <a:rPr lang="es-ES" sz="2900" dirty="0" err="1"/>
              <a:t>microtasks</a:t>
            </a:r>
            <a:r>
              <a:rPr lang="es-ES" sz="2900" dirty="0"/>
              <a:t> en cola para su ejecución. Angular se suscribe a esto internamente para indicar que debe ejecutar la detección de cambios.</a:t>
            </a:r>
          </a:p>
          <a:p>
            <a:pPr lvl="1"/>
            <a:r>
              <a:rPr lang="es-ES" sz="2900" dirty="0" err="1"/>
              <a:t>onStable</a:t>
            </a:r>
            <a:r>
              <a:rPr lang="es-ES" sz="2900" dirty="0"/>
              <a:t>: notifica cuándo el último </a:t>
            </a:r>
            <a:r>
              <a:rPr lang="es-ES" sz="2900" dirty="0" err="1"/>
              <a:t>onMicroTaskEmpty</a:t>
            </a:r>
            <a:r>
              <a:rPr lang="es-ES" sz="2900" dirty="0"/>
              <a:t> se ha ejecutado, lo que implica que todas las tareas se han completado y se ha producido la detección de cambios.</a:t>
            </a:r>
          </a:p>
          <a:p>
            <a:pPr lvl="1"/>
            <a:r>
              <a:rPr lang="es-ES" sz="2900" dirty="0" err="1"/>
              <a:t>onError</a:t>
            </a:r>
            <a:r>
              <a:rPr lang="es-ES" sz="2900" dirty="0"/>
              <a:t>: notifica cuando se ha producido un error. Angular se suscribe a esto internamente para enviar errores no detectados a su propio controlador de errores, es decir, los errores que ve en su consola con el prefijo 'EXCEPCIÓN:'.</a:t>
            </a:r>
          </a:p>
          <a:p>
            <a:pPr marL="2286000" lvl="5" indent="0">
              <a:buNone/>
            </a:pPr>
            <a:endParaRPr lang="es-ES" sz="1500" dirty="0"/>
          </a:p>
          <a:p>
            <a:pPr marL="1077913" lvl="1" indent="-620713">
              <a:buNone/>
            </a:pPr>
            <a:r>
              <a:rPr lang="es-ES" sz="2900" dirty="0"/>
              <a:t>constructor(</a:t>
            </a:r>
            <a:r>
              <a:rPr lang="es-ES" sz="2900" dirty="0" err="1"/>
              <a:t>private</a:t>
            </a:r>
            <a:r>
              <a:rPr lang="es-ES" sz="2900" dirty="0"/>
              <a:t> </a:t>
            </a:r>
            <a:r>
              <a:rPr lang="es-ES" sz="2900" dirty="0" err="1"/>
              <a:t>ngZone</a:t>
            </a:r>
            <a:r>
              <a:rPr lang="es-ES" sz="2900" dirty="0"/>
              <a:t>: </a:t>
            </a:r>
            <a:r>
              <a:rPr lang="es-ES" sz="2900" dirty="0" err="1"/>
              <a:t>NgZone</a:t>
            </a:r>
            <a:r>
              <a:rPr lang="es-ES" sz="2900" dirty="0"/>
              <a:t>) {</a:t>
            </a:r>
          </a:p>
          <a:p>
            <a:pPr marL="1077913" lvl="1" indent="-620713">
              <a:buNone/>
            </a:pPr>
            <a:r>
              <a:rPr lang="es-ES" sz="2900" dirty="0"/>
              <a:t>    </a:t>
            </a:r>
            <a:r>
              <a:rPr lang="es-ES" sz="2900" dirty="0" err="1"/>
              <a:t>this.ngZone.onStable.subscribe</a:t>
            </a:r>
            <a:r>
              <a:rPr lang="es-ES" sz="2900" dirty="0"/>
              <a:t>(() =&gt; console.log('</a:t>
            </a:r>
            <a:r>
              <a:rPr lang="es-ES" sz="2900" dirty="0" err="1"/>
              <a:t>Zone</a:t>
            </a:r>
            <a:r>
              <a:rPr lang="es-ES" sz="2900" dirty="0"/>
              <a:t> are </a:t>
            </a:r>
            <a:r>
              <a:rPr lang="es-ES" sz="2900" dirty="0" err="1"/>
              <a:t>stable</a:t>
            </a:r>
            <a:r>
              <a:rPr lang="es-ES" sz="2900" dirty="0"/>
              <a:t>'));</a:t>
            </a:r>
          </a:p>
          <a:p>
            <a:pPr marL="1077913" lvl="1" indent="-620713">
              <a:buNone/>
            </a:pPr>
            <a:r>
              <a:rPr lang="es-ES" sz="2900" dirty="0"/>
              <a:t>    </a:t>
            </a:r>
            <a:r>
              <a:rPr lang="es-ES" sz="2900" dirty="0" err="1"/>
              <a:t>this.ngZone.onUnstable.subscribe</a:t>
            </a:r>
            <a:r>
              <a:rPr lang="es-ES" sz="2900" dirty="0"/>
              <a:t>(() =&gt; console.log('</a:t>
            </a:r>
            <a:r>
              <a:rPr lang="es-ES" sz="2900" dirty="0" err="1"/>
              <a:t>Zone</a:t>
            </a:r>
            <a:r>
              <a:rPr lang="es-ES" sz="2900" dirty="0"/>
              <a:t> are </a:t>
            </a:r>
            <a:r>
              <a:rPr lang="es-ES" sz="2900" dirty="0" err="1"/>
              <a:t>unstable</a:t>
            </a:r>
            <a:r>
              <a:rPr lang="es-ES" sz="2900" dirty="0"/>
              <a:t>'));</a:t>
            </a:r>
          </a:p>
          <a:p>
            <a:pPr marL="1077913" lvl="1" indent="-620713">
              <a:buNone/>
            </a:pPr>
            <a:r>
              <a:rPr lang="es-ES" sz="2900" dirty="0"/>
              <a:t>    </a:t>
            </a:r>
            <a:r>
              <a:rPr lang="es-ES" sz="2900" dirty="0" err="1"/>
              <a:t>this.ngZone.onError.subscribe</a:t>
            </a:r>
            <a:r>
              <a:rPr lang="es-ES" sz="2900" dirty="0"/>
              <a:t>((error) =&gt; </a:t>
            </a:r>
            <a:r>
              <a:rPr lang="es-ES" sz="2900" dirty="0" err="1"/>
              <a:t>console.error</a:t>
            </a:r>
            <a:r>
              <a:rPr lang="es-ES" sz="2900" dirty="0"/>
              <a:t>('Error', error </a:t>
            </a:r>
            <a:r>
              <a:rPr lang="es-ES" sz="2900" dirty="0" err="1"/>
              <a:t>instanceof</a:t>
            </a:r>
            <a:r>
              <a:rPr lang="es-ES" sz="2900" dirty="0"/>
              <a:t> Error ? </a:t>
            </a:r>
            <a:r>
              <a:rPr lang="es-ES" sz="2900" dirty="0" err="1"/>
              <a:t>error.message</a:t>
            </a:r>
            <a:r>
              <a:rPr lang="es-ES" sz="2900" dirty="0"/>
              <a:t> : </a:t>
            </a:r>
            <a:r>
              <a:rPr lang="es-ES" sz="2900" dirty="0" err="1"/>
              <a:t>error.toString</a:t>
            </a:r>
            <a:r>
              <a:rPr lang="es-ES" sz="2900" dirty="0"/>
              <a:t>()));</a:t>
            </a:r>
          </a:p>
          <a:p>
            <a:pPr marL="1077913" lvl="1" indent="-620713">
              <a:buNone/>
            </a:pPr>
            <a:r>
              <a:rPr lang="es-ES" sz="2900" dirty="0"/>
              <a:t>}</a:t>
            </a:r>
          </a:p>
          <a:p>
            <a:pPr lvl="1"/>
            <a:endParaRPr lang="es-ES" dirty="0"/>
          </a:p>
        </p:txBody>
      </p:sp>
    </p:spTree>
    <p:extLst>
      <p:ext uri="{BB962C8B-B14F-4D97-AF65-F5344CB8AC3E}">
        <p14:creationId xmlns:p14="http://schemas.microsoft.com/office/powerpoint/2010/main" val="29765032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NgZone</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Cualquier código ejecutado dentro de la zona y que sea susceptible a cambios (actualización Ajax, eventos de ratón, …) va a forzar la ejecución del detector de cambios en todo el árbol de la aplicación. </a:t>
            </a:r>
          </a:p>
          <a:p>
            <a:r>
              <a:rPr lang="es-ES" dirty="0"/>
              <a:t>Hay que tener en cuenta que esa detección de cambios, aunque optimizada, puede tener un coste de proceso alto, sobre todo si se ejecuta varias veces por segundo. </a:t>
            </a:r>
          </a:p>
          <a:p>
            <a:r>
              <a:rPr lang="es-ES" dirty="0"/>
              <a:t>En determinadas ocasiones existe un elevado número de ejecuciones asíncronas, que nos llevarían a una ejecución del detector de cambios con más frecuencia de lo deseado.</a:t>
            </a:r>
          </a:p>
          <a:p>
            <a:r>
              <a:rPr lang="es-ES" dirty="0"/>
              <a:t>Por ejemplo, capturar el evento </a:t>
            </a:r>
            <a:r>
              <a:rPr lang="es-ES" dirty="0" err="1"/>
              <a:t>mousemove</a:t>
            </a:r>
            <a:r>
              <a:rPr lang="es-ES" dirty="0"/>
              <a:t> en un determinado componente, invocará el </a:t>
            </a:r>
            <a:r>
              <a:rPr lang="es-ES" dirty="0" err="1"/>
              <a:t>ChangeDetector</a:t>
            </a:r>
            <a:r>
              <a:rPr lang="es-ES" dirty="0"/>
              <a:t> en todo el árbol de la aplicación con cada pixel por el que pase el puntero. Es una buena práctica capturar ese evento fuera de la zona de Angular (</a:t>
            </a:r>
            <a:r>
              <a:rPr lang="es-ES" dirty="0" err="1"/>
              <a:t>runOutsideAngular</a:t>
            </a:r>
            <a:r>
              <a:rPr lang="es-ES" dirty="0"/>
              <a:t>), aunque con cautela porque puede dar lugar a inconsistencias entre el estado de los componentes y el DOM.</a:t>
            </a:r>
          </a:p>
        </p:txBody>
      </p:sp>
    </p:spTree>
    <p:extLst>
      <p:ext uri="{BB962C8B-B14F-4D97-AF65-F5344CB8AC3E}">
        <p14:creationId xmlns:p14="http://schemas.microsoft.com/office/powerpoint/2010/main" val="384810018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Estrategias de detección de cambios</a:t>
            </a:r>
          </a:p>
        </p:txBody>
      </p:sp>
      <p:sp>
        <p:nvSpPr>
          <p:cNvPr id="3" name="Marcador de contenido 2"/>
          <p:cNvSpPr>
            <a:spLocks noGrp="1"/>
          </p:cNvSpPr>
          <p:nvPr>
            <p:ph idx="1"/>
          </p:nvPr>
        </p:nvSpPr>
        <p:spPr/>
        <p:txBody>
          <a:bodyPr>
            <a:normAutofit fontScale="70000" lnSpcReduction="20000"/>
          </a:bodyPr>
          <a:lstStyle/>
          <a:p>
            <a:r>
              <a:rPr lang="es-ES" dirty="0"/>
              <a:t>Con cada actualización en </a:t>
            </a:r>
            <a:r>
              <a:rPr lang="es-ES" dirty="0" err="1"/>
              <a:t>NgZone</a:t>
            </a:r>
            <a:r>
              <a:rPr lang="es-ES" dirty="0"/>
              <a:t>, Angular deberá ejecutar el detector de cambios en cada uno de los componentes del árbol. Para que un nodo DOM se actualice, es imprescindible que se ejecute el detector de cambios en dicho nodo, para lo cual también se debe ejecutar en todos su antecesores hasta el </a:t>
            </a:r>
            <a:r>
              <a:rPr lang="es-ES" dirty="0" err="1"/>
              <a:t>document</a:t>
            </a:r>
            <a:r>
              <a:rPr lang="es-ES" dirty="0"/>
              <a:t> raíz.</a:t>
            </a:r>
          </a:p>
          <a:p>
            <a:r>
              <a:rPr lang="es-ES" dirty="0"/>
              <a:t>En principio no hay manera de asociar determinadas zonas a determinados componentes: una ejecución de cualquier método asíncrono en la zona, desencadenará la ejecución de </a:t>
            </a:r>
            <a:r>
              <a:rPr lang="es-ES" dirty="0" err="1"/>
              <a:t>ChangeDetector</a:t>
            </a:r>
            <a:r>
              <a:rPr lang="es-ES" dirty="0"/>
              <a:t> en todo el árbol de la aplicación. </a:t>
            </a:r>
          </a:p>
          <a:p>
            <a:r>
              <a:rPr lang="es-ES" dirty="0"/>
              <a:t>Angular ha implementado dos estrategias de detección de cambios en el estado del componente: Default y </a:t>
            </a:r>
            <a:r>
              <a:rPr lang="es-ES" dirty="0" err="1"/>
              <a:t>OnPush</a:t>
            </a:r>
            <a:r>
              <a:rPr lang="es-ES" dirty="0"/>
              <a:t>, que determinan cómo y, sobre todo, cuándo se ejecuta el </a:t>
            </a:r>
            <a:r>
              <a:rPr lang="es-ES" dirty="0" err="1"/>
              <a:t>ChangeDetector</a:t>
            </a:r>
            <a:r>
              <a:rPr lang="es-ES" dirty="0"/>
              <a:t> y en qué componentes del árbol de componentes que es la aplicación.</a:t>
            </a:r>
          </a:p>
          <a:p>
            <a:pPr marL="457200" lvl="1" indent="0">
              <a:buNone/>
            </a:pPr>
            <a:r>
              <a:rPr lang="en-US" dirty="0"/>
              <a:t>@Component({</a:t>
            </a:r>
          </a:p>
          <a:p>
            <a:pPr marL="457200" lvl="1" indent="0">
              <a:buNone/>
            </a:pPr>
            <a:r>
              <a:rPr lang="en-US" dirty="0"/>
              <a:t>  </a:t>
            </a:r>
            <a:r>
              <a:rPr lang="en-US" dirty="0" err="1"/>
              <a:t>changeDetection</a:t>
            </a:r>
            <a:r>
              <a:rPr lang="en-US" dirty="0"/>
              <a:t>: </a:t>
            </a:r>
            <a:r>
              <a:rPr lang="en-US" dirty="0" err="1"/>
              <a:t>ChangeDetectionStrategy.OnPush</a:t>
            </a:r>
            <a:endParaRPr lang="es-ES" dirty="0"/>
          </a:p>
        </p:txBody>
      </p:sp>
    </p:spTree>
    <p:extLst>
      <p:ext uri="{BB962C8B-B14F-4D97-AF65-F5344CB8AC3E}">
        <p14:creationId xmlns:p14="http://schemas.microsoft.com/office/powerpoint/2010/main" val="6377876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ChangeDetectionStrategy.Default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Es la estrategia por defecto, que hace que todo funcione correctamente sin necesidad de preocuparnos de la detección de cambios; eso si, se realiza una especie de estrategia de fuerza bruta.</a:t>
            </a:r>
          </a:p>
          <a:p>
            <a:r>
              <a:rPr lang="es-ES" dirty="0"/>
              <a:t>Por cada cambio ejecutado y detectado en la zona, Angular realiza comparaciones en todas las variables referenciadas en la plantilla, tanto por referencia como por valor (incluso en objetos muy profundos), y en todos los componentes de la aplicación.</a:t>
            </a:r>
          </a:p>
          <a:p>
            <a:r>
              <a:rPr lang="es-ES" dirty="0"/>
              <a:t>Hay que tener en cuenta que esas comparaciones por valor, son muy costosas en cuanto a consumo de CPU, ya que deberá ir comparando cualquier objeto que esté asociado a la vista. Y es una operación que se ejecutará con cualquier cambio detectado, tenga o no que ver con el componente.</a:t>
            </a:r>
          </a:p>
          <a:p>
            <a:r>
              <a:rPr lang="es-ES" dirty="0"/>
              <a:t>No obstante, por norma general, en el 95% de las aplicaciones web, es una estrategia válida y que consigue un rendimiento más que aceptable.</a:t>
            </a:r>
          </a:p>
        </p:txBody>
      </p:sp>
    </p:spTree>
    <p:extLst>
      <p:ext uri="{BB962C8B-B14F-4D97-AF65-F5344CB8AC3E}">
        <p14:creationId xmlns:p14="http://schemas.microsoft.com/office/powerpoint/2010/main" val="24686646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ChangeDetectionStrategy.OnPush</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En esta estrategia, con cada cambio registrado en la zona, la única comprobación que se realizará por componente será la de los parámetros @Input de dicho componente.</a:t>
            </a:r>
          </a:p>
          <a:p>
            <a:r>
              <a:rPr lang="es-ES" dirty="0"/>
              <a:t>Únicamente se invocará el </a:t>
            </a:r>
            <a:r>
              <a:rPr lang="es-ES" dirty="0" err="1"/>
              <a:t>ChangeDetector</a:t>
            </a:r>
            <a:r>
              <a:rPr lang="es-ES" dirty="0"/>
              <a:t> de ese componente, si se detecta cambios en la referencia de los parámetros @Input del componente. La comprobación por referencia es mucho más óptima y rápida, pero puede dar lugar a ciertos problema si no se controla bien (inmutabilidad).</a:t>
            </a:r>
          </a:p>
          <a:p>
            <a:r>
              <a:rPr lang="es-ES" dirty="0"/>
              <a:t>Solo cuando una referencia se actualiza será cuando se volverá a </a:t>
            </a:r>
            <a:r>
              <a:rPr lang="es-ES" dirty="0" err="1"/>
              <a:t>renderizar</a:t>
            </a:r>
            <a:r>
              <a:rPr lang="es-ES" dirty="0"/>
              <a:t> la vista. El resto de los casos que necesiten </a:t>
            </a:r>
            <a:r>
              <a:rPr lang="es-ES" dirty="0" err="1"/>
              <a:t>renderización</a:t>
            </a:r>
            <a:r>
              <a:rPr lang="es-ES" dirty="0"/>
              <a:t> requerirán un “empujón”. </a:t>
            </a:r>
          </a:p>
          <a:p>
            <a:r>
              <a:rPr lang="es-ES" dirty="0"/>
              <a:t>Es una estrategia mucho más barata en términos de consumo de CPU. La estrategia se hereda de contenedores a contenidos, por lo que podrá estar definida en todo el árbol de la aplicación o bien limitada a ciertas ramas.</a:t>
            </a:r>
          </a:p>
        </p:txBody>
      </p:sp>
    </p:spTree>
    <p:extLst>
      <p:ext uri="{BB962C8B-B14F-4D97-AF65-F5344CB8AC3E}">
        <p14:creationId xmlns:p14="http://schemas.microsoft.com/office/powerpoint/2010/main" val="338930581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ChangeDetectorRef</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Angular ofrece el servicio denominado </a:t>
            </a:r>
            <a:r>
              <a:rPr lang="es-ES" dirty="0" err="1"/>
              <a:t>ChangeDetectorRef</a:t>
            </a:r>
            <a:r>
              <a:rPr lang="es-ES" dirty="0"/>
              <a:t> que es una referencia inyectable al </a:t>
            </a:r>
            <a:r>
              <a:rPr lang="es-ES" dirty="0" err="1"/>
              <a:t>ChangeDetector</a:t>
            </a:r>
            <a:r>
              <a:rPr lang="es-ES" dirty="0"/>
              <a:t>.</a:t>
            </a:r>
          </a:p>
          <a:p>
            <a:r>
              <a:rPr lang="es-ES" dirty="0"/>
              <a:t>Este servicio facilita poder gestionar el detector de cambios a voluntad, lo cual resulta muy útil cuando se utiliza la estrategia de actualización </a:t>
            </a:r>
            <a:r>
              <a:rPr lang="es-ES" dirty="0" err="1"/>
              <a:t>OnPush</a:t>
            </a:r>
            <a:r>
              <a:rPr lang="es-ES" dirty="0"/>
              <a:t> o cuando se ejecuta código fuera de la zona.</a:t>
            </a:r>
          </a:p>
          <a:p>
            <a:r>
              <a:rPr lang="es-ES" dirty="0"/>
              <a:t>Con </a:t>
            </a:r>
            <a:r>
              <a:rPr lang="es-ES" dirty="0" err="1"/>
              <a:t>ChangeDetectorRef.markForCheck</a:t>
            </a:r>
            <a:r>
              <a:rPr lang="es-ES" dirty="0"/>
              <a:t>() nos aseguramos que el detector de cambios del componente, y de todos sus contenedores, se ejecutará en la próxima ejecución de la zona. Una vez realizada la siguiente detección de cambios en el componente, se volverá a la estrategia </a:t>
            </a:r>
            <a:r>
              <a:rPr lang="es-ES" dirty="0" err="1"/>
              <a:t>OnPush</a:t>
            </a:r>
            <a:r>
              <a:rPr lang="es-ES" dirty="0"/>
              <a:t>.</a:t>
            </a:r>
          </a:p>
          <a:p>
            <a:pPr marL="457200" lvl="1" indent="0">
              <a:buNone/>
            </a:pPr>
            <a:r>
              <a:rPr lang="es-ES" dirty="0" err="1"/>
              <a:t>myObservable.subscribe</a:t>
            </a:r>
            <a:r>
              <a:rPr lang="es-ES" dirty="0"/>
              <a:t>(data =&gt; {</a:t>
            </a:r>
          </a:p>
          <a:p>
            <a:pPr marL="457200" lvl="1" indent="0">
              <a:buNone/>
            </a:pPr>
            <a:r>
              <a:rPr lang="es-ES" dirty="0"/>
              <a:t>  // …</a:t>
            </a:r>
          </a:p>
          <a:p>
            <a:pPr marL="457200" lvl="1" indent="0">
              <a:buNone/>
            </a:pPr>
            <a:r>
              <a:rPr lang="es-ES" dirty="0"/>
              <a:t>  </a:t>
            </a:r>
            <a:r>
              <a:rPr lang="es-ES" dirty="0" err="1"/>
              <a:t>this.changeDetectorRef.markForCheck</a:t>
            </a:r>
            <a:r>
              <a:rPr lang="es-ES" dirty="0"/>
              <a:t>();</a:t>
            </a:r>
          </a:p>
          <a:p>
            <a:pPr marL="457200" lvl="1" indent="0">
              <a:buNone/>
            </a:pPr>
            <a:r>
              <a:rPr lang="es-ES" dirty="0"/>
              <a:t>});</a:t>
            </a:r>
          </a:p>
        </p:txBody>
      </p:sp>
    </p:spTree>
    <p:extLst>
      <p:ext uri="{BB962C8B-B14F-4D97-AF65-F5344CB8AC3E}">
        <p14:creationId xmlns:p14="http://schemas.microsoft.com/office/powerpoint/2010/main" val="28322243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ChangeDetectorRef</a:t>
            </a:r>
            <a:endParaRPr lang="es-ES" dirty="0"/>
          </a:p>
        </p:txBody>
      </p:sp>
      <p:sp>
        <p:nvSpPr>
          <p:cNvPr id="3" name="Marcador de contenido 2"/>
          <p:cNvSpPr>
            <a:spLocks noGrp="1"/>
          </p:cNvSpPr>
          <p:nvPr>
            <p:ph idx="1"/>
          </p:nvPr>
        </p:nvSpPr>
        <p:spPr/>
        <p:txBody>
          <a:bodyPr>
            <a:normAutofit fontScale="77500" lnSpcReduction="20000"/>
          </a:bodyPr>
          <a:lstStyle/>
          <a:p>
            <a:r>
              <a:rPr lang="es-ES" dirty="0" err="1"/>
              <a:t>ChangeDetectorRef.detach</a:t>
            </a:r>
            <a:r>
              <a:rPr lang="es-ES" dirty="0"/>
              <a:t>(): Para sacar el componente y todo su contenido de la futura detección de cambios de la aplicación. Las futuras sincronizaciones entre los estados del componente y las plantillas, deberá realizarse manualmente.</a:t>
            </a:r>
          </a:p>
          <a:p>
            <a:r>
              <a:rPr lang="es-ES" dirty="0" err="1"/>
              <a:t>ChangeDetectorRef.reattach</a:t>
            </a:r>
            <a:r>
              <a:rPr lang="es-ES" dirty="0"/>
              <a:t>(): Para volver a incluir el componente y todo su contenido en las futuras detecciones de cambios de la aplicación.</a:t>
            </a:r>
          </a:p>
          <a:p>
            <a:r>
              <a:rPr lang="es-ES" dirty="0" err="1"/>
              <a:t>ChangeDetectorRef.detectChanges</a:t>
            </a:r>
            <a:r>
              <a:rPr lang="es-ES" dirty="0"/>
              <a:t>(): Para ejecutar manualmente el detector de cambios en el componente y todo su contenido. Utilizado en componentes en los que se ha invocado “</a:t>
            </a:r>
            <a:r>
              <a:rPr lang="es-ES" dirty="0" err="1"/>
              <a:t>detach</a:t>
            </a:r>
            <a:r>
              <a:rPr lang="es-ES" dirty="0"/>
              <a:t>“, consiguiendo así una actualización de la vista.</a:t>
            </a:r>
          </a:p>
        </p:txBody>
      </p:sp>
    </p:spTree>
    <p:extLst>
      <p:ext uri="{BB962C8B-B14F-4D97-AF65-F5344CB8AC3E}">
        <p14:creationId xmlns:p14="http://schemas.microsoft.com/office/powerpoint/2010/main" val="3521277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Optimización y rendimiento</a:t>
            </a:r>
          </a:p>
        </p:txBody>
      </p:sp>
      <p:sp>
        <p:nvSpPr>
          <p:cNvPr id="3" name="Marcador de contenido 2"/>
          <p:cNvSpPr>
            <a:spLocks noGrp="1"/>
          </p:cNvSpPr>
          <p:nvPr>
            <p:ph idx="1"/>
          </p:nvPr>
        </p:nvSpPr>
        <p:spPr>
          <a:xfrm>
            <a:off x="457200" y="1556792"/>
            <a:ext cx="8229600" cy="4925144"/>
          </a:xfrm>
        </p:spPr>
        <p:txBody>
          <a:bodyPr>
            <a:normAutofit fontScale="77500" lnSpcReduction="20000"/>
          </a:bodyPr>
          <a:lstStyle/>
          <a:p>
            <a:r>
              <a:rPr lang="es-ES" dirty="0"/>
              <a:t>Una aplicación de rendimiento exigente es aquella que ejecuta un elevado número de operaciones de cambio por segundo (eventos/XHR/</a:t>
            </a:r>
            <a:r>
              <a:rPr lang="es-ES" dirty="0" err="1"/>
              <a:t>websocket</a:t>
            </a:r>
            <a:r>
              <a:rPr lang="es-ES" dirty="0"/>
              <a:t>) y con un elevado número de enlaces en la vista que deben actualizarse en base a dichas operaciones.</a:t>
            </a:r>
          </a:p>
          <a:p>
            <a:r>
              <a:rPr lang="es-ES" dirty="0"/>
              <a:t>Con la estrategia </a:t>
            </a:r>
            <a:r>
              <a:rPr lang="es-ES" dirty="0" err="1"/>
              <a:t>ChangeDetectionStrategy.Default</a:t>
            </a:r>
            <a:r>
              <a:rPr lang="es-ES" dirty="0"/>
              <a:t>, sencilla y funcional, es recomendable:</a:t>
            </a:r>
          </a:p>
          <a:p>
            <a:pPr lvl="1"/>
            <a:r>
              <a:rPr lang="es-ES" dirty="0"/>
              <a:t>Ejecutar fuera de la zona cualquier evento de alta frecuencia, de manera que sus ejecuciones queden desacopladas de la ejecución de los detectores de cambios en el árbol de componentes.</a:t>
            </a:r>
          </a:p>
          <a:p>
            <a:pPr lvl="1"/>
            <a:r>
              <a:rPr lang="es-ES" dirty="0"/>
              <a:t>Evitar en la medida de lo posible “</a:t>
            </a:r>
            <a:r>
              <a:rPr lang="es-ES" dirty="0" err="1"/>
              <a:t>getters</a:t>
            </a:r>
            <a:r>
              <a:rPr lang="es-ES" dirty="0"/>
              <a:t>” costosos directamente enlazados a la vista (usar </a:t>
            </a:r>
            <a:r>
              <a:rPr lang="es-ES" dirty="0" err="1"/>
              <a:t>memoizes</a:t>
            </a:r>
            <a:r>
              <a:rPr lang="es-ES" dirty="0"/>
              <a:t> o caches).</a:t>
            </a:r>
          </a:p>
          <a:p>
            <a:pPr lvl="1"/>
            <a:r>
              <a:rPr lang="es-ES" dirty="0"/>
              <a:t>Desacoplar (</a:t>
            </a:r>
            <a:r>
              <a:rPr lang="es-ES" dirty="0" err="1"/>
              <a:t>detach</a:t>
            </a:r>
            <a:r>
              <a:rPr lang="es-ES" dirty="0"/>
              <a:t>) cuando sea necesario los detectores de cambios y ejecutarlos únicamente bajo demanda.</a:t>
            </a:r>
          </a:p>
        </p:txBody>
      </p:sp>
    </p:spTree>
    <p:extLst>
      <p:ext uri="{BB962C8B-B14F-4D97-AF65-F5344CB8AC3E}">
        <p14:creationId xmlns:p14="http://schemas.microsoft.com/office/powerpoint/2010/main" val="364035294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Optimización y rendimiento</a:t>
            </a:r>
          </a:p>
        </p:txBody>
      </p:sp>
      <p:sp>
        <p:nvSpPr>
          <p:cNvPr id="3" name="Marcador de contenido 2"/>
          <p:cNvSpPr>
            <a:spLocks noGrp="1"/>
          </p:cNvSpPr>
          <p:nvPr>
            <p:ph idx="1"/>
          </p:nvPr>
        </p:nvSpPr>
        <p:spPr/>
        <p:txBody>
          <a:bodyPr>
            <a:normAutofit fontScale="70000" lnSpcReduction="20000"/>
          </a:bodyPr>
          <a:lstStyle/>
          <a:p>
            <a:r>
              <a:rPr lang="es-ES" dirty="0"/>
              <a:t>La estrategia </a:t>
            </a:r>
            <a:r>
              <a:rPr lang="es-ES" dirty="0" err="1"/>
              <a:t>ChangeDetectionStrategy.OnPush</a:t>
            </a:r>
            <a:r>
              <a:rPr lang="es-ES" dirty="0"/>
              <a:t> supone un mayor rendimiento dado que el algoritmo de detección de cambios se va a ejecutar muchas menos veces. Pero esta estrategia va a obligar a disponer de un diseño mucho más cuidado y específico en los componentes. </a:t>
            </a:r>
          </a:p>
          <a:p>
            <a:r>
              <a:rPr lang="es-ES" dirty="0"/>
              <a:t>Las recomendaciones son:</a:t>
            </a:r>
          </a:p>
          <a:p>
            <a:pPr lvl="1"/>
            <a:r>
              <a:rPr lang="es-ES" dirty="0"/>
              <a:t>crear (y anidar) componentes con la mayor profundidad posible. Esto implica que nuestro componentes serán más simples y reutilizables.</a:t>
            </a:r>
          </a:p>
          <a:p>
            <a:pPr lvl="1"/>
            <a:r>
              <a:rPr lang="es-ES" dirty="0"/>
              <a:t>inyectar propiedades en estos componentes mediante @Input, utilizando estrategias de inmutabilidad:</a:t>
            </a:r>
          </a:p>
          <a:p>
            <a:pPr lvl="2"/>
            <a:r>
              <a:rPr lang="es-ES" dirty="0"/>
              <a:t>Utilizar immutable.js o </a:t>
            </a:r>
            <a:r>
              <a:rPr lang="es-ES" dirty="0" err="1"/>
              <a:t>Mori</a:t>
            </a:r>
            <a:endParaRPr lang="es-ES" dirty="0"/>
          </a:p>
          <a:p>
            <a:pPr lvl="2"/>
            <a:r>
              <a:rPr lang="es-ES" dirty="0"/>
              <a:t>Utilizar </a:t>
            </a:r>
            <a:r>
              <a:rPr lang="es-ES" dirty="0" err="1"/>
              <a:t>ngrx</a:t>
            </a:r>
            <a:r>
              <a:rPr lang="es-ES" dirty="0"/>
              <a:t>, que trae un estado inmutable (</a:t>
            </a:r>
            <a:r>
              <a:rPr lang="es-ES" dirty="0" err="1"/>
              <a:t>redux</a:t>
            </a:r>
            <a:r>
              <a:rPr lang="es-ES" dirty="0"/>
              <a:t>) a Angular</a:t>
            </a:r>
          </a:p>
          <a:p>
            <a:pPr lvl="2"/>
            <a:r>
              <a:rPr lang="es-ES" dirty="0"/>
              <a:t>O directamente con </a:t>
            </a:r>
            <a:r>
              <a:rPr lang="es-ES" dirty="0" err="1"/>
              <a:t>Object.assing</a:t>
            </a:r>
            <a:r>
              <a:rPr lang="es-ES" dirty="0"/>
              <a:t>({}, </a:t>
            </a:r>
            <a:r>
              <a:rPr lang="es-ES" dirty="0" err="1"/>
              <a:t>objecto</a:t>
            </a:r>
            <a:r>
              <a:rPr lang="es-ES" dirty="0"/>
              <a:t>)</a:t>
            </a:r>
          </a:p>
          <a:p>
            <a:pPr lvl="1"/>
            <a:r>
              <a:rPr lang="es-ES" dirty="0"/>
              <a:t>(ab)usar de los Observables que notifican cuando llega un nuevo dato: permitiendo invocar </a:t>
            </a:r>
            <a:r>
              <a:rPr lang="es-ES" dirty="0" err="1"/>
              <a:t>markForCheck</a:t>
            </a:r>
            <a:r>
              <a:rPr lang="es-ES" dirty="0"/>
              <a:t> en el suscriptor o delegar la suscripción directamente en la plantilla mediante </a:t>
            </a:r>
            <a:r>
              <a:rPr lang="es-ES" dirty="0" err="1"/>
              <a:t>AsyncPipe</a:t>
            </a:r>
            <a:r>
              <a:rPr lang="es-ES" dirty="0"/>
              <a:t>.</a:t>
            </a:r>
          </a:p>
        </p:txBody>
      </p:sp>
    </p:spTree>
    <p:extLst>
      <p:ext uri="{BB962C8B-B14F-4D97-AF65-F5344CB8AC3E}">
        <p14:creationId xmlns:p14="http://schemas.microsoft.com/office/powerpoint/2010/main" val="198167419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81FA9-0ADB-4218-A977-DCB069163A6A}"/>
              </a:ext>
            </a:extLst>
          </p:cNvPr>
          <p:cNvSpPr>
            <a:spLocks noGrp="1"/>
          </p:cNvSpPr>
          <p:nvPr>
            <p:ph type="title"/>
          </p:nvPr>
        </p:nvSpPr>
        <p:spPr/>
        <p:txBody>
          <a:bodyPr/>
          <a:lstStyle/>
          <a:p>
            <a:r>
              <a:rPr lang="es-ES" dirty="0"/>
              <a:t>Internacionalización I18n</a:t>
            </a:r>
          </a:p>
        </p:txBody>
      </p:sp>
      <p:sp>
        <p:nvSpPr>
          <p:cNvPr id="3" name="Marcador de contenido 2">
            <a:extLst>
              <a:ext uri="{FF2B5EF4-FFF2-40B4-BE49-F238E27FC236}">
                <a16:creationId xmlns:a16="http://schemas.microsoft.com/office/drawing/2014/main" id="{734F8343-DD8E-47A3-BE00-FEA59ED2250B}"/>
              </a:ext>
            </a:extLst>
          </p:cNvPr>
          <p:cNvSpPr>
            <a:spLocks noGrp="1"/>
          </p:cNvSpPr>
          <p:nvPr>
            <p:ph idx="1"/>
          </p:nvPr>
        </p:nvSpPr>
        <p:spPr/>
        <p:txBody>
          <a:bodyPr>
            <a:normAutofit fontScale="55000" lnSpcReduction="20000"/>
          </a:bodyPr>
          <a:lstStyle/>
          <a:p>
            <a:r>
              <a:rPr lang="es-ES" dirty="0"/>
              <a:t>La internacionalización es el proceso de diseño y preparación de una aplicación para que pueda utilizarse en diferentes idiomas. La localización es el proceso de traducir la aplicación internacionalizada a idiomas específicos para lugares específicos.</a:t>
            </a:r>
          </a:p>
          <a:p>
            <a:r>
              <a:rPr lang="es-ES" dirty="0"/>
              <a:t>Angular simplifica los siguientes aspectos de la internacionalización:</a:t>
            </a:r>
          </a:p>
          <a:p>
            <a:pPr lvl="1"/>
            <a:r>
              <a:rPr lang="es-ES" dirty="0"/>
              <a:t>Visualización de fechas, números, porcentajes y monedas en un formato local.</a:t>
            </a:r>
          </a:p>
          <a:p>
            <a:pPr lvl="1"/>
            <a:r>
              <a:rPr lang="es-ES" dirty="0"/>
              <a:t>Preparación del texto de las plantillas de los componentes para la traducción.</a:t>
            </a:r>
          </a:p>
          <a:p>
            <a:pPr lvl="1"/>
            <a:r>
              <a:rPr lang="es-ES" dirty="0"/>
              <a:t>Manejo de formas plurales de palabras.</a:t>
            </a:r>
          </a:p>
          <a:p>
            <a:pPr lvl="1"/>
            <a:r>
              <a:rPr lang="es-ES" dirty="0"/>
              <a:t>Manejo de textos alternativos.</a:t>
            </a:r>
          </a:p>
          <a:p>
            <a:r>
              <a:rPr lang="es-ES" dirty="0"/>
              <a:t>Para la localización, se puede utilizar Angular CLI para generar la mayor parte de la plantilla necesaria para crear archivos para traductores y publicar la aplicación en varios idiomas. Una vez que haya configurado la aplicación para usar i18n, el CLI simplifica los siguientes pasos:</a:t>
            </a:r>
          </a:p>
          <a:p>
            <a:pPr lvl="1"/>
            <a:r>
              <a:rPr lang="es-ES" dirty="0"/>
              <a:t>Extraer texto localizable en un archivo que puede enviar para ser traducido.</a:t>
            </a:r>
          </a:p>
          <a:p>
            <a:pPr lvl="1"/>
            <a:r>
              <a:rPr lang="es-ES" dirty="0"/>
              <a:t>Construir y servir la aplicación con una configuración regional determinada, usando el texto traducido.</a:t>
            </a:r>
          </a:p>
          <a:p>
            <a:pPr lvl="1"/>
            <a:r>
              <a:rPr lang="es-ES" dirty="0"/>
              <a:t>Creación de versiones en múltiples idiomas de la aplicación.</a:t>
            </a:r>
          </a:p>
          <a:p>
            <a:r>
              <a:rPr lang="es-ES" dirty="0"/>
              <a:t>De forma predeterminada, Angular usa la configuración regional en-US, que es el inglés tal como se habla en los Estados Unidos de América.</a:t>
            </a:r>
          </a:p>
        </p:txBody>
      </p:sp>
    </p:spTree>
    <p:extLst>
      <p:ext uri="{BB962C8B-B14F-4D97-AF65-F5344CB8AC3E}">
        <p14:creationId xmlns:p14="http://schemas.microsoft.com/office/powerpoint/2010/main" val="3347560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TypeScript</a:t>
            </a:r>
          </a:p>
        </p:txBody>
      </p:sp>
      <p:sp>
        <p:nvSpPr>
          <p:cNvPr id="3" name="Marcador de contenido 2"/>
          <p:cNvSpPr>
            <a:spLocks noGrp="1"/>
          </p:cNvSpPr>
          <p:nvPr>
            <p:ph idx="1"/>
          </p:nvPr>
        </p:nvSpPr>
        <p:spPr/>
        <p:txBody>
          <a:bodyPr>
            <a:normAutofit fontScale="77500" lnSpcReduction="20000"/>
          </a:bodyPr>
          <a:lstStyle/>
          <a:p>
            <a:r>
              <a:rPr lang="es-ES" dirty="0"/>
              <a:t>Amplia la sintaxis del JavaScript con la definición y comprobación de:</a:t>
            </a:r>
          </a:p>
          <a:p>
            <a:pPr lvl="1"/>
            <a:r>
              <a:rPr lang="es-ES" dirty="0"/>
              <a:t>Tipos básicos: </a:t>
            </a:r>
            <a:r>
              <a:rPr lang="es-ES" dirty="0" err="1"/>
              <a:t>booleans</a:t>
            </a:r>
            <a:r>
              <a:rPr lang="es-ES" dirty="0"/>
              <a:t>, </a:t>
            </a:r>
            <a:r>
              <a:rPr lang="es-ES" dirty="0" err="1"/>
              <a:t>number</a:t>
            </a:r>
            <a:r>
              <a:rPr lang="es-ES" dirty="0"/>
              <a:t>, </a:t>
            </a:r>
            <a:r>
              <a:rPr lang="es-ES" dirty="0" err="1"/>
              <a:t>string</a:t>
            </a:r>
            <a:r>
              <a:rPr lang="es-ES" dirty="0"/>
              <a:t>, </a:t>
            </a:r>
            <a:r>
              <a:rPr lang="es-ES" dirty="0" err="1"/>
              <a:t>Any</a:t>
            </a:r>
            <a:r>
              <a:rPr lang="es-ES" dirty="0"/>
              <a:t> y </a:t>
            </a:r>
            <a:r>
              <a:rPr lang="es-ES" dirty="0" err="1"/>
              <a:t>Void</a:t>
            </a:r>
            <a:r>
              <a:rPr lang="es-ES" dirty="0"/>
              <a:t>.</a:t>
            </a:r>
          </a:p>
          <a:p>
            <a:pPr lvl="1"/>
            <a:r>
              <a:rPr lang="es-ES" dirty="0"/>
              <a:t>Clases e interfaces</a:t>
            </a:r>
          </a:p>
          <a:p>
            <a:pPr lvl="1"/>
            <a:r>
              <a:rPr lang="es-ES" dirty="0"/>
              <a:t>Herencia</a:t>
            </a:r>
          </a:p>
          <a:p>
            <a:pPr lvl="1"/>
            <a:r>
              <a:rPr lang="es-ES" dirty="0"/>
              <a:t>Genéricos</a:t>
            </a:r>
          </a:p>
          <a:p>
            <a:pPr lvl="1"/>
            <a:r>
              <a:rPr lang="es-ES" dirty="0"/>
              <a:t>Módulos</a:t>
            </a:r>
          </a:p>
          <a:p>
            <a:pPr lvl="1"/>
            <a:r>
              <a:rPr lang="es-ES" dirty="0"/>
              <a:t>Anotaciones</a:t>
            </a:r>
          </a:p>
          <a:p>
            <a:r>
              <a:rPr lang="es-ES" dirty="0"/>
              <a:t>Otra de las ventajas que otorga </a:t>
            </a:r>
            <a:r>
              <a:rPr lang="es-ES" dirty="0" err="1"/>
              <a:t>Typescript</a:t>
            </a:r>
            <a:r>
              <a:rPr lang="es-ES" dirty="0"/>
              <a:t> es que permite comunicarse con código JavaScript ya creado e incluso añadirle “tipos” a través de unos ficheros de definiciones .</a:t>
            </a:r>
            <a:r>
              <a:rPr lang="es-ES" dirty="0" err="1"/>
              <a:t>d.ts</a:t>
            </a:r>
            <a:r>
              <a:rPr lang="es-ES" dirty="0"/>
              <a:t> que indican los tipos que reciben y devuelven las funciones de una librería.</a:t>
            </a:r>
          </a:p>
        </p:txBody>
      </p:sp>
    </p:spTree>
    <p:extLst>
      <p:ext uri="{BB962C8B-B14F-4D97-AF65-F5344CB8AC3E}">
        <p14:creationId xmlns:p14="http://schemas.microsoft.com/office/powerpoint/2010/main" val="96928765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176306-ABC0-43B0-8D44-5E83162F134D}"/>
              </a:ext>
            </a:extLst>
          </p:cNvPr>
          <p:cNvSpPr>
            <a:spLocks noGrp="1"/>
          </p:cNvSpPr>
          <p:nvPr>
            <p:ph type="title"/>
          </p:nvPr>
        </p:nvSpPr>
        <p:spPr/>
        <p:txBody>
          <a:bodyPr/>
          <a:lstStyle/>
          <a:p>
            <a:r>
              <a:rPr lang="es-ES" dirty="0"/>
              <a:t>Pipes I18n</a:t>
            </a:r>
          </a:p>
        </p:txBody>
      </p:sp>
      <p:sp>
        <p:nvSpPr>
          <p:cNvPr id="3" name="Marcador de contenido 2">
            <a:extLst>
              <a:ext uri="{FF2B5EF4-FFF2-40B4-BE49-F238E27FC236}">
                <a16:creationId xmlns:a16="http://schemas.microsoft.com/office/drawing/2014/main" id="{47D3FA69-0DDB-4A95-89CD-6EEC92B4CCF3}"/>
              </a:ext>
            </a:extLst>
          </p:cNvPr>
          <p:cNvSpPr>
            <a:spLocks noGrp="1"/>
          </p:cNvSpPr>
          <p:nvPr>
            <p:ph idx="1"/>
          </p:nvPr>
        </p:nvSpPr>
        <p:spPr/>
        <p:txBody>
          <a:bodyPr>
            <a:normAutofit fontScale="70000" lnSpcReduction="20000"/>
          </a:bodyPr>
          <a:lstStyle/>
          <a:p>
            <a:r>
              <a:rPr lang="es-ES" dirty="0"/>
              <a:t>Los pipes </a:t>
            </a:r>
            <a:r>
              <a:rPr lang="es-ES" dirty="0" err="1"/>
              <a:t>DatePipe</a:t>
            </a:r>
            <a:r>
              <a:rPr lang="es-ES" dirty="0"/>
              <a:t>, </a:t>
            </a:r>
            <a:r>
              <a:rPr lang="es-ES" dirty="0" err="1"/>
              <a:t>CurrencyPipe</a:t>
            </a:r>
            <a:r>
              <a:rPr lang="es-ES" dirty="0"/>
              <a:t>, </a:t>
            </a:r>
            <a:r>
              <a:rPr lang="es-ES" dirty="0" err="1"/>
              <a:t>DecimalPipe</a:t>
            </a:r>
            <a:r>
              <a:rPr lang="es-ES" dirty="0"/>
              <a:t> y </a:t>
            </a:r>
            <a:r>
              <a:rPr lang="es-ES" dirty="0" err="1"/>
              <a:t>PercentPipe</a:t>
            </a:r>
            <a:r>
              <a:rPr lang="es-ES" dirty="0"/>
              <a:t> muestran los datos localizados basándose en el LOCALE_ID.</a:t>
            </a:r>
          </a:p>
          <a:p>
            <a:r>
              <a:rPr lang="es-ES" dirty="0"/>
              <a:t>Por defecto, Angular solo contiene datos de configuración regional para en-US. Si se establece el valor de LOCALE_ID en otra configuración regional, se debe importar los datos de configuración regional para la nueva configuración regional. El CLI importa los datos de la configuración regional cuando con ng serve y ng </a:t>
            </a:r>
            <a:r>
              <a:rPr lang="es-ES" dirty="0" err="1"/>
              <a:t>build</a:t>
            </a:r>
            <a:r>
              <a:rPr lang="es-ES" dirty="0"/>
              <a:t> se utiliza el parámetro --</a:t>
            </a:r>
            <a:r>
              <a:rPr lang="es-ES" dirty="0" err="1"/>
              <a:t>configuration</a:t>
            </a:r>
            <a:r>
              <a:rPr lang="es-ES" dirty="0"/>
              <a:t>.</a:t>
            </a:r>
          </a:p>
          <a:p>
            <a:pPr marL="457200" lvl="1" indent="0">
              <a:buNone/>
            </a:pPr>
            <a:r>
              <a:rPr lang="es-ES" dirty="0"/>
              <a:t>ng serve --</a:t>
            </a:r>
            <a:r>
              <a:rPr lang="es-ES" dirty="0" err="1"/>
              <a:t>configuration</a:t>
            </a:r>
            <a:r>
              <a:rPr lang="es-ES" dirty="0"/>
              <a:t>=es</a:t>
            </a:r>
          </a:p>
          <a:p>
            <a:r>
              <a:rPr lang="es-ES" dirty="0"/>
              <a:t>Si se desea importar los datos de configuración regional de otros idiomas, se puede hacer manualmente:</a:t>
            </a:r>
          </a:p>
          <a:p>
            <a:pPr marL="457200" lvl="1" indent="0">
              <a:buNone/>
            </a:pPr>
            <a:r>
              <a:rPr lang="es-ES" dirty="0" err="1"/>
              <a:t>import</a:t>
            </a:r>
            <a:r>
              <a:rPr lang="es-ES" dirty="0"/>
              <a:t> { </a:t>
            </a:r>
            <a:r>
              <a:rPr lang="es-ES" dirty="0" err="1"/>
              <a:t>registerLocaleData</a:t>
            </a:r>
            <a:r>
              <a:rPr lang="es-ES" dirty="0"/>
              <a:t> } </a:t>
            </a:r>
            <a:r>
              <a:rPr lang="es-ES" dirty="0" err="1"/>
              <a:t>from</a:t>
            </a:r>
            <a:r>
              <a:rPr lang="es-ES" dirty="0"/>
              <a:t> '@angular/</a:t>
            </a:r>
            <a:r>
              <a:rPr lang="es-ES" dirty="0" err="1"/>
              <a:t>common</a:t>
            </a:r>
            <a:r>
              <a:rPr lang="es-ES" dirty="0"/>
              <a:t>';</a:t>
            </a:r>
          </a:p>
          <a:p>
            <a:pPr marL="457200" lvl="1" indent="0">
              <a:buNone/>
            </a:pPr>
            <a:r>
              <a:rPr lang="es-ES" dirty="0" err="1"/>
              <a:t>import</a:t>
            </a:r>
            <a:r>
              <a:rPr lang="es-ES" dirty="0"/>
              <a:t> </a:t>
            </a:r>
            <a:r>
              <a:rPr lang="es-ES" dirty="0" err="1"/>
              <a:t>localeEs</a:t>
            </a:r>
            <a:r>
              <a:rPr lang="es-ES" dirty="0"/>
              <a:t> </a:t>
            </a:r>
            <a:r>
              <a:rPr lang="es-ES" dirty="0" err="1"/>
              <a:t>from</a:t>
            </a:r>
            <a:r>
              <a:rPr lang="es-ES" dirty="0"/>
              <a:t> '@angular/</a:t>
            </a:r>
            <a:r>
              <a:rPr lang="es-ES" dirty="0" err="1"/>
              <a:t>common</a:t>
            </a:r>
            <a:r>
              <a:rPr lang="es-ES" dirty="0"/>
              <a:t>/locales/es';</a:t>
            </a:r>
          </a:p>
          <a:p>
            <a:pPr marL="457200" lvl="1" indent="0">
              <a:buNone/>
            </a:pPr>
            <a:r>
              <a:rPr lang="es-ES" dirty="0" err="1"/>
              <a:t>import</a:t>
            </a:r>
            <a:r>
              <a:rPr lang="es-ES" dirty="0"/>
              <a:t> </a:t>
            </a:r>
            <a:r>
              <a:rPr lang="es-ES" dirty="0" err="1"/>
              <a:t>localeEsExtra</a:t>
            </a:r>
            <a:r>
              <a:rPr lang="es-ES" dirty="0"/>
              <a:t> </a:t>
            </a:r>
            <a:r>
              <a:rPr lang="es-ES" dirty="0" err="1"/>
              <a:t>from</a:t>
            </a:r>
            <a:r>
              <a:rPr lang="es-ES" dirty="0"/>
              <a:t> '@angular/</a:t>
            </a:r>
            <a:r>
              <a:rPr lang="es-ES" dirty="0" err="1"/>
              <a:t>common</a:t>
            </a:r>
            <a:r>
              <a:rPr lang="es-ES" dirty="0"/>
              <a:t>/locales/extra/es';</a:t>
            </a:r>
          </a:p>
          <a:p>
            <a:pPr marL="457200" lvl="1" indent="0">
              <a:buNone/>
            </a:pPr>
            <a:r>
              <a:rPr lang="es-ES" dirty="0" err="1"/>
              <a:t>registerLocaleData</a:t>
            </a:r>
            <a:r>
              <a:rPr lang="es-ES" dirty="0"/>
              <a:t>(</a:t>
            </a:r>
            <a:r>
              <a:rPr lang="es-ES" dirty="0" err="1"/>
              <a:t>localeEs</a:t>
            </a:r>
            <a:r>
              <a:rPr lang="es-ES" dirty="0"/>
              <a:t>, 'es', </a:t>
            </a:r>
            <a:r>
              <a:rPr lang="es-ES" dirty="0" err="1"/>
              <a:t>localeEsExtra</a:t>
            </a:r>
            <a:r>
              <a:rPr lang="es-ES" dirty="0"/>
              <a:t>);</a:t>
            </a:r>
          </a:p>
          <a:p>
            <a:pPr marL="457200" lvl="1" indent="0">
              <a:buNone/>
            </a:pPr>
            <a:endParaRPr lang="es-ES" dirty="0"/>
          </a:p>
        </p:txBody>
      </p:sp>
    </p:spTree>
    <p:extLst>
      <p:ext uri="{BB962C8B-B14F-4D97-AF65-F5344CB8AC3E}">
        <p14:creationId xmlns:p14="http://schemas.microsoft.com/office/powerpoint/2010/main" val="23444349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89D98-4718-45E3-BDAA-15EF0DF3C677}"/>
              </a:ext>
            </a:extLst>
          </p:cNvPr>
          <p:cNvSpPr>
            <a:spLocks noGrp="1"/>
          </p:cNvSpPr>
          <p:nvPr>
            <p:ph type="title"/>
          </p:nvPr>
        </p:nvSpPr>
        <p:spPr/>
        <p:txBody>
          <a:bodyPr/>
          <a:lstStyle/>
          <a:p>
            <a:r>
              <a:rPr lang="es-ES" dirty="0"/>
              <a:t>Localización</a:t>
            </a:r>
          </a:p>
        </p:txBody>
      </p:sp>
      <p:sp>
        <p:nvSpPr>
          <p:cNvPr id="3" name="Marcador de contenido 2">
            <a:extLst>
              <a:ext uri="{FF2B5EF4-FFF2-40B4-BE49-F238E27FC236}">
                <a16:creationId xmlns:a16="http://schemas.microsoft.com/office/drawing/2014/main" id="{DDD68778-0341-41E1-B346-EA52407FDE01}"/>
              </a:ext>
            </a:extLst>
          </p:cNvPr>
          <p:cNvSpPr>
            <a:spLocks noGrp="1"/>
          </p:cNvSpPr>
          <p:nvPr>
            <p:ph idx="1"/>
          </p:nvPr>
        </p:nvSpPr>
        <p:spPr>
          <a:xfrm>
            <a:off x="457200" y="1600200"/>
            <a:ext cx="8229600" cy="4709120"/>
          </a:xfrm>
        </p:spPr>
        <p:txBody>
          <a:bodyPr>
            <a:normAutofit fontScale="62500" lnSpcReduction="20000"/>
          </a:bodyPr>
          <a:lstStyle/>
          <a:p>
            <a:r>
              <a:rPr lang="es-ES" dirty="0"/>
              <a:t>El equipo de Angular ha fijado como mejor practica generar tantas aplicaciones diferentes como idiomas se deseen soportar, frente a una única aplicación con múltiples idiomas.</a:t>
            </a:r>
          </a:p>
          <a:p>
            <a:r>
              <a:rPr lang="es-ES" dirty="0"/>
              <a:t>El proceso de traducción de plantillas i18n tiene una serie de fases:</a:t>
            </a:r>
          </a:p>
          <a:p>
            <a:pPr lvl="1"/>
            <a:r>
              <a:rPr lang="es-ES" dirty="0"/>
              <a:t>Marcar todos los mensajes de texto estático en las plantillas de componentes para la traducción.</a:t>
            </a:r>
          </a:p>
          <a:p>
            <a:pPr lvl="1"/>
            <a:r>
              <a:rPr lang="es-ES" dirty="0"/>
              <a:t>Crear un archivo de traducción: el comando ng xi18n permite extraer los textos marcados en las plantillas a un archivo fuente de traducción estándar de la industria.</a:t>
            </a:r>
          </a:p>
          <a:p>
            <a:pPr marL="914400" lvl="2" indent="0">
              <a:buNone/>
            </a:pPr>
            <a:r>
              <a:rPr lang="es-ES" dirty="0"/>
              <a:t>ng xi18n --output-</a:t>
            </a:r>
            <a:r>
              <a:rPr lang="es-ES" dirty="0" err="1"/>
              <a:t>path</a:t>
            </a:r>
            <a:r>
              <a:rPr lang="es-ES" dirty="0"/>
              <a:t> i18n</a:t>
            </a:r>
          </a:p>
          <a:p>
            <a:pPr lvl="1"/>
            <a:r>
              <a:rPr lang="es-ES" dirty="0"/>
              <a:t>Duplicar el archivo tantas veces como idiomas se deseen utilizando como sub extensión el identificador de idioma Unicode y, opcionalmente, la configuración regional.</a:t>
            </a:r>
          </a:p>
          <a:p>
            <a:pPr lvl="1"/>
            <a:r>
              <a:rPr lang="es-ES" dirty="0"/>
              <a:t>Editar el archivo de traducción duplicado correspondiente y traducir el texto extraído al idioma de destino.</a:t>
            </a:r>
          </a:p>
          <a:p>
            <a:pPr lvl="1"/>
            <a:r>
              <a:rPr lang="es-ES" dirty="0"/>
              <a:t>Crear en </a:t>
            </a:r>
            <a:r>
              <a:rPr lang="es-ES" dirty="0" err="1"/>
              <a:t>angular.json</a:t>
            </a:r>
            <a:r>
              <a:rPr lang="es-ES" dirty="0"/>
              <a:t> las configuraciones específicas de los diferentes idiomas.</a:t>
            </a:r>
          </a:p>
          <a:p>
            <a:pPr lvl="1"/>
            <a:r>
              <a:rPr lang="es-ES" dirty="0"/>
              <a:t>Fusionar el archivo de traducción completado con la aplicación:</a:t>
            </a:r>
          </a:p>
          <a:p>
            <a:pPr lvl="2"/>
            <a:r>
              <a:rPr lang="es-ES" dirty="0"/>
              <a:t>ng </a:t>
            </a:r>
            <a:r>
              <a:rPr lang="es-ES" dirty="0" err="1"/>
              <a:t>build</a:t>
            </a:r>
            <a:r>
              <a:rPr lang="es-ES" dirty="0"/>
              <a:t> --</a:t>
            </a:r>
            <a:r>
              <a:rPr lang="es-ES" dirty="0" err="1"/>
              <a:t>prod</a:t>
            </a:r>
            <a:r>
              <a:rPr lang="es-ES" dirty="0"/>
              <a:t> --</a:t>
            </a:r>
            <a:r>
              <a:rPr lang="es-ES" dirty="0" err="1"/>
              <a:t>configuration</a:t>
            </a:r>
            <a:r>
              <a:rPr lang="es-ES" dirty="0"/>
              <a:t>=es</a:t>
            </a:r>
          </a:p>
        </p:txBody>
      </p:sp>
    </p:spTree>
    <p:extLst>
      <p:ext uri="{BB962C8B-B14F-4D97-AF65-F5344CB8AC3E}">
        <p14:creationId xmlns:p14="http://schemas.microsoft.com/office/powerpoint/2010/main" val="35557019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89D98-4718-45E3-BDAA-15EF0DF3C677}"/>
              </a:ext>
            </a:extLst>
          </p:cNvPr>
          <p:cNvSpPr>
            <a:spLocks noGrp="1"/>
          </p:cNvSpPr>
          <p:nvPr>
            <p:ph type="title"/>
          </p:nvPr>
        </p:nvSpPr>
        <p:spPr/>
        <p:txBody>
          <a:bodyPr/>
          <a:lstStyle/>
          <a:p>
            <a:r>
              <a:rPr lang="es-ES" dirty="0"/>
              <a:t>Localización: Marcado</a:t>
            </a:r>
          </a:p>
        </p:txBody>
      </p:sp>
      <p:sp>
        <p:nvSpPr>
          <p:cNvPr id="3" name="Marcador de contenido 2">
            <a:extLst>
              <a:ext uri="{FF2B5EF4-FFF2-40B4-BE49-F238E27FC236}">
                <a16:creationId xmlns:a16="http://schemas.microsoft.com/office/drawing/2014/main" id="{DDD68778-0341-41E1-B346-EA52407FDE01}"/>
              </a:ext>
            </a:extLst>
          </p:cNvPr>
          <p:cNvSpPr>
            <a:spLocks noGrp="1"/>
          </p:cNvSpPr>
          <p:nvPr>
            <p:ph idx="1"/>
          </p:nvPr>
        </p:nvSpPr>
        <p:spPr/>
        <p:txBody>
          <a:bodyPr>
            <a:normAutofit fontScale="55000" lnSpcReduction="20000"/>
          </a:bodyPr>
          <a:lstStyle/>
          <a:p>
            <a:r>
              <a:rPr lang="es-ES" dirty="0"/>
              <a:t>El atributo i18n Angular marca un contenido como traducible y hay utilizarlo en cada etiqueta o atributo cuyo contenido literal deba ser traducido.</a:t>
            </a:r>
          </a:p>
          <a:p>
            <a:pPr marL="457200" lvl="1" indent="0">
              <a:buNone/>
            </a:pPr>
            <a:r>
              <a:rPr lang="es-ES" dirty="0"/>
              <a:t>&lt;h1 i18n&gt;</a:t>
            </a:r>
            <a:r>
              <a:rPr lang="es-ES" dirty="0" err="1"/>
              <a:t>Hello</a:t>
            </a:r>
            <a:r>
              <a:rPr lang="es-ES" dirty="0"/>
              <a:t>!&lt;/h1&gt; </a:t>
            </a:r>
            <a:r>
              <a:rPr lang="pt-BR" dirty="0"/>
              <a:t>&lt;</a:t>
            </a:r>
            <a:r>
              <a:rPr lang="pt-BR" dirty="0" err="1"/>
              <a:t>img</a:t>
            </a:r>
            <a:r>
              <a:rPr lang="pt-BR" dirty="0"/>
              <a:t> [</a:t>
            </a:r>
            <a:r>
              <a:rPr lang="pt-BR" dirty="0" err="1"/>
              <a:t>src</a:t>
            </a:r>
            <a:r>
              <a:rPr lang="pt-BR" dirty="0"/>
              <a:t>]="logo" i18n-title </a:t>
            </a:r>
            <a:r>
              <a:rPr lang="pt-BR" dirty="0" err="1"/>
              <a:t>title</a:t>
            </a:r>
            <a:r>
              <a:rPr lang="pt-BR" dirty="0"/>
              <a:t>="Logo" /&gt; </a:t>
            </a:r>
            <a:r>
              <a:rPr lang="en-US" dirty="0"/>
              <a:t>&lt;ng-container i18n&gt;sin tag&lt;/ng-container&gt;</a:t>
            </a:r>
            <a:endParaRPr lang="es-ES" dirty="0"/>
          </a:p>
          <a:p>
            <a:r>
              <a:rPr lang="es-ES" dirty="0"/>
              <a:t>i18n no es una directiva angular, es un atributo personalizado reconocido por las herramientas y compiladores de Angular que después de la traducción es eliminado en la compilación.</a:t>
            </a:r>
          </a:p>
          <a:p>
            <a:r>
              <a:rPr lang="es-ES" dirty="0"/>
              <a:t>Para traducir un mensaje de texto con precisión, el traductor puede necesitar información adicional o contexto. El traductor también puede necesitar conocer el significado o la intención del mensaje de texto dentro de este contexto de aplicación en particular.</a:t>
            </a:r>
          </a:p>
          <a:p>
            <a:r>
              <a:rPr lang="es-ES" dirty="0"/>
              <a:t>Como el valor del atributo i18n se puede agregar una descripción del mensaje de texto y, opcionalmente, precederla del sentido &lt;</a:t>
            </a:r>
            <a:r>
              <a:rPr lang="es-ES" dirty="0" err="1"/>
              <a:t>meaning</a:t>
            </a:r>
            <a:r>
              <a:rPr lang="es-ES" dirty="0"/>
              <a:t>&gt;|&lt;</a:t>
            </a:r>
            <a:r>
              <a:rPr lang="es-ES" dirty="0" err="1"/>
              <a:t>description</a:t>
            </a:r>
            <a:r>
              <a:rPr lang="es-ES" dirty="0"/>
              <a:t>&gt;@@&lt;id&gt;:</a:t>
            </a:r>
          </a:p>
          <a:p>
            <a:pPr marL="457200" lvl="1" indent="0">
              <a:buNone/>
            </a:pPr>
            <a:r>
              <a:rPr lang="es-ES" dirty="0"/>
              <a:t>&lt;h1 i18n="</a:t>
            </a:r>
            <a:r>
              <a:rPr lang="es-ES" dirty="0" err="1"/>
              <a:t>site</a:t>
            </a:r>
            <a:r>
              <a:rPr lang="es-ES" dirty="0"/>
              <a:t> </a:t>
            </a:r>
            <a:r>
              <a:rPr lang="es-ES" dirty="0" err="1"/>
              <a:t>header|An</a:t>
            </a:r>
            <a:r>
              <a:rPr lang="es-ES" dirty="0"/>
              <a:t> </a:t>
            </a:r>
            <a:r>
              <a:rPr lang="es-ES" dirty="0" err="1"/>
              <a:t>introduction</a:t>
            </a:r>
            <a:r>
              <a:rPr lang="es-ES" dirty="0"/>
              <a:t> </a:t>
            </a:r>
            <a:r>
              <a:rPr lang="es-ES" dirty="0" err="1"/>
              <a:t>header</a:t>
            </a:r>
            <a:r>
              <a:rPr lang="es-ES" dirty="0"/>
              <a:t> </a:t>
            </a:r>
            <a:r>
              <a:rPr lang="es-ES" dirty="0" err="1"/>
              <a:t>for</a:t>
            </a:r>
            <a:r>
              <a:rPr lang="es-ES" dirty="0"/>
              <a:t> </a:t>
            </a:r>
            <a:r>
              <a:rPr lang="es-ES" dirty="0" err="1"/>
              <a:t>this</a:t>
            </a:r>
            <a:r>
              <a:rPr lang="es-ES" dirty="0"/>
              <a:t> </a:t>
            </a:r>
            <a:r>
              <a:rPr lang="es-ES" dirty="0" err="1"/>
              <a:t>sample</a:t>
            </a:r>
            <a:r>
              <a:rPr lang="es-ES" dirty="0"/>
              <a:t>"&gt;</a:t>
            </a:r>
            <a:r>
              <a:rPr lang="es-ES" dirty="0" err="1"/>
              <a:t>Hello</a:t>
            </a:r>
            <a:r>
              <a:rPr lang="es-ES" dirty="0"/>
              <a:t> i18n!&lt;/h1&gt;</a:t>
            </a:r>
          </a:p>
          <a:p>
            <a:r>
              <a:rPr lang="es-ES" dirty="0"/>
              <a:t>Todas las apariciones de un mensaje de texto que tengan el mismo significado tendrán la misma traducción. El mismo mensaje de texto que está asociado con significados diferentes puede tener diferentes traducciones.</a:t>
            </a:r>
          </a:p>
          <a:p>
            <a:r>
              <a:rPr lang="es-ES" dirty="0"/>
              <a:t>La herramienta de extracción genera una hash como identificador de cada literal, se puede especificar uno propio usando el prefijo @@: i18n="@@</a:t>
            </a:r>
            <a:r>
              <a:rPr lang="es-ES" dirty="0" err="1"/>
              <a:t>myID</a:t>
            </a:r>
            <a:r>
              <a:rPr lang="es-ES" dirty="0"/>
              <a:t>"</a:t>
            </a:r>
          </a:p>
        </p:txBody>
      </p:sp>
    </p:spTree>
    <p:extLst>
      <p:ext uri="{BB962C8B-B14F-4D97-AF65-F5344CB8AC3E}">
        <p14:creationId xmlns:p14="http://schemas.microsoft.com/office/powerpoint/2010/main" val="405726096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C7E28-CFBB-418A-8EC8-ABA75DC15B71}"/>
              </a:ext>
            </a:extLst>
          </p:cNvPr>
          <p:cNvSpPr>
            <a:spLocks noGrp="1"/>
          </p:cNvSpPr>
          <p:nvPr>
            <p:ph type="title"/>
          </p:nvPr>
        </p:nvSpPr>
        <p:spPr/>
        <p:txBody>
          <a:bodyPr/>
          <a:lstStyle/>
          <a:p>
            <a:r>
              <a:rPr lang="es-ES" dirty="0"/>
              <a:t>Localización: Traducción</a:t>
            </a:r>
          </a:p>
        </p:txBody>
      </p:sp>
      <p:sp>
        <p:nvSpPr>
          <p:cNvPr id="3" name="Marcador de contenido 2">
            <a:extLst>
              <a:ext uri="{FF2B5EF4-FFF2-40B4-BE49-F238E27FC236}">
                <a16:creationId xmlns:a16="http://schemas.microsoft.com/office/drawing/2014/main" id="{C8ADC6C8-E20B-47FC-9EB5-E55BF4698CD0}"/>
              </a:ext>
            </a:extLst>
          </p:cNvPr>
          <p:cNvSpPr>
            <a:spLocks noGrp="1"/>
          </p:cNvSpPr>
          <p:nvPr>
            <p:ph idx="1"/>
          </p:nvPr>
        </p:nvSpPr>
        <p:spPr/>
        <p:txBody>
          <a:bodyPr>
            <a:normAutofit fontScale="62500" lnSpcReduction="20000"/>
          </a:bodyPr>
          <a:lstStyle/>
          <a:p>
            <a:r>
              <a:rPr lang="es-ES" dirty="0"/>
              <a:t>Para realizar la traducción se añade un elemento target a continuación del elemento </a:t>
            </a:r>
            <a:r>
              <a:rPr lang="es-ES" dirty="0" err="1"/>
              <a:t>source</a:t>
            </a:r>
            <a:r>
              <a:rPr lang="es-ES" dirty="0"/>
              <a:t>, aunque el target es el único imprescindible por cada id en el fichero traducido:</a:t>
            </a:r>
          </a:p>
          <a:p>
            <a:pPr marL="457200" lvl="1" indent="0">
              <a:buNone/>
            </a:pPr>
            <a:r>
              <a:rPr lang="es-ES" dirty="0"/>
              <a:t>&lt;</a:t>
            </a:r>
            <a:r>
              <a:rPr lang="es-ES" dirty="0" err="1"/>
              <a:t>source</a:t>
            </a:r>
            <a:r>
              <a:rPr lang="es-ES" dirty="0"/>
              <a:t>&gt;</a:t>
            </a:r>
            <a:r>
              <a:rPr lang="es-ES" dirty="0" err="1"/>
              <a:t>Hello</a:t>
            </a:r>
            <a:r>
              <a:rPr lang="es-ES" dirty="0"/>
              <a:t>!&lt;/</a:t>
            </a:r>
            <a:r>
              <a:rPr lang="es-ES" dirty="0" err="1"/>
              <a:t>source</a:t>
            </a:r>
            <a:r>
              <a:rPr lang="es-ES" dirty="0"/>
              <a:t>&gt;</a:t>
            </a:r>
          </a:p>
          <a:p>
            <a:pPr marL="457200" lvl="1" indent="0">
              <a:buNone/>
            </a:pPr>
            <a:r>
              <a:rPr lang="es-ES" dirty="0"/>
              <a:t>&lt;target&gt;¡Hola!&lt;/target&gt;</a:t>
            </a:r>
          </a:p>
          <a:p>
            <a:r>
              <a:rPr lang="es-ES" dirty="0"/>
              <a:t>Por defecto se genera un archivo de traducción denominado </a:t>
            </a:r>
            <a:r>
              <a:rPr lang="es-ES" dirty="0" err="1"/>
              <a:t>messages.xlf</a:t>
            </a:r>
            <a:r>
              <a:rPr lang="es-ES" dirty="0"/>
              <a:t> en el Formato de archivo de intercambio de localización XML (XLIFF, versión 1.2), pero también acepta los formatos XLIFF 2 y Paquete de mensajes XML (XMB).</a:t>
            </a:r>
          </a:p>
          <a:p>
            <a:pPr lvl="1"/>
            <a:r>
              <a:rPr lang="pt-BR" dirty="0" err="1"/>
              <a:t>ng</a:t>
            </a:r>
            <a:r>
              <a:rPr lang="pt-BR" dirty="0"/>
              <a:t> xi18n  --i18n-format=xlf2</a:t>
            </a:r>
          </a:p>
          <a:p>
            <a:pPr lvl="1"/>
            <a:r>
              <a:rPr lang="pt-BR" dirty="0" err="1"/>
              <a:t>ng</a:t>
            </a:r>
            <a:r>
              <a:rPr lang="pt-BR" dirty="0"/>
              <a:t> xi18n  --i18n-format=</a:t>
            </a:r>
            <a:r>
              <a:rPr lang="pt-BR" dirty="0" err="1"/>
              <a:t>xmb</a:t>
            </a:r>
            <a:endParaRPr lang="pt-BR" dirty="0"/>
          </a:p>
          <a:p>
            <a:r>
              <a:rPr lang="es-ES" dirty="0"/>
              <a:t>Los archivos XLIFF tienen la extensión .</a:t>
            </a:r>
            <a:r>
              <a:rPr lang="es-ES" dirty="0" err="1"/>
              <a:t>xlf</a:t>
            </a:r>
            <a:r>
              <a:rPr lang="es-ES" dirty="0"/>
              <a:t>. El formato XMB genera archivos de origen .</a:t>
            </a:r>
            <a:r>
              <a:rPr lang="es-ES" dirty="0" err="1"/>
              <a:t>xmb</a:t>
            </a:r>
            <a:r>
              <a:rPr lang="es-ES" dirty="0"/>
              <a:t> pero utiliza archivos de traducción .</a:t>
            </a:r>
            <a:r>
              <a:rPr lang="es-ES" dirty="0" err="1"/>
              <a:t>xtb</a:t>
            </a:r>
            <a:endParaRPr lang="es-ES" dirty="0"/>
          </a:p>
          <a:p>
            <a:r>
              <a:rPr lang="es-ES" dirty="0"/>
              <a:t>La mayoría de las aplicaciones se traducen a más de un idioma, es una práctica estándar dedicar una carpeta a la localización y almacenar los activos relacionados, como los archivos de internacionalización, allí.</a:t>
            </a:r>
          </a:p>
        </p:txBody>
      </p:sp>
    </p:spTree>
    <p:extLst>
      <p:ext uri="{BB962C8B-B14F-4D97-AF65-F5344CB8AC3E}">
        <p14:creationId xmlns:p14="http://schemas.microsoft.com/office/powerpoint/2010/main" val="366863747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80C96D-D07B-4B2D-9AFE-E82CD74ACDD8}"/>
              </a:ext>
            </a:extLst>
          </p:cNvPr>
          <p:cNvSpPr>
            <a:spLocks noGrp="1"/>
          </p:cNvSpPr>
          <p:nvPr>
            <p:ph type="title"/>
          </p:nvPr>
        </p:nvSpPr>
        <p:spPr/>
        <p:txBody>
          <a:bodyPr/>
          <a:lstStyle/>
          <a:p>
            <a:r>
              <a:rPr lang="es-ES" dirty="0"/>
              <a:t>Localización: Código</a:t>
            </a:r>
          </a:p>
        </p:txBody>
      </p:sp>
      <p:sp>
        <p:nvSpPr>
          <p:cNvPr id="3" name="Marcador de contenido 2">
            <a:extLst>
              <a:ext uri="{FF2B5EF4-FFF2-40B4-BE49-F238E27FC236}">
                <a16:creationId xmlns:a16="http://schemas.microsoft.com/office/drawing/2014/main" id="{C2744281-E579-497B-8C65-24CDF9705E0C}"/>
              </a:ext>
            </a:extLst>
          </p:cNvPr>
          <p:cNvSpPr>
            <a:spLocks noGrp="1"/>
          </p:cNvSpPr>
          <p:nvPr>
            <p:ph idx="1"/>
          </p:nvPr>
        </p:nvSpPr>
        <p:spPr>
          <a:xfrm>
            <a:off x="457200" y="1600200"/>
            <a:ext cx="8229600" cy="4709120"/>
          </a:xfrm>
        </p:spPr>
        <p:txBody>
          <a:bodyPr>
            <a:normAutofit fontScale="55000" lnSpcReduction="20000"/>
          </a:bodyPr>
          <a:lstStyle/>
          <a:p>
            <a:r>
              <a:rPr lang="es-ES" dirty="0"/>
              <a:t>No solo el texto de las plantillas requiere traducción, también todos los literales utilizados en el código.</a:t>
            </a:r>
          </a:p>
          <a:p>
            <a:r>
              <a:rPr lang="es-ES" dirty="0"/>
              <a:t>Angular no provee de una utilidad similar a la de las plantillas para el código pero se puede implementar el mismo mecanismo utilizado para el </a:t>
            </a:r>
            <a:r>
              <a:rPr lang="es-ES" dirty="0" err="1"/>
              <a:t>environment</a:t>
            </a:r>
            <a:r>
              <a:rPr lang="es-ES" dirty="0"/>
              <a:t>.</a:t>
            </a:r>
          </a:p>
          <a:p>
            <a:r>
              <a:rPr lang="es-ES" dirty="0"/>
              <a:t>Crear en la carpeta de localización un fichero denominado </a:t>
            </a:r>
            <a:r>
              <a:rPr lang="es-ES" dirty="0" err="1"/>
              <a:t>message.ts</a:t>
            </a:r>
            <a:r>
              <a:rPr lang="es-ES" dirty="0"/>
              <a:t> (por ejemplo):</a:t>
            </a:r>
          </a:p>
          <a:p>
            <a:pPr marL="457200" lvl="1" indent="0">
              <a:buNone/>
            </a:pPr>
            <a:r>
              <a:rPr lang="en-US" dirty="0"/>
              <a:t>export const messages = {</a:t>
            </a:r>
          </a:p>
          <a:p>
            <a:pPr marL="457200" lvl="1" indent="0">
              <a:buNone/>
            </a:pPr>
            <a:r>
              <a:rPr lang="en-US" dirty="0"/>
              <a:t>  </a:t>
            </a:r>
            <a:r>
              <a:rPr lang="en-US" dirty="0" err="1"/>
              <a:t>AppComponent</a:t>
            </a:r>
            <a:r>
              <a:rPr lang="en-US" dirty="0"/>
              <a:t>: {</a:t>
            </a:r>
          </a:p>
          <a:p>
            <a:pPr marL="457200" lvl="1" indent="0">
              <a:buNone/>
            </a:pPr>
            <a:r>
              <a:rPr lang="en-US" dirty="0"/>
              <a:t>    title: 'Word',</a:t>
            </a:r>
          </a:p>
          <a:p>
            <a:pPr marL="457200" lvl="1" indent="0">
              <a:buNone/>
            </a:pPr>
            <a:r>
              <a:rPr lang="en-US" dirty="0"/>
              <a:t>  }</a:t>
            </a:r>
          </a:p>
          <a:p>
            <a:pPr marL="457200" lvl="1" indent="0">
              <a:buNone/>
            </a:pPr>
            <a:r>
              <a:rPr lang="en-US" dirty="0"/>
              <a:t>};</a:t>
            </a:r>
            <a:endParaRPr lang="es-ES" dirty="0"/>
          </a:p>
          <a:p>
            <a:r>
              <a:rPr lang="es-ES" dirty="0"/>
              <a:t>Crea un duplicado por idioma siguiendo el mismo convenio </a:t>
            </a:r>
            <a:r>
              <a:rPr lang="es-ES" dirty="0" err="1"/>
              <a:t>message.es.ts</a:t>
            </a:r>
            <a:r>
              <a:rPr lang="es-ES" dirty="0"/>
              <a:t>.</a:t>
            </a:r>
          </a:p>
          <a:p>
            <a:pPr marL="457200" lvl="1" indent="0">
              <a:buNone/>
            </a:pPr>
            <a:r>
              <a:rPr lang="en-US" dirty="0"/>
              <a:t>export const messages = {</a:t>
            </a:r>
          </a:p>
          <a:p>
            <a:pPr marL="457200" lvl="1" indent="0">
              <a:buNone/>
            </a:pPr>
            <a:r>
              <a:rPr lang="en-US" dirty="0"/>
              <a:t>  </a:t>
            </a:r>
            <a:r>
              <a:rPr lang="en-US" dirty="0" err="1"/>
              <a:t>AppComponent</a:t>
            </a:r>
            <a:r>
              <a:rPr lang="en-US" dirty="0"/>
              <a:t>: {</a:t>
            </a:r>
          </a:p>
          <a:p>
            <a:pPr marL="457200" lvl="1" indent="0">
              <a:buNone/>
            </a:pPr>
            <a:r>
              <a:rPr lang="en-US" dirty="0"/>
              <a:t>    title: 'Mundo',</a:t>
            </a:r>
          </a:p>
          <a:p>
            <a:pPr marL="457200" lvl="1" indent="0">
              <a:buNone/>
            </a:pPr>
            <a:r>
              <a:rPr lang="en-US" dirty="0"/>
              <a:t>  }</a:t>
            </a:r>
          </a:p>
          <a:p>
            <a:pPr marL="457200" lvl="1" indent="0">
              <a:buNone/>
            </a:pPr>
            <a:r>
              <a:rPr lang="en-US" dirty="0"/>
              <a:t>};</a:t>
            </a:r>
            <a:endParaRPr lang="es-ES" dirty="0"/>
          </a:p>
          <a:p>
            <a:r>
              <a:rPr lang="es-ES" dirty="0"/>
              <a:t>Sustituir los literales del código por: </a:t>
            </a:r>
          </a:p>
          <a:p>
            <a:pPr marL="457200" lvl="1" indent="0">
              <a:buNone/>
            </a:pPr>
            <a:r>
              <a:rPr lang="es-ES" dirty="0" err="1"/>
              <a:t>title</a:t>
            </a:r>
            <a:r>
              <a:rPr lang="es-ES" dirty="0"/>
              <a:t> = </a:t>
            </a:r>
            <a:r>
              <a:rPr lang="es-ES" dirty="0" err="1"/>
              <a:t>messages.AppComponent.title</a:t>
            </a:r>
            <a:r>
              <a:rPr lang="es-ES" dirty="0"/>
              <a:t>;</a:t>
            </a:r>
          </a:p>
        </p:txBody>
      </p:sp>
    </p:spTree>
    <p:extLst>
      <p:ext uri="{BB962C8B-B14F-4D97-AF65-F5344CB8AC3E}">
        <p14:creationId xmlns:p14="http://schemas.microsoft.com/office/powerpoint/2010/main" val="115938672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AD979-E262-4687-B36E-866C59737D66}"/>
              </a:ext>
            </a:extLst>
          </p:cNvPr>
          <p:cNvSpPr>
            <a:spLocks noGrp="1"/>
          </p:cNvSpPr>
          <p:nvPr>
            <p:ph type="title"/>
          </p:nvPr>
        </p:nvSpPr>
        <p:spPr/>
        <p:txBody>
          <a:bodyPr/>
          <a:lstStyle/>
          <a:p>
            <a:r>
              <a:rPr lang="es-ES" dirty="0"/>
              <a:t>Localización: Configuración</a:t>
            </a:r>
          </a:p>
        </p:txBody>
      </p:sp>
      <p:sp>
        <p:nvSpPr>
          <p:cNvPr id="3" name="Marcador de contenido 2">
            <a:extLst>
              <a:ext uri="{FF2B5EF4-FFF2-40B4-BE49-F238E27FC236}">
                <a16:creationId xmlns:a16="http://schemas.microsoft.com/office/drawing/2014/main" id="{58B568CF-EF67-4B58-9AB4-6195EC3CB5F3}"/>
              </a:ext>
            </a:extLst>
          </p:cNvPr>
          <p:cNvSpPr>
            <a:spLocks noGrp="1"/>
          </p:cNvSpPr>
          <p:nvPr>
            <p:ph idx="1"/>
          </p:nvPr>
        </p:nvSpPr>
        <p:spPr>
          <a:xfrm>
            <a:off x="457200" y="1600200"/>
            <a:ext cx="8229600" cy="4709120"/>
          </a:xfrm>
        </p:spPr>
        <p:txBody>
          <a:bodyPr>
            <a:normAutofit fontScale="40000" lnSpcReduction="20000"/>
          </a:bodyPr>
          <a:lstStyle/>
          <a:p>
            <a:pPr marL="0" indent="0">
              <a:buNone/>
            </a:pPr>
            <a:r>
              <a:rPr lang="es-ES" dirty="0"/>
              <a:t>"</a:t>
            </a:r>
            <a:r>
              <a:rPr lang="es-ES" dirty="0" err="1"/>
              <a:t>build</a:t>
            </a:r>
            <a:r>
              <a:rPr lang="es-ES" dirty="0"/>
              <a:t>": {</a:t>
            </a:r>
          </a:p>
          <a:p>
            <a:pPr marL="0" indent="0">
              <a:buNone/>
            </a:pPr>
            <a:r>
              <a:rPr lang="es-ES" dirty="0"/>
              <a:t>  "</a:t>
            </a:r>
            <a:r>
              <a:rPr lang="es-ES" dirty="0" err="1"/>
              <a:t>configurations</a:t>
            </a:r>
            <a:r>
              <a:rPr lang="es-ES" dirty="0"/>
              <a:t>": {</a:t>
            </a:r>
          </a:p>
          <a:p>
            <a:pPr marL="0" indent="0">
              <a:buNone/>
            </a:pPr>
            <a:r>
              <a:rPr lang="es-ES" dirty="0"/>
              <a:t>    "</a:t>
            </a:r>
            <a:r>
              <a:rPr lang="es-ES" dirty="0" err="1"/>
              <a:t>production</a:t>
            </a:r>
            <a:r>
              <a:rPr lang="es-ES" dirty="0"/>
              <a:t>": { … }</a:t>
            </a:r>
          </a:p>
          <a:p>
            <a:pPr marL="0" indent="0">
              <a:buNone/>
            </a:pPr>
            <a:r>
              <a:rPr lang="es-ES" dirty="0"/>
              <a:t>    "es": {</a:t>
            </a:r>
          </a:p>
          <a:p>
            <a:pPr marL="0" indent="0">
              <a:buNone/>
            </a:pPr>
            <a:r>
              <a:rPr lang="es-ES" dirty="0"/>
              <a:t>      "</a:t>
            </a:r>
            <a:r>
              <a:rPr lang="es-ES" dirty="0" err="1"/>
              <a:t>aot</a:t>
            </a:r>
            <a:r>
              <a:rPr lang="es-ES" dirty="0"/>
              <a:t>": true,</a:t>
            </a:r>
          </a:p>
          <a:p>
            <a:pPr marL="0" indent="0">
              <a:buNone/>
            </a:pPr>
            <a:r>
              <a:rPr lang="es-ES" dirty="0"/>
              <a:t>      "</a:t>
            </a:r>
            <a:r>
              <a:rPr lang="es-ES" dirty="0" err="1"/>
              <a:t>outputPath</a:t>
            </a:r>
            <a:r>
              <a:rPr lang="es-ES" dirty="0"/>
              <a:t>": "</a:t>
            </a:r>
            <a:r>
              <a:rPr lang="es-ES" dirty="0" err="1"/>
              <a:t>dist</a:t>
            </a:r>
            <a:r>
              <a:rPr lang="es-ES" dirty="0"/>
              <a:t>/avanzado/es/",</a:t>
            </a:r>
          </a:p>
          <a:p>
            <a:pPr marL="0" indent="0">
              <a:buNone/>
            </a:pPr>
            <a:r>
              <a:rPr lang="es-ES" dirty="0"/>
              <a:t>      "i18nFile": "</a:t>
            </a:r>
            <a:r>
              <a:rPr lang="es-ES" dirty="0" err="1"/>
              <a:t>src</a:t>
            </a:r>
            <a:r>
              <a:rPr lang="es-ES" dirty="0"/>
              <a:t>/i18n/</a:t>
            </a:r>
            <a:r>
              <a:rPr lang="es-ES" dirty="0" err="1"/>
              <a:t>messages.es.xlf</a:t>
            </a:r>
            <a:r>
              <a:rPr lang="es-ES" dirty="0"/>
              <a:t>",</a:t>
            </a:r>
          </a:p>
          <a:p>
            <a:pPr marL="0" indent="0">
              <a:buNone/>
            </a:pPr>
            <a:r>
              <a:rPr lang="es-ES" dirty="0"/>
              <a:t>      "i18nFormat": "</a:t>
            </a:r>
            <a:r>
              <a:rPr lang="es-ES" dirty="0" err="1"/>
              <a:t>xlf</a:t>
            </a:r>
            <a:r>
              <a:rPr lang="es-ES" dirty="0"/>
              <a:t>",</a:t>
            </a:r>
          </a:p>
          <a:p>
            <a:pPr marL="0" indent="0">
              <a:buNone/>
            </a:pPr>
            <a:r>
              <a:rPr lang="es-ES" dirty="0"/>
              <a:t>      "i18nLocale": "es",</a:t>
            </a:r>
          </a:p>
          <a:p>
            <a:pPr marL="0" indent="0">
              <a:buNone/>
            </a:pPr>
            <a:r>
              <a:rPr lang="es-ES" dirty="0"/>
              <a:t>      "</a:t>
            </a:r>
            <a:r>
              <a:rPr lang="es-ES" dirty="0" err="1"/>
              <a:t>fileReplacements</a:t>
            </a:r>
            <a:r>
              <a:rPr lang="es-ES" dirty="0"/>
              <a:t>": [</a:t>
            </a:r>
          </a:p>
          <a:p>
            <a:pPr marL="0" indent="0">
              <a:buNone/>
            </a:pPr>
            <a:r>
              <a:rPr lang="es-ES" dirty="0"/>
              <a:t>        {</a:t>
            </a:r>
          </a:p>
          <a:p>
            <a:pPr marL="0" indent="0">
              <a:buNone/>
            </a:pPr>
            <a:r>
              <a:rPr lang="es-ES" dirty="0"/>
              <a:t>          "</a:t>
            </a:r>
            <a:r>
              <a:rPr lang="es-ES" dirty="0" err="1"/>
              <a:t>replace</a:t>
            </a:r>
            <a:r>
              <a:rPr lang="es-ES" dirty="0"/>
              <a:t>": "</a:t>
            </a:r>
            <a:r>
              <a:rPr lang="es-ES" dirty="0" err="1"/>
              <a:t>src</a:t>
            </a:r>
            <a:r>
              <a:rPr lang="es-ES" dirty="0"/>
              <a:t>/i18n/</a:t>
            </a:r>
            <a:r>
              <a:rPr lang="es-ES" dirty="0" err="1"/>
              <a:t>messages.ts</a:t>
            </a:r>
            <a:r>
              <a:rPr lang="es-ES" dirty="0"/>
              <a:t>",</a:t>
            </a:r>
          </a:p>
          <a:p>
            <a:pPr marL="0" indent="0">
              <a:buNone/>
            </a:pPr>
            <a:r>
              <a:rPr lang="es-ES" dirty="0"/>
              <a:t>          "</a:t>
            </a:r>
            <a:r>
              <a:rPr lang="es-ES" dirty="0" err="1"/>
              <a:t>with</a:t>
            </a:r>
            <a:r>
              <a:rPr lang="es-ES" dirty="0"/>
              <a:t>": "</a:t>
            </a:r>
            <a:r>
              <a:rPr lang="es-ES" dirty="0" err="1"/>
              <a:t>src</a:t>
            </a:r>
            <a:r>
              <a:rPr lang="es-ES" dirty="0"/>
              <a:t>/i18n/</a:t>
            </a:r>
            <a:r>
              <a:rPr lang="es-ES" dirty="0" err="1"/>
              <a:t>messages.es.ts</a:t>
            </a:r>
            <a:r>
              <a:rPr lang="es-ES" dirty="0"/>
              <a:t>"</a:t>
            </a:r>
          </a:p>
          <a:p>
            <a:pPr marL="0" indent="0">
              <a:buNone/>
            </a:pPr>
            <a:r>
              <a:rPr lang="es-ES" dirty="0"/>
              <a:t>        }</a:t>
            </a:r>
          </a:p>
          <a:p>
            <a:pPr marL="0" indent="0">
              <a:buNone/>
            </a:pPr>
            <a:r>
              <a:rPr lang="es-ES" dirty="0"/>
              <a:t>      ]</a:t>
            </a:r>
          </a:p>
          <a:p>
            <a:pPr marL="0" indent="0">
              <a:buNone/>
            </a:pPr>
            <a:r>
              <a:rPr lang="es-ES" dirty="0"/>
              <a:t>    } </a:t>
            </a:r>
          </a:p>
          <a:p>
            <a:pPr marL="0" indent="0">
              <a:buNone/>
            </a:pPr>
            <a:r>
              <a:rPr lang="es-ES" dirty="0"/>
              <a:t>   …</a:t>
            </a:r>
          </a:p>
          <a:p>
            <a:pPr marL="0" indent="0">
              <a:buNone/>
            </a:pPr>
            <a:r>
              <a:rPr lang="es-ES" dirty="0"/>
              <a:t>"serve": {</a:t>
            </a:r>
          </a:p>
          <a:p>
            <a:pPr marL="0" indent="0">
              <a:buNone/>
            </a:pPr>
            <a:r>
              <a:rPr lang="es-ES" dirty="0"/>
              <a:t>  "</a:t>
            </a:r>
            <a:r>
              <a:rPr lang="es-ES" dirty="0" err="1"/>
              <a:t>configurations</a:t>
            </a:r>
            <a:r>
              <a:rPr lang="es-ES" dirty="0"/>
              <a:t>": {</a:t>
            </a:r>
          </a:p>
          <a:p>
            <a:pPr marL="0" indent="0">
              <a:buNone/>
            </a:pPr>
            <a:r>
              <a:rPr lang="es-ES" dirty="0"/>
              <a:t>    "</a:t>
            </a:r>
            <a:r>
              <a:rPr lang="es-ES" dirty="0" err="1"/>
              <a:t>production</a:t>
            </a:r>
            <a:r>
              <a:rPr lang="es-ES" dirty="0"/>
              <a:t>": { … }</a:t>
            </a:r>
          </a:p>
          <a:p>
            <a:pPr marL="0" indent="0">
              <a:buNone/>
            </a:pPr>
            <a:r>
              <a:rPr lang="es-ES" dirty="0"/>
              <a:t>    "es": {</a:t>
            </a:r>
          </a:p>
          <a:p>
            <a:pPr marL="0" indent="0">
              <a:buNone/>
            </a:pPr>
            <a:r>
              <a:rPr lang="es-ES" dirty="0"/>
              <a:t>      "</a:t>
            </a:r>
            <a:r>
              <a:rPr lang="es-ES" dirty="0" err="1"/>
              <a:t>browserTarget</a:t>
            </a:r>
            <a:r>
              <a:rPr lang="es-ES" dirty="0"/>
              <a:t>": "</a:t>
            </a:r>
            <a:r>
              <a:rPr lang="es-ES" dirty="0" err="1"/>
              <a:t>avanzado:build:es</a:t>
            </a:r>
            <a:r>
              <a:rPr lang="es-ES" dirty="0"/>
              <a:t>"</a:t>
            </a:r>
          </a:p>
          <a:p>
            <a:pPr marL="0" indent="0">
              <a:buNone/>
            </a:pPr>
            <a:r>
              <a:rPr lang="es-ES" dirty="0"/>
              <a:t>    }</a:t>
            </a:r>
          </a:p>
          <a:p>
            <a:pPr marL="0" indent="0">
              <a:buNone/>
            </a:pPr>
            <a:endParaRPr lang="es-ES" dirty="0"/>
          </a:p>
        </p:txBody>
      </p:sp>
    </p:spTree>
    <p:extLst>
      <p:ext uri="{BB962C8B-B14F-4D97-AF65-F5344CB8AC3E}">
        <p14:creationId xmlns:p14="http://schemas.microsoft.com/office/powerpoint/2010/main" val="215789205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89D98-4718-45E3-BDAA-15EF0DF3C677}"/>
              </a:ext>
            </a:extLst>
          </p:cNvPr>
          <p:cNvSpPr>
            <a:spLocks noGrp="1"/>
          </p:cNvSpPr>
          <p:nvPr>
            <p:ph type="title"/>
          </p:nvPr>
        </p:nvSpPr>
        <p:spPr/>
        <p:txBody>
          <a:bodyPr/>
          <a:lstStyle/>
          <a:p>
            <a:r>
              <a:rPr lang="es-ES" dirty="0"/>
              <a:t>Localización : Configuración</a:t>
            </a:r>
          </a:p>
        </p:txBody>
      </p:sp>
      <p:sp>
        <p:nvSpPr>
          <p:cNvPr id="3" name="Marcador de contenido 2">
            <a:extLst>
              <a:ext uri="{FF2B5EF4-FFF2-40B4-BE49-F238E27FC236}">
                <a16:creationId xmlns:a16="http://schemas.microsoft.com/office/drawing/2014/main" id="{DDD68778-0341-41E1-B346-EA52407FDE01}"/>
              </a:ext>
            </a:extLst>
          </p:cNvPr>
          <p:cNvSpPr>
            <a:spLocks noGrp="1"/>
          </p:cNvSpPr>
          <p:nvPr>
            <p:ph idx="1"/>
          </p:nvPr>
        </p:nvSpPr>
        <p:spPr>
          <a:xfrm>
            <a:off x="457200" y="1600200"/>
            <a:ext cx="8229600" cy="4565104"/>
          </a:xfrm>
        </p:spPr>
        <p:txBody>
          <a:bodyPr>
            <a:normAutofit fontScale="55000" lnSpcReduction="20000"/>
          </a:bodyPr>
          <a:lstStyle/>
          <a:p>
            <a:r>
              <a:rPr lang="es-ES" dirty="0"/>
              <a:t>Duplicar la entrada "</a:t>
            </a:r>
            <a:r>
              <a:rPr lang="es-ES" dirty="0" err="1"/>
              <a:t>production</a:t>
            </a:r>
            <a:r>
              <a:rPr lang="es-ES" dirty="0"/>
              <a:t>" dentro de "</a:t>
            </a:r>
            <a:r>
              <a:rPr lang="es-ES" dirty="0" err="1"/>
              <a:t>build</a:t>
            </a:r>
            <a:r>
              <a:rPr lang="es-ES" dirty="0"/>
              <a:t>" : "</a:t>
            </a:r>
            <a:r>
              <a:rPr lang="es-ES" dirty="0" err="1"/>
              <a:t>configurations</a:t>
            </a:r>
            <a:r>
              <a:rPr lang="es-ES" dirty="0"/>
              <a:t>" y añadir:</a:t>
            </a:r>
          </a:p>
          <a:p>
            <a:pPr marL="457200" lvl="1" indent="0">
              <a:buNone/>
            </a:pPr>
            <a:r>
              <a:rPr lang="es-ES" dirty="0"/>
              <a:t>    "</a:t>
            </a:r>
            <a:r>
              <a:rPr lang="es-ES" dirty="0" err="1"/>
              <a:t>production</a:t>
            </a:r>
            <a:r>
              <a:rPr lang="es-ES" dirty="0"/>
              <a:t>": { … }</a:t>
            </a:r>
          </a:p>
          <a:p>
            <a:pPr marL="457200" lvl="1" indent="0">
              <a:buNone/>
            </a:pPr>
            <a:r>
              <a:rPr lang="es-ES" dirty="0"/>
              <a:t>    "es": {</a:t>
            </a:r>
          </a:p>
          <a:p>
            <a:pPr marL="457200" lvl="1" indent="0">
              <a:buNone/>
            </a:pPr>
            <a:r>
              <a:rPr lang="es-ES" dirty="0"/>
              <a:t>      "</a:t>
            </a:r>
            <a:r>
              <a:rPr lang="es-ES" dirty="0" err="1"/>
              <a:t>baseHref</a:t>
            </a:r>
            <a:r>
              <a:rPr lang="es-ES" dirty="0"/>
              <a:t>": "/es/",</a:t>
            </a:r>
          </a:p>
          <a:p>
            <a:pPr marL="457200" lvl="1" indent="0">
              <a:buNone/>
            </a:pPr>
            <a:r>
              <a:rPr lang="es-ES" dirty="0"/>
              <a:t>      "</a:t>
            </a:r>
            <a:r>
              <a:rPr lang="es-ES" dirty="0" err="1"/>
              <a:t>outputPath</a:t>
            </a:r>
            <a:r>
              <a:rPr lang="es-ES" dirty="0"/>
              <a:t>": "</a:t>
            </a:r>
            <a:r>
              <a:rPr lang="es-ES" dirty="0" err="1"/>
              <a:t>dist</a:t>
            </a:r>
            <a:r>
              <a:rPr lang="es-ES" dirty="0"/>
              <a:t>/</a:t>
            </a:r>
            <a:r>
              <a:rPr lang="es-ES" dirty="0" err="1"/>
              <a:t>myApp</a:t>
            </a:r>
            <a:r>
              <a:rPr lang="es-ES" dirty="0"/>
              <a:t>/es/",</a:t>
            </a:r>
          </a:p>
          <a:p>
            <a:pPr marL="457200" lvl="1" indent="0">
              <a:buNone/>
            </a:pPr>
            <a:r>
              <a:rPr lang="es-ES" dirty="0"/>
              <a:t>      "i18nFile": "</a:t>
            </a:r>
            <a:r>
              <a:rPr lang="es-ES" dirty="0" err="1"/>
              <a:t>src</a:t>
            </a:r>
            <a:r>
              <a:rPr lang="es-ES" dirty="0"/>
              <a:t>/i18n/</a:t>
            </a:r>
            <a:r>
              <a:rPr lang="es-ES" dirty="0" err="1"/>
              <a:t>messages.es.xlf</a:t>
            </a:r>
            <a:r>
              <a:rPr lang="es-ES" dirty="0"/>
              <a:t>",</a:t>
            </a:r>
          </a:p>
          <a:p>
            <a:pPr marL="457200" lvl="1" indent="0">
              <a:buNone/>
            </a:pPr>
            <a:r>
              <a:rPr lang="es-ES" dirty="0"/>
              <a:t>      "i18nFormat": "</a:t>
            </a:r>
            <a:r>
              <a:rPr lang="es-ES" dirty="0" err="1"/>
              <a:t>xlf</a:t>
            </a:r>
            <a:r>
              <a:rPr lang="es-ES" dirty="0"/>
              <a:t>",</a:t>
            </a:r>
          </a:p>
          <a:p>
            <a:pPr marL="457200" lvl="1" indent="0">
              <a:buNone/>
            </a:pPr>
            <a:r>
              <a:rPr lang="es-ES" dirty="0"/>
              <a:t>      "i18nLocale": "es",</a:t>
            </a:r>
          </a:p>
          <a:p>
            <a:pPr marL="457200" lvl="1" indent="0">
              <a:buNone/>
            </a:pPr>
            <a:r>
              <a:rPr lang="es-ES" dirty="0"/>
              <a:t>      "</a:t>
            </a:r>
            <a:r>
              <a:rPr lang="es-ES" dirty="0" err="1"/>
              <a:t>fileReplacements</a:t>
            </a:r>
            <a:r>
              <a:rPr lang="es-ES" dirty="0"/>
              <a:t>": [{</a:t>
            </a:r>
          </a:p>
          <a:p>
            <a:pPr marL="457200" lvl="1" indent="0">
              <a:buNone/>
            </a:pPr>
            <a:r>
              <a:rPr lang="es-ES" dirty="0"/>
              <a:t>          "</a:t>
            </a:r>
            <a:r>
              <a:rPr lang="es-ES" dirty="0" err="1"/>
              <a:t>replace</a:t>
            </a:r>
            <a:r>
              <a:rPr lang="es-ES" dirty="0"/>
              <a:t>": "</a:t>
            </a:r>
            <a:r>
              <a:rPr lang="es-ES" dirty="0" err="1"/>
              <a:t>src</a:t>
            </a:r>
            <a:r>
              <a:rPr lang="es-ES" dirty="0"/>
              <a:t>/i18n/</a:t>
            </a:r>
            <a:r>
              <a:rPr lang="es-ES" dirty="0" err="1"/>
              <a:t>messages.ts</a:t>
            </a:r>
            <a:r>
              <a:rPr lang="es-ES" dirty="0"/>
              <a:t>",</a:t>
            </a:r>
          </a:p>
          <a:p>
            <a:pPr marL="457200" lvl="1" indent="0">
              <a:buNone/>
            </a:pPr>
            <a:r>
              <a:rPr lang="es-ES" dirty="0"/>
              <a:t>          "</a:t>
            </a:r>
            <a:r>
              <a:rPr lang="es-ES" dirty="0" err="1"/>
              <a:t>with</a:t>
            </a:r>
            <a:r>
              <a:rPr lang="es-ES" dirty="0"/>
              <a:t>": "</a:t>
            </a:r>
            <a:r>
              <a:rPr lang="es-ES" dirty="0" err="1"/>
              <a:t>src</a:t>
            </a:r>
            <a:r>
              <a:rPr lang="es-ES" dirty="0"/>
              <a:t>/i18n/</a:t>
            </a:r>
            <a:r>
              <a:rPr lang="es-ES" dirty="0" err="1"/>
              <a:t>messages.es.ts</a:t>
            </a:r>
            <a:r>
              <a:rPr lang="es-ES" dirty="0"/>
              <a:t>"</a:t>
            </a:r>
          </a:p>
          <a:p>
            <a:pPr marL="457200" lvl="1" indent="0">
              <a:buNone/>
            </a:pPr>
            <a:r>
              <a:rPr lang="es-ES" dirty="0"/>
              <a:t>        }],</a:t>
            </a:r>
          </a:p>
          <a:p>
            <a:pPr marL="457200" lvl="1" indent="0">
              <a:buNone/>
            </a:pPr>
            <a:r>
              <a:rPr lang="es-ES" dirty="0"/>
              <a:t>      …</a:t>
            </a:r>
          </a:p>
          <a:p>
            <a:pPr marL="457200" lvl="1" indent="0">
              <a:buNone/>
            </a:pPr>
            <a:r>
              <a:rPr lang="es-ES" dirty="0"/>
              <a:t>    } </a:t>
            </a:r>
          </a:p>
          <a:p>
            <a:r>
              <a:rPr lang="es-ES" dirty="0"/>
              <a:t>Hacer lo mismo en "serve": "</a:t>
            </a:r>
            <a:r>
              <a:rPr lang="es-ES" dirty="0" err="1"/>
              <a:t>configurations</a:t>
            </a:r>
            <a:r>
              <a:rPr lang="es-ES" dirty="0"/>
              <a:t>": {</a:t>
            </a:r>
          </a:p>
          <a:p>
            <a:pPr marL="457200" lvl="1" indent="0">
              <a:buNone/>
            </a:pPr>
            <a:r>
              <a:rPr lang="es-ES" dirty="0"/>
              <a:t>    "</a:t>
            </a:r>
            <a:r>
              <a:rPr lang="es-ES" dirty="0" err="1"/>
              <a:t>production</a:t>
            </a:r>
            <a:r>
              <a:rPr lang="es-ES" dirty="0"/>
              <a:t>": { … }</a:t>
            </a:r>
          </a:p>
          <a:p>
            <a:pPr marL="457200" lvl="1" indent="0">
              <a:buNone/>
            </a:pPr>
            <a:r>
              <a:rPr lang="es-ES" dirty="0"/>
              <a:t>    "es": {</a:t>
            </a:r>
          </a:p>
          <a:p>
            <a:pPr marL="457200" lvl="1" indent="0">
              <a:buNone/>
            </a:pPr>
            <a:r>
              <a:rPr lang="es-ES" dirty="0"/>
              <a:t>      "</a:t>
            </a:r>
            <a:r>
              <a:rPr lang="es-ES" dirty="0" err="1"/>
              <a:t>browserTarget</a:t>
            </a:r>
            <a:r>
              <a:rPr lang="es-ES" dirty="0"/>
              <a:t>": "</a:t>
            </a:r>
            <a:r>
              <a:rPr lang="es-ES" dirty="0" err="1"/>
              <a:t>myApp:build:es</a:t>
            </a:r>
            <a:r>
              <a:rPr lang="es-ES" dirty="0"/>
              <a:t>"</a:t>
            </a:r>
          </a:p>
          <a:p>
            <a:pPr marL="457200" lvl="1" indent="0">
              <a:buNone/>
            </a:pPr>
            <a:r>
              <a:rPr lang="es-ES" dirty="0"/>
              <a:t>    }</a:t>
            </a:r>
          </a:p>
          <a:p>
            <a:endParaRPr lang="es-ES" dirty="0"/>
          </a:p>
        </p:txBody>
      </p:sp>
    </p:spTree>
    <p:extLst>
      <p:ext uri="{BB962C8B-B14F-4D97-AF65-F5344CB8AC3E}">
        <p14:creationId xmlns:p14="http://schemas.microsoft.com/office/powerpoint/2010/main" val="25118284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E3784-70DF-47BF-80F0-CC6F7485C596}"/>
              </a:ext>
            </a:extLst>
          </p:cNvPr>
          <p:cNvSpPr>
            <a:spLocks noGrp="1"/>
          </p:cNvSpPr>
          <p:nvPr>
            <p:ph type="title"/>
          </p:nvPr>
        </p:nvSpPr>
        <p:spPr/>
        <p:txBody>
          <a:bodyPr/>
          <a:lstStyle/>
          <a:p>
            <a:r>
              <a:rPr lang="es-ES" dirty="0"/>
              <a:t>Apache2 </a:t>
            </a:r>
            <a:r>
              <a:rPr lang="es-ES" dirty="0" err="1"/>
              <a:t>configuration</a:t>
            </a:r>
            <a:endParaRPr lang="es-ES" dirty="0"/>
          </a:p>
        </p:txBody>
      </p:sp>
      <p:sp>
        <p:nvSpPr>
          <p:cNvPr id="3" name="Marcador de contenido 2">
            <a:extLst>
              <a:ext uri="{FF2B5EF4-FFF2-40B4-BE49-F238E27FC236}">
                <a16:creationId xmlns:a16="http://schemas.microsoft.com/office/drawing/2014/main" id="{AF2E588F-F058-47C0-B269-FC0285C6459B}"/>
              </a:ext>
            </a:extLst>
          </p:cNvPr>
          <p:cNvSpPr>
            <a:spLocks noGrp="1"/>
          </p:cNvSpPr>
          <p:nvPr>
            <p:ph idx="1"/>
          </p:nvPr>
        </p:nvSpPr>
        <p:spPr/>
        <p:txBody>
          <a:bodyPr>
            <a:normAutofit fontScale="47500" lnSpcReduction="20000"/>
          </a:bodyPr>
          <a:lstStyle/>
          <a:p>
            <a:pPr marL="0" indent="0">
              <a:buNone/>
            </a:pPr>
            <a:r>
              <a:rPr lang="es-ES" dirty="0"/>
              <a:t>&lt;</a:t>
            </a:r>
            <a:r>
              <a:rPr lang="es-ES" dirty="0" err="1"/>
              <a:t>VirtualHost</a:t>
            </a:r>
            <a:r>
              <a:rPr lang="es-ES" dirty="0"/>
              <a:t> *:80&gt;</a:t>
            </a:r>
          </a:p>
          <a:p>
            <a:pPr marL="0" indent="0">
              <a:buNone/>
            </a:pPr>
            <a:r>
              <a:rPr lang="es-ES" dirty="0"/>
              <a:t>  </a:t>
            </a:r>
            <a:r>
              <a:rPr lang="es-ES" dirty="0" err="1"/>
              <a:t>ServerName</a:t>
            </a:r>
            <a:r>
              <a:rPr lang="es-ES" dirty="0"/>
              <a:t> www.myapp.com</a:t>
            </a:r>
          </a:p>
          <a:p>
            <a:pPr marL="0" indent="0">
              <a:buNone/>
            </a:pPr>
            <a:r>
              <a:rPr lang="es-ES" dirty="0"/>
              <a:t>  </a:t>
            </a:r>
            <a:r>
              <a:rPr lang="es-ES" dirty="0" err="1"/>
              <a:t>DocumentRoot</a:t>
            </a:r>
            <a:r>
              <a:rPr lang="es-ES" dirty="0"/>
              <a:t> /</a:t>
            </a:r>
            <a:r>
              <a:rPr lang="es-ES" dirty="0" err="1"/>
              <a:t>var</a:t>
            </a:r>
            <a:r>
              <a:rPr lang="es-ES" dirty="0"/>
              <a:t>/www</a:t>
            </a:r>
          </a:p>
          <a:p>
            <a:pPr marL="0" indent="0">
              <a:buNone/>
            </a:pPr>
            <a:r>
              <a:rPr lang="es-ES" dirty="0"/>
              <a:t>  &lt;</a:t>
            </a:r>
            <a:r>
              <a:rPr lang="es-ES" dirty="0" err="1"/>
              <a:t>Directory</a:t>
            </a:r>
            <a:r>
              <a:rPr lang="es-ES" dirty="0"/>
              <a:t> "/</a:t>
            </a:r>
            <a:r>
              <a:rPr lang="es-ES" dirty="0" err="1"/>
              <a:t>var</a:t>
            </a:r>
            <a:r>
              <a:rPr lang="es-ES" dirty="0"/>
              <a:t>/www"&gt;</a:t>
            </a:r>
          </a:p>
          <a:p>
            <a:pPr marL="0" indent="0">
              <a:buNone/>
            </a:pPr>
            <a:r>
              <a:rPr lang="es-ES" dirty="0"/>
              <a:t>    </a:t>
            </a:r>
            <a:r>
              <a:rPr lang="es-ES" dirty="0" err="1"/>
              <a:t>RewriteEngine</a:t>
            </a:r>
            <a:r>
              <a:rPr lang="es-ES" dirty="0"/>
              <a:t> </a:t>
            </a:r>
            <a:r>
              <a:rPr lang="es-ES" dirty="0" err="1"/>
              <a:t>on</a:t>
            </a:r>
            <a:endParaRPr lang="es-ES" dirty="0"/>
          </a:p>
          <a:p>
            <a:pPr marL="0" indent="0">
              <a:buNone/>
            </a:pPr>
            <a:r>
              <a:rPr lang="es-ES" dirty="0"/>
              <a:t>    </a:t>
            </a:r>
            <a:r>
              <a:rPr lang="es-ES" dirty="0" err="1"/>
              <a:t>RewriteBase</a:t>
            </a:r>
            <a:r>
              <a:rPr lang="es-ES" dirty="0"/>
              <a:t> /</a:t>
            </a:r>
          </a:p>
          <a:p>
            <a:pPr marL="0" indent="0">
              <a:buNone/>
            </a:pPr>
            <a:r>
              <a:rPr lang="es-ES" dirty="0"/>
              <a:t>    </a:t>
            </a:r>
            <a:r>
              <a:rPr lang="es-ES" dirty="0" err="1"/>
              <a:t>RewriteRule</a:t>
            </a:r>
            <a:r>
              <a:rPr lang="es-ES" dirty="0"/>
              <a:t> ^../</a:t>
            </a:r>
            <a:r>
              <a:rPr lang="es-ES" dirty="0" err="1"/>
              <a:t>index</a:t>
            </a:r>
            <a:r>
              <a:rPr lang="es-ES" dirty="0"/>
              <a:t>\.</a:t>
            </a:r>
            <a:r>
              <a:rPr lang="es-ES" dirty="0" err="1"/>
              <a:t>html</a:t>
            </a:r>
            <a:r>
              <a:rPr lang="es-ES" dirty="0"/>
              <a:t>$ - [L]</a:t>
            </a:r>
          </a:p>
          <a:p>
            <a:pPr marL="0" indent="0">
              <a:buNone/>
            </a:pPr>
            <a:r>
              <a:rPr lang="es-ES" dirty="0"/>
              <a:t>    </a:t>
            </a:r>
            <a:r>
              <a:rPr lang="es-ES" dirty="0" err="1"/>
              <a:t>RewriteCond</a:t>
            </a:r>
            <a:r>
              <a:rPr lang="es-ES" dirty="0"/>
              <a:t> %{REQUEST_FILENAME} !-f</a:t>
            </a:r>
          </a:p>
          <a:p>
            <a:pPr marL="0" indent="0">
              <a:buNone/>
            </a:pPr>
            <a:r>
              <a:rPr lang="es-ES" dirty="0"/>
              <a:t>    </a:t>
            </a:r>
            <a:r>
              <a:rPr lang="es-ES" dirty="0" err="1"/>
              <a:t>RewriteCond</a:t>
            </a:r>
            <a:r>
              <a:rPr lang="es-ES" dirty="0"/>
              <a:t> %{REQUEST_FILENAME} !-d</a:t>
            </a:r>
          </a:p>
          <a:p>
            <a:pPr marL="0" indent="0">
              <a:buNone/>
            </a:pPr>
            <a:r>
              <a:rPr lang="es-ES" dirty="0"/>
              <a:t>    </a:t>
            </a:r>
            <a:r>
              <a:rPr lang="es-ES" dirty="0" err="1"/>
              <a:t>RewriteRule</a:t>
            </a:r>
            <a:r>
              <a:rPr lang="es-ES" dirty="0"/>
              <a:t> (..) $1/index.html [L]</a:t>
            </a:r>
          </a:p>
          <a:p>
            <a:pPr marL="0" indent="0">
              <a:buNone/>
            </a:pPr>
            <a:r>
              <a:rPr lang="es-ES" dirty="0"/>
              <a:t>    </a:t>
            </a:r>
            <a:r>
              <a:rPr lang="es-ES" dirty="0" err="1"/>
              <a:t>RewriteCond</a:t>
            </a:r>
            <a:r>
              <a:rPr lang="es-ES" dirty="0"/>
              <a:t> %{HTTP:Accept-Language} ^</a:t>
            </a:r>
            <a:r>
              <a:rPr lang="es-ES" dirty="0" err="1"/>
              <a:t>fr</a:t>
            </a:r>
            <a:r>
              <a:rPr lang="es-ES" dirty="0"/>
              <a:t> [NC]</a:t>
            </a:r>
          </a:p>
          <a:p>
            <a:pPr marL="0" indent="0">
              <a:buNone/>
            </a:pPr>
            <a:r>
              <a:rPr lang="es-ES" dirty="0"/>
              <a:t>    </a:t>
            </a:r>
            <a:r>
              <a:rPr lang="es-ES" dirty="0" err="1"/>
              <a:t>RewriteRule</a:t>
            </a:r>
            <a:r>
              <a:rPr lang="es-ES" dirty="0"/>
              <a:t> ^$ /</a:t>
            </a:r>
            <a:r>
              <a:rPr lang="es-ES" dirty="0" err="1"/>
              <a:t>fr</a:t>
            </a:r>
            <a:r>
              <a:rPr lang="es-ES" dirty="0"/>
              <a:t>/ [R]</a:t>
            </a:r>
          </a:p>
          <a:p>
            <a:pPr marL="0" indent="0">
              <a:buNone/>
            </a:pPr>
            <a:r>
              <a:rPr lang="es-ES" dirty="0"/>
              <a:t>    </a:t>
            </a:r>
            <a:r>
              <a:rPr lang="es-ES" dirty="0" err="1"/>
              <a:t>RewriteCond</a:t>
            </a:r>
            <a:r>
              <a:rPr lang="es-ES" dirty="0"/>
              <a:t> %{HTTP:Accept-Language} ^es [NC]</a:t>
            </a:r>
          </a:p>
          <a:p>
            <a:pPr marL="0" indent="0">
              <a:buNone/>
            </a:pPr>
            <a:r>
              <a:rPr lang="es-ES" dirty="0"/>
              <a:t>    </a:t>
            </a:r>
            <a:r>
              <a:rPr lang="es-ES" dirty="0" err="1"/>
              <a:t>RewriteRule</a:t>
            </a:r>
            <a:r>
              <a:rPr lang="es-ES" dirty="0"/>
              <a:t> ^$ /es/ [R]</a:t>
            </a:r>
          </a:p>
          <a:p>
            <a:pPr marL="0" indent="0">
              <a:buNone/>
            </a:pPr>
            <a:r>
              <a:rPr lang="es-ES" dirty="0"/>
              <a:t>    </a:t>
            </a:r>
            <a:r>
              <a:rPr lang="es-ES" dirty="0" err="1"/>
              <a:t>RewriteCond</a:t>
            </a:r>
            <a:r>
              <a:rPr lang="es-ES" dirty="0"/>
              <a:t> %{HTTP:Accept-Language} !^es [NC]</a:t>
            </a:r>
          </a:p>
          <a:p>
            <a:pPr marL="0" indent="0">
              <a:buNone/>
            </a:pPr>
            <a:r>
              <a:rPr lang="es-ES" dirty="0"/>
              <a:t>    </a:t>
            </a:r>
            <a:r>
              <a:rPr lang="es-ES" dirty="0" err="1"/>
              <a:t>RewriteCond</a:t>
            </a:r>
            <a:r>
              <a:rPr lang="es-ES" dirty="0"/>
              <a:t> %{HTTP:Accept-Language} !^</a:t>
            </a:r>
            <a:r>
              <a:rPr lang="es-ES" dirty="0" err="1"/>
              <a:t>fr</a:t>
            </a:r>
            <a:r>
              <a:rPr lang="es-ES" dirty="0"/>
              <a:t> [NC]</a:t>
            </a:r>
          </a:p>
          <a:p>
            <a:pPr marL="0" indent="0">
              <a:buNone/>
            </a:pPr>
            <a:r>
              <a:rPr lang="es-ES" dirty="0"/>
              <a:t>    </a:t>
            </a:r>
            <a:r>
              <a:rPr lang="es-ES" dirty="0" err="1"/>
              <a:t>RewriteRule</a:t>
            </a:r>
            <a:r>
              <a:rPr lang="es-ES" dirty="0"/>
              <a:t> ^$ /en/ [R]</a:t>
            </a:r>
          </a:p>
          <a:p>
            <a:pPr marL="0" indent="0">
              <a:buNone/>
            </a:pPr>
            <a:r>
              <a:rPr lang="es-ES" dirty="0"/>
              <a:t>  &lt;/</a:t>
            </a:r>
            <a:r>
              <a:rPr lang="es-ES" dirty="0" err="1"/>
              <a:t>Directory</a:t>
            </a:r>
            <a:r>
              <a:rPr lang="es-ES" dirty="0"/>
              <a:t>&gt;</a:t>
            </a:r>
          </a:p>
          <a:p>
            <a:pPr marL="0" indent="0">
              <a:buNone/>
            </a:pPr>
            <a:r>
              <a:rPr lang="es-ES" dirty="0"/>
              <a:t>&lt;/</a:t>
            </a:r>
            <a:r>
              <a:rPr lang="es-ES" dirty="0" err="1"/>
              <a:t>VirtualHost</a:t>
            </a:r>
            <a:r>
              <a:rPr lang="es-ES" dirty="0"/>
              <a:t>&gt;</a:t>
            </a:r>
          </a:p>
        </p:txBody>
      </p:sp>
    </p:spTree>
    <p:extLst>
      <p:ext uri="{BB962C8B-B14F-4D97-AF65-F5344CB8AC3E}">
        <p14:creationId xmlns:p14="http://schemas.microsoft.com/office/powerpoint/2010/main" val="42516736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Publicación de módulos con NPM</a:t>
            </a:r>
          </a:p>
        </p:txBody>
      </p:sp>
      <p:sp>
        <p:nvSpPr>
          <p:cNvPr id="3" name="Marcador de contenido 2"/>
          <p:cNvSpPr>
            <a:spLocks noGrp="1"/>
          </p:cNvSpPr>
          <p:nvPr>
            <p:ph idx="1"/>
          </p:nvPr>
        </p:nvSpPr>
        <p:spPr/>
        <p:txBody>
          <a:bodyPr>
            <a:normAutofit fontScale="70000" lnSpcReduction="20000"/>
          </a:bodyPr>
          <a:lstStyle/>
          <a:p>
            <a:r>
              <a:rPr lang="es-ES" dirty="0"/>
              <a:t>Angular CLI v6 viene con soporte de biblioteca a través de </a:t>
            </a:r>
            <a:r>
              <a:rPr lang="es-ES" dirty="0" err="1"/>
              <a:t>ng-packagr</a:t>
            </a:r>
            <a:r>
              <a:rPr lang="es-ES" dirty="0"/>
              <a:t> conectado al sistema de compilación que utilizamos en Angular CLI, junto con esquemas para generar una biblioteca.</a:t>
            </a:r>
          </a:p>
          <a:p>
            <a:r>
              <a:rPr lang="es-ES" dirty="0"/>
              <a:t>Se puede crear una biblioteca en un espacio de trabajo existente ejecutando los siguientes comandos:</a:t>
            </a:r>
          </a:p>
          <a:p>
            <a:pPr marL="457200" lvl="1" indent="0">
              <a:buNone/>
            </a:pPr>
            <a:r>
              <a:rPr lang="es-ES" dirty="0" err="1"/>
              <a:t>ng</a:t>
            </a:r>
            <a:r>
              <a:rPr lang="es-ES" dirty="0"/>
              <a:t> </a:t>
            </a:r>
            <a:r>
              <a:rPr lang="es-ES" dirty="0" err="1"/>
              <a:t>generate</a:t>
            </a:r>
            <a:r>
              <a:rPr lang="es-ES" dirty="0"/>
              <a:t> </a:t>
            </a:r>
            <a:r>
              <a:rPr lang="es-ES" dirty="0" err="1"/>
              <a:t>library</a:t>
            </a:r>
            <a:r>
              <a:rPr lang="es-ES" dirty="0"/>
              <a:t> </a:t>
            </a:r>
            <a:r>
              <a:rPr lang="es-ES" dirty="0" err="1"/>
              <a:t>my-lib</a:t>
            </a:r>
            <a:endParaRPr lang="es-ES" dirty="0"/>
          </a:p>
          <a:p>
            <a:r>
              <a:rPr lang="es-ES" dirty="0"/>
              <a:t>Ahora deberías tener una biblioteca adentro </a:t>
            </a:r>
            <a:r>
              <a:rPr lang="es-ES" dirty="0" err="1"/>
              <a:t>projects</a:t>
            </a:r>
            <a:r>
              <a:rPr lang="es-ES" dirty="0"/>
              <a:t>/</a:t>
            </a:r>
            <a:r>
              <a:rPr lang="es-ES" dirty="0" err="1"/>
              <a:t>my-lib</a:t>
            </a:r>
            <a:r>
              <a:rPr lang="es-ES" dirty="0"/>
              <a:t>, que contiene un componente y un servicio dentro de un </a:t>
            </a:r>
            <a:r>
              <a:rPr lang="es-ES" dirty="0" err="1"/>
              <a:t>NgModule</a:t>
            </a:r>
            <a:r>
              <a:rPr lang="es-ES" dirty="0"/>
              <a:t> dentro de la carpeta </a:t>
            </a:r>
            <a:r>
              <a:rPr lang="es-ES" dirty="0" err="1"/>
              <a:t>lib</a:t>
            </a:r>
            <a:r>
              <a:rPr lang="es-ES" dirty="0"/>
              <a:t>/</a:t>
            </a:r>
            <a:r>
              <a:rPr lang="es-ES" dirty="0" err="1"/>
              <a:t>src</a:t>
            </a:r>
            <a:r>
              <a:rPr lang="es-ES" dirty="0"/>
              <a:t>, donde se crearan el resto de los miembros de la biblioteca.</a:t>
            </a:r>
          </a:p>
          <a:p>
            <a:r>
              <a:rPr lang="es-ES" dirty="0"/>
              <a:t>Puede probar y compilar la biblioteca a través de </a:t>
            </a:r>
            <a:r>
              <a:rPr lang="es-ES" dirty="0" err="1"/>
              <a:t>ng</a:t>
            </a:r>
            <a:r>
              <a:rPr lang="es-ES" dirty="0"/>
              <a:t> test </a:t>
            </a:r>
            <a:r>
              <a:rPr lang="es-ES" dirty="0" err="1"/>
              <a:t>my-lib</a:t>
            </a:r>
            <a:r>
              <a:rPr lang="es-ES" dirty="0"/>
              <a:t> y </a:t>
            </a:r>
            <a:r>
              <a:rPr lang="es-ES" dirty="0" err="1"/>
              <a:t>ng</a:t>
            </a:r>
            <a:r>
              <a:rPr lang="es-ES" dirty="0"/>
              <a:t> </a:t>
            </a:r>
            <a:r>
              <a:rPr lang="es-ES" dirty="0" err="1"/>
              <a:t>build</a:t>
            </a:r>
            <a:r>
              <a:rPr lang="es-ES" dirty="0"/>
              <a:t> </a:t>
            </a:r>
            <a:r>
              <a:rPr lang="es-ES" dirty="0" err="1"/>
              <a:t>my</a:t>
            </a:r>
            <a:r>
              <a:rPr lang="es-ES" dirty="0"/>
              <a:t>-lib.</a:t>
            </a:r>
          </a:p>
          <a:p>
            <a:r>
              <a:rPr lang="es-ES" dirty="0"/>
              <a:t>La nueva librería se puede utilizar directamente dentro de su mismo un espacio de trabajo dado que la generación de la biblioteca agrega automáticamente su ruta al archivo </a:t>
            </a:r>
            <a:r>
              <a:rPr lang="es-ES" dirty="0" err="1"/>
              <a:t>tsconfig</a:t>
            </a:r>
            <a:r>
              <a:rPr lang="es-ES" dirty="0"/>
              <a:t>.</a:t>
            </a:r>
          </a:p>
        </p:txBody>
      </p:sp>
    </p:spTree>
    <p:extLst>
      <p:ext uri="{BB962C8B-B14F-4D97-AF65-F5344CB8AC3E}">
        <p14:creationId xmlns:p14="http://schemas.microsoft.com/office/powerpoint/2010/main" val="3466910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Publicación de módulos con NPM</a:t>
            </a:r>
          </a:p>
        </p:txBody>
      </p:sp>
      <p:sp>
        <p:nvSpPr>
          <p:cNvPr id="3" name="Marcador de contenido 2"/>
          <p:cNvSpPr>
            <a:spLocks noGrp="1"/>
          </p:cNvSpPr>
          <p:nvPr>
            <p:ph idx="1"/>
          </p:nvPr>
        </p:nvSpPr>
        <p:spPr>
          <a:xfrm>
            <a:off x="457200" y="1600200"/>
            <a:ext cx="8229600" cy="4925144"/>
          </a:xfrm>
        </p:spPr>
        <p:txBody>
          <a:bodyPr>
            <a:normAutofit fontScale="70000" lnSpcReduction="20000"/>
          </a:bodyPr>
          <a:lstStyle/>
          <a:p>
            <a:r>
              <a:rPr lang="es-ES" dirty="0"/>
              <a:t>Para poder utilizar la biblioteca en cualquier espacio de trabajo se puede publicar en el repositorio </a:t>
            </a:r>
            <a:r>
              <a:rPr lang="es-ES" dirty="0">
                <a:hlinkClick r:id="rId2"/>
              </a:rPr>
              <a:t>npmjs.com</a:t>
            </a:r>
            <a:r>
              <a:rPr lang="es-ES" dirty="0"/>
              <a:t> para que se pueda instalar vía </a:t>
            </a:r>
            <a:r>
              <a:rPr lang="es-ES" dirty="0" err="1"/>
              <a:t>npm</a:t>
            </a:r>
            <a:r>
              <a:rPr lang="es-ES" dirty="0"/>
              <a:t> </a:t>
            </a:r>
            <a:r>
              <a:rPr lang="es-ES" dirty="0" err="1"/>
              <a:t>install</a:t>
            </a:r>
            <a:r>
              <a:rPr lang="es-ES" dirty="0"/>
              <a:t>.</a:t>
            </a:r>
          </a:p>
          <a:p>
            <a:r>
              <a:rPr lang="es-ES" dirty="0"/>
              <a:t>Es necesario disponer de una cuenta de usuario y seguir tres paso:</a:t>
            </a:r>
          </a:p>
          <a:p>
            <a:pPr marL="971550" lvl="1" indent="-514350">
              <a:buFont typeface="+mj-lt"/>
              <a:buAutoNum type="arabicPeriod"/>
            </a:pPr>
            <a:r>
              <a:rPr lang="en-US" dirty="0"/>
              <a:t>ng build my-lib --prod</a:t>
            </a:r>
          </a:p>
          <a:p>
            <a:pPr marL="971550" lvl="1" indent="-514350">
              <a:buFont typeface="+mj-lt"/>
              <a:buAutoNum type="arabicPeriod"/>
            </a:pPr>
            <a:r>
              <a:rPr lang="en-US" dirty="0"/>
              <a:t>cd </a:t>
            </a:r>
            <a:r>
              <a:rPr lang="en-US" dirty="0" err="1"/>
              <a:t>dist</a:t>
            </a:r>
            <a:r>
              <a:rPr lang="en-US" dirty="0"/>
              <a:t>/my-lib</a:t>
            </a:r>
          </a:p>
          <a:p>
            <a:pPr marL="971550" lvl="1" indent="-514350">
              <a:buFont typeface="+mj-lt"/>
              <a:buAutoNum type="arabicPeriod"/>
            </a:pPr>
            <a:r>
              <a:rPr lang="en-US" dirty="0" err="1"/>
              <a:t>npm</a:t>
            </a:r>
            <a:r>
              <a:rPr lang="en-US" dirty="0"/>
              <a:t> publish</a:t>
            </a:r>
          </a:p>
          <a:p>
            <a:r>
              <a:rPr lang="es-ES" dirty="0"/>
              <a:t>Como paso opcional quizás sea necesario renombrar la librería dado que el nombre debe ser único en el repositorio.</a:t>
            </a:r>
          </a:p>
          <a:p>
            <a:r>
              <a:rPr lang="es-ES" dirty="0"/>
              <a:t>La opción --</a:t>
            </a:r>
            <a:r>
              <a:rPr lang="es-ES" dirty="0" err="1"/>
              <a:t>prod</a:t>
            </a:r>
            <a:r>
              <a:rPr lang="es-ES" dirty="0"/>
              <a:t> se debe usar cuando se compile para publicar, ya que de antemano limpiará por completo el directorio de compilación para la biblioteca, eliminando el código anterior que queda de versiones anteriores.</a:t>
            </a:r>
          </a:p>
          <a:p>
            <a:r>
              <a:rPr lang="es-ES" dirty="0"/>
              <a:t>Para instalar la librería en un nuevo proyecto:</a:t>
            </a:r>
          </a:p>
          <a:p>
            <a:pPr marL="457200" lvl="1" indent="0">
              <a:buNone/>
            </a:pPr>
            <a:r>
              <a:rPr lang="es-ES" dirty="0" err="1"/>
              <a:t>npm</a:t>
            </a:r>
            <a:r>
              <a:rPr lang="es-ES" dirty="0"/>
              <a:t> </a:t>
            </a:r>
            <a:r>
              <a:rPr lang="es-ES" dirty="0" err="1"/>
              <a:t>install</a:t>
            </a:r>
            <a:r>
              <a:rPr lang="es-ES" dirty="0"/>
              <a:t> </a:t>
            </a:r>
            <a:r>
              <a:rPr lang="es-ES" dirty="0" err="1"/>
              <a:t>my-lib</a:t>
            </a:r>
            <a:r>
              <a:rPr lang="es-ES" dirty="0"/>
              <a:t> --</a:t>
            </a:r>
            <a:r>
              <a:rPr lang="es-ES" dirty="0" err="1"/>
              <a:t>save</a:t>
            </a:r>
            <a:endParaRPr lang="es-ES" dirty="0"/>
          </a:p>
        </p:txBody>
      </p:sp>
    </p:spTree>
    <p:extLst>
      <p:ext uri="{BB962C8B-B14F-4D97-AF65-F5344CB8AC3E}">
        <p14:creationId xmlns:p14="http://schemas.microsoft.com/office/powerpoint/2010/main" val="983627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TypeScript</a:t>
            </a:r>
          </a:p>
        </p:txBody>
      </p:sp>
      <p:sp>
        <p:nvSpPr>
          <p:cNvPr id="3" name="Marcador de contenido 2"/>
          <p:cNvSpPr>
            <a:spLocks noGrp="1"/>
          </p:cNvSpPr>
          <p:nvPr>
            <p:ph idx="1"/>
          </p:nvPr>
        </p:nvSpPr>
        <p:spPr/>
        <p:txBody>
          <a:bodyPr>
            <a:normAutofit fontScale="70000" lnSpcReduction="20000"/>
          </a:bodyPr>
          <a:lstStyle/>
          <a:p>
            <a:r>
              <a:rPr lang="es-ES" dirty="0"/>
              <a:t>El TypeScript se traduce (“</a:t>
            </a:r>
            <a:r>
              <a:rPr lang="es-ES" dirty="0" err="1"/>
              <a:t>transpila</a:t>
            </a:r>
            <a:r>
              <a:rPr lang="es-ES" dirty="0"/>
              <a:t>”: compilar un lenguaje de alto nivel a otro de alto nivel) a JavaScript cumpliendo el estándar </a:t>
            </a:r>
            <a:r>
              <a:rPr lang="es-ES" dirty="0" err="1"/>
              <a:t>ECMAScript</a:t>
            </a:r>
            <a:r>
              <a:rPr lang="es-ES" dirty="0"/>
              <a:t> totalmente compatible con las versiones existentes. </a:t>
            </a:r>
          </a:p>
          <a:p>
            <a:r>
              <a:rPr lang="es-ES" dirty="0"/>
              <a:t>De hecho, el “</a:t>
            </a:r>
            <a:r>
              <a:rPr lang="es-ES" dirty="0" err="1"/>
              <a:t>transpilador</a:t>
            </a:r>
            <a:r>
              <a:rPr lang="es-ES" dirty="0"/>
              <a:t>” deja elegir la versión </a:t>
            </a:r>
            <a:r>
              <a:rPr lang="es-ES" dirty="0" err="1"/>
              <a:t>ECMAScript</a:t>
            </a:r>
            <a:r>
              <a:rPr lang="es-ES" dirty="0"/>
              <a:t> del resultado, permitiendo adoptar la novedades mucho antes de que los navegadores las soporten: basta con dejar el resultado en la versión mas ampliamente difundida.</a:t>
            </a:r>
          </a:p>
          <a:p>
            <a:r>
              <a:rPr lang="es-ES" dirty="0"/>
              <a:t>El equipo de TypeScript provee de una herramienta de línea de comandos para hacer esta compilación, se encuentra en </a:t>
            </a:r>
            <a:r>
              <a:rPr lang="es-ES" dirty="0" err="1"/>
              <a:t>npm</a:t>
            </a:r>
            <a:r>
              <a:rPr lang="es-ES" dirty="0"/>
              <a:t> y se puede instalar con el siguiente comando:</a:t>
            </a:r>
          </a:p>
          <a:p>
            <a:pPr lvl="1"/>
            <a:r>
              <a:rPr lang="es-ES" dirty="0" err="1"/>
              <a:t>npm</a:t>
            </a:r>
            <a:r>
              <a:rPr lang="es-ES" dirty="0"/>
              <a:t> </a:t>
            </a:r>
            <a:r>
              <a:rPr lang="es-ES" dirty="0" err="1"/>
              <a:t>install</a:t>
            </a:r>
            <a:r>
              <a:rPr lang="es-ES" dirty="0"/>
              <a:t> -g </a:t>
            </a:r>
            <a:r>
              <a:rPr lang="es-ES" dirty="0" err="1"/>
              <a:t>typescript</a:t>
            </a:r>
            <a:endParaRPr lang="es-ES" dirty="0"/>
          </a:p>
          <a:p>
            <a:r>
              <a:rPr lang="es-ES" dirty="0"/>
              <a:t>Podemos usarlo escribiendo</a:t>
            </a:r>
          </a:p>
          <a:p>
            <a:pPr lvl="1"/>
            <a:r>
              <a:rPr lang="es-ES" dirty="0" err="1"/>
              <a:t>tsc</a:t>
            </a:r>
            <a:r>
              <a:rPr lang="es-ES" dirty="0"/>
              <a:t> </a:t>
            </a:r>
            <a:r>
              <a:rPr lang="es-ES" dirty="0" err="1"/>
              <a:t>helloworld.ts</a:t>
            </a:r>
            <a:endParaRPr lang="es-ES" dirty="0"/>
          </a:p>
          <a:p>
            <a:r>
              <a:rPr lang="es-ES" dirty="0"/>
              <a:t>Los diversos “</a:t>
            </a:r>
            <a:r>
              <a:rPr lang="es-ES" dirty="0" err="1"/>
              <a:t>plug</a:t>
            </a:r>
            <a:r>
              <a:rPr lang="es-ES" dirty="0"/>
              <a:t>-in” se pueden descargar en: </a:t>
            </a:r>
          </a:p>
          <a:p>
            <a:pPr lvl="1"/>
            <a:r>
              <a:rPr lang="es-ES" dirty="0">
                <a:hlinkClick r:id="rId2"/>
              </a:rPr>
              <a:t>https://www.typescriptlang.org</a:t>
            </a:r>
            <a:endParaRPr lang="es-ES" dirty="0"/>
          </a:p>
          <a:p>
            <a:endParaRPr lang="es-ES" dirty="0"/>
          </a:p>
          <a:p>
            <a:endParaRPr lang="es-ES" dirty="0"/>
          </a:p>
          <a:p>
            <a:endParaRPr lang="es-ES" dirty="0"/>
          </a:p>
        </p:txBody>
      </p:sp>
    </p:spTree>
    <p:extLst>
      <p:ext uri="{BB962C8B-B14F-4D97-AF65-F5344CB8AC3E}">
        <p14:creationId xmlns:p14="http://schemas.microsoft.com/office/powerpoint/2010/main" val="410581242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Publicación de módulos con NPM</a:t>
            </a:r>
          </a:p>
        </p:txBody>
      </p:sp>
      <p:sp>
        <p:nvSpPr>
          <p:cNvPr id="3" name="Marcador de contenido 2"/>
          <p:cNvSpPr>
            <a:spLocks noGrp="1"/>
          </p:cNvSpPr>
          <p:nvPr>
            <p:ph idx="1"/>
          </p:nvPr>
        </p:nvSpPr>
        <p:spPr/>
        <p:txBody>
          <a:bodyPr/>
          <a:lstStyle/>
          <a:p>
            <a:r>
              <a:rPr lang="es-ES" dirty="0">
                <a:hlinkClick r:id="rId2"/>
              </a:rPr>
              <a:t>https://github.com/angular/angular-cli/wiki/stories-create-library</a:t>
            </a:r>
            <a:endParaRPr lang="es-ES" dirty="0"/>
          </a:p>
          <a:p>
            <a:r>
              <a:rPr lang="es-ES" dirty="0">
                <a:hlinkClick r:id="rId3"/>
              </a:rPr>
              <a:t>https://docs.npmjs.com/getting-started/publishing-npm-packages</a:t>
            </a:r>
            <a:endParaRPr lang="es-ES" dirty="0"/>
          </a:p>
          <a:p>
            <a:endParaRPr lang="es-ES" dirty="0"/>
          </a:p>
          <a:p>
            <a:r>
              <a:rPr lang="es-ES" dirty="0" err="1"/>
              <a:t>Npm</a:t>
            </a:r>
            <a:r>
              <a:rPr lang="es-ES" dirty="0"/>
              <a:t> </a:t>
            </a:r>
            <a:r>
              <a:rPr lang="es-ES" dirty="0" err="1"/>
              <a:t>login</a:t>
            </a:r>
            <a:r>
              <a:rPr lang="es-ES" dirty="0"/>
              <a:t> </a:t>
            </a:r>
            <a:r>
              <a:rPr lang="es-ES" dirty="0">
                <a:hlinkClick r:id="rId4"/>
              </a:rPr>
              <a:t>javierma@learning.actibyti.es</a:t>
            </a:r>
            <a:endParaRPr lang="es-ES" dirty="0"/>
          </a:p>
          <a:p>
            <a:r>
              <a:rPr lang="es-ES" dirty="0" err="1"/>
              <a:t>jamarton</a:t>
            </a:r>
            <a:endParaRPr lang="es-ES" dirty="0"/>
          </a:p>
        </p:txBody>
      </p:sp>
    </p:spTree>
    <p:extLst>
      <p:ext uri="{BB962C8B-B14F-4D97-AF65-F5344CB8AC3E}">
        <p14:creationId xmlns:p14="http://schemas.microsoft.com/office/powerpoint/2010/main" val="322182322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Migración desde </a:t>
            </a:r>
            <a:r>
              <a:rPr lang="es-ES" dirty="0" err="1"/>
              <a:t>AngularJS</a:t>
            </a:r>
            <a:r>
              <a:rPr lang="es-ES" dirty="0"/>
              <a:t> a Angular</a:t>
            </a:r>
          </a:p>
        </p:txBody>
      </p:sp>
      <p:sp>
        <p:nvSpPr>
          <p:cNvPr id="3" name="Marcador de contenido 2"/>
          <p:cNvSpPr>
            <a:spLocks noGrp="1"/>
          </p:cNvSpPr>
          <p:nvPr>
            <p:ph idx="1"/>
          </p:nvPr>
        </p:nvSpPr>
        <p:spPr/>
        <p:txBody>
          <a:bodyPr>
            <a:normAutofit fontScale="77500" lnSpcReduction="20000"/>
          </a:bodyPr>
          <a:lstStyle/>
          <a:p>
            <a:r>
              <a:rPr lang="es-ES" dirty="0"/>
              <a:t>La biblioteca </a:t>
            </a:r>
            <a:r>
              <a:rPr lang="es-ES" dirty="0" err="1"/>
              <a:t>ngUpgrade</a:t>
            </a:r>
            <a:r>
              <a:rPr lang="es-ES" dirty="0"/>
              <a:t> en Angular es una herramienta muy útil para actualizar cualquier cosa menos las aplicaciones muy pequeñas. </a:t>
            </a:r>
          </a:p>
          <a:p>
            <a:r>
              <a:rPr lang="es-ES" dirty="0"/>
              <a:t>Con él se puede mezclar y combinar </a:t>
            </a:r>
            <a:r>
              <a:rPr lang="es-ES" dirty="0" err="1"/>
              <a:t>AngularJS</a:t>
            </a:r>
            <a:r>
              <a:rPr lang="es-ES" dirty="0"/>
              <a:t> y </a:t>
            </a:r>
            <a:r>
              <a:rPr lang="es-ES"/>
              <a:t>componentes Angular </a:t>
            </a:r>
            <a:r>
              <a:rPr lang="es-ES" dirty="0"/>
              <a:t>en la misma aplicación y hacer que funcionen sin problemas.</a:t>
            </a:r>
          </a:p>
          <a:p>
            <a:r>
              <a:rPr lang="es-ES" dirty="0"/>
              <a:t>Eso significa que no se tiene que hacer el trabajo de actualización todo de una vez, ya que hay una coexistencia natural entre los dos marcos durante el período de transición.</a:t>
            </a:r>
          </a:p>
          <a:p>
            <a:r>
              <a:rPr lang="es-ES" dirty="0">
                <a:hlinkClick r:id="rId2"/>
              </a:rPr>
              <a:t>https://angular.io/guide/upgrade</a:t>
            </a:r>
          </a:p>
          <a:p>
            <a:r>
              <a:rPr lang="es-ES" dirty="0">
                <a:hlinkClick r:id="rId2"/>
              </a:rPr>
              <a:t>https://vsavkin.com/migrating-angular-1-applications-to-angular-2-in-5-simple-steps-40621800a25b</a:t>
            </a:r>
            <a:endParaRPr lang="es-ES" dirty="0"/>
          </a:p>
          <a:p>
            <a:endParaRPr lang="es-ES" dirty="0"/>
          </a:p>
        </p:txBody>
      </p:sp>
    </p:spTree>
    <p:extLst>
      <p:ext uri="{BB962C8B-B14F-4D97-AF65-F5344CB8AC3E}">
        <p14:creationId xmlns:p14="http://schemas.microsoft.com/office/powerpoint/2010/main" val="6448346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Meta </a:t>
            </a:r>
            <a:r>
              <a:rPr lang="es-ES" dirty="0" err="1"/>
              <a:t>tags</a:t>
            </a:r>
            <a:r>
              <a:rPr lang="es-ES" dirty="0"/>
              <a:t> sociales</a:t>
            </a:r>
          </a:p>
        </p:txBody>
      </p:sp>
      <p:sp>
        <p:nvSpPr>
          <p:cNvPr id="3" name="Marcador de contenido 2"/>
          <p:cNvSpPr>
            <a:spLocks noGrp="1"/>
          </p:cNvSpPr>
          <p:nvPr>
            <p:ph idx="1"/>
          </p:nvPr>
        </p:nvSpPr>
        <p:spPr/>
        <p:txBody>
          <a:bodyPr>
            <a:normAutofit fontScale="62500" lnSpcReduction="20000"/>
          </a:bodyPr>
          <a:lstStyle/>
          <a:p>
            <a:r>
              <a:rPr lang="es-ES" dirty="0"/>
              <a:t>Esto es lo que tienes que hacer para integrar en las noticias, paginas de detalle de vídeo y foto galerías de tu sitio web las etiquetas de Facebook y Twitter. </a:t>
            </a:r>
          </a:p>
          <a:p>
            <a:r>
              <a:rPr lang="es-ES" dirty="0"/>
              <a:t>La idea es ponérselo fácil a los sistemas de compartir en redes sociales, como Twitter, Google+, Facebook o Pinterest, para mejorar la </a:t>
            </a:r>
            <a:r>
              <a:rPr lang="es-ES" dirty="0" err="1"/>
              <a:t>viralidad</a:t>
            </a:r>
            <a:r>
              <a:rPr lang="es-ES" dirty="0"/>
              <a:t> del contenido de tu sitio web.</a:t>
            </a:r>
          </a:p>
          <a:p>
            <a:r>
              <a:rPr lang="es-ES" dirty="0"/>
              <a:t>Las etiquetas meta sociales son simples. Contiene los datos mínimos para poder compartir contenido en Twitter, Facebook, Google+ y Pinterest.</a:t>
            </a:r>
          </a:p>
          <a:p>
            <a:pPr lvl="1"/>
            <a:r>
              <a:rPr lang="en-US" dirty="0"/>
              <a:t>Open Graph (Facebook) </a:t>
            </a:r>
            <a:r>
              <a:rPr lang="en-US" dirty="0">
                <a:hlinkClick r:id="rId2"/>
              </a:rPr>
              <a:t>https://developers.facebook.com/docs/sharing/webmasters</a:t>
            </a:r>
            <a:endParaRPr lang="en-US" dirty="0"/>
          </a:p>
          <a:p>
            <a:pPr lvl="1"/>
            <a:r>
              <a:rPr lang="en-US" dirty="0"/>
              <a:t>Twitter cards </a:t>
            </a:r>
            <a:r>
              <a:rPr lang="en-US" dirty="0">
                <a:hlinkClick r:id="rId3"/>
              </a:rPr>
              <a:t>https://developer.twitter.com/en/docs/tweets/optimize-with-cards/guides/getting-started</a:t>
            </a:r>
            <a:endParaRPr lang="en-US" dirty="0"/>
          </a:p>
          <a:p>
            <a:r>
              <a:rPr lang="es-ES" dirty="0"/>
              <a:t>Si debemos elegir un tipo de metadatos para incluir en una página web, estos serían los datos Open </a:t>
            </a:r>
            <a:r>
              <a:rPr lang="es-ES" dirty="0" err="1"/>
              <a:t>Graph</a:t>
            </a:r>
            <a:r>
              <a:rPr lang="es-ES" dirty="0"/>
              <a:t> (Facebook). Esto se debe a que todas las plataformas pueden utilizarlo como reserva, incluyendo Twitter. Las twitter </a:t>
            </a:r>
            <a:r>
              <a:rPr lang="es-ES" dirty="0" err="1"/>
              <a:t>cards</a:t>
            </a:r>
            <a:r>
              <a:rPr lang="es-ES" dirty="0"/>
              <a:t> también mejoran la iteración de nuestros usuarios con Twitter.</a:t>
            </a:r>
          </a:p>
          <a:p>
            <a:endParaRPr lang="es-ES" dirty="0"/>
          </a:p>
        </p:txBody>
      </p:sp>
    </p:spTree>
    <p:extLst>
      <p:ext uri="{BB962C8B-B14F-4D97-AF65-F5344CB8AC3E}">
        <p14:creationId xmlns:p14="http://schemas.microsoft.com/office/powerpoint/2010/main" val="3651960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SEO, Google+</a:t>
            </a:r>
          </a:p>
        </p:txBody>
      </p:sp>
      <p:sp>
        <p:nvSpPr>
          <p:cNvPr id="3" name="Marcador de contenido 2"/>
          <p:cNvSpPr>
            <a:spLocks noGrp="1"/>
          </p:cNvSpPr>
          <p:nvPr>
            <p:ph idx="1"/>
          </p:nvPr>
        </p:nvSpPr>
        <p:spPr/>
        <p:txBody>
          <a:bodyPr>
            <a:normAutofit fontScale="55000" lnSpcReduction="20000"/>
          </a:bodyPr>
          <a:lstStyle/>
          <a:p>
            <a:pPr marL="358775" indent="-358775">
              <a:buNone/>
            </a:pPr>
            <a:r>
              <a:rPr lang="es-ES" dirty="0">
                <a:solidFill>
                  <a:srgbClr val="00B050"/>
                </a:solidFill>
              </a:rPr>
              <a:t>&lt;!-- COMMON TAGS --&gt;</a:t>
            </a:r>
          </a:p>
          <a:p>
            <a:pPr marL="358775" indent="-358775">
              <a:buNone/>
            </a:pPr>
            <a:r>
              <a:rPr lang="es-ES" dirty="0"/>
              <a:t>&lt;meta </a:t>
            </a:r>
            <a:r>
              <a:rPr lang="es-ES" dirty="0" err="1"/>
              <a:t>charset</a:t>
            </a:r>
            <a:r>
              <a:rPr lang="es-ES" dirty="0"/>
              <a:t>="utf-8"&gt;</a:t>
            </a:r>
          </a:p>
          <a:p>
            <a:pPr marL="358775" indent="-358775">
              <a:buNone/>
            </a:pPr>
            <a:r>
              <a:rPr lang="es-ES" dirty="0"/>
              <a:t>&lt;</a:t>
            </a:r>
            <a:r>
              <a:rPr lang="es-ES" dirty="0" err="1"/>
              <a:t>title</a:t>
            </a:r>
            <a:r>
              <a:rPr lang="es-ES" dirty="0"/>
              <a:t>&gt;Titulo de la página: 60-70 </a:t>
            </a:r>
            <a:r>
              <a:rPr lang="es-ES" dirty="0" err="1"/>
              <a:t>characters</a:t>
            </a:r>
            <a:r>
              <a:rPr lang="es-ES" dirty="0"/>
              <a:t> </a:t>
            </a:r>
            <a:r>
              <a:rPr lang="es-ES" dirty="0" err="1"/>
              <a:t>max</a:t>
            </a:r>
            <a:r>
              <a:rPr lang="es-ES" dirty="0"/>
              <a:t>&lt;/</a:t>
            </a:r>
            <a:r>
              <a:rPr lang="es-ES" dirty="0" err="1"/>
              <a:t>title</a:t>
            </a:r>
            <a:r>
              <a:rPr lang="es-ES" dirty="0"/>
              <a:t>&gt;</a:t>
            </a:r>
          </a:p>
          <a:p>
            <a:pPr marL="358775" indent="-358775">
              <a:buNone/>
            </a:pPr>
            <a:r>
              <a:rPr lang="es-ES" dirty="0">
                <a:solidFill>
                  <a:srgbClr val="00B050"/>
                </a:solidFill>
              </a:rPr>
              <a:t>&lt;!-- </a:t>
            </a:r>
            <a:r>
              <a:rPr lang="es-ES" dirty="0" err="1">
                <a:solidFill>
                  <a:srgbClr val="00B050"/>
                </a:solidFill>
              </a:rPr>
              <a:t>Search</a:t>
            </a:r>
            <a:r>
              <a:rPr lang="es-ES" dirty="0">
                <a:solidFill>
                  <a:srgbClr val="00B050"/>
                </a:solidFill>
              </a:rPr>
              <a:t> </a:t>
            </a:r>
            <a:r>
              <a:rPr lang="es-ES" dirty="0" err="1">
                <a:solidFill>
                  <a:srgbClr val="00B050"/>
                </a:solidFill>
              </a:rPr>
              <a:t>Engine</a:t>
            </a:r>
            <a:r>
              <a:rPr lang="es-ES" dirty="0">
                <a:solidFill>
                  <a:srgbClr val="00B050"/>
                </a:solidFill>
              </a:rPr>
              <a:t> --&gt;</a:t>
            </a:r>
          </a:p>
          <a:p>
            <a:pPr marL="358775" indent="-358775">
              <a:buNone/>
            </a:pPr>
            <a:r>
              <a:rPr lang="es-ES" dirty="0"/>
              <a:t>&lt;meta </a:t>
            </a:r>
            <a:r>
              <a:rPr lang="es-ES" dirty="0" err="1"/>
              <a:t>name</a:t>
            </a:r>
            <a:r>
              <a:rPr lang="es-ES" dirty="0"/>
              <a:t>="</a:t>
            </a:r>
            <a:r>
              <a:rPr lang="es-ES" dirty="0" err="1"/>
              <a:t>description</a:t>
            </a:r>
            <a:r>
              <a:rPr lang="es-ES" dirty="0"/>
              <a:t>" </a:t>
            </a:r>
            <a:r>
              <a:rPr lang="es-ES" dirty="0" err="1"/>
              <a:t>content</a:t>
            </a:r>
            <a:r>
              <a:rPr lang="es-ES" dirty="0"/>
              <a:t>="Descripción larga: 150 </a:t>
            </a:r>
            <a:r>
              <a:rPr lang="es-ES" dirty="0" err="1"/>
              <a:t>characters</a:t>
            </a:r>
            <a:r>
              <a:rPr lang="es-ES" dirty="0"/>
              <a:t> </a:t>
            </a:r>
            <a:r>
              <a:rPr lang="es-ES" dirty="0" err="1"/>
              <a:t>for</a:t>
            </a:r>
            <a:r>
              <a:rPr lang="es-ES" dirty="0"/>
              <a:t> SEO, 200 </a:t>
            </a:r>
            <a:r>
              <a:rPr lang="es-ES" dirty="0" err="1"/>
              <a:t>characters</a:t>
            </a:r>
            <a:r>
              <a:rPr lang="es-ES" dirty="0"/>
              <a:t> </a:t>
            </a:r>
            <a:r>
              <a:rPr lang="es-ES" dirty="0" err="1"/>
              <a:t>for</a:t>
            </a:r>
            <a:r>
              <a:rPr lang="es-ES" dirty="0"/>
              <a:t> Twitter &amp; Facebook"&gt;</a:t>
            </a:r>
          </a:p>
          <a:p>
            <a:pPr marL="358775" indent="-358775">
              <a:buNone/>
            </a:pPr>
            <a:r>
              <a:rPr lang="es-ES" dirty="0"/>
              <a:t>&lt;meta </a:t>
            </a:r>
            <a:r>
              <a:rPr lang="es-ES" dirty="0" err="1"/>
              <a:t>name</a:t>
            </a:r>
            <a:r>
              <a:rPr lang="es-ES" dirty="0"/>
              <a:t>="</a:t>
            </a:r>
            <a:r>
              <a:rPr lang="es-ES" dirty="0" err="1"/>
              <a:t>image</a:t>
            </a:r>
            <a:r>
              <a:rPr lang="es-ES" dirty="0"/>
              <a:t>" </a:t>
            </a:r>
            <a:r>
              <a:rPr lang="es-ES" dirty="0" err="1"/>
              <a:t>content</a:t>
            </a:r>
            <a:r>
              <a:rPr lang="es-ES" dirty="0"/>
              <a:t>="https://example.com/site_image.jpg"&gt;</a:t>
            </a:r>
          </a:p>
          <a:p>
            <a:pPr marL="358775" indent="-358775">
              <a:buNone/>
            </a:pPr>
            <a:r>
              <a:rPr lang="es-ES" dirty="0">
                <a:solidFill>
                  <a:srgbClr val="00B050"/>
                </a:solidFill>
              </a:rPr>
              <a:t>&lt;!-- Google </a:t>
            </a:r>
            <a:r>
              <a:rPr lang="es-ES" dirty="0" err="1">
                <a:solidFill>
                  <a:srgbClr val="00B050"/>
                </a:solidFill>
              </a:rPr>
              <a:t>Authorship</a:t>
            </a:r>
            <a:r>
              <a:rPr lang="es-ES" dirty="0">
                <a:solidFill>
                  <a:srgbClr val="00B050"/>
                </a:solidFill>
              </a:rPr>
              <a:t> and Publisher </a:t>
            </a:r>
            <a:r>
              <a:rPr lang="es-ES" dirty="0" err="1">
                <a:solidFill>
                  <a:srgbClr val="00B050"/>
                </a:solidFill>
              </a:rPr>
              <a:t>Markup</a:t>
            </a:r>
            <a:r>
              <a:rPr lang="es-ES" dirty="0">
                <a:solidFill>
                  <a:srgbClr val="00B050"/>
                </a:solidFill>
              </a:rPr>
              <a:t> --&gt;</a:t>
            </a:r>
          </a:p>
          <a:p>
            <a:pPr marL="358775" indent="-358775">
              <a:buNone/>
            </a:pPr>
            <a:r>
              <a:rPr lang="es-ES" dirty="0"/>
              <a:t>&lt;link </a:t>
            </a:r>
            <a:r>
              <a:rPr lang="es-ES" dirty="0" err="1"/>
              <a:t>rel</a:t>
            </a:r>
            <a:r>
              <a:rPr lang="es-ES" dirty="0"/>
              <a:t>="</a:t>
            </a:r>
            <a:r>
              <a:rPr lang="es-ES" dirty="0" err="1"/>
              <a:t>author</a:t>
            </a:r>
            <a:r>
              <a:rPr lang="es-ES" dirty="0"/>
              <a:t>" </a:t>
            </a:r>
            <a:r>
              <a:rPr lang="es-ES" dirty="0" err="1"/>
              <a:t>href</a:t>
            </a:r>
            <a:r>
              <a:rPr lang="es-ES" dirty="0"/>
              <a:t>=" &lt;a </a:t>
            </a:r>
            <a:r>
              <a:rPr lang="es-ES" dirty="0" err="1"/>
              <a:t>href</a:t>
            </a:r>
            <a:r>
              <a:rPr lang="es-ES" dirty="0"/>
              <a:t>="</a:t>
            </a:r>
            <a:r>
              <a:rPr lang="es-ES" dirty="0" err="1"/>
              <a:t>blank</a:t>
            </a:r>
            <a:r>
              <a:rPr lang="es-ES" dirty="0"/>
              <a:t>"&gt;https://plus.google.com/[Google+_Profile]/posts"/&lt;/a&gt;&gt;</a:t>
            </a:r>
          </a:p>
          <a:p>
            <a:pPr marL="358775" indent="-358775">
              <a:buNone/>
            </a:pPr>
            <a:r>
              <a:rPr lang="es-ES" dirty="0"/>
              <a:t>&lt;link </a:t>
            </a:r>
            <a:r>
              <a:rPr lang="es-ES" dirty="0" err="1"/>
              <a:t>rel</a:t>
            </a:r>
            <a:r>
              <a:rPr lang="es-ES" dirty="0"/>
              <a:t>="</a:t>
            </a:r>
            <a:r>
              <a:rPr lang="es-ES" dirty="0" err="1"/>
              <a:t>publisher</a:t>
            </a:r>
            <a:r>
              <a:rPr lang="es-ES" dirty="0"/>
              <a:t>" </a:t>
            </a:r>
            <a:r>
              <a:rPr lang="es-ES" dirty="0" err="1"/>
              <a:t>href</a:t>
            </a:r>
            <a:r>
              <a:rPr lang="es-ES" dirty="0"/>
              <a:t>=" &lt;a </a:t>
            </a:r>
            <a:r>
              <a:rPr lang="es-ES" dirty="0" err="1"/>
              <a:t>href</a:t>
            </a:r>
            <a:r>
              <a:rPr lang="es-ES" dirty="0"/>
              <a:t>="</a:t>
            </a:r>
            <a:r>
              <a:rPr lang="es-ES" dirty="0" err="1"/>
              <a:t>blank</a:t>
            </a:r>
            <a:r>
              <a:rPr lang="es-ES" dirty="0"/>
              <a:t>"&gt;https://plus.google.com/[Google+_Page_Profile]"/&lt;/a&gt;&gt;</a:t>
            </a:r>
          </a:p>
          <a:p>
            <a:pPr marL="358775" indent="-358775">
              <a:buNone/>
            </a:pPr>
            <a:r>
              <a:rPr lang="es-ES" dirty="0">
                <a:solidFill>
                  <a:srgbClr val="00B050"/>
                </a:solidFill>
              </a:rPr>
              <a:t>&lt;!-- Schema.org </a:t>
            </a:r>
            <a:r>
              <a:rPr lang="es-ES" dirty="0" err="1">
                <a:solidFill>
                  <a:srgbClr val="00B050"/>
                </a:solidFill>
              </a:rPr>
              <a:t>markup</a:t>
            </a:r>
            <a:r>
              <a:rPr lang="es-ES" dirty="0">
                <a:solidFill>
                  <a:srgbClr val="00B050"/>
                </a:solidFill>
              </a:rPr>
              <a:t> </a:t>
            </a:r>
            <a:r>
              <a:rPr lang="es-ES" dirty="0" err="1">
                <a:solidFill>
                  <a:srgbClr val="00B050"/>
                </a:solidFill>
              </a:rPr>
              <a:t>for</a:t>
            </a:r>
            <a:r>
              <a:rPr lang="es-ES" dirty="0">
                <a:solidFill>
                  <a:srgbClr val="00B050"/>
                </a:solidFill>
              </a:rPr>
              <a:t> Google+ --&gt;</a:t>
            </a:r>
          </a:p>
          <a:p>
            <a:pPr marL="358775" indent="-358775">
              <a:buNone/>
            </a:pPr>
            <a:r>
              <a:rPr lang="es-ES" dirty="0"/>
              <a:t>&lt;meta </a:t>
            </a:r>
            <a:r>
              <a:rPr lang="es-ES" dirty="0" err="1"/>
              <a:t>itemprop</a:t>
            </a:r>
            <a:r>
              <a:rPr lang="es-ES" dirty="0"/>
              <a:t>="</a:t>
            </a:r>
            <a:r>
              <a:rPr lang="es-ES" dirty="0" err="1"/>
              <a:t>name</a:t>
            </a:r>
            <a:r>
              <a:rPr lang="es-ES" dirty="0"/>
              <a:t>" </a:t>
            </a:r>
            <a:r>
              <a:rPr lang="es-ES" dirty="0" err="1"/>
              <a:t>content</a:t>
            </a:r>
            <a:r>
              <a:rPr lang="es-ES" dirty="0"/>
              <a:t>="Titulo"&gt;</a:t>
            </a:r>
          </a:p>
          <a:p>
            <a:pPr marL="358775" indent="-358775">
              <a:buNone/>
            </a:pPr>
            <a:r>
              <a:rPr lang="es-ES" dirty="0"/>
              <a:t>&lt;meta </a:t>
            </a:r>
            <a:r>
              <a:rPr lang="es-ES" dirty="0" err="1"/>
              <a:t>itemprop</a:t>
            </a:r>
            <a:r>
              <a:rPr lang="es-ES" dirty="0"/>
              <a:t>="</a:t>
            </a:r>
            <a:r>
              <a:rPr lang="es-ES" dirty="0" err="1"/>
              <a:t>description</a:t>
            </a:r>
            <a:r>
              <a:rPr lang="es-ES" dirty="0"/>
              <a:t>" </a:t>
            </a:r>
            <a:r>
              <a:rPr lang="es-ES" dirty="0" err="1"/>
              <a:t>content</a:t>
            </a:r>
            <a:r>
              <a:rPr lang="es-ES" dirty="0"/>
              <a:t>="</a:t>
            </a:r>
            <a:r>
              <a:rPr lang="es-ES" dirty="0" err="1"/>
              <a:t>Descripcion</a:t>
            </a:r>
            <a:r>
              <a:rPr lang="es-ES" dirty="0"/>
              <a:t>"&gt;</a:t>
            </a:r>
          </a:p>
          <a:p>
            <a:pPr marL="358775" indent="-358775">
              <a:buNone/>
            </a:pPr>
            <a:r>
              <a:rPr lang="es-ES" dirty="0"/>
              <a:t>&lt;meta </a:t>
            </a:r>
            <a:r>
              <a:rPr lang="es-ES" dirty="0" err="1"/>
              <a:t>itemprop</a:t>
            </a:r>
            <a:r>
              <a:rPr lang="es-ES" dirty="0"/>
              <a:t>="</a:t>
            </a:r>
            <a:r>
              <a:rPr lang="es-ES" dirty="0" err="1"/>
              <a:t>image</a:t>
            </a:r>
            <a:r>
              <a:rPr lang="es-ES" dirty="0"/>
              <a:t>" </a:t>
            </a:r>
            <a:r>
              <a:rPr lang="es-ES" dirty="0" err="1"/>
              <a:t>content</a:t>
            </a:r>
            <a:r>
              <a:rPr lang="es-ES" dirty="0"/>
              <a:t>="http://www.example.com/image.jpg"&gt;</a:t>
            </a:r>
          </a:p>
        </p:txBody>
      </p:sp>
    </p:spTree>
    <p:extLst>
      <p:ext uri="{BB962C8B-B14F-4D97-AF65-F5344CB8AC3E}">
        <p14:creationId xmlns:p14="http://schemas.microsoft.com/office/powerpoint/2010/main" val="201470418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Twitter </a:t>
            </a:r>
            <a:r>
              <a:rPr lang="es-ES" dirty="0" err="1"/>
              <a:t>Card</a:t>
            </a:r>
            <a:r>
              <a:rPr lang="es-ES" dirty="0"/>
              <a:t> </a:t>
            </a:r>
          </a:p>
        </p:txBody>
      </p:sp>
      <p:sp>
        <p:nvSpPr>
          <p:cNvPr id="3" name="Marcador de contenido 2"/>
          <p:cNvSpPr>
            <a:spLocks noGrp="1"/>
          </p:cNvSpPr>
          <p:nvPr>
            <p:ph idx="1"/>
          </p:nvPr>
        </p:nvSpPr>
        <p:spPr/>
        <p:txBody>
          <a:bodyPr>
            <a:normAutofit fontScale="77500" lnSpcReduction="20000"/>
          </a:bodyPr>
          <a:lstStyle/>
          <a:p>
            <a:pPr marL="358775" indent="-358775">
              <a:buNone/>
            </a:pPr>
            <a:r>
              <a:rPr lang="es-ES" dirty="0">
                <a:solidFill>
                  <a:srgbClr val="00B050"/>
                </a:solidFill>
              </a:rPr>
              <a:t>&lt;!-- Twitter </a:t>
            </a:r>
            <a:r>
              <a:rPr lang="es-ES" dirty="0" err="1">
                <a:solidFill>
                  <a:srgbClr val="00B050"/>
                </a:solidFill>
              </a:rPr>
              <a:t>Card</a:t>
            </a:r>
            <a:r>
              <a:rPr lang="es-ES" dirty="0">
                <a:solidFill>
                  <a:srgbClr val="00B050"/>
                </a:solidFill>
              </a:rPr>
              <a:t> data --&gt;</a:t>
            </a:r>
          </a:p>
          <a:p>
            <a:pPr marL="358775" indent="-358775">
              <a:buNone/>
            </a:pPr>
            <a:r>
              <a:rPr lang="es-ES" dirty="0"/>
              <a:t>&lt;meta </a:t>
            </a:r>
            <a:r>
              <a:rPr lang="es-ES" dirty="0" err="1"/>
              <a:t>name</a:t>
            </a:r>
            <a:r>
              <a:rPr lang="es-ES" dirty="0"/>
              <a:t>="</a:t>
            </a:r>
            <a:r>
              <a:rPr lang="es-ES" dirty="0" err="1"/>
              <a:t>twitter:card</a:t>
            </a:r>
            <a:r>
              <a:rPr lang="es-ES" dirty="0"/>
              <a:t>" </a:t>
            </a:r>
            <a:r>
              <a:rPr lang="es-ES" dirty="0" err="1"/>
              <a:t>content</a:t>
            </a:r>
            <a:r>
              <a:rPr lang="es-ES" dirty="0"/>
              <a:t>="</a:t>
            </a:r>
            <a:r>
              <a:rPr lang="es-ES" dirty="0" err="1"/>
              <a:t>summary_large_image</a:t>
            </a:r>
            <a:r>
              <a:rPr lang="es-ES" dirty="0"/>
              <a:t>"&gt;</a:t>
            </a:r>
          </a:p>
          <a:p>
            <a:pPr marL="358775" indent="-358775">
              <a:buNone/>
            </a:pPr>
            <a:r>
              <a:rPr lang="es-ES" dirty="0"/>
              <a:t>&lt;meta </a:t>
            </a:r>
            <a:r>
              <a:rPr lang="es-ES" dirty="0" err="1"/>
              <a:t>name</a:t>
            </a:r>
            <a:r>
              <a:rPr lang="es-ES" dirty="0"/>
              <a:t>="</a:t>
            </a:r>
            <a:r>
              <a:rPr lang="es-ES" dirty="0" err="1"/>
              <a:t>twitter:site</a:t>
            </a:r>
            <a:r>
              <a:rPr lang="es-ES" dirty="0"/>
              <a:t>" </a:t>
            </a:r>
            <a:r>
              <a:rPr lang="es-ES" dirty="0" err="1"/>
              <a:t>content</a:t>
            </a:r>
            <a:r>
              <a:rPr lang="es-ES" dirty="0"/>
              <a:t>="@</a:t>
            </a:r>
            <a:r>
              <a:rPr lang="es-ES" dirty="0" err="1"/>
              <a:t>publisher_handle</a:t>
            </a:r>
            <a:r>
              <a:rPr lang="es-ES" dirty="0"/>
              <a:t>"&gt;</a:t>
            </a:r>
          </a:p>
          <a:p>
            <a:pPr marL="358775" indent="-358775">
              <a:buNone/>
            </a:pPr>
            <a:r>
              <a:rPr lang="es-ES" dirty="0"/>
              <a:t>&lt;meta </a:t>
            </a:r>
            <a:r>
              <a:rPr lang="es-ES" dirty="0" err="1"/>
              <a:t>name</a:t>
            </a:r>
            <a:r>
              <a:rPr lang="es-ES" dirty="0"/>
              <a:t>="</a:t>
            </a:r>
            <a:r>
              <a:rPr lang="es-ES" dirty="0" err="1"/>
              <a:t>twitter:title</a:t>
            </a:r>
            <a:r>
              <a:rPr lang="es-ES" dirty="0"/>
              <a:t>" </a:t>
            </a:r>
            <a:r>
              <a:rPr lang="es-ES" dirty="0" err="1"/>
              <a:t>content</a:t>
            </a:r>
            <a:r>
              <a:rPr lang="es-ES" dirty="0"/>
              <a:t>="Titulo"&gt;</a:t>
            </a:r>
          </a:p>
          <a:p>
            <a:pPr marL="358775" indent="-358775">
              <a:buNone/>
            </a:pPr>
            <a:r>
              <a:rPr lang="es-ES" dirty="0"/>
              <a:t>&lt;meta </a:t>
            </a:r>
            <a:r>
              <a:rPr lang="es-ES" dirty="0" err="1"/>
              <a:t>name</a:t>
            </a:r>
            <a:r>
              <a:rPr lang="es-ES" dirty="0"/>
              <a:t>="</a:t>
            </a:r>
            <a:r>
              <a:rPr lang="es-ES" dirty="0" err="1"/>
              <a:t>twitter:description</a:t>
            </a:r>
            <a:r>
              <a:rPr lang="es-ES" dirty="0"/>
              <a:t>" </a:t>
            </a:r>
            <a:r>
              <a:rPr lang="es-ES" dirty="0" err="1"/>
              <a:t>content</a:t>
            </a:r>
            <a:r>
              <a:rPr lang="es-ES" dirty="0"/>
              <a:t>="</a:t>
            </a:r>
            <a:r>
              <a:rPr lang="es-ES" dirty="0" err="1"/>
              <a:t>Descripcion</a:t>
            </a:r>
            <a:r>
              <a:rPr lang="es-ES" dirty="0"/>
              <a:t> que no supere los 200 caracteres"&gt;</a:t>
            </a:r>
          </a:p>
          <a:p>
            <a:pPr marL="358775" indent="-358775">
              <a:buNone/>
            </a:pPr>
            <a:r>
              <a:rPr lang="es-ES" dirty="0"/>
              <a:t>&lt;meta </a:t>
            </a:r>
            <a:r>
              <a:rPr lang="es-ES" dirty="0" err="1"/>
              <a:t>name</a:t>
            </a:r>
            <a:r>
              <a:rPr lang="es-ES" dirty="0"/>
              <a:t>="</a:t>
            </a:r>
            <a:r>
              <a:rPr lang="es-ES" dirty="0" err="1"/>
              <a:t>twitter:creator</a:t>
            </a:r>
            <a:r>
              <a:rPr lang="es-ES" dirty="0"/>
              <a:t>" </a:t>
            </a:r>
            <a:r>
              <a:rPr lang="es-ES" dirty="0" err="1"/>
              <a:t>content</a:t>
            </a:r>
            <a:r>
              <a:rPr lang="es-ES" dirty="0"/>
              <a:t>="@</a:t>
            </a:r>
            <a:r>
              <a:rPr lang="es-ES" dirty="0" err="1"/>
              <a:t>author_handle</a:t>
            </a:r>
            <a:r>
              <a:rPr lang="es-ES" dirty="0"/>
              <a:t>"&gt;</a:t>
            </a:r>
          </a:p>
          <a:p>
            <a:pPr marL="358775" indent="-358775">
              <a:buNone/>
            </a:pPr>
            <a:r>
              <a:rPr lang="es-ES" dirty="0">
                <a:solidFill>
                  <a:srgbClr val="00B050"/>
                </a:solidFill>
              </a:rPr>
              <a:t>&lt;!-- Twitter </a:t>
            </a:r>
            <a:r>
              <a:rPr lang="es-ES" dirty="0" err="1">
                <a:solidFill>
                  <a:srgbClr val="00B050"/>
                </a:solidFill>
              </a:rPr>
              <a:t>summary</a:t>
            </a:r>
            <a:r>
              <a:rPr lang="es-ES" dirty="0">
                <a:solidFill>
                  <a:srgbClr val="00B050"/>
                </a:solidFill>
              </a:rPr>
              <a:t> </a:t>
            </a:r>
            <a:r>
              <a:rPr lang="es-ES" dirty="0" err="1">
                <a:solidFill>
                  <a:srgbClr val="00B050"/>
                </a:solidFill>
              </a:rPr>
              <a:t>card</a:t>
            </a:r>
            <a:r>
              <a:rPr lang="es-ES" dirty="0">
                <a:solidFill>
                  <a:srgbClr val="00B050"/>
                </a:solidFill>
              </a:rPr>
              <a:t> </a:t>
            </a:r>
            <a:r>
              <a:rPr lang="es-ES" dirty="0" err="1">
                <a:solidFill>
                  <a:srgbClr val="00B050"/>
                </a:solidFill>
              </a:rPr>
              <a:t>with</a:t>
            </a:r>
            <a:r>
              <a:rPr lang="es-ES" dirty="0">
                <a:solidFill>
                  <a:srgbClr val="00B050"/>
                </a:solidFill>
              </a:rPr>
              <a:t> </a:t>
            </a:r>
            <a:r>
              <a:rPr lang="es-ES" dirty="0" err="1">
                <a:solidFill>
                  <a:srgbClr val="00B050"/>
                </a:solidFill>
              </a:rPr>
              <a:t>large</a:t>
            </a:r>
            <a:r>
              <a:rPr lang="es-ES" dirty="0">
                <a:solidFill>
                  <a:srgbClr val="00B050"/>
                </a:solidFill>
              </a:rPr>
              <a:t> </a:t>
            </a:r>
            <a:r>
              <a:rPr lang="es-ES" dirty="0" err="1">
                <a:solidFill>
                  <a:srgbClr val="00B050"/>
                </a:solidFill>
              </a:rPr>
              <a:t>image</a:t>
            </a:r>
            <a:r>
              <a:rPr lang="es-ES" dirty="0">
                <a:solidFill>
                  <a:srgbClr val="00B050"/>
                </a:solidFill>
              </a:rPr>
              <a:t>. Al menos estas medidas 280x150px --&gt;</a:t>
            </a:r>
          </a:p>
          <a:p>
            <a:pPr marL="358775" indent="-358775">
              <a:buNone/>
            </a:pPr>
            <a:r>
              <a:rPr lang="es-ES" dirty="0"/>
              <a:t>&lt;meta </a:t>
            </a:r>
            <a:r>
              <a:rPr lang="es-ES" dirty="0" err="1"/>
              <a:t>name</a:t>
            </a:r>
            <a:r>
              <a:rPr lang="es-ES" dirty="0"/>
              <a:t>="</a:t>
            </a:r>
            <a:r>
              <a:rPr lang="es-ES" dirty="0" err="1"/>
              <a:t>twitter:image:src</a:t>
            </a:r>
            <a:r>
              <a:rPr lang="es-ES" dirty="0"/>
              <a:t>" </a:t>
            </a:r>
            <a:r>
              <a:rPr lang="es-ES" dirty="0" err="1"/>
              <a:t>content</a:t>
            </a:r>
            <a:r>
              <a:rPr lang="es-ES" dirty="0"/>
              <a:t>="http://www.example.com/image.html"&gt;</a:t>
            </a:r>
          </a:p>
          <a:p>
            <a:pPr marL="0" indent="0">
              <a:buNone/>
            </a:pPr>
            <a:endParaRPr lang="es-ES" dirty="0"/>
          </a:p>
        </p:txBody>
      </p:sp>
    </p:spTree>
    <p:extLst>
      <p:ext uri="{BB962C8B-B14F-4D97-AF65-F5344CB8AC3E}">
        <p14:creationId xmlns:p14="http://schemas.microsoft.com/office/powerpoint/2010/main" val="180199221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Facebook: Open </a:t>
            </a:r>
            <a:r>
              <a:rPr lang="es-ES" dirty="0" err="1"/>
              <a:t>Graph</a:t>
            </a:r>
            <a:r>
              <a:rPr lang="es-ES" dirty="0"/>
              <a:t> </a:t>
            </a:r>
          </a:p>
        </p:txBody>
      </p:sp>
      <p:sp>
        <p:nvSpPr>
          <p:cNvPr id="3" name="Marcador de contenido 2"/>
          <p:cNvSpPr>
            <a:spLocks noGrp="1"/>
          </p:cNvSpPr>
          <p:nvPr>
            <p:ph idx="1"/>
          </p:nvPr>
        </p:nvSpPr>
        <p:spPr/>
        <p:txBody>
          <a:bodyPr>
            <a:normAutofit fontScale="62500" lnSpcReduction="20000"/>
          </a:bodyPr>
          <a:lstStyle/>
          <a:p>
            <a:pPr marL="358775" indent="-358775">
              <a:buNone/>
            </a:pPr>
            <a:r>
              <a:rPr lang="es-ES" dirty="0">
                <a:solidFill>
                  <a:srgbClr val="00B050"/>
                </a:solidFill>
              </a:rPr>
              <a:t>&lt;!-- Open </a:t>
            </a:r>
            <a:r>
              <a:rPr lang="es-ES" dirty="0" err="1">
                <a:solidFill>
                  <a:srgbClr val="00B050"/>
                </a:solidFill>
              </a:rPr>
              <a:t>Graph</a:t>
            </a:r>
            <a:r>
              <a:rPr lang="es-ES" dirty="0">
                <a:solidFill>
                  <a:srgbClr val="00B050"/>
                </a:solidFill>
              </a:rPr>
              <a:t> data --&gt;</a:t>
            </a:r>
          </a:p>
          <a:p>
            <a:pPr marL="358775" indent="-358775">
              <a:buNone/>
            </a:pPr>
            <a:r>
              <a:rPr lang="es-ES" dirty="0"/>
              <a:t>&lt;meta </a:t>
            </a:r>
            <a:r>
              <a:rPr lang="es-ES" dirty="0" err="1"/>
              <a:t>property</a:t>
            </a:r>
            <a:r>
              <a:rPr lang="es-ES" dirty="0"/>
              <a:t>="</a:t>
            </a:r>
            <a:r>
              <a:rPr lang="es-ES" dirty="0" err="1"/>
              <a:t>og:title</a:t>
            </a:r>
            <a:r>
              <a:rPr lang="es-ES" dirty="0"/>
              <a:t>" </a:t>
            </a:r>
            <a:r>
              <a:rPr lang="es-ES" dirty="0" err="1"/>
              <a:t>content</a:t>
            </a:r>
            <a:r>
              <a:rPr lang="es-ES" dirty="0"/>
              <a:t>="Titulo" /&gt;</a:t>
            </a:r>
          </a:p>
          <a:p>
            <a:pPr marL="358775" indent="-358775">
              <a:buNone/>
            </a:pPr>
            <a:r>
              <a:rPr lang="es-ES" dirty="0"/>
              <a:t>&lt;meta </a:t>
            </a:r>
            <a:r>
              <a:rPr lang="es-ES" dirty="0" err="1"/>
              <a:t>property</a:t>
            </a:r>
            <a:r>
              <a:rPr lang="es-ES" dirty="0"/>
              <a:t>="</a:t>
            </a:r>
            <a:r>
              <a:rPr lang="es-ES" dirty="0" err="1"/>
              <a:t>og:type</a:t>
            </a:r>
            <a:r>
              <a:rPr lang="es-ES" dirty="0"/>
              <a:t>" </a:t>
            </a:r>
            <a:r>
              <a:rPr lang="es-ES" dirty="0" err="1"/>
              <a:t>content</a:t>
            </a:r>
            <a:r>
              <a:rPr lang="es-ES" dirty="0"/>
              <a:t>="</a:t>
            </a:r>
            <a:r>
              <a:rPr lang="es-ES" dirty="0" err="1"/>
              <a:t>article</a:t>
            </a:r>
            <a:r>
              <a:rPr lang="es-ES" dirty="0"/>
              <a:t>" /&gt;</a:t>
            </a:r>
          </a:p>
          <a:p>
            <a:pPr marL="358775" indent="-358775">
              <a:buNone/>
            </a:pPr>
            <a:r>
              <a:rPr lang="es-ES" dirty="0"/>
              <a:t>&lt;meta </a:t>
            </a:r>
            <a:r>
              <a:rPr lang="es-ES" dirty="0" err="1"/>
              <a:t>property</a:t>
            </a:r>
            <a:r>
              <a:rPr lang="es-ES" dirty="0"/>
              <a:t>="</a:t>
            </a:r>
            <a:r>
              <a:rPr lang="es-ES" dirty="0" err="1"/>
              <a:t>og:url</a:t>
            </a:r>
            <a:r>
              <a:rPr lang="es-ES" dirty="0"/>
              <a:t>" </a:t>
            </a:r>
            <a:r>
              <a:rPr lang="es-ES" dirty="0" err="1"/>
              <a:t>content</a:t>
            </a:r>
            <a:r>
              <a:rPr lang="es-ES" dirty="0"/>
              <a:t>=" http://www.example.com/" /&gt;</a:t>
            </a:r>
          </a:p>
          <a:p>
            <a:pPr marL="358775" indent="-358775">
              <a:buNone/>
            </a:pPr>
            <a:r>
              <a:rPr lang="es-ES" dirty="0"/>
              <a:t>&lt;meta </a:t>
            </a:r>
            <a:r>
              <a:rPr lang="es-ES" dirty="0" err="1"/>
              <a:t>property</a:t>
            </a:r>
            <a:r>
              <a:rPr lang="es-ES" dirty="0"/>
              <a:t>="</a:t>
            </a:r>
            <a:r>
              <a:rPr lang="es-ES" dirty="0" err="1"/>
              <a:t>og:image</a:t>
            </a:r>
            <a:r>
              <a:rPr lang="es-ES" dirty="0"/>
              <a:t>" </a:t>
            </a:r>
            <a:r>
              <a:rPr lang="es-ES" dirty="0" err="1"/>
              <a:t>content</a:t>
            </a:r>
            <a:r>
              <a:rPr lang="es-ES" dirty="0"/>
              <a:t>=" http://example.com/image.jpg" /&gt;</a:t>
            </a:r>
          </a:p>
          <a:p>
            <a:pPr marL="358775" indent="-358775">
              <a:buNone/>
            </a:pPr>
            <a:r>
              <a:rPr lang="es-ES" dirty="0"/>
              <a:t>&lt;meta </a:t>
            </a:r>
            <a:r>
              <a:rPr lang="es-ES" dirty="0" err="1"/>
              <a:t>property</a:t>
            </a:r>
            <a:r>
              <a:rPr lang="es-ES" dirty="0"/>
              <a:t>="</a:t>
            </a:r>
            <a:r>
              <a:rPr lang="es-ES" dirty="0" err="1"/>
              <a:t>og:description</a:t>
            </a:r>
            <a:r>
              <a:rPr lang="es-ES" dirty="0"/>
              <a:t>" </a:t>
            </a:r>
            <a:r>
              <a:rPr lang="es-ES" dirty="0" err="1"/>
              <a:t>content</a:t>
            </a:r>
            <a:r>
              <a:rPr lang="es-ES" dirty="0"/>
              <a:t>="</a:t>
            </a:r>
            <a:r>
              <a:rPr lang="es-ES" dirty="0" err="1"/>
              <a:t>Descripcion</a:t>
            </a:r>
            <a:r>
              <a:rPr lang="es-ES" dirty="0"/>
              <a:t>" /&gt;</a:t>
            </a:r>
          </a:p>
          <a:p>
            <a:pPr marL="358775" indent="-358775">
              <a:buNone/>
            </a:pPr>
            <a:r>
              <a:rPr lang="es-ES" dirty="0"/>
              <a:t>&lt;meta </a:t>
            </a:r>
            <a:r>
              <a:rPr lang="es-ES" dirty="0" err="1"/>
              <a:t>property</a:t>
            </a:r>
            <a:r>
              <a:rPr lang="es-ES" dirty="0"/>
              <a:t>="</a:t>
            </a:r>
            <a:r>
              <a:rPr lang="es-ES" dirty="0" err="1"/>
              <a:t>og:site_name</a:t>
            </a:r>
            <a:r>
              <a:rPr lang="es-ES" dirty="0"/>
              <a:t>" </a:t>
            </a:r>
            <a:r>
              <a:rPr lang="es-ES" dirty="0" err="1"/>
              <a:t>content</a:t>
            </a:r>
            <a:r>
              <a:rPr lang="es-ES" dirty="0"/>
              <a:t>="Nombre de la web, i.e. </a:t>
            </a:r>
            <a:r>
              <a:rPr lang="es-ES" dirty="0" err="1"/>
              <a:t>Moz</a:t>
            </a:r>
            <a:r>
              <a:rPr lang="es-ES" dirty="0"/>
              <a:t>" /&gt;</a:t>
            </a:r>
          </a:p>
          <a:p>
            <a:pPr marL="358775" indent="-358775">
              <a:buNone/>
            </a:pPr>
            <a:r>
              <a:rPr lang="es-ES" dirty="0"/>
              <a:t>&lt;meta </a:t>
            </a:r>
            <a:r>
              <a:rPr lang="es-ES" dirty="0" err="1"/>
              <a:t>property</a:t>
            </a:r>
            <a:r>
              <a:rPr lang="es-ES" dirty="0"/>
              <a:t>="</a:t>
            </a:r>
            <a:r>
              <a:rPr lang="es-ES" dirty="0" err="1"/>
              <a:t>article:published_time</a:t>
            </a:r>
            <a:r>
              <a:rPr lang="es-ES" dirty="0"/>
              <a:t>" </a:t>
            </a:r>
            <a:r>
              <a:rPr lang="es-ES" dirty="0" err="1"/>
              <a:t>content</a:t>
            </a:r>
            <a:r>
              <a:rPr lang="es-ES" dirty="0"/>
              <a:t>="2013-09-17T05:59:00+01:00" /&gt;</a:t>
            </a:r>
          </a:p>
          <a:p>
            <a:pPr marL="358775" indent="-358775">
              <a:buNone/>
            </a:pPr>
            <a:r>
              <a:rPr lang="es-ES" dirty="0"/>
              <a:t>&lt;meta </a:t>
            </a:r>
            <a:r>
              <a:rPr lang="es-ES" dirty="0" err="1"/>
              <a:t>property</a:t>
            </a:r>
            <a:r>
              <a:rPr lang="es-ES" dirty="0"/>
              <a:t>="</a:t>
            </a:r>
            <a:r>
              <a:rPr lang="es-ES" dirty="0" err="1"/>
              <a:t>article:modified_time</a:t>
            </a:r>
            <a:r>
              <a:rPr lang="es-ES" dirty="0"/>
              <a:t>" </a:t>
            </a:r>
            <a:r>
              <a:rPr lang="es-ES" dirty="0" err="1"/>
              <a:t>content</a:t>
            </a:r>
            <a:r>
              <a:rPr lang="es-ES" dirty="0"/>
              <a:t>="2013-09-16T19:08:47+01:00" /&gt;</a:t>
            </a:r>
          </a:p>
          <a:p>
            <a:pPr marL="358775" indent="-358775">
              <a:buNone/>
            </a:pPr>
            <a:r>
              <a:rPr lang="es-ES" dirty="0"/>
              <a:t>&lt;meta </a:t>
            </a:r>
            <a:r>
              <a:rPr lang="es-ES" dirty="0" err="1"/>
              <a:t>property</a:t>
            </a:r>
            <a:r>
              <a:rPr lang="es-ES" dirty="0"/>
              <a:t>="</a:t>
            </a:r>
            <a:r>
              <a:rPr lang="es-ES" dirty="0" err="1"/>
              <a:t>article:section</a:t>
            </a:r>
            <a:r>
              <a:rPr lang="es-ES" dirty="0"/>
              <a:t>" </a:t>
            </a:r>
            <a:r>
              <a:rPr lang="es-ES" dirty="0" err="1"/>
              <a:t>content</a:t>
            </a:r>
            <a:r>
              <a:rPr lang="es-ES" dirty="0"/>
              <a:t>="</a:t>
            </a:r>
            <a:r>
              <a:rPr lang="es-ES" dirty="0" err="1"/>
              <a:t>Seción</a:t>
            </a:r>
            <a:r>
              <a:rPr lang="es-ES" dirty="0"/>
              <a:t> de la web" /&gt;</a:t>
            </a:r>
          </a:p>
          <a:p>
            <a:pPr marL="358775" indent="-358775">
              <a:buNone/>
            </a:pPr>
            <a:r>
              <a:rPr lang="es-ES" dirty="0"/>
              <a:t>&lt;meta </a:t>
            </a:r>
            <a:r>
              <a:rPr lang="es-ES" dirty="0" err="1"/>
              <a:t>property</a:t>
            </a:r>
            <a:r>
              <a:rPr lang="es-ES" dirty="0"/>
              <a:t>="</a:t>
            </a:r>
            <a:r>
              <a:rPr lang="es-ES" dirty="0" err="1"/>
              <a:t>article:tag</a:t>
            </a:r>
            <a:r>
              <a:rPr lang="es-ES" dirty="0"/>
              <a:t>" </a:t>
            </a:r>
            <a:r>
              <a:rPr lang="es-ES" dirty="0" err="1"/>
              <a:t>content</a:t>
            </a:r>
            <a:r>
              <a:rPr lang="es-ES" dirty="0"/>
              <a:t>="</a:t>
            </a:r>
            <a:r>
              <a:rPr lang="es-ES" dirty="0" err="1"/>
              <a:t>Article</a:t>
            </a:r>
            <a:r>
              <a:rPr lang="es-ES" dirty="0"/>
              <a:t> </a:t>
            </a:r>
            <a:r>
              <a:rPr lang="es-ES" dirty="0" err="1"/>
              <a:t>Tag</a:t>
            </a:r>
            <a:r>
              <a:rPr lang="es-ES" dirty="0"/>
              <a:t>" /&gt;</a:t>
            </a:r>
          </a:p>
          <a:p>
            <a:pPr marL="358775" indent="-358775">
              <a:buNone/>
            </a:pPr>
            <a:r>
              <a:rPr lang="es-ES" dirty="0"/>
              <a:t>&lt;meta </a:t>
            </a:r>
            <a:r>
              <a:rPr lang="es-ES" dirty="0" err="1"/>
              <a:t>property</a:t>
            </a:r>
            <a:r>
              <a:rPr lang="es-ES" dirty="0"/>
              <a:t>="</a:t>
            </a:r>
            <a:r>
              <a:rPr lang="es-ES" dirty="0" err="1"/>
              <a:t>fb:admins</a:t>
            </a:r>
            <a:r>
              <a:rPr lang="es-ES" dirty="0"/>
              <a:t>" </a:t>
            </a:r>
            <a:r>
              <a:rPr lang="es-ES" dirty="0" err="1"/>
              <a:t>content</a:t>
            </a:r>
            <a:r>
              <a:rPr lang="es-ES" dirty="0"/>
              <a:t>="ID de Facebook " /&gt;</a:t>
            </a:r>
          </a:p>
        </p:txBody>
      </p:sp>
    </p:spTree>
    <p:extLst>
      <p:ext uri="{BB962C8B-B14F-4D97-AF65-F5344CB8AC3E}">
        <p14:creationId xmlns:p14="http://schemas.microsoft.com/office/powerpoint/2010/main" val="333410983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Optimización de imágenes</a:t>
            </a:r>
          </a:p>
        </p:txBody>
      </p:sp>
      <p:sp>
        <p:nvSpPr>
          <p:cNvPr id="3" name="Marcador de contenido 2"/>
          <p:cNvSpPr>
            <a:spLocks noGrp="1"/>
          </p:cNvSpPr>
          <p:nvPr>
            <p:ph idx="1"/>
          </p:nvPr>
        </p:nvSpPr>
        <p:spPr/>
        <p:txBody>
          <a:bodyPr>
            <a:normAutofit fontScale="77500" lnSpcReduction="20000"/>
          </a:bodyPr>
          <a:lstStyle/>
          <a:p>
            <a:r>
              <a:rPr lang="es-ES" dirty="0"/>
              <a:t>La imagen que vincules en tus datos sociales, no tiene porque estar en la página, pero debería representar el contenido correctamente. Es importante utilizar imágenes de alta calidad. </a:t>
            </a:r>
          </a:p>
          <a:p>
            <a:r>
              <a:rPr lang="es-ES" dirty="0"/>
              <a:t>Toda plataforma social tiene distintos estándares para el tamaño de sus imágenes. Obviamente, lo más sencillo es elegir una imagen que sirva para todos los servicios: </a:t>
            </a:r>
          </a:p>
          <a:p>
            <a:pPr lvl="1"/>
            <a:r>
              <a:rPr lang="es-ES" dirty="0"/>
              <a:t>Imagen de miniatura en Twitter: 120x120px </a:t>
            </a:r>
          </a:p>
          <a:p>
            <a:pPr lvl="1"/>
            <a:r>
              <a:rPr lang="es-ES" dirty="0"/>
              <a:t>Imagen grande en Twitter: 280x150px </a:t>
            </a:r>
          </a:p>
          <a:p>
            <a:pPr lvl="1"/>
            <a:r>
              <a:rPr lang="es-ES" dirty="0"/>
              <a:t>Facebook: los estándares varían, pero una imagen de, al menos, 200x200px, funciona mejor. Facebook recomienda imágenes grandes de hasta 1200px de ancho. En resumen, cuanto más grandes son las imágenes, más flexibilidad vas a tener.</a:t>
            </a:r>
          </a:p>
        </p:txBody>
      </p:sp>
    </p:spTree>
    <p:extLst>
      <p:ext uri="{BB962C8B-B14F-4D97-AF65-F5344CB8AC3E}">
        <p14:creationId xmlns:p14="http://schemas.microsoft.com/office/powerpoint/2010/main" val="34353214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Servicios </a:t>
            </a:r>
            <a:r>
              <a:rPr lang="es-ES" dirty="0" err="1"/>
              <a:t>Title</a:t>
            </a:r>
            <a:r>
              <a:rPr lang="es-ES" dirty="0"/>
              <a:t> y Meta</a:t>
            </a:r>
          </a:p>
        </p:txBody>
      </p:sp>
      <p:sp>
        <p:nvSpPr>
          <p:cNvPr id="3" name="Marcador de contenido 2"/>
          <p:cNvSpPr>
            <a:spLocks noGrp="1"/>
          </p:cNvSpPr>
          <p:nvPr>
            <p:ph idx="1"/>
          </p:nvPr>
        </p:nvSpPr>
        <p:spPr/>
        <p:txBody>
          <a:bodyPr>
            <a:normAutofit fontScale="62500" lnSpcReduction="20000"/>
          </a:bodyPr>
          <a:lstStyle/>
          <a:p>
            <a:r>
              <a:rPr lang="es-ES" dirty="0"/>
              <a:t>En este caso, nos gustaría establecer la etiqueta del título de la página y completar también las etiquetas meta como la descripción. </a:t>
            </a:r>
          </a:p>
          <a:p>
            <a:r>
              <a:rPr lang="es-ES" dirty="0"/>
              <a:t>Dado que una aplicación Angular no se puede iniciar en todo el documento HTML (etiqueta &lt;</a:t>
            </a:r>
            <a:r>
              <a:rPr lang="es-ES" dirty="0" err="1"/>
              <a:t>html</a:t>
            </a:r>
            <a:r>
              <a:rPr lang="es-ES" dirty="0"/>
              <a:t>&gt;), no es posible enlazar a la propiedad </a:t>
            </a:r>
            <a:r>
              <a:rPr lang="es-ES" dirty="0" err="1"/>
              <a:t>textContent</a:t>
            </a:r>
            <a:r>
              <a:rPr lang="es-ES" dirty="0"/>
              <a:t> de la etiqueta &lt;</a:t>
            </a:r>
            <a:r>
              <a:rPr lang="es-ES" dirty="0" err="1"/>
              <a:t>title</a:t>
            </a:r>
            <a:r>
              <a:rPr lang="es-ES" dirty="0"/>
              <a:t>&gt; ni generar con *</a:t>
            </a:r>
            <a:r>
              <a:rPr lang="es-ES" dirty="0" err="1"/>
              <a:t>ngFor</a:t>
            </a:r>
            <a:r>
              <a:rPr lang="es-ES" dirty="0"/>
              <a:t> las etiquetas &lt;meta&gt;, pero podemos hacer que el uso de los servicios </a:t>
            </a:r>
            <a:r>
              <a:rPr lang="es-ES" dirty="0" err="1"/>
              <a:t>Title</a:t>
            </a:r>
            <a:r>
              <a:rPr lang="es-ES" dirty="0"/>
              <a:t> y Meta.</a:t>
            </a:r>
          </a:p>
          <a:p>
            <a:pPr marL="457200" lvl="1" indent="0">
              <a:buNone/>
            </a:pPr>
            <a:r>
              <a:rPr lang="es-ES" dirty="0"/>
              <a:t>constructor(</a:t>
            </a:r>
            <a:r>
              <a:rPr lang="es-ES" dirty="0" err="1"/>
              <a:t>private</a:t>
            </a:r>
            <a:r>
              <a:rPr lang="es-ES" dirty="0"/>
              <a:t> </a:t>
            </a:r>
            <a:r>
              <a:rPr lang="es-ES" dirty="0" err="1"/>
              <a:t>title</a:t>
            </a:r>
            <a:r>
              <a:rPr lang="es-ES" dirty="0"/>
              <a:t>: </a:t>
            </a:r>
            <a:r>
              <a:rPr lang="es-ES" dirty="0" err="1"/>
              <a:t>Title</a:t>
            </a:r>
            <a:r>
              <a:rPr lang="es-ES" dirty="0"/>
              <a:t>, </a:t>
            </a:r>
            <a:r>
              <a:rPr lang="es-ES" dirty="0" err="1"/>
              <a:t>private</a:t>
            </a:r>
            <a:r>
              <a:rPr lang="es-ES" dirty="0"/>
              <a:t> meta: Meta) {}</a:t>
            </a:r>
          </a:p>
          <a:p>
            <a:pPr marL="457200" lvl="1" indent="0">
              <a:buNone/>
            </a:pPr>
            <a:r>
              <a:rPr lang="es-ES" dirty="0" err="1"/>
              <a:t>ngOnInit</a:t>
            </a:r>
            <a:r>
              <a:rPr lang="es-ES" dirty="0"/>
              <a:t>() {</a:t>
            </a:r>
          </a:p>
          <a:p>
            <a:pPr marL="457200" lvl="1" indent="0">
              <a:buNone/>
            </a:pPr>
            <a:r>
              <a:rPr lang="es-ES" dirty="0"/>
              <a:t>   // … </a:t>
            </a:r>
          </a:p>
          <a:p>
            <a:pPr marL="457200" lvl="1" indent="0">
              <a:buNone/>
            </a:pPr>
            <a:r>
              <a:rPr lang="es-ES" dirty="0"/>
              <a:t>   // SEO </a:t>
            </a:r>
            <a:r>
              <a:rPr lang="es-ES" dirty="0" err="1"/>
              <a:t>metadata</a:t>
            </a:r>
            <a:endParaRPr lang="es-ES" dirty="0"/>
          </a:p>
          <a:p>
            <a:pPr marL="457200" lvl="1" indent="0">
              <a:buNone/>
            </a:pPr>
            <a:r>
              <a:rPr lang="es-ES" dirty="0"/>
              <a:t>   </a:t>
            </a:r>
            <a:r>
              <a:rPr lang="es-ES" dirty="0" err="1"/>
              <a:t>this.title.setTitle</a:t>
            </a:r>
            <a:r>
              <a:rPr lang="es-ES" dirty="0"/>
              <a:t>(this.model.name);</a:t>
            </a:r>
          </a:p>
          <a:p>
            <a:pPr marL="457200" lvl="1" indent="0">
              <a:buNone/>
            </a:pPr>
            <a:r>
              <a:rPr lang="es-ES" dirty="0"/>
              <a:t>   </a:t>
            </a:r>
            <a:r>
              <a:rPr lang="es-ES" dirty="0" err="1"/>
              <a:t>this.meta.addTag</a:t>
            </a:r>
            <a:r>
              <a:rPr lang="es-ES" dirty="0"/>
              <a:t>({</a:t>
            </a:r>
            <a:r>
              <a:rPr lang="es-ES" dirty="0" err="1"/>
              <a:t>name</a:t>
            </a:r>
            <a:r>
              <a:rPr lang="es-ES" dirty="0"/>
              <a:t>: '</a:t>
            </a:r>
            <a:r>
              <a:rPr lang="es-ES" dirty="0" err="1"/>
              <a:t>description</a:t>
            </a:r>
            <a:r>
              <a:rPr lang="es-ES" dirty="0"/>
              <a:t>', </a:t>
            </a:r>
            <a:r>
              <a:rPr lang="es-ES" dirty="0" err="1"/>
              <a:t>content</a:t>
            </a:r>
            <a:r>
              <a:rPr lang="es-ES" dirty="0"/>
              <a:t>: </a:t>
            </a:r>
            <a:r>
              <a:rPr lang="es-ES" dirty="0" err="1"/>
              <a:t>this.model.description</a:t>
            </a:r>
            <a:r>
              <a:rPr lang="es-ES" dirty="0"/>
              <a:t>});</a:t>
            </a:r>
          </a:p>
          <a:p>
            <a:pPr marL="400050" lvl="1" indent="0">
              <a:buNone/>
            </a:pPr>
            <a:r>
              <a:rPr lang="es-ES" dirty="0"/>
              <a:t>     // Twitter </a:t>
            </a:r>
            <a:r>
              <a:rPr lang="es-ES" dirty="0" err="1"/>
              <a:t>metadata</a:t>
            </a:r>
            <a:endParaRPr lang="es-ES" dirty="0"/>
          </a:p>
          <a:p>
            <a:pPr marL="400050" lvl="1" indent="0">
              <a:buNone/>
            </a:pPr>
            <a:r>
              <a:rPr lang="es-ES" dirty="0"/>
              <a:t>     </a:t>
            </a:r>
            <a:r>
              <a:rPr lang="es-ES" dirty="0" err="1"/>
              <a:t>this.meta.addTag</a:t>
            </a:r>
            <a:r>
              <a:rPr lang="es-ES" dirty="0"/>
              <a:t>({</a:t>
            </a:r>
            <a:r>
              <a:rPr lang="es-ES" dirty="0" err="1"/>
              <a:t>name</a:t>
            </a:r>
            <a:r>
              <a:rPr lang="es-ES" dirty="0"/>
              <a:t>: '</a:t>
            </a:r>
            <a:r>
              <a:rPr lang="es-ES" dirty="0" err="1"/>
              <a:t>twitter:card</a:t>
            </a:r>
            <a:r>
              <a:rPr lang="es-ES" dirty="0"/>
              <a:t>', </a:t>
            </a:r>
            <a:r>
              <a:rPr lang="es-ES" dirty="0" err="1"/>
              <a:t>content</a:t>
            </a:r>
            <a:r>
              <a:rPr lang="es-ES" dirty="0"/>
              <a:t>: '</a:t>
            </a:r>
            <a:r>
              <a:rPr lang="es-ES" dirty="0" err="1"/>
              <a:t>summary</a:t>
            </a:r>
            <a:r>
              <a:rPr lang="es-ES" dirty="0"/>
              <a:t>'});</a:t>
            </a:r>
          </a:p>
          <a:p>
            <a:pPr marL="400050" lvl="1" indent="0">
              <a:buNone/>
            </a:pPr>
            <a:r>
              <a:rPr lang="es-ES" dirty="0"/>
              <a:t>     </a:t>
            </a:r>
            <a:r>
              <a:rPr lang="es-ES" dirty="0" err="1"/>
              <a:t>this.meta.addTag</a:t>
            </a:r>
            <a:r>
              <a:rPr lang="es-ES" dirty="0"/>
              <a:t>({</a:t>
            </a:r>
            <a:r>
              <a:rPr lang="es-ES" dirty="0" err="1"/>
              <a:t>name</a:t>
            </a:r>
            <a:r>
              <a:rPr lang="es-ES" dirty="0"/>
              <a:t>: '</a:t>
            </a:r>
            <a:r>
              <a:rPr lang="es-ES" dirty="0" err="1"/>
              <a:t>twitter:title</a:t>
            </a:r>
            <a:r>
              <a:rPr lang="es-ES" dirty="0"/>
              <a:t>', </a:t>
            </a:r>
            <a:r>
              <a:rPr lang="es-ES" dirty="0" err="1"/>
              <a:t>content</a:t>
            </a:r>
            <a:r>
              <a:rPr lang="es-ES" dirty="0"/>
              <a:t>: </a:t>
            </a:r>
            <a:r>
              <a:rPr lang="es-ES" dirty="0" err="1"/>
              <a:t>this.model.description</a:t>
            </a:r>
            <a:r>
              <a:rPr lang="es-ES" dirty="0"/>
              <a:t>});</a:t>
            </a:r>
          </a:p>
          <a:p>
            <a:pPr marL="400050" lvl="1" indent="0">
              <a:buNone/>
            </a:pPr>
            <a:r>
              <a:rPr lang="es-ES" dirty="0"/>
              <a:t>  }</a:t>
            </a:r>
          </a:p>
        </p:txBody>
      </p:sp>
    </p:spTree>
    <p:extLst>
      <p:ext uri="{BB962C8B-B14F-4D97-AF65-F5344CB8AC3E}">
        <p14:creationId xmlns:p14="http://schemas.microsoft.com/office/powerpoint/2010/main" val="37744924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Test</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90003932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Ingeniería de Software</a:t>
            </a:r>
          </a:p>
        </p:txBody>
      </p:sp>
      <p:sp>
        <p:nvSpPr>
          <p:cNvPr id="3" name="Marcador de contenido 2"/>
          <p:cNvSpPr>
            <a:spLocks noGrp="1"/>
          </p:cNvSpPr>
          <p:nvPr>
            <p:ph idx="1"/>
          </p:nvPr>
        </p:nvSpPr>
        <p:spPr/>
        <p:txBody>
          <a:bodyPr>
            <a:normAutofit fontScale="70000" lnSpcReduction="20000"/>
          </a:bodyPr>
          <a:lstStyle/>
          <a:p>
            <a:r>
              <a:rPr lang="es-ES" dirty="0"/>
              <a:t>El JavaScript es un lenguaje muy poco apropiado para trabajar en un entorno de calidad de software.</a:t>
            </a:r>
          </a:p>
          <a:p>
            <a:r>
              <a:rPr lang="es-ES" dirty="0"/>
              <a:t>En descargo del lenguaje JavaScript y de su autor, Brendan </a:t>
            </a:r>
            <a:r>
              <a:rPr lang="es-ES" dirty="0" err="1"/>
              <a:t>Eich</a:t>
            </a:r>
            <a:r>
              <a:rPr lang="es-ES" dirty="0"/>
              <a:t>, hay que decir que los problemas que han forzado esta evolución del lenguaje (así como las críticas ancestrales de la comunidad de desarrolladores) vienen dados por lo que habitualmente se llama “morir de éxito”. </a:t>
            </a:r>
          </a:p>
          <a:p>
            <a:r>
              <a:rPr lang="es-ES" dirty="0"/>
              <a:t>Jamás se pensó que un lenguaje que </a:t>
            </a:r>
            <a:r>
              <a:rPr lang="es-ES" dirty="0" err="1"/>
              <a:t>Eich</a:t>
            </a:r>
            <a:r>
              <a:rPr lang="es-ES" dirty="0"/>
              <a:t> tuvo que montar en 12 días como una especie de “demo” para Mozilla, pasase a ser omnipresente en miles de millones de páginas Web.</a:t>
            </a:r>
          </a:p>
          <a:p>
            <a:r>
              <a:rPr lang="es-ES" dirty="0"/>
              <a:t>O como el propio </a:t>
            </a:r>
            <a:r>
              <a:rPr lang="es-ES" dirty="0" err="1"/>
              <a:t>Hejlsberg</a:t>
            </a:r>
            <a:r>
              <a:rPr lang="es-ES" dirty="0"/>
              <a:t> comenta: </a:t>
            </a:r>
          </a:p>
          <a:p>
            <a:pPr marL="457200" lvl="1" indent="0">
              <a:buNone/>
            </a:pPr>
            <a:r>
              <a:rPr lang="es-ES" i="1" dirty="0"/>
              <a:t>“JavaScript se creó –como mucho- para escribir cien o doscientas líneas de código, y no los cientos de miles necesarias para algunas aplicaciones actuales.”</a:t>
            </a:r>
          </a:p>
        </p:txBody>
      </p:sp>
    </p:spTree>
    <p:extLst>
      <p:ext uri="{BB962C8B-B14F-4D97-AF65-F5344CB8AC3E}">
        <p14:creationId xmlns:p14="http://schemas.microsoft.com/office/powerpoint/2010/main" val="4040025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Comandos </a:t>
            </a:r>
            <a:r>
              <a:rPr lang="es-ES" dirty="0" err="1"/>
              <a:t>tsc</a:t>
            </a:r>
            <a:endParaRPr lang="es-ES" dirty="0"/>
          </a:p>
        </p:txBody>
      </p:sp>
      <p:sp>
        <p:nvSpPr>
          <p:cNvPr id="3" name="2 Marcador de contenido"/>
          <p:cNvSpPr>
            <a:spLocks noGrp="1"/>
          </p:cNvSpPr>
          <p:nvPr>
            <p:ph idx="1"/>
          </p:nvPr>
        </p:nvSpPr>
        <p:spPr/>
        <p:txBody>
          <a:bodyPr>
            <a:normAutofit fontScale="70000" lnSpcReduction="20000"/>
          </a:bodyPr>
          <a:lstStyle/>
          <a:p>
            <a:r>
              <a:rPr lang="es-ES" dirty="0"/>
              <a:t>Compilación continua:</a:t>
            </a:r>
          </a:p>
          <a:p>
            <a:pPr lvl="1"/>
            <a:r>
              <a:rPr lang="es-ES" dirty="0" err="1"/>
              <a:t>tsc</a:t>
            </a:r>
            <a:r>
              <a:rPr lang="es-ES" dirty="0"/>
              <a:t> –w *.</a:t>
            </a:r>
            <a:r>
              <a:rPr lang="es-ES" dirty="0" err="1"/>
              <a:t>ts</a:t>
            </a:r>
            <a:endParaRPr lang="es-ES" dirty="0"/>
          </a:p>
          <a:p>
            <a:pPr lvl="1"/>
            <a:r>
              <a:rPr lang="es-ES" dirty="0" err="1"/>
              <a:t>tsc</a:t>
            </a:r>
            <a:r>
              <a:rPr lang="es-ES" dirty="0"/>
              <a:t> </a:t>
            </a:r>
            <a:r>
              <a:rPr lang="en-US" dirty="0"/>
              <a:t>--watch</a:t>
            </a:r>
            <a:r>
              <a:rPr lang="es-ES" dirty="0"/>
              <a:t> *.</a:t>
            </a:r>
            <a:r>
              <a:rPr lang="es-ES" dirty="0" err="1"/>
              <a:t>ts</a:t>
            </a:r>
            <a:endParaRPr lang="es-ES" dirty="0"/>
          </a:p>
          <a:p>
            <a:r>
              <a:rPr lang="es-ES" dirty="0"/>
              <a:t>Fichero único de salida</a:t>
            </a:r>
          </a:p>
          <a:p>
            <a:pPr lvl="1"/>
            <a:r>
              <a:rPr lang="es-ES" dirty="0" err="1"/>
              <a:t>tsc</a:t>
            </a:r>
            <a:r>
              <a:rPr lang="es-ES" dirty="0"/>
              <a:t> --</a:t>
            </a:r>
            <a:r>
              <a:rPr lang="es-ES" dirty="0" err="1"/>
              <a:t>outFile</a:t>
            </a:r>
            <a:r>
              <a:rPr lang="es-ES" dirty="0"/>
              <a:t> file.js *.</a:t>
            </a:r>
            <a:r>
              <a:rPr lang="es-ES" dirty="0" err="1"/>
              <a:t>ts</a:t>
            </a:r>
            <a:endParaRPr lang="es-ES" dirty="0"/>
          </a:p>
          <a:p>
            <a:r>
              <a:rPr lang="es-ES" dirty="0"/>
              <a:t>Compilación del proyecto:</a:t>
            </a:r>
          </a:p>
          <a:p>
            <a:pPr marL="457200" lvl="1" indent="0">
              <a:buNone/>
            </a:pPr>
            <a:r>
              <a:rPr lang="en-US" dirty="0"/>
              <a:t>-p DIRECTORY, --project DIRECTORY</a:t>
            </a:r>
          </a:p>
          <a:p>
            <a:r>
              <a:rPr lang="es-ES" dirty="0"/>
              <a:t>Control de directorios</a:t>
            </a:r>
          </a:p>
          <a:p>
            <a:pPr marL="457200" lvl="1" indent="0">
              <a:buNone/>
            </a:pPr>
            <a:r>
              <a:rPr lang="en-US" dirty="0"/>
              <a:t>--</a:t>
            </a:r>
            <a:r>
              <a:rPr lang="en-US" dirty="0" err="1"/>
              <a:t>rootDir</a:t>
            </a:r>
            <a:r>
              <a:rPr lang="en-US" dirty="0"/>
              <a:t> LOCATION    </a:t>
            </a:r>
            <a:r>
              <a:rPr lang="en-US" dirty="0">
                <a:sym typeface="Wingdings" panose="05000000000000000000" pitchFamily="2" charset="2"/>
              </a:rPr>
              <a:t> </a:t>
            </a:r>
            <a:r>
              <a:rPr lang="es-ES" dirty="0">
                <a:sym typeface="Wingdings" panose="05000000000000000000" pitchFamily="2" charset="2"/>
              </a:rPr>
              <a:t>Ficheros</a:t>
            </a:r>
            <a:r>
              <a:rPr lang="en-US" dirty="0">
                <a:sym typeface="Wingdings" panose="05000000000000000000" pitchFamily="2" charset="2"/>
              </a:rPr>
              <a:t> de entrada</a:t>
            </a:r>
            <a:endParaRPr lang="en-US" dirty="0"/>
          </a:p>
          <a:p>
            <a:pPr marL="457200" lvl="1" indent="0">
              <a:buNone/>
            </a:pPr>
            <a:r>
              <a:rPr lang="en-US" dirty="0"/>
              <a:t>--</a:t>
            </a:r>
            <a:r>
              <a:rPr lang="en-US" dirty="0" err="1"/>
              <a:t>outDir</a:t>
            </a:r>
            <a:r>
              <a:rPr lang="en-US" dirty="0"/>
              <a:t> LOCATION  </a:t>
            </a:r>
            <a:r>
              <a:rPr lang="en-US" dirty="0">
                <a:sym typeface="Wingdings" panose="05000000000000000000" pitchFamily="2" charset="2"/>
              </a:rPr>
              <a:t> </a:t>
            </a:r>
            <a:r>
              <a:rPr lang="es-ES" dirty="0">
                <a:sym typeface="Wingdings" panose="05000000000000000000" pitchFamily="2" charset="2"/>
              </a:rPr>
              <a:t>Ficheros de salida</a:t>
            </a:r>
            <a:endParaRPr lang="es-ES" dirty="0"/>
          </a:p>
          <a:p>
            <a:r>
              <a:rPr lang="es-ES" dirty="0"/>
              <a:t>Directorio base de las rutas de los módulos:</a:t>
            </a:r>
          </a:p>
          <a:p>
            <a:pPr marL="457200" lvl="1" indent="0">
              <a:buNone/>
            </a:pPr>
            <a:r>
              <a:rPr lang="es-ES" dirty="0"/>
              <a:t>--</a:t>
            </a:r>
            <a:r>
              <a:rPr lang="es-ES" dirty="0" err="1"/>
              <a:t>baseUrl</a:t>
            </a:r>
            <a:endParaRPr lang="es-ES" dirty="0"/>
          </a:p>
          <a:p>
            <a:r>
              <a:rPr lang="es-ES" dirty="0"/>
              <a:t>Creación del fichero de configuración </a:t>
            </a:r>
            <a:r>
              <a:rPr lang="es-ES" dirty="0" err="1"/>
              <a:t>tsconfig.json</a:t>
            </a:r>
            <a:r>
              <a:rPr lang="es-ES" dirty="0"/>
              <a:t>:</a:t>
            </a:r>
          </a:p>
          <a:p>
            <a:pPr marL="457200" lvl="1" indent="0">
              <a:buNone/>
            </a:pPr>
            <a:r>
              <a:rPr lang="es-ES" dirty="0"/>
              <a:t> --</a:t>
            </a:r>
            <a:r>
              <a:rPr lang="es-ES" dirty="0" err="1"/>
              <a:t>init</a:t>
            </a:r>
            <a:r>
              <a:rPr lang="es-ES" dirty="0"/>
              <a:t> </a:t>
            </a:r>
          </a:p>
          <a:p>
            <a:pPr lvl="1"/>
            <a:endParaRPr lang="es-ES" dirty="0"/>
          </a:p>
        </p:txBody>
      </p:sp>
    </p:spTree>
    <p:extLst>
      <p:ext uri="{BB962C8B-B14F-4D97-AF65-F5344CB8AC3E}">
        <p14:creationId xmlns:p14="http://schemas.microsoft.com/office/powerpoint/2010/main" val="705435587"/>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Principios fundamentales</a:t>
            </a:r>
          </a:p>
        </p:txBody>
      </p:sp>
      <p:sp>
        <p:nvSpPr>
          <p:cNvPr id="3" name="Marcador de contenido 2"/>
          <p:cNvSpPr>
            <a:spLocks noGrp="1"/>
          </p:cNvSpPr>
          <p:nvPr>
            <p:ph idx="1"/>
          </p:nvPr>
        </p:nvSpPr>
        <p:spPr>
          <a:xfrm>
            <a:off x="457200" y="1600200"/>
            <a:ext cx="8229600" cy="4781128"/>
          </a:xfrm>
        </p:spPr>
        <p:txBody>
          <a:bodyPr>
            <a:normAutofit lnSpcReduction="10000"/>
          </a:bodyPr>
          <a:lstStyle/>
          <a:p>
            <a:r>
              <a:rPr lang="es-ES" dirty="0"/>
              <a:t>Las pruebas exhaustivas no son viables</a:t>
            </a:r>
          </a:p>
          <a:p>
            <a:r>
              <a:rPr lang="es-ES" dirty="0"/>
              <a:t>El proceso de pruebas no puede demostrar la ausencia de defectos</a:t>
            </a:r>
          </a:p>
          <a:p>
            <a:r>
              <a:rPr lang="es-ES" dirty="0"/>
              <a:t>Las pruebas no garantizan ni mejoran la calidad del software</a:t>
            </a:r>
          </a:p>
          <a:p>
            <a:r>
              <a:rPr lang="es-ES" dirty="0"/>
              <a:t>Las pruebas tienen un coste</a:t>
            </a:r>
          </a:p>
          <a:p>
            <a:r>
              <a:rPr lang="es-ES" dirty="0"/>
              <a:t>Hay que ejecutar las pruebas bajo diferentes condiciones</a:t>
            </a:r>
          </a:p>
          <a:p>
            <a:r>
              <a:rPr lang="es-ES" dirty="0"/>
              <a:t>Inicio temprano de pruebas</a:t>
            </a:r>
          </a:p>
        </p:txBody>
      </p:sp>
    </p:spTree>
    <p:extLst>
      <p:ext uri="{BB962C8B-B14F-4D97-AF65-F5344CB8AC3E}">
        <p14:creationId xmlns:p14="http://schemas.microsoft.com/office/powerpoint/2010/main" val="197555715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Desarrollo Guiado </a:t>
            </a:r>
            <a:r>
              <a:rPr lang="es-ES"/>
              <a:t>por Pruebas (TDD</a:t>
            </a:r>
            <a:r>
              <a:rPr lang="es-ES" dirty="0"/>
              <a:t>)</a:t>
            </a:r>
          </a:p>
        </p:txBody>
      </p:sp>
      <p:sp>
        <p:nvSpPr>
          <p:cNvPr id="3" name="2 Marcador de contenido"/>
          <p:cNvSpPr>
            <a:spLocks noGrp="1"/>
          </p:cNvSpPr>
          <p:nvPr>
            <p:ph idx="1"/>
          </p:nvPr>
        </p:nvSpPr>
        <p:spPr/>
        <p:txBody>
          <a:bodyPr>
            <a:normAutofit fontScale="85000" lnSpcReduction="10000"/>
          </a:bodyPr>
          <a:lstStyle/>
          <a:p>
            <a:r>
              <a:rPr lang="es-ES" dirty="0"/>
              <a:t>El Desarrollo Guiado por Pruebas, es una técnica </a:t>
            </a:r>
            <a:r>
              <a:rPr lang="es-ES"/>
              <a:t>de programación (definida </a:t>
            </a:r>
            <a:r>
              <a:rPr lang="es-ES" dirty="0"/>
              <a:t>por </a:t>
            </a:r>
            <a:r>
              <a:rPr lang="es-ES" dirty="0" err="1"/>
              <a:t>KentBeck</a:t>
            </a:r>
            <a:r>
              <a:rPr lang="es-ES" dirty="0"/>
              <a:t>); consistente en desarrollar primero el código que pruebe una característica o funcionalidad deseada antes que el código que implementa dicha funcionalidad. </a:t>
            </a:r>
          </a:p>
          <a:p>
            <a:r>
              <a:rPr lang="es-ES" dirty="0"/>
              <a:t>El objetivo a lograr es que no exista ninguna funcionalidad que no esté avalada por una prueba.</a:t>
            </a:r>
          </a:p>
          <a:p>
            <a:r>
              <a:rPr lang="es-ES" dirty="0"/>
              <a:t>Lo primero que hay que aprender de TDD son sus reglas básicas:</a:t>
            </a:r>
          </a:p>
          <a:p>
            <a:pPr lvl="1"/>
            <a:r>
              <a:rPr lang="es-ES" dirty="0"/>
              <a:t>No añadir código sin escribir antes una prueba que falle</a:t>
            </a:r>
          </a:p>
          <a:p>
            <a:pPr lvl="1"/>
            <a:r>
              <a:rPr lang="es-ES" dirty="0"/>
              <a:t>Eliminar el Código Duplicado empleando Refactorización</a:t>
            </a:r>
          </a:p>
          <a:p>
            <a:endParaRPr lang="es-ES" dirty="0"/>
          </a:p>
          <a:p>
            <a:endParaRPr lang="es-ES" dirty="0"/>
          </a:p>
        </p:txBody>
      </p:sp>
    </p:spTree>
    <p:extLst>
      <p:ext uri="{BB962C8B-B14F-4D97-AF65-F5344CB8AC3E}">
        <p14:creationId xmlns:p14="http://schemas.microsoft.com/office/powerpoint/2010/main" val="227382820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Ritmo TDD</a:t>
            </a:r>
          </a:p>
        </p:txBody>
      </p:sp>
      <p:sp>
        <p:nvSpPr>
          <p:cNvPr id="3" name="2 Marcador de contenido"/>
          <p:cNvSpPr>
            <a:spLocks noGrp="1"/>
          </p:cNvSpPr>
          <p:nvPr>
            <p:ph idx="1"/>
          </p:nvPr>
        </p:nvSpPr>
        <p:spPr/>
        <p:txBody>
          <a:bodyPr>
            <a:normAutofit fontScale="77500" lnSpcReduction="20000"/>
          </a:bodyPr>
          <a:lstStyle/>
          <a:p>
            <a:r>
              <a:rPr lang="es-ES" dirty="0"/>
              <a:t>TDD invita a seguir una serie de tareas ordenadas, que a menudo se denomina ritmo TDD, y que se basa en los siguientes pasos:</a:t>
            </a:r>
          </a:p>
          <a:p>
            <a:pPr marL="971550" lvl="1" indent="-514350">
              <a:buFont typeface="+mj-lt"/>
              <a:buAutoNum type="arabicPeriod"/>
            </a:pPr>
            <a:r>
              <a:rPr lang="es-ES" dirty="0"/>
              <a:t>Escribir una prueba que demuestre la necesidad de escribir código.</a:t>
            </a:r>
          </a:p>
          <a:p>
            <a:pPr marL="971550" lvl="1" indent="-514350">
              <a:buFont typeface="+mj-lt"/>
              <a:buAutoNum type="arabicPeriod"/>
            </a:pPr>
            <a:r>
              <a:rPr lang="es-ES" dirty="0"/>
              <a:t>Escribir el mínimo código para que el código de pruebas compile</a:t>
            </a:r>
          </a:p>
          <a:p>
            <a:pPr marL="971550" lvl="1" indent="-514350">
              <a:buFont typeface="+mj-lt"/>
              <a:buAutoNum type="arabicPeriod"/>
            </a:pPr>
            <a:r>
              <a:rPr lang="es-ES" dirty="0"/>
              <a:t>Implementar exclusivamente la funcionalidad demandada por las pruebas</a:t>
            </a:r>
          </a:p>
          <a:p>
            <a:pPr marL="971550" lvl="1" indent="-514350">
              <a:buFont typeface="+mj-lt"/>
              <a:buAutoNum type="arabicPeriod"/>
            </a:pPr>
            <a:r>
              <a:rPr lang="es-ES" dirty="0"/>
              <a:t>Mejorar </a:t>
            </a:r>
            <a:r>
              <a:rPr lang="es-ES"/>
              <a:t>el código (Refactoring</a:t>
            </a:r>
            <a:r>
              <a:rPr lang="es-ES" dirty="0"/>
              <a:t>) sin añadir funcionalidad</a:t>
            </a:r>
          </a:p>
          <a:p>
            <a:pPr marL="971550" lvl="1" indent="-514350">
              <a:buFont typeface="+mj-lt"/>
              <a:buAutoNum type="arabicPeriod"/>
            </a:pPr>
            <a:r>
              <a:rPr lang="es-ES" dirty="0"/>
              <a:t>Volver al primer paso</a:t>
            </a:r>
          </a:p>
          <a:p>
            <a:r>
              <a:rPr lang="es-ES" dirty="0"/>
              <a:t>Este ritmo permite formalizar las tareas que se han de realizar para conseguir un código fácil de mantener, bien diseñado y que se puede probar automáticamente.</a:t>
            </a:r>
          </a:p>
          <a:p>
            <a:endParaRPr lang="es-ES" dirty="0"/>
          </a:p>
          <a:p>
            <a:endParaRPr lang="es-ES" dirty="0"/>
          </a:p>
        </p:txBody>
      </p:sp>
    </p:spTree>
    <p:extLst>
      <p:ext uri="{BB962C8B-B14F-4D97-AF65-F5344CB8AC3E}">
        <p14:creationId xmlns:p14="http://schemas.microsoft.com/office/powerpoint/2010/main" val="203736540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Las tres partes del test: AAA</a:t>
            </a:r>
          </a:p>
        </p:txBody>
      </p:sp>
      <p:sp>
        <p:nvSpPr>
          <p:cNvPr id="3" name="Marcador de contenido 2"/>
          <p:cNvSpPr>
            <a:spLocks noGrp="1"/>
          </p:cNvSpPr>
          <p:nvPr>
            <p:ph idx="1"/>
          </p:nvPr>
        </p:nvSpPr>
        <p:spPr>
          <a:xfrm>
            <a:off x="457200" y="1600200"/>
            <a:ext cx="8229600" cy="4709120"/>
          </a:xfrm>
        </p:spPr>
        <p:txBody>
          <a:bodyPr>
            <a:normAutofit fontScale="85000" lnSpcReduction="20000"/>
          </a:bodyPr>
          <a:lstStyle/>
          <a:p>
            <a:r>
              <a:rPr lang="pt-BR"/>
              <a:t>Arrange (Preparar</a:t>
            </a:r>
            <a:r>
              <a:rPr lang="pt-BR" dirty="0"/>
              <a:t>):</a:t>
            </a:r>
          </a:p>
          <a:p>
            <a:pPr lvl="1"/>
            <a:r>
              <a:rPr lang="es-ES" dirty="0"/>
              <a:t>Inicializa objetos y establece el valor de los datos que se pasa al método en pruebas de tal forma que los resultados sean predecibles.</a:t>
            </a:r>
            <a:endParaRPr lang="pt-BR" dirty="0"/>
          </a:p>
          <a:p>
            <a:r>
              <a:rPr lang="pt-BR"/>
              <a:t>Act (Actuar</a:t>
            </a:r>
            <a:r>
              <a:rPr lang="pt-BR" dirty="0"/>
              <a:t>)</a:t>
            </a:r>
          </a:p>
          <a:p>
            <a:pPr lvl="1"/>
            <a:r>
              <a:rPr lang="es-ES" dirty="0"/>
              <a:t>Invoca al método a probar con los parámetros preparados.</a:t>
            </a:r>
            <a:endParaRPr lang="pt-BR" dirty="0"/>
          </a:p>
          <a:p>
            <a:r>
              <a:rPr lang="pt-BR"/>
              <a:t>Assert (Afirmar</a:t>
            </a:r>
            <a:r>
              <a:rPr lang="pt-BR" dirty="0"/>
              <a:t>)</a:t>
            </a:r>
          </a:p>
          <a:p>
            <a:pPr lvl="1"/>
            <a:r>
              <a:rPr lang="es-ES" dirty="0"/>
              <a:t>Comprobar si la acción del método probado se comporta de la forma prevista. Puede tomar la forma de:</a:t>
            </a:r>
          </a:p>
          <a:p>
            <a:pPr lvl="2"/>
            <a:r>
              <a:rPr lang="es-ES" dirty="0"/>
              <a:t>Aserción: Es una afirmación que se hace sobre el resultado y puede ser cierta o no.</a:t>
            </a:r>
          </a:p>
          <a:p>
            <a:pPr lvl="2"/>
            <a:r>
              <a:rPr lang="es-ES" dirty="0"/>
              <a:t>Expectativa: Es la expresión del resultado esperado que puede cumplirse o no.</a:t>
            </a:r>
          </a:p>
        </p:txBody>
      </p:sp>
    </p:spTree>
    <p:extLst>
      <p:ext uri="{BB962C8B-B14F-4D97-AF65-F5344CB8AC3E}">
        <p14:creationId xmlns:p14="http://schemas.microsoft.com/office/powerpoint/2010/main" val="200072826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Arrange (Preparar</a:t>
            </a:r>
            <a:r>
              <a:rPr lang="es-ES" dirty="0"/>
              <a:t>)</a:t>
            </a:r>
          </a:p>
        </p:txBody>
      </p:sp>
      <p:sp>
        <p:nvSpPr>
          <p:cNvPr id="3" name="Marcador de contenido 2"/>
          <p:cNvSpPr>
            <a:spLocks noGrp="1"/>
          </p:cNvSpPr>
          <p:nvPr>
            <p:ph idx="1"/>
          </p:nvPr>
        </p:nvSpPr>
        <p:spPr/>
        <p:txBody>
          <a:bodyPr>
            <a:normAutofit fontScale="62500" lnSpcReduction="20000"/>
          </a:bodyPr>
          <a:lstStyle/>
          <a:p>
            <a:r>
              <a:rPr lang="es-ES" b="1" dirty="0" err="1"/>
              <a:t>Fixture</a:t>
            </a:r>
            <a:r>
              <a:rPr lang="es-ES" dirty="0"/>
              <a:t>: Es el término se utiliza para hablar de los datos de contexto de las pruebas, aquellos que se necesitan para construir el escenario que requiere la prueba.</a:t>
            </a:r>
          </a:p>
          <a:p>
            <a:r>
              <a:rPr lang="es-ES" b="1" dirty="0" err="1"/>
              <a:t>Dummy</a:t>
            </a:r>
            <a:r>
              <a:rPr lang="es-ES" dirty="0"/>
              <a:t>: Objeto que se pasa como argumento pero nunca se usa realmente. Normalmente, los objetos </a:t>
            </a:r>
            <a:r>
              <a:rPr lang="es-ES" dirty="0" err="1"/>
              <a:t>dummy</a:t>
            </a:r>
            <a:r>
              <a:rPr lang="es-ES" dirty="0"/>
              <a:t> se usan sólo para rellenar listas de parámetros.</a:t>
            </a:r>
          </a:p>
          <a:p>
            <a:r>
              <a:rPr lang="es-ES" b="1" dirty="0" err="1"/>
              <a:t>Fake</a:t>
            </a:r>
            <a:r>
              <a:rPr lang="es-ES" dirty="0"/>
              <a:t>: Objeto que tiene una implementación que realmente funciona pero, por lo general, usa una simplificación que le hace inapropiado </a:t>
            </a:r>
            <a:r>
              <a:rPr lang="es-ES"/>
              <a:t>para producción (como </a:t>
            </a:r>
            <a:r>
              <a:rPr lang="es-ES" dirty="0"/>
              <a:t>una base de datos en memoria por ejemplo).</a:t>
            </a:r>
          </a:p>
          <a:p>
            <a:r>
              <a:rPr lang="es-ES" b="1" dirty="0" err="1"/>
              <a:t>Stub</a:t>
            </a:r>
            <a:r>
              <a:rPr lang="es-ES" dirty="0"/>
              <a:t>: Objeto que proporciona respuestas predefinidas a llamadas hechas durante los </a:t>
            </a:r>
            <a:r>
              <a:rPr lang="es-ES" dirty="0" err="1"/>
              <a:t>tests</a:t>
            </a:r>
            <a:r>
              <a:rPr lang="es-ES" dirty="0"/>
              <a:t>, frecuentemente, sin responder en absoluto a cualquier otra cosa fuera de aquello para lo que ha sido programado. Los </a:t>
            </a:r>
            <a:r>
              <a:rPr lang="es-ES" dirty="0" err="1"/>
              <a:t>stubs</a:t>
            </a:r>
            <a:r>
              <a:rPr lang="es-ES" dirty="0"/>
              <a:t> pueden también grabar información sobre las llamadas.</a:t>
            </a:r>
          </a:p>
          <a:p>
            <a:r>
              <a:rPr lang="es-ES" b="1" dirty="0" err="1"/>
              <a:t>Mock</a:t>
            </a:r>
            <a:r>
              <a:rPr lang="es-ES" dirty="0"/>
              <a:t>: Objeto </a:t>
            </a:r>
            <a:r>
              <a:rPr lang="es-ES" dirty="0" err="1"/>
              <a:t>preprogramado</a:t>
            </a:r>
            <a:r>
              <a:rPr lang="es-ES" dirty="0"/>
              <a:t> con expectativas que conforman la especificación de cómo se espera que se reciban las llamadas. Son más complejos que los </a:t>
            </a:r>
            <a:r>
              <a:rPr lang="es-ES" dirty="0" err="1"/>
              <a:t>stubs</a:t>
            </a:r>
            <a:r>
              <a:rPr lang="es-ES" dirty="0"/>
              <a:t> aunque sus diferencias son sutiles. </a:t>
            </a:r>
          </a:p>
          <a:p>
            <a:endParaRPr lang="es-ES" dirty="0"/>
          </a:p>
        </p:txBody>
      </p:sp>
    </p:spTree>
    <p:extLst>
      <p:ext uri="{BB962C8B-B14F-4D97-AF65-F5344CB8AC3E}">
        <p14:creationId xmlns:p14="http://schemas.microsoft.com/office/powerpoint/2010/main" val="77885356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Beneficios de TDD</a:t>
            </a:r>
          </a:p>
        </p:txBody>
      </p:sp>
      <p:sp>
        <p:nvSpPr>
          <p:cNvPr id="3" name="2 Marcador de contenido"/>
          <p:cNvSpPr>
            <a:spLocks noGrp="1"/>
          </p:cNvSpPr>
          <p:nvPr>
            <p:ph idx="1"/>
          </p:nvPr>
        </p:nvSpPr>
        <p:spPr/>
        <p:txBody>
          <a:bodyPr>
            <a:normAutofit fontScale="62500" lnSpcReduction="20000"/>
          </a:bodyPr>
          <a:lstStyle/>
          <a:p>
            <a:r>
              <a:rPr lang="es-ES" dirty="0"/>
              <a:t>Reducen el número de errores y bugs ya que éstos, aplicando TDD, se detectan antes incluso de crearlos.</a:t>
            </a:r>
          </a:p>
          <a:p>
            <a:r>
              <a:rPr lang="es-ES" dirty="0"/>
              <a:t>Facilitan entender el código y que, eligiendo una buena nomenclatura, sirven de documentación.</a:t>
            </a:r>
          </a:p>
          <a:p>
            <a:r>
              <a:rPr lang="es-ES" dirty="0"/>
              <a:t>Facilitan mantener el código:</a:t>
            </a:r>
          </a:p>
          <a:p>
            <a:pPr lvl="1"/>
            <a:r>
              <a:rPr lang="es-ES" dirty="0"/>
              <a:t>Protege ante cambios, los errores que surgen al aplicar un cambio se detectan (y corrigen) antes de subir ese cambio. </a:t>
            </a:r>
          </a:p>
          <a:p>
            <a:pPr lvl="1"/>
            <a:r>
              <a:rPr lang="es-ES" dirty="0"/>
              <a:t>Protegen ante errores de regresión (</a:t>
            </a:r>
            <a:r>
              <a:rPr lang="es-ES" dirty="0" err="1"/>
              <a:t>rollbacks</a:t>
            </a:r>
            <a:r>
              <a:rPr lang="es-ES" dirty="0"/>
              <a:t> a versiones anteriores). </a:t>
            </a:r>
          </a:p>
          <a:p>
            <a:pPr lvl="1"/>
            <a:r>
              <a:rPr lang="es-ES" dirty="0"/>
              <a:t>Dan confianza.</a:t>
            </a:r>
          </a:p>
          <a:p>
            <a:r>
              <a:rPr lang="es-ES" dirty="0"/>
              <a:t>Facilitan desarrollar ciñéndose a los requisitos.</a:t>
            </a:r>
          </a:p>
          <a:p>
            <a:r>
              <a:rPr lang="es-ES" dirty="0"/>
              <a:t>Ayudan a encontrar inconsistencias en los requisitos </a:t>
            </a:r>
          </a:p>
          <a:p>
            <a:r>
              <a:rPr lang="es-ES" dirty="0"/>
              <a:t>Ayudan a especificar comportamientos</a:t>
            </a:r>
          </a:p>
          <a:p>
            <a:r>
              <a:rPr lang="es-ES" dirty="0"/>
              <a:t>Ayudan a </a:t>
            </a:r>
            <a:r>
              <a:rPr lang="es-ES" dirty="0" err="1"/>
              <a:t>refactorizar</a:t>
            </a:r>
            <a:r>
              <a:rPr lang="es-ES" dirty="0"/>
              <a:t> para mejorar la calidad del código (</a:t>
            </a:r>
            <a:r>
              <a:rPr lang="es-ES" dirty="0" err="1"/>
              <a:t>Clean</a:t>
            </a:r>
            <a:r>
              <a:rPr lang="es-ES" dirty="0"/>
              <a:t> </a:t>
            </a:r>
            <a:r>
              <a:rPr lang="es-ES" dirty="0" err="1"/>
              <a:t>code</a:t>
            </a:r>
            <a:r>
              <a:rPr lang="es-ES" dirty="0"/>
              <a:t>)</a:t>
            </a:r>
          </a:p>
          <a:p>
            <a:r>
              <a:rPr lang="es-ES" dirty="0"/>
              <a:t>A medio/largo plazo aumenta (y mucho) la productividad.</a:t>
            </a:r>
          </a:p>
        </p:txBody>
      </p:sp>
    </p:spTree>
    <p:extLst>
      <p:ext uri="{BB962C8B-B14F-4D97-AF65-F5344CB8AC3E}">
        <p14:creationId xmlns:p14="http://schemas.microsoft.com/office/powerpoint/2010/main" val="344970089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Herramientas y tecnologías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266508287"/>
              </p:ext>
            </p:extLst>
          </p:nvPr>
        </p:nvGraphicFramePr>
        <p:xfrm>
          <a:off x="457200" y="1600200"/>
          <a:ext cx="8229600" cy="448564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20000"/>
                    </a:ext>
                  </a:extLst>
                </a:gridCol>
                <a:gridCol w="6851104">
                  <a:extLst>
                    <a:ext uri="{9D8B030D-6E8A-4147-A177-3AD203B41FA5}">
                      <a16:colId xmlns:a16="http://schemas.microsoft.com/office/drawing/2014/main" val="20001"/>
                    </a:ext>
                  </a:extLst>
                </a:gridCol>
              </a:tblGrid>
              <a:tr h="370840">
                <a:tc>
                  <a:txBody>
                    <a:bodyPr/>
                    <a:lstStyle/>
                    <a:p>
                      <a:r>
                        <a:rPr lang="es-ES" dirty="0"/>
                        <a:t>Tecnología</a:t>
                      </a:r>
                    </a:p>
                  </a:txBody>
                  <a:tcPr/>
                </a:tc>
                <a:tc>
                  <a:txBody>
                    <a:bodyPr/>
                    <a:lstStyle/>
                    <a:p>
                      <a:r>
                        <a:rPr lang="es-ES" dirty="0"/>
                        <a:t>Propósito</a:t>
                      </a:r>
                    </a:p>
                  </a:txBody>
                  <a:tcPr/>
                </a:tc>
                <a:extLst>
                  <a:ext uri="{0D108BD9-81ED-4DB2-BD59-A6C34878D82A}">
                    <a16:rowId xmlns:a16="http://schemas.microsoft.com/office/drawing/2014/main" val="10000"/>
                  </a:ext>
                </a:extLst>
              </a:tr>
              <a:tr h="370840">
                <a:tc>
                  <a:txBody>
                    <a:bodyPr/>
                    <a:lstStyle/>
                    <a:p>
                      <a:r>
                        <a:rPr lang="es-ES" sz="1600" dirty="0"/>
                        <a:t>Jasmine</a:t>
                      </a:r>
                    </a:p>
                  </a:txBody>
                  <a:tcPr/>
                </a:tc>
                <a:tc>
                  <a:txBody>
                    <a:bodyPr/>
                    <a:lstStyle/>
                    <a:p>
                      <a:r>
                        <a:rPr lang="es-ES" sz="1600" dirty="0"/>
                        <a:t>El marco de trabajo Jasmine proporciona todo lo necesario para escribir pruebas unitarias. Cuenta con una página HTML que ejecuta pruebas en el navegador.</a:t>
                      </a:r>
                    </a:p>
                  </a:txBody>
                  <a:tcPr/>
                </a:tc>
                <a:extLst>
                  <a:ext uri="{0D108BD9-81ED-4DB2-BD59-A6C34878D82A}">
                    <a16:rowId xmlns:a16="http://schemas.microsoft.com/office/drawing/2014/main" val="10001"/>
                  </a:ext>
                </a:extLst>
              </a:tr>
              <a:tr h="370840">
                <a:tc>
                  <a:txBody>
                    <a:bodyPr/>
                    <a:lstStyle/>
                    <a:p>
                      <a:r>
                        <a:rPr lang="es-ES" sz="1600" dirty="0"/>
                        <a:t>Utilidades Angular de pruebas</a:t>
                      </a:r>
                    </a:p>
                  </a:txBody>
                  <a:tcPr/>
                </a:tc>
                <a:tc>
                  <a:txBody>
                    <a:bodyPr/>
                    <a:lstStyle/>
                    <a:p>
                      <a:r>
                        <a:rPr lang="es-ES" sz="1600" dirty="0"/>
                        <a:t>Las utilidades Angular de pruebas crean casos de prueba para el código de la aplicación Angular bajo prueba. Permiten añadir</a:t>
                      </a:r>
                      <a:r>
                        <a:rPr lang="es-ES" sz="1600" baseline="0" dirty="0"/>
                        <a:t> </a:t>
                      </a:r>
                      <a:r>
                        <a:rPr lang="es-ES" sz="1600" dirty="0"/>
                        <a:t>y controlar partes de la aplicación a medida que interactúan dentro del entorno Angular.</a:t>
                      </a:r>
                    </a:p>
                  </a:txBody>
                  <a:tcPr/>
                </a:tc>
                <a:extLst>
                  <a:ext uri="{0D108BD9-81ED-4DB2-BD59-A6C34878D82A}">
                    <a16:rowId xmlns:a16="http://schemas.microsoft.com/office/drawing/2014/main" val="10002"/>
                  </a:ext>
                </a:extLst>
              </a:tr>
              <a:tr h="370840">
                <a:tc>
                  <a:txBody>
                    <a:bodyPr/>
                    <a:lstStyle/>
                    <a:p>
                      <a:r>
                        <a:rPr lang="es-ES" sz="1600" dirty="0"/>
                        <a:t>Karma</a:t>
                      </a:r>
                    </a:p>
                  </a:txBody>
                  <a:tcPr/>
                </a:tc>
                <a:tc>
                  <a:txBody>
                    <a:bodyPr/>
                    <a:lstStyle/>
                    <a:p>
                      <a:r>
                        <a:rPr lang="es-ES" sz="1600" dirty="0"/>
                        <a:t>El lanzador</a:t>
                      </a:r>
                      <a:r>
                        <a:rPr lang="es-ES" sz="1600" baseline="0" dirty="0"/>
                        <a:t> </a:t>
                      </a:r>
                      <a:r>
                        <a:rPr lang="es-ES" sz="1600" dirty="0"/>
                        <a:t>de pruebas Karma es ideal para escribir y ejecutar pruebas unitarias, mientras se desarrolla la aplicación. Puede ser una parte integral de los procesos de desarrollo e integración continua del proyecto. </a:t>
                      </a:r>
                    </a:p>
                  </a:txBody>
                  <a:tcPr/>
                </a:tc>
                <a:extLst>
                  <a:ext uri="{0D108BD9-81ED-4DB2-BD59-A6C34878D82A}">
                    <a16:rowId xmlns:a16="http://schemas.microsoft.com/office/drawing/2014/main" val="10003"/>
                  </a:ext>
                </a:extLst>
              </a:tr>
              <a:tr h="370840">
                <a:tc>
                  <a:txBody>
                    <a:bodyPr/>
                    <a:lstStyle/>
                    <a:p>
                      <a:r>
                        <a:rPr lang="es-ES" sz="1600" dirty="0" err="1"/>
                        <a:t>Protractor</a:t>
                      </a:r>
                      <a:endParaRPr lang="es-ES" sz="1600" dirty="0"/>
                    </a:p>
                  </a:txBody>
                  <a:tcPr/>
                </a:tc>
                <a:tc>
                  <a:txBody>
                    <a:bodyPr/>
                    <a:lstStyle/>
                    <a:p>
                      <a:r>
                        <a:rPr lang="es-ES" sz="1600" dirty="0"/>
                        <a:t>Permite escribir y ejecutar pruebas de extremo a extremo (E2E), para explorar la aplicación tal y como los usuarios la experimentan. En las pruebas E2E: en un proceso se ejecuta la aplicación real y en un segundo proceso se ejecuta las pruebas </a:t>
                      </a:r>
                      <a:r>
                        <a:rPr lang="es-ES" sz="1600" dirty="0" err="1"/>
                        <a:t>Protractor</a:t>
                      </a:r>
                      <a:r>
                        <a:rPr lang="es-ES" sz="1600" dirty="0"/>
                        <a:t>, que simulan el comportamiento del usuario y comprueban que la aplicación responde en el navegador tal y como se esperaba.</a:t>
                      </a:r>
                    </a:p>
                  </a:txBody>
                  <a:tcPr/>
                </a:tc>
                <a:extLst>
                  <a:ext uri="{0D108BD9-81ED-4DB2-BD59-A6C34878D82A}">
                    <a16:rowId xmlns:a16="http://schemas.microsoft.com/office/drawing/2014/main" val="10004"/>
                  </a:ext>
                </a:extLst>
              </a:tr>
              <a:tr h="370840">
                <a:tc>
                  <a:txBody>
                    <a:bodyPr/>
                    <a:lstStyle/>
                    <a:p>
                      <a:r>
                        <a:rPr lang="es-ES" sz="1600" dirty="0" err="1"/>
                        <a:t>Selenium</a:t>
                      </a:r>
                      <a:r>
                        <a:rPr lang="es-ES" sz="1600" dirty="0"/>
                        <a:t> </a:t>
                      </a:r>
                      <a:r>
                        <a:rPr lang="es-ES" sz="1600" dirty="0" err="1"/>
                        <a:t>WebDriver</a:t>
                      </a:r>
                      <a:endParaRPr lang="es-ES" sz="1600" dirty="0"/>
                    </a:p>
                  </a:txBody>
                  <a:tcPr/>
                </a:tc>
                <a:tc>
                  <a:txBody>
                    <a:bodyPr/>
                    <a:lstStyle/>
                    <a:p>
                      <a:r>
                        <a:rPr lang="es-ES" sz="1600" dirty="0"/>
                        <a:t>El </a:t>
                      </a:r>
                      <a:r>
                        <a:rPr lang="es-ES" sz="1600" dirty="0" err="1"/>
                        <a:t>Selenium</a:t>
                      </a:r>
                      <a:r>
                        <a:rPr lang="es-ES" sz="1600" dirty="0"/>
                        <a:t> es un conjunto de herramientas para automatizar los navegadores web, un robot que simula la interacción del usuario con el navegador.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432760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Documentador</a:t>
            </a:r>
          </a:p>
        </p:txBody>
      </p:sp>
      <p:sp>
        <p:nvSpPr>
          <p:cNvPr id="5" name="Marcador de texto 4"/>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98439388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Documentación </a:t>
            </a:r>
          </a:p>
        </p:txBody>
      </p:sp>
      <p:sp>
        <p:nvSpPr>
          <p:cNvPr id="5" name="Marcador de contenido 4"/>
          <p:cNvSpPr>
            <a:spLocks noGrp="1"/>
          </p:cNvSpPr>
          <p:nvPr>
            <p:ph idx="1"/>
          </p:nvPr>
        </p:nvSpPr>
        <p:spPr>
          <a:xfrm>
            <a:off x="457200" y="1556792"/>
            <a:ext cx="8229600" cy="4781128"/>
          </a:xfrm>
        </p:spPr>
        <p:txBody>
          <a:bodyPr>
            <a:normAutofit fontScale="55000" lnSpcReduction="20000"/>
          </a:bodyPr>
          <a:lstStyle/>
          <a:p>
            <a:r>
              <a:rPr lang="es-ES" dirty="0"/>
              <a:t>Hacer la documentación del código fuente puede llegar a ser muy tedioso, todos los programadores prefieren ir directo al grano, escribir su código y pasar de largo esta aburrida tarea. Por fortuna, actualmente existen un montón de herramientas para agilizar la documentación del código sin tener que dedicarle más tiempo del imprescindible. </a:t>
            </a:r>
          </a:p>
          <a:p>
            <a:r>
              <a:rPr lang="es-ES" dirty="0" err="1"/>
              <a:t>JSDoc</a:t>
            </a:r>
            <a:r>
              <a:rPr lang="es-ES" dirty="0"/>
              <a:t> es una sintaxis para agregar comentarios con documentación al código fuente de JavaScript.</a:t>
            </a:r>
          </a:p>
          <a:p>
            <a:r>
              <a:rPr lang="es-ES" dirty="0"/>
              <a:t>La sintaxis </a:t>
            </a:r>
            <a:r>
              <a:rPr lang="es-ES" dirty="0" err="1"/>
              <a:t>JSDoc</a:t>
            </a:r>
            <a:r>
              <a:rPr lang="es-ES" dirty="0"/>
              <a:t> es similar a la sintaxis de </a:t>
            </a:r>
            <a:r>
              <a:rPr lang="es-ES" dirty="0" err="1"/>
              <a:t>Javadoc</a:t>
            </a:r>
            <a:r>
              <a:rPr lang="es-ES" dirty="0"/>
              <a:t>, usado para documentar el código de Java, pero se ha especializado para trabajar con la sintaxis de JavaScript, es más dinámico y, por tanto único, ya que no es totalmente compatible con </a:t>
            </a:r>
            <a:r>
              <a:rPr lang="es-ES" dirty="0" err="1"/>
              <a:t>Javadoc</a:t>
            </a:r>
            <a:r>
              <a:rPr lang="es-ES" dirty="0"/>
              <a:t>. Sin embargo, como </a:t>
            </a:r>
            <a:r>
              <a:rPr lang="es-ES" dirty="0" err="1"/>
              <a:t>Javadoc</a:t>
            </a:r>
            <a:r>
              <a:rPr lang="es-ES" dirty="0"/>
              <a:t>, </a:t>
            </a:r>
            <a:r>
              <a:rPr lang="es-ES" dirty="0" err="1"/>
              <a:t>JSDoc</a:t>
            </a:r>
            <a:r>
              <a:rPr lang="es-ES" dirty="0"/>
              <a:t> permite al programador crear </a:t>
            </a:r>
            <a:r>
              <a:rPr lang="es-ES" dirty="0" err="1"/>
              <a:t>Doclets</a:t>
            </a:r>
            <a:r>
              <a:rPr lang="es-ES" dirty="0"/>
              <a:t> y </a:t>
            </a:r>
            <a:r>
              <a:rPr lang="es-ES" dirty="0" err="1"/>
              <a:t>Taglets</a:t>
            </a:r>
            <a:r>
              <a:rPr lang="es-ES" dirty="0"/>
              <a:t> que luego se pueden traducir en formatos como HTML o RTF.</a:t>
            </a:r>
          </a:p>
          <a:p>
            <a:pPr lvl="8"/>
            <a:endParaRPr lang="es-ES" dirty="0"/>
          </a:p>
          <a:p>
            <a:pPr marL="457200" lvl="1" indent="0">
              <a:buNone/>
            </a:pPr>
            <a:r>
              <a:rPr lang="en-US" dirty="0"/>
              <a:t>    /**</a:t>
            </a:r>
          </a:p>
          <a:p>
            <a:pPr marL="457200" lvl="1" indent="0">
              <a:buNone/>
            </a:pPr>
            <a:r>
              <a:rPr lang="en-US" dirty="0"/>
              <a:t>     * Create a dot.</a:t>
            </a:r>
          </a:p>
          <a:p>
            <a:pPr marL="457200" lvl="1" indent="0">
              <a:buNone/>
            </a:pPr>
            <a:r>
              <a:rPr lang="en-US" dirty="0"/>
              <a:t>     * @</a:t>
            </a:r>
            <a:r>
              <a:rPr lang="en-US" dirty="0" err="1"/>
              <a:t>param</a:t>
            </a:r>
            <a:r>
              <a:rPr lang="en-US" dirty="0"/>
              <a:t> {number} x - The x value.</a:t>
            </a:r>
          </a:p>
          <a:p>
            <a:pPr marL="457200" lvl="1" indent="0">
              <a:buNone/>
            </a:pPr>
            <a:r>
              <a:rPr lang="en-US" dirty="0"/>
              <a:t>     * @</a:t>
            </a:r>
            <a:r>
              <a:rPr lang="en-US" dirty="0" err="1"/>
              <a:t>param</a:t>
            </a:r>
            <a:r>
              <a:rPr lang="en-US" dirty="0"/>
              <a:t> {number} y - The y value.</a:t>
            </a:r>
          </a:p>
          <a:p>
            <a:pPr marL="457200" lvl="1" indent="0">
              <a:buNone/>
            </a:pPr>
            <a:r>
              <a:rPr lang="en-US" dirty="0"/>
              <a:t>     * @</a:t>
            </a:r>
            <a:r>
              <a:rPr lang="en-US" dirty="0" err="1"/>
              <a:t>param</a:t>
            </a:r>
            <a:r>
              <a:rPr lang="en-US" dirty="0"/>
              <a:t> {number} width - The width of the dot, in pixels.</a:t>
            </a:r>
          </a:p>
          <a:p>
            <a:pPr marL="457200" lvl="1" indent="0">
              <a:buNone/>
            </a:pPr>
            <a:r>
              <a:rPr lang="en-US" dirty="0"/>
              <a:t>     */</a:t>
            </a:r>
          </a:p>
          <a:p>
            <a:pPr marL="457200" lvl="1" indent="0">
              <a:buNone/>
            </a:pPr>
            <a:r>
              <a:rPr lang="en-US" dirty="0"/>
              <a:t>    constructor(x, y, width) {</a:t>
            </a:r>
            <a:endParaRPr lang="es-ES" dirty="0"/>
          </a:p>
        </p:txBody>
      </p:sp>
    </p:spTree>
    <p:extLst>
      <p:ext uri="{BB962C8B-B14F-4D97-AF65-F5344CB8AC3E}">
        <p14:creationId xmlns:p14="http://schemas.microsoft.com/office/powerpoint/2010/main" val="2901046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err="1"/>
              <a:t>JSDoc</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581484720"/>
              </p:ext>
            </p:extLst>
          </p:nvPr>
        </p:nvGraphicFramePr>
        <p:xfrm>
          <a:off x="457200" y="1853912"/>
          <a:ext cx="8229600" cy="4023360"/>
        </p:xfrm>
        <a:graphic>
          <a:graphicData uri="http://schemas.openxmlformats.org/drawingml/2006/table">
            <a:tbl>
              <a:tblPr firstRow="1" bandRow="1">
                <a:tableStyleId>{5C22544A-7EE6-4342-B048-85BDC9FD1C3A}</a:tableStyleId>
              </a:tblPr>
              <a:tblGrid>
                <a:gridCol w="2314600">
                  <a:extLst>
                    <a:ext uri="{9D8B030D-6E8A-4147-A177-3AD203B41FA5}">
                      <a16:colId xmlns:a16="http://schemas.microsoft.com/office/drawing/2014/main" val="20000"/>
                    </a:ext>
                  </a:extLst>
                </a:gridCol>
                <a:gridCol w="5915000">
                  <a:extLst>
                    <a:ext uri="{9D8B030D-6E8A-4147-A177-3AD203B41FA5}">
                      <a16:colId xmlns:a16="http://schemas.microsoft.com/office/drawing/2014/main" val="20001"/>
                    </a:ext>
                  </a:extLst>
                </a:gridCol>
              </a:tblGrid>
              <a:tr h="0">
                <a:tc>
                  <a:txBody>
                    <a:bodyPr/>
                    <a:lstStyle/>
                    <a:p>
                      <a:pPr algn="ctr"/>
                      <a:r>
                        <a:rPr lang="es-ES" dirty="0">
                          <a:effectLst/>
                        </a:rPr>
                        <a:t>Etiqueta</a:t>
                      </a:r>
                    </a:p>
                  </a:txBody>
                  <a:tcPr anchor="ctr"/>
                </a:tc>
                <a:tc>
                  <a:txBody>
                    <a:bodyPr/>
                    <a:lstStyle/>
                    <a:p>
                      <a:pPr algn="ctr"/>
                      <a:r>
                        <a:rPr lang="es-ES">
                          <a:effectLst/>
                        </a:rPr>
                        <a:t>Descripción</a:t>
                      </a:r>
                    </a:p>
                  </a:txBody>
                  <a:tcPr anchor="ctr"/>
                </a:tc>
                <a:extLst>
                  <a:ext uri="{0D108BD9-81ED-4DB2-BD59-A6C34878D82A}">
                    <a16:rowId xmlns:a16="http://schemas.microsoft.com/office/drawing/2014/main" val="10000"/>
                  </a:ext>
                </a:extLst>
              </a:tr>
              <a:tr h="0">
                <a:tc>
                  <a:txBody>
                    <a:bodyPr/>
                    <a:lstStyle/>
                    <a:p>
                      <a:r>
                        <a:rPr lang="es-ES">
                          <a:effectLst/>
                        </a:rPr>
                        <a:t>@author</a:t>
                      </a:r>
                    </a:p>
                  </a:txBody>
                  <a:tcPr anchor="ctr"/>
                </a:tc>
                <a:tc>
                  <a:txBody>
                    <a:bodyPr/>
                    <a:lstStyle/>
                    <a:p>
                      <a:r>
                        <a:rPr lang="es-ES" dirty="0">
                          <a:effectLst/>
                        </a:rPr>
                        <a:t>nombre del autor.</a:t>
                      </a:r>
                    </a:p>
                  </a:txBody>
                  <a:tcPr anchor="ctr"/>
                </a:tc>
                <a:extLst>
                  <a:ext uri="{0D108BD9-81ED-4DB2-BD59-A6C34878D82A}">
                    <a16:rowId xmlns:a16="http://schemas.microsoft.com/office/drawing/2014/main" val="10001"/>
                  </a:ext>
                </a:extLst>
              </a:tr>
              <a:tr h="0">
                <a:tc>
                  <a:txBody>
                    <a:bodyPr/>
                    <a:lstStyle/>
                    <a:p>
                      <a:r>
                        <a:rPr lang="es-ES">
                          <a:effectLst/>
                        </a:rPr>
                        <a:t>@constructor</a:t>
                      </a:r>
                    </a:p>
                  </a:txBody>
                  <a:tcPr anchor="ctr"/>
                </a:tc>
                <a:tc>
                  <a:txBody>
                    <a:bodyPr/>
                    <a:lstStyle/>
                    <a:p>
                      <a:r>
                        <a:rPr lang="es-ES" dirty="0">
                          <a:effectLst/>
                        </a:rPr>
                        <a:t>indica el constructor.</a:t>
                      </a:r>
                    </a:p>
                  </a:txBody>
                  <a:tcPr anchor="ctr"/>
                </a:tc>
                <a:extLst>
                  <a:ext uri="{0D108BD9-81ED-4DB2-BD59-A6C34878D82A}">
                    <a16:rowId xmlns:a16="http://schemas.microsoft.com/office/drawing/2014/main" val="10002"/>
                  </a:ext>
                </a:extLst>
              </a:tr>
              <a:tr h="0">
                <a:tc>
                  <a:txBody>
                    <a:bodyPr/>
                    <a:lstStyle/>
                    <a:p>
                      <a:r>
                        <a:rPr lang="es-ES">
                          <a:effectLst/>
                        </a:rPr>
                        <a:t>@deprecated</a:t>
                      </a:r>
                    </a:p>
                  </a:txBody>
                  <a:tcPr anchor="ctr"/>
                </a:tc>
                <a:tc>
                  <a:txBody>
                    <a:bodyPr/>
                    <a:lstStyle/>
                    <a:p>
                      <a:r>
                        <a:rPr lang="es-ES">
                          <a:effectLst/>
                        </a:rPr>
                        <a:t>indica que ese método es deprecated.</a:t>
                      </a:r>
                    </a:p>
                  </a:txBody>
                  <a:tcPr anchor="ctr"/>
                </a:tc>
                <a:extLst>
                  <a:ext uri="{0D108BD9-81ED-4DB2-BD59-A6C34878D82A}">
                    <a16:rowId xmlns:a16="http://schemas.microsoft.com/office/drawing/2014/main" val="10003"/>
                  </a:ext>
                </a:extLst>
              </a:tr>
              <a:tr h="0">
                <a:tc>
                  <a:txBody>
                    <a:bodyPr/>
                    <a:lstStyle/>
                    <a:p>
                      <a:r>
                        <a:rPr lang="es-ES">
                          <a:effectLst/>
                        </a:rPr>
                        <a:t>@exception</a:t>
                      </a:r>
                    </a:p>
                  </a:txBody>
                  <a:tcPr anchor="ctr"/>
                </a:tc>
                <a:tc>
                  <a:txBody>
                    <a:bodyPr/>
                    <a:lstStyle/>
                    <a:p>
                      <a:r>
                        <a:rPr lang="es-ES">
                          <a:effectLst/>
                        </a:rPr>
                        <a:t>sinónimo de @throws.</a:t>
                      </a:r>
                    </a:p>
                  </a:txBody>
                  <a:tcPr anchor="ctr"/>
                </a:tc>
                <a:extLst>
                  <a:ext uri="{0D108BD9-81ED-4DB2-BD59-A6C34878D82A}">
                    <a16:rowId xmlns:a16="http://schemas.microsoft.com/office/drawing/2014/main" val="10004"/>
                  </a:ext>
                </a:extLst>
              </a:tr>
              <a:tr h="0">
                <a:tc>
                  <a:txBody>
                    <a:bodyPr/>
                    <a:lstStyle/>
                    <a:p>
                      <a:r>
                        <a:rPr lang="es-ES">
                          <a:effectLst/>
                        </a:rPr>
                        <a:t>@param</a:t>
                      </a:r>
                    </a:p>
                  </a:txBody>
                  <a:tcPr anchor="ctr"/>
                </a:tc>
                <a:tc>
                  <a:txBody>
                    <a:bodyPr/>
                    <a:lstStyle/>
                    <a:p>
                      <a:r>
                        <a:rPr lang="es-ES">
                          <a:effectLst/>
                        </a:rPr>
                        <a:t>parámetros de documentos y métodos.</a:t>
                      </a:r>
                    </a:p>
                  </a:txBody>
                  <a:tcPr anchor="ctr"/>
                </a:tc>
                <a:extLst>
                  <a:ext uri="{0D108BD9-81ED-4DB2-BD59-A6C34878D82A}">
                    <a16:rowId xmlns:a16="http://schemas.microsoft.com/office/drawing/2014/main" val="10005"/>
                  </a:ext>
                </a:extLst>
              </a:tr>
              <a:tr h="0">
                <a:tc>
                  <a:txBody>
                    <a:bodyPr/>
                    <a:lstStyle/>
                    <a:p>
                      <a:r>
                        <a:rPr lang="es-ES">
                          <a:effectLst/>
                        </a:rPr>
                        <a:t>@private</a:t>
                      </a:r>
                    </a:p>
                  </a:txBody>
                  <a:tcPr anchor="ctr"/>
                </a:tc>
                <a:tc>
                  <a:txBody>
                    <a:bodyPr/>
                    <a:lstStyle/>
                    <a:p>
                      <a:r>
                        <a:rPr lang="es-ES">
                          <a:effectLst/>
                        </a:rPr>
                        <a:t>indica que el método es privado.</a:t>
                      </a:r>
                    </a:p>
                  </a:txBody>
                  <a:tcPr anchor="ctr"/>
                </a:tc>
                <a:extLst>
                  <a:ext uri="{0D108BD9-81ED-4DB2-BD59-A6C34878D82A}">
                    <a16:rowId xmlns:a16="http://schemas.microsoft.com/office/drawing/2014/main" val="10006"/>
                  </a:ext>
                </a:extLst>
              </a:tr>
              <a:tr h="0">
                <a:tc>
                  <a:txBody>
                    <a:bodyPr/>
                    <a:lstStyle/>
                    <a:p>
                      <a:r>
                        <a:rPr lang="es-ES">
                          <a:effectLst/>
                        </a:rPr>
                        <a:t>@return</a:t>
                      </a:r>
                    </a:p>
                  </a:txBody>
                  <a:tcPr anchor="ctr"/>
                </a:tc>
                <a:tc>
                  <a:txBody>
                    <a:bodyPr/>
                    <a:lstStyle/>
                    <a:p>
                      <a:r>
                        <a:rPr lang="es-ES">
                          <a:effectLst/>
                        </a:rPr>
                        <a:t>indica que devuelve el método.</a:t>
                      </a:r>
                    </a:p>
                  </a:txBody>
                  <a:tcPr anchor="ctr"/>
                </a:tc>
                <a:extLst>
                  <a:ext uri="{0D108BD9-81ED-4DB2-BD59-A6C34878D82A}">
                    <a16:rowId xmlns:a16="http://schemas.microsoft.com/office/drawing/2014/main" val="10007"/>
                  </a:ext>
                </a:extLst>
              </a:tr>
              <a:tr h="0">
                <a:tc>
                  <a:txBody>
                    <a:bodyPr/>
                    <a:lstStyle/>
                    <a:p>
                      <a:r>
                        <a:rPr lang="es-ES">
                          <a:effectLst/>
                        </a:rPr>
                        <a:t>@see</a:t>
                      </a:r>
                    </a:p>
                  </a:txBody>
                  <a:tcPr anchor="ctr"/>
                </a:tc>
                <a:tc>
                  <a:txBody>
                    <a:bodyPr/>
                    <a:lstStyle/>
                    <a:p>
                      <a:r>
                        <a:rPr lang="es-ES">
                          <a:effectLst/>
                        </a:rPr>
                        <a:t>Indica la asociación con otro objeto.</a:t>
                      </a:r>
                    </a:p>
                  </a:txBody>
                  <a:tcPr anchor="ctr"/>
                </a:tc>
                <a:extLst>
                  <a:ext uri="{0D108BD9-81ED-4DB2-BD59-A6C34878D82A}">
                    <a16:rowId xmlns:a16="http://schemas.microsoft.com/office/drawing/2014/main" val="10008"/>
                  </a:ext>
                </a:extLst>
              </a:tr>
              <a:tr h="0">
                <a:tc>
                  <a:txBody>
                    <a:bodyPr/>
                    <a:lstStyle/>
                    <a:p>
                      <a:r>
                        <a:rPr lang="es-ES">
                          <a:effectLst/>
                        </a:rPr>
                        <a:t>@throws</a:t>
                      </a:r>
                    </a:p>
                  </a:txBody>
                  <a:tcPr anchor="ctr"/>
                </a:tc>
                <a:tc>
                  <a:txBody>
                    <a:bodyPr/>
                    <a:lstStyle/>
                    <a:p>
                      <a:r>
                        <a:rPr lang="es-ES">
                          <a:effectLst/>
                        </a:rPr>
                        <a:t>Indica la excepción que puede lanzar un método.</a:t>
                      </a:r>
                    </a:p>
                  </a:txBody>
                  <a:tcPr anchor="ctr"/>
                </a:tc>
                <a:extLst>
                  <a:ext uri="{0D108BD9-81ED-4DB2-BD59-A6C34878D82A}">
                    <a16:rowId xmlns:a16="http://schemas.microsoft.com/office/drawing/2014/main" val="10009"/>
                  </a:ext>
                </a:extLst>
              </a:tr>
              <a:tr h="0">
                <a:tc>
                  <a:txBody>
                    <a:bodyPr/>
                    <a:lstStyle/>
                    <a:p>
                      <a:r>
                        <a:rPr lang="es-ES">
                          <a:effectLst/>
                        </a:rPr>
                        <a:t>@version</a:t>
                      </a:r>
                    </a:p>
                  </a:txBody>
                  <a:tcPr anchor="ctr"/>
                </a:tc>
                <a:tc>
                  <a:txBody>
                    <a:bodyPr/>
                    <a:lstStyle/>
                    <a:p>
                      <a:r>
                        <a:rPr lang="es-ES" dirty="0">
                          <a:effectLst/>
                        </a:rPr>
                        <a:t>indica el número de versión o librería.</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61314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Soportado por </a:t>
            </a:r>
            <a:r>
              <a:rPr lang="es-ES" dirty="0" err="1"/>
              <a:t>IDE’s</a:t>
            </a:r>
            <a:r>
              <a:rPr lang="es-ES" dirty="0"/>
              <a:t>/Utilidades</a:t>
            </a:r>
          </a:p>
        </p:txBody>
      </p:sp>
      <p:sp>
        <p:nvSpPr>
          <p:cNvPr id="3" name="Content Placeholder 2"/>
          <p:cNvSpPr>
            <a:spLocks noGrp="1"/>
          </p:cNvSpPr>
          <p:nvPr>
            <p:ph idx="1"/>
          </p:nvPr>
        </p:nvSpPr>
        <p:spPr/>
        <p:txBody>
          <a:bodyPr>
            <a:normAutofit fontScale="92500" lnSpcReduction="10000"/>
          </a:bodyPr>
          <a:lstStyle/>
          <a:p>
            <a:r>
              <a:rPr lang="en-US" dirty="0"/>
              <a:t>Visual Studio 2012 … </a:t>
            </a:r>
            <a:r>
              <a:rPr lang="en-US"/>
              <a:t>– native (+</a:t>
            </a:r>
            <a:r>
              <a:rPr lang="en-US" dirty="0" err="1"/>
              <a:t>msbuild</a:t>
            </a:r>
            <a:r>
              <a:rPr lang="en-US" dirty="0"/>
              <a:t>)</a:t>
            </a:r>
          </a:p>
          <a:p>
            <a:r>
              <a:rPr lang="en-US" dirty="0"/>
              <a:t>Visual Studio Code</a:t>
            </a:r>
          </a:p>
          <a:p>
            <a:r>
              <a:rPr lang="en-US" dirty="0" err="1"/>
              <a:t>ReSharper</a:t>
            </a:r>
            <a:r>
              <a:rPr lang="en-US" dirty="0"/>
              <a:t> – included</a:t>
            </a:r>
          </a:p>
          <a:p>
            <a:r>
              <a:rPr lang="en-US" dirty="0"/>
              <a:t>Sublime Text 2/3 – official plugin as a part of 1.5 release</a:t>
            </a:r>
          </a:p>
          <a:p>
            <a:r>
              <a:rPr lang="en-US" dirty="0"/>
              <a:t>Online Cloud9 IDE</a:t>
            </a:r>
          </a:p>
          <a:p>
            <a:r>
              <a:rPr lang="en-US" dirty="0"/>
              <a:t>Eclipse IDE</a:t>
            </a:r>
          </a:p>
          <a:p>
            <a:r>
              <a:rPr lang="en-US" dirty="0"/>
              <a:t>IntelliJ IDEA</a:t>
            </a:r>
          </a:p>
          <a:p>
            <a:r>
              <a:rPr lang="en-US" dirty="0"/>
              <a:t>Grunt, Maven, </a:t>
            </a:r>
            <a:r>
              <a:rPr lang="en-US" dirty="0" err="1"/>
              <a:t>Gradle</a:t>
            </a:r>
            <a:r>
              <a:rPr lang="en-US" dirty="0"/>
              <a:t> plugins</a:t>
            </a:r>
          </a:p>
        </p:txBody>
      </p:sp>
    </p:spTree>
    <p:extLst>
      <p:ext uri="{BB962C8B-B14F-4D97-AF65-F5344CB8AC3E}">
        <p14:creationId xmlns:p14="http://schemas.microsoft.com/office/powerpoint/2010/main" val="313970981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Documentador</a:t>
            </a:r>
          </a:p>
        </p:txBody>
      </p:sp>
      <p:sp>
        <p:nvSpPr>
          <p:cNvPr id="3" name="Marcador de contenido 2"/>
          <p:cNvSpPr>
            <a:spLocks noGrp="1"/>
          </p:cNvSpPr>
          <p:nvPr>
            <p:ph idx="1"/>
          </p:nvPr>
        </p:nvSpPr>
        <p:spPr/>
        <p:txBody>
          <a:bodyPr>
            <a:normAutofit fontScale="77500" lnSpcReduction="20000"/>
          </a:bodyPr>
          <a:lstStyle/>
          <a:p>
            <a:r>
              <a:rPr lang="es-ES" dirty="0"/>
              <a:t>JDOC</a:t>
            </a:r>
          </a:p>
          <a:p>
            <a:pPr lvl="1"/>
            <a:r>
              <a:rPr lang="es-ES" dirty="0">
                <a:hlinkClick r:id="rId2"/>
              </a:rPr>
              <a:t>http://usejsdoc.org/index.html</a:t>
            </a:r>
            <a:endParaRPr lang="es-ES" dirty="0"/>
          </a:p>
          <a:p>
            <a:pPr lvl="1"/>
            <a:r>
              <a:rPr lang="es-ES" dirty="0">
                <a:hlinkClick r:id="rId3"/>
              </a:rPr>
              <a:t>https://github.com/jsdoc3/jsdoc</a:t>
            </a:r>
            <a:endParaRPr lang="es-ES" dirty="0"/>
          </a:p>
          <a:p>
            <a:pPr lvl="1"/>
            <a:r>
              <a:rPr lang="es-ES" dirty="0">
                <a:hlinkClick r:id="rId4"/>
              </a:rPr>
              <a:t>http://www.aprenderaprogramar.com/index.php?option=com_content&amp;view=article&amp;id=881:guia-de-estilo-javascript-comentarios-proyectos-jsdoc-param-return-extends-ejemplos-cu01192e&amp;catid=78&amp;Itemid=206</a:t>
            </a:r>
            <a:endParaRPr lang="es-ES" dirty="0"/>
          </a:p>
          <a:p>
            <a:r>
              <a:rPr lang="es-ES" dirty="0" err="1"/>
              <a:t>Doxygen</a:t>
            </a:r>
            <a:endParaRPr lang="es-ES" dirty="0"/>
          </a:p>
          <a:p>
            <a:pPr lvl="1"/>
            <a:r>
              <a:rPr lang="es-ES" dirty="0">
                <a:hlinkClick r:id="rId5"/>
              </a:rPr>
              <a:t>http://www.stack.nl/~dimitri/doxygen/</a:t>
            </a:r>
            <a:endParaRPr lang="es-ES" dirty="0"/>
          </a:p>
          <a:p>
            <a:r>
              <a:rPr lang="es-ES" dirty="0" err="1"/>
              <a:t>Compodoc</a:t>
            </a:r>
            <a:endParaRPr lang="es-ES" dirty="0"/>
          </a:p>
          <a:p>
            <a:pPr lvl="1"/>
            <a:r>
              <a:rPr lang="es-ES" dirty="0">
                <a:hlinkClick r:id="rId6"/>
              </a:rPr>
              <a:t>https://compodoc.github.io/website/</a:t>
            </a:r>
            <a:endParaRPr lang="es-ES" dirty="0"/>
          </a:p>
          <a:p>
            <a:r>
              <a:rPr lang="es-ES" dirty="0" err="1"/>
              <a:t>Typedoc</a:t>
            </a:r>
            <a:endParaRPr lang="es-ES" dirty="0"/>
          </a:p>
          <a:p>
            <a:pPr lvl="1"/>
            <a:r>
              <a:rPr lang="es-ES" dirty="0">
                <a:hlinkClick r:id="rId7"/>
              </a:rPr>
              <a:t>https://typedoc.org</a:t>
            </a:r>
            <a:endParaRPr lang="es-ES" dirty="0"/>
          </a:p>
          <a:p>
            <a:pPr marL="457200" lvl="1" indent="0">
              <a:buNone/>
            </a:pPr>
            <a:endParaRPr lang="es-ES" dirty="0"/>
          </a:p>
          <a:p>
            <a:endParaRPr lang="es-ES" dirty="0"/>
          </a:p>
        </p:txBody>
      </p:sp>
    </p:spTree>
    <p:extLst>
      <p:ext uri="{BB962C8B-B14F-4D97-AF65-F5344CB8AC3E}">
        <p14:creationId xmlns:p14="http://schemas.microsoft.com/office/powerpoint/2010/main" val="285334749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Test unitarios</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41949030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JSLint</a:t>
            </a:r>
            <a:r>
              <a:rPr lang="es-ES" dirty="0"/>
              <a:t>, </a:t>
            </a:r>
            <a:r>
              <a:rPr lang="es-ES" dirty="0" err="1"/>
              <a:t>JSHint</a:t>
            </a:r>
            <a:r>
              <a:rPr lang="es-ES" dirty="0"/>
              <a:t> y </a:t>
            </a:r>
            <a:r>
              <a:rPr lang="es-ES" dirty="0" err="1"/>
              <a:t>TSLint</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Los analizadores de código son herramientas que realizan la lectura del código fuente y devuelve observaciones o puntos en los que tu código puede mejorarse desde la percepción de buenas prácticas de programación y código limpio. </a:t>
            </a:r>
          </a:p>
          <a:p>
            <a:r>
              <a:rPr lang="es-ES" dirty="0" err="1"/>
              <a:t>JSHint</a:t>
            </a:r>
            <a:r>
              <a:rPr lang="es-ES" dirty="0"/>
              <a:t> es un analizador online de </a:t>
            </a:r>
            <a:r>
              <a:rPr lang="es-ES"/>
              <a:t>código JavaScript (basado </a:t>
            </a:r>
            <a:r>
              <a:rPr lang="es-ES" dirty="0"/>
              <a:t>en el </a:t>
            </a:r>
            <a:r>
              <a:rPr lang="es-ES" dirty="0" err="1"/>
              <a:t>JSLint</a:t>
            </a:r>
            <a:r>
              <a:rPr lang="es-ES" dirty="0"/>
              <a:t> creado por Douglas </a:t>
            </a:r>
            <a:r>
              <a:rPr lang="es-ES" dirty="0" err="1"/>
              <a:t>Crockford</a:t>
            </a:r>
            <a:r>
              <a:rPr lang="es-ES" dirty="0"/>
              <a:t>) que nos permitirá mostrar puntos en los que tu código no cumpla unas determinadas reglas establecidas de “código limpio“. </a:t>
            </a:r>
          </a:p>
          <a:p>
            <a:r>
              <a:rPr lang="es-ES" dirty="0"/>
              <a:t>El funcionamiento de </a:t>
            </a:r>
            <a:r>
              <a:rPr lang="es-ES" dirty="0" err="1"/>
              <a:t>JSHint</a:t>
            </a:r>
            <a:r>
              <a:rPr lang="es-ES" dirty="0"/>
              <a:t> es el siguiente: toma nuestro código, lo escanea y, si encuentra un problema, devuelve un mensaje describiéndolo y mostrando su ubicación aproximada. </a:t>
            </a:r>
          </a:p>
          <a:p>
            <a:r>
              <a:rPr lang="es-ES" dirty="0"/>
              <a:t>Para descargar e instalar:</a:t>
            </a:r>
          </a:p>
          <a:p>
            <a:pPr lvl="1"/>
            <a:r>
              <a:rPr lang="es-ES" dirty="0" err="1"/>
              <a:t>npm</a:t>
            </a:r>
            <a:r>
              <a:rPr lang="es-ES" dirty="0"/>
              <a:t> </a:t>
            </a:r>
            <a:r>
              <a:rPr lang="es-ES" dirty="0" err="1"/>
              <a:t>install</a:t>
            </a:r>
            <a:r>
              <a:rPr lang="es-ES" dirty="0"/>
              <a:t> -g </a:t>
            </a:r>
            <a:r>
              <a:rPr lang="es-ES" dirty="0" err="1"/>
              <a:t>jshint</a:t>
            </a:r>
            <a:endParaRPr lang="es-ES" dirty="0"/>
          </a:p>
          <a:p>
            <a:r>
              <a:rPr lang="es-ES" dirty="0"/>
              <a:t>Existen “</a:t>
            </a:r>
            <a:r>
              <a:rPr lang="es-ES" dirty="0" err="1"/>
              <a:t>plug</a:t>
            </a:r>
            <a:r>
              <a:rPr lang="es-ES" dirty="0"/>
              <a:t>-in” para la mayoría de los entornos </a:t>
            </a:r>
            <a:r>
              <a:rPr lang="es-ES"/>
              <a:t>de desarrollo (</a:t>
            </a:r>
            <a:r>
              <a:rPr lang="es-ES">
                <a:hlinkClick r:id="rId2"/>
              </a:rPr>
              <a:t>http</a:t>
            </a:r>
            <a:r>
              <a:rPr lang="es-ES" dirty="0">
                <a:hlinkClick r:id="rId2"/>
              </a:rPr>
              <a:t>://jshint.com</a:t>
            </a:r>
            <a:r>
              <a:rPr lang="es-ES" dirty="0"/>
              <a:t>). Se puede automatizar con GRUNT o GULP.</a:t>
            </a:r>
          </a:p>
          <a:p>
            <a:endParaRPr lang="es-ES" dirty="0"/>
          </a:p>
          <a:p>
            <a:endParaRPr lang="es-ES" dirty="0"/>
          </a:p>
        </p:txBody>
      </p:sp>
    </p:spTree>
    <p:extLst>
      <p:ext uri="{BB962C8B-B14F-4D97-AF65-F5344CB8AC3E}">
        <p14:creationId xmlns:p14="http://schemas.microsoft.com/office/powerpoint/2010/main" val="158217065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Jasmine </a:t>
            </a:r>
          </a:p>
        </p:txBody>
      </p:sp>
      <p:sp>
        <p:nvSpPr>
          <p:cNvPr id="3" name="Marcador de contenido 2"/>
          <p:cNvSpPr>
            <a:spLocks noGrp="1"/>
          </p:cNvSpPr>
          <p:nvPr>
            <p:ph idx="1"/>
          </p:nvPr>
        </p:nvSpPr>
        <p:spPr/>
        <p:txBody>
          <a:bodyPr>
            <a:normAutofit fontScale="77500" lnSpcReduction="20000"/>
          </a:bodyPr>
          <a:lstStyle/>
          <a:p>
            <a:r>
              <a:rPr lang="es-ES" dirty="0"/>
              <a:t>Jasmine es un </a:t>
            </a:r>
            <a:r>
              <a:rPr lang="es-ES" dirty="0" err="1"/>
              <a:t>framework</a:t>
            </a:r>
            <a:r>
              <a:rPr lang="es-ES" dirty="0"/>
              <a:t> de desarrollo dirigido por comportamiento (</a:t>
            </a:r>
            <a:r>
              <a:rPr lang="es-ES" dirty="0" err="1"/>
              <a:t>behavior-driven</a:t>
            </a:r>
            <a:r>
              <a:rPr lang="es-ES" dirty="0"/>
              <a:t> </a:t>
            </a:r>
            <a:r>
              <a:rPr lang="es-ES" dirty="0" err="1"/>
              <a:t>development</a:t>
            </a:r>
            <a:r>
              <a:rPr lang="es-ES" dirty="0"/>
              <a:t>, BDD) para probar código JavaScript. </a:t>
            </a:r>
          </a:p>
          <a:p>
            <a:pPr lvl="1"/>
            <a:r>
              <a:rPr lang="es-ES" dirty="0"/>
              <a:t>No depende de ninguna otra librería JavaScript. </a:t>
            </a:r>
          </a:p>
          <a:p>
            <a:pPr lvl="1"/>
            <a:r>
              <a:rPr lang="es-ES" dirty="0"/>
              <a:t>No requiere un DOM. </a:t>
            </a:r>
          </a:p>
          <a:p>
            <a:pPr lvl="1"/>
            <a:r>
              <a:rPr lang="es-ES" dirty="0"/>
              <a:t>Tiene una sintaxis obvia y limpia para que se pueda escribir pruebas fácilmente.</a:t>
            </a:r>
          </a:p>
          <a:p>
            <a:r>
              <a:rPr lang="es-ES" dirty="0"/>
              <a:t>Prácticamente se ha convertido en el estándar de facto para el desarrollo con JavaScript.</a:t>
            </a:r>
          </a:p>
          <a:p>
            <a:r>
              <a:rPr lang="es-ES" dirty="0"/>
              <a:t>Para su instalación “</a:t>
            </a:r>
            <a:r>
              <a:rPr lang="es-ES" dirty="0" err="1"/>
              <a:t>standalone</a:t>
            </a:r>
            <a:r>
              <a:rPr lang="es-ES" dirty="0"/>
              <a:t>”, descargar y descomprimir:</a:t>
            </a:r>
          </a:p>
          <a:p>
            <a:pPr lvl="1"/>
            <a:r>
              <a:rPr lang="es-ES" dirty="0">
                <a:hlinkClick r:id="rId2"/>
              </a:rPr>
              <a:t>https://github.com/jasmine/jasmine/releases</a:t>
            </a:r>
            <a:endParaRPr lang="es-ES" dirty="0"/>
          </a:p>
          <a:p>
            <a:r>
              <a:rPr lang="es-ES" dirty="0"/>
              <a:t>Mediante </a:t>
            </a:r>
            <a:r>
              <a:rPr lang="es-ES" dirty="0" err="1"/>
              <a:t>npm</a:t>
            </a:r>
            <a:r>
              <a:rPr lang="es-ES" dirty="0"/>
              <a:t>:</a:t>
            </a:r>
          </a:p>
          <a:p>
            <a:pPr lvl="1"/>
            <a:r>
              <a:rPr lang="es-ES" dirty="0" err="1"/>
              <a:t>npm</a:t>
            </a:r>
            <a:r>
              <a:rPr lang="es-ES" dirty="0"/>
              <a:t> </a:t>
            </a:r>
            <a:r>
              <a:rPr lang="es-ES" dirty="0" err="1"/>
              <a:t>install</a:t>
            </a:r>
            <a:r>
              <a:rPr lang="es-ES" dirty="0"/>
              <a:t> -g </a:t>
            </a:r>
            <a:r>
              <a:rPr lang="es-ES" dirty="0" err="1"/>
              <a:t>jasmine</a:t>
            </a:r>
            <a:endParaRPr lang="es-ES" dirty="0"/>
          </a:p>
        </p:txBody>
      </p:sp>
    </p:spTree>
    <p:extLst>
      <p:ext uri="{BB962C8B-B14F-4D97-AF65-F5344CB8AC3E}">
        <p14:creationId xmlns:p14="http://schemas.microsoft.com/office/powerpoint/2010/main" val="298564650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SpecRunner.html</a:t>
            </a:r>
          </a:p>
        </p:txBody>
      </p:sp>
      <p:sp>
        <p:nvSpPr>
          <p:cNvPr id="3" name="Marcador de contenido 2"/>
          <p:cNvSpPr>
            <a:spLocks noGrp="1"/>
          </p:cNvSpPr>
          <p:nvPr>
            <p:ph idx="1"/>
          </p:nvPr>
        </p:nvSpPr>
        <p:spPr/>
        <p:txBody>
          <a:bodyPr>
            <a:normAutofit fontScale="40000" lnSpcReduction="20000"/>
          </a:bodyPr>
          <a:lstStyle/>
          <a:p>
            <a:pPr marL="0" indent="0">
              <a:buNone/>
            </a:pPr>
            <a:r>
              <a:rPr lang="es-ES" dirty="0"/>
              <a:t>&lt;!DOCTYPE </a:t>
            </a:r>
            <a:r>
              <a:rPr lang="es-ES" dirty="0" err="1"/>
              <a:t>html</a:t>
            </a:r>
            <a:r>
              <a:rPr lang="es-ES" dirty="0"/>
              <a:t>&gt;</a:t>
            </a:r>
          </a:p>
          <a:p>
            <a:pPr marL="0" indent="0">
              <a:buNone/>
            </a:pPr>
            <a:r>
              <a:rPr lang="es-ES" dirty="0"/>
              <a:t>&lt;</a:t>
            </a:r>
            <a:r>
              <a:rPr lang="es-ES" dirty="0" err="1"/>
              <a:t>html</a:t>
            </a:r>
            <a:r>
              <a:rPr lang="es-ES" dirty="0"/>
              <a:t>&gt;</a:t>
            </a:r>
          </a:p>
          <a:p>
            <a:pPr marL="0" indent="0">
              <a:buNone/>
            </a:pPr>
            <a:r>
              <a:rPr lang="es-ES" dirty="0"/>
              <a:t>&lt;head&gt;</a:t>
            </a:r>
          </a:p>
          <a:p>
            <a:pPr marL="0" indent="0">
              <a:buNone/>
            </a:pPr>
            <a:r>
              <a:rPr lang="es-ES" dirty="0"/>
              <a:t>  &lt;meta </a:t>
            </a:r>
            <a:r>
              <a:rPr lang="es-ES" dirty="0" err="1"/>
              <a:t>charset</a:t>
            </a:r>
            <a:r>
              <a:rPr lang="es-ES" dirty="0"/>
              <a:t>="utf-8"&gt;</a:t>
            </a:r>
          </a:p>
          <a:p>
            <a:pPr marL="0" indent="0">
              <a:buNone/>
            </a:pPr>
            <a:r>
              <a:rPr lang="es-ES" dirty="0"/>
              <a:t>  &lt;</a:t>
            </a:r>
            <a:r>
              <a:rPr lang="es-ES" dirty="0" err="1"/>
              <a:t>title</a:t>
            </a:r>
            <a:r>
              <a:rPr lang="es-ES" dirty="0"/>
              <a:t>&gt;Jasmine </a:t>
            </a:r>
            <a:r>
              <a:rPr lang="es-ES" dirty="0" err="1"/>
              <a:t>Spec</a:t>
            </a:r>
            <a:r>
              <a:rPr lang="es-ES" dirty="0"/>
              <a:t> </a:t>
            </a:r>
            <a:r>
              <a:rPr lang="es-ES" dirty="0" err="1"/>
              <a:t>Runner</a:t>
            </a:r>
            <a:r>
              <a:rPr lang="es-ES" dirty="0"/>
              <a:t> v2.5.0&lt;/</a:t>
            </a:r>
            <a:r>
              <a:rPr lang="es-ES" dirty="0" err="1"/>
              <a:t>title</a:t>
            </a:r>
            <a:r>
              <a:rPr lang="es-ES" dirty="0"/>
              <a:t>&gt;</a:t>
            </a:r>
          </a:p>
          <a:p>
            <a:pPr marL="0" indent="0">
              <a:buNone/>
            </a:pPr>
            <a:r>
              <a:rPr lang="es-ES" dirty="0"/>
              <a:t>  &lt;link </a:t>
            </a:r>
            <a:r>
              <a:rPr lang="es-ES" dirty="0" err="1"/>
              <a:t>rel</a:t>
            </a:r>
            <a:r>
              <a:rPr lang="es-ES" dirty="0"/>
              <a:t>="</a:t>
            </a:r>
            <a:r>
              <a:rPr lang="es-ES" dirty="0" err="1"/>
              <a:t>shortcut</a:t>
            </a:r>
            <a:r>
              <a:rPr lang="es-ES" dirty="0"/>
              <a:t> </a:t>
            </a:r>
            <a:r>
              <a:rPr lang="es-ES" dirty="0" err="1"/>
              <a:t>icon</a:t>
            </a:r>
            <a:r>
              <a:rPr lang="es-ES" dirty="0"/>
              <a:t>" </a:t>
            </a:r>
            <a:r>
              <a:rPr lang="es-ES" dirty="0" err="1"/>
              <a:t>type</a:t>
            </a:r>
            <a:r>
              <a:rPr lang="es-ES" dirty="0"/>
              <a:t>="</a:t>
            </a:r>
            <a:r>
              <a:rPr lang="es-ES" dirty="0" err="1"/>
              <a:t>image</a:t>
            </a:r>
            <a:r>
              <a:rPr lang="es-ES" dirty="0"/>
              <a:t>/</a:t>
            </a:r>
            <a:r>
              <a:rPr lang="es-ES" dirty="0" err="1"/>
              <a:t>png</a:t>
            </a:r>
            <a:r>
              <a:rPr lang="es-ES" dirty="0"/>
              <a:t>" </a:t>
            </a:r>
            <a:r>
              <a:rPr lang="es-ES" dirty="0" err="1"/>
              <a:t>href</a:t>
            </a:r>
            <a:r>
              <a:rPr lang="es-ES" dirty="0"/>
              <a:t>="</a:t>
            </a:r>
            <a:r>
              <a:rPr lang="es-ES" dirty="0" err="1"/>
              <a:t>lib</a:t>
            </a:r>
            <a:r>
              <a:rPr lang="es-ES" dirty="0"/>
              <a:t>/jasmine-2.5.0/jasmine_favicon.png"&gt;</a:t>
            </a:r>
          </a:p>
          <a:p>
            <a:pPr marL="0" indent="0">
              <a:buNone/>
            </a:pPr>
            <a:r>
              <a:rPr lang="es-ES" dirty="0"/>
              <a:t>  &lt;link </a:t>
            </a:r>
            <a:r>
              <a:rPr lang="es-ES" dirty="0" err="1"/>
              <a:t>rel</a:t>
            </a:r>
            <a:r>
              <a:rPr lang="es-ES" dirty="0"/>
              <a:t>="</a:t>
            </a:r>
            <a:r>
              <a:rPr lang="es-ES" dirty="0" err="1"/>
              <a:t>stylesheet</a:t>
            </a:r>
            <a:r>
              <a:rPr lang="es-ES" dirty="0"/>
              <a:t>" </a:t>
            </a:r>
            <a:r>
              <a:rPr lang="es-ES" dirty="0" err="1"/>
              <a:t>href</a:t>
            </a:r>
            <a:r>
              <a:rPr lang="es-ES" dirty="0"/>
              <a:t>="</a:t>
            </a:r>
            <a:r>
              <a:rPr lang="es-ES" dirty="0" err="1"/>
              <a:t>lib</a:t>
            </a:r>
            <a:r>
              <a:rPr lang="es-ES" dirty="0"/>
              <a:t>/jasmine-2.5.0/jasmine.css"&gt;</a:t>
            </a:r>
          </a:p>
          <a:p>
            <a:pPr marL="0" indent="0">
              <a:buNone/>
            </a:pPr>
            <a:r>
              <a:rPr lang="es-ES" dirty="0"/>
              <a:t>  &lt;script </a:t>
            </a:r>
            <a:r>
              <a:rPr lang="es-ES" dirty="0" err="1"/>
              <a:t>src</a:t>
            </a:r>
            <a:r>
              <a:rPr lang="es-ES" dirty="0"/>
              <a:t>="</a:t>
            </a:r>
            <a:r>
              <a:rPr lang="es-ES" dirty="0" err="1"/>
              <a:t>lib</a:t>
            </a:r>
            <a:r>
              <a:rPr lang="es-ES" dirty="0"/>
              <a:t>/jasmine-2.5.0/jasmine.js"&gt;&lt;/script&gt;</a:t>
            </a:r>
          </a:p>
          <a:p>
            <a:pPr marL="0" indent="0">
              <a:buNone/>
            </a:pPr>
            <a:r>
              <a:rPr lang="es-ES" dirty="0"/>
              <a:t>  &lt;script </a:t>
            </a:r>
            <a:r>
              <a:rPr lang="es-ES" dirty="0" err="1"/>
              <a:t>src</a:t>
            </a:r>
            <a:r>
              <a:rPr lang="es-ES" dirty="0"/>
              <a:t>="</a:t>
            </a:r>
            <a:r>
              <a:rPr lang="es-ES" dirty="0" err="1"/>
              <a:t>lib</a:t>
            </a:r>
            <a:r>
              <a:rPr lang="es-ES" dirty="0"/>
              <a:t>/jasmine-2.5.0/jasmine-html.js"&gt;&lt;/script&gt;</a:t>
            </a:r>
          </a:p>
          <a:p>
            <a:pPr marL="0" indent="0">
              <a:buNone/>
            </a:pPr>
            <a:r>
              <a:rPr lang="es-ES" dirty="0"/>
              <a:t>  &lt;script </a:t>
            </a:r>
            <a:r>
              <a:rPr lang="es-ES" dirty="0" err="1"/>
              <a:t>src</a:t>
            </a:r>
            <a:r>
              <a:rPr lang="es-ES" dirty="0"/>
              <a:t>="</a:t>
            </a:r>
            <a:r>
              <a:rPr lang="es-ES" dirty="0" err="1"/>
              <a:t>lib</a:t>
            </a:r>
            <a:r>
              <a:rPr lang="es-ES" dirty="0"/>
              <a:t>/jasmine-2.5.0/boot.js"&gt;&lt;/script&gt;</a:t>
            </a:r>
          </a:p>
          <a:p>
            <a:pPr marL="0" indent="0">
              <a:buNone/>
            </a:pPr>
            <a:r>
              <a:rPr lang="es-ES" b="1" i="1" dirty="0"/>
              <a:t>  &lt;script </a:t>
            </a:r>
            <a:r>
              <a:rPr lang="es-ES" b="1" i="1" dirty="0" err="1"/>
              <a:t>type</a:t>
            </a:r>
            <a:r>
              <a:rPr lang="es-ES" b="1" i="1" dirty="0"/>
              <a:t>="</a:t>
            </a:r>
            <a:r>
              <a:rPr lang="es-ES" b="1" i="1" dirty="0" err="1"/>
              <a:t>text</a:t>
            </a:r>
            <a:r>
              <a:rPr lang="es-ES" b="1" i="1" dirty="0"/>
              <a:t>/</a:t>
            </a:r>
            <a:r>
              <a:rPr lang="es-ES" b="1" i="1" dirty="0" err="1"/>
              <a:t>javascript</a:t>
            </a:r>
            <a:r>
              <a:rPr lang="es-ES" b="1" i="1" dirty="0"/>
              <a:t>" </a:t>
            </a:r>
            <a:r>
              <a:rPr lang="es-ES" b="1" i="1" dirty="0" err="1"/>
              <a:t>src</a:t>
            </a:r>
            <a:r>
              <a:rPr lang="es-ES" b="1" i="1" dirty="0"/>
              <a:t>="angular.js"&gt;&lt;/script&gt;</a:t>
            </a:r>
          </a:p>
          <a:p>
            <a:pPr marL="0" indent="0">
              <a:buNone/>
            </a:pPr>
            <a:r>
              <a:rPr lang="es-ES" b="1" i="1" dirty="0"/>
              <a:t>  &lt;script </a:t>
            </a:r>
            <a:r>
              <a:rPr lang="es-ES" b="1" i="1" dirty="0" err="1"/>
              <a:t>type</a:t>
            </a:r>
            <a:r>
              <a:rPr lang="es-ES" b="1" i="1" dirty="0"/>
              <a:t>="</a:t>
            </a:r>
            <a:r>
              <a:rPr lang="es-ES" b="1" i="1" dirty="0" err="1"/>
              <a:t>text</a:t>
            </a:r>
            <a:r>
              <a:rPr lang="es-ES" b="1" i="1" dirty="0"/>
              <a:t>/</a:t>
            </a:r>
            <a:r>
              <a:rPr lang="es-ES" b="1" i="1" dirty="0" err="1"/>
              <a:t>javascript</a:t>
            </a:r>
            <a:r>
              <a:rPr lang="es-ES" b="1" i="1" dirty="0"/>
              <a:t>" </a:t>
            </a:r>
            <a:r>
              <a:rPr lang="es-ES" b="1" i="1" dirty="0" err="1"/>
              <a:t>src</a:t>
            </a:r>
            <a:r>
              <a:rPr lang="es-ES" b="1" i="1" dirty="0"/>
              <a:t>="angular-mocks.js"&gt;&lt;/script&gt;</a:t>
            </a:r>
          </a:p>
          <a:p>
            <a:pPr marL="0" indent="0">
              <a:buNone/>
            </a:pPr>
            <a:r>
              <a:rPr lang="es-ES" b="1" dirty="0"/>
              <a:t>  &lt;!-- </a:t>
            </a:r>
            <a:r>
              <a:rPr lang="es-ES" b="1" dirty="0" err="1"/>
              <a:t>include</a:t>
            </a:r>
            <a:r>
              <a:rPr lang="es-ES" b="1" dirty="0"/>
              <a:t> </a:t>
            </a:r>
            <a:r>
              <a:rPr lang="es-ES" b="1" dirty="0" err="1"/>
              <a:t>source</a:t>
            </a:r>
            <a:r>
              <a:rPr lang="es-ES" b="1" dirty="0"/>
              <a:t> files </a:t>
            </a:r>
            <a:r>
              <a:rPr lang="es-ES" b="1" dirty="0" err="1"/>
              <a:t>here</a:t>
            </a:r>
            <a:r>
              <a:rPr lang="es-ES" b="1" dirty="0"/>
              <a:t>... --&gt;</a:t>
            </a:r>
          </a:p>
          <a:p>
            <a:pPr marL="0" indent="0">
              <a:buNone/>
            </a:pPr>
            <a:r>
              <a:rPr lang="es-ES" strike="sngStrike" dirty="0"/>
              <a:t>  &lt;script </a:t>
            </a:r>
            <a:r>
              <a:rPr lang="es-ES" strike="sngStrike" dirty="0" err="1"/>
              <a:t>src</a:t>
            </a:r>
            <a:r>
              <a:rPr lang="es-ES" strike="sngStrike" dirty="0"/>
              <a:t>="</a:t>
            </a:r>
            <a:r>
              <a:rPr lang="es-ES" strike="sngStrike" dirty="0" err="1"/>
              <a:t>src</a:t>
            </a:r>
            <a:r>
              <a:rPr lang="es-ES" strike="sngStrike" dirty="0"/>
              <a:t>/Player.js"&gt;&lt;/script&gt;</a:t>
            </a:r>
          </a:p>
          <a:p>
            <a:pPr marL="0" indent="0">
              <a:buNone/>
            </a:pPr>
            <a:r>
              <a:rPr lang="es-ES" strike="sngStrike" dirty="0"/>
              <a:t>  &lt;script </a:t>
            </a:r>
            <a:r>
              <a:rPr lang="es-ES" strike="sngStrike" dirty="0" err="1"/>
              <a:t>src</a:t>
            </a:r>
            <a:r>
              <a:rPr lang="es-ES" strike="sngStrike" dirty="0"/>
              <a:t>="</a:t>
            </a:r>
            <a:r>
              <a:rPr lang="es-ES" strike="sngStrike" dirty="0" err="1"/>
              <a:t>src</a:t>
            </a:r>
            <a:r>
              <a:rPr lang="es-ES" strike="sngStrike" dirty="0"/>
              <a:t>/Song.js"&gt;&lt;/script&gt;</a:t>
            </a:r>
          </a:p>
          <a:p>
            <a:pPr marL="0" indent="0">
              <a:buNone/>
            </a:pPr>
            <a:r>
              <a:rPr lang="es-ES" b="1" dirty="0"/>
              <a:t>  &lt;!-- </a:t>
            </a:r>
            <a:r>
              <a:rPr lang="es-ES" b="1" dirty="0" err="1"/>
              <a:t>include</a:t>
            </a:r>
            <a:r>
              <a:rPr lang="es-ES" b="1" dirty="0"/>
              <a:t> </a:t>
            </a:r>
            <a:r>
              <a:rPr lang="es-ES" b="1" dirty="0" err="1"/>
              <a:t>spec</a:t>
            </a:r>
            <a:r>
              <a:rPr lang="es-ES" b="1" dirty="0"/>
              <a:t> files </a:t>
            </a:r>
            <a:r>
              <a:rPr lang="es-ES" b="1" dirty="0" err="1"/>
              <a:t>here</a:t>
            </a:r>
            <a:r>
              <a:rPr lang="es-ES" b="1" dirty="0"/>
              <a:t>... --&gt;</a:t>
            </a:r>
          </a:p>
          <a:p>
            <a:pPr marL="0" indent="0">
              <a:buNone/>
            </a:pPr>
            <a:r>
              <a:rPr lang="es-ES" strike="sngStrike" dirty="0"/>
              <a:t>  &lt;script </a:t>
            </a:r>
            <a:r>
              <a:rPr lang="es-ES" strike="sngStrike" dirty="0" err="1"/>
              <a:t>src</a:t>
            </a:r>
            <a:r>
              <a:rPr lang="es-ES" strike="sngStrike" dirty="0"/>
              <a:t>="</a:t>
            </a:r>
            <a:r>
              <a:rPr lang="es-ES" strike="sngStrike" dirty="0" err="1"/>
              <a:t>spec</a:t>
            </a:r>
            <a:r>
              <a:rPr lang="es-ES" strike="sngStrike" dirty="0"/>
              <a:t>/SpecHelper.js"&gt;&lt;/script&gt;</a:t>
            </a:r>
          </a:p>
          <a:p>
            <a:pPr marL="0" indent="0">
              <a:buNone/>
            </a:pPr>
            <a:r>
              <a:rPr lang="es-ES" strike="sngStrike" dirty="0"/>
              <a:t>  &lt;script </a:t>
            </a:r>
            <a:r>
              <a:rPr lang="es-ES" strike="sngStrike" dirty="0" err="1"/>
              <a:t>src</a:t>
            </a:r>
            <a:r>
              <a:rPr lang="es-ES" strike="sngStrike" dirty="0"/>
              <a:t>="</a:t>
            </a:r>
            <a:r>
              <a:rPr lang="es-ES" strike="sngStrike" dirty="0" err="1"/>
              <a:t>spec</a:t>
            </a:r>
            <a:r>
              <a:rPr lang="es-ES" strike="sngStrike" dirty="0"/>
              <a:t>/PlayerSpec.js"&gt;&lt;/script&gt;</a:t>
            </a:r>
          </a:p>
          <a:p>
            <a:pPr marL="0" indent="0">
              <a:buNone/>
            </a:pPr>
            <a:r>
              <a:rPr lang="es-ES" dirty="0"/>
              <a:t>&lt;/head&gt;</a:t>
            </a:r>
          </a:p>
          <a:p>
            <a:pPr marL="0" indent="0">
              <a:buNone/>
            </a:pPr>
            <a:r>
              <a:rPr lang="es-ES" dirty="0"/>
              <a:t>&lt;</a:t>
            </a:r>
            <a:r>
              <a:rPr lang="es-ES" dirty="0" err="1"/>
              <a:t>body</a:t>
            </a:r>
            <a:r>
              <a:rPr lang="es-ES" dirty="0"/>
              <a:t>&gt;&lt;/</a:t>
            </a:r>
            <a:r>
              <a:rPr lang="es-ES" dirty="0" err="1"/>
              <a:t>body</a:t>
            </a:r>
            <a:r>
              <a:rPr lang="es-ES" dirty="0"/>
              <a:t>&gt;</a:t>
            </a:r>
          </a:p>
          <a:p>
            <a:pPr marL="0" indent="0">
              <a:buNone/>
            </a:pPr>
            <a:r>
              <a:rPr lang="es-ES" dirty="0"/>
              <a:t>&lt;/</a:t>
            </a:r>
            <a:r>
              <a:rPr lang="es-ES" dirty="0" err="1"/>
              <a:t>html</a:t>
            </a:r>
            <a:r>
              <a:rPr lang="es-ES" dirty="0"/>
              <a:t>&gt;</a:t>
            </a:r>
          </a:p>
        </p:txBody>
      </p:sp>
    </p:spTree>
    <p:extLst>
      <p:ext uri="{BB962C8B-B14F-4D97-AF65-F5344CB8AC3E}">
        <p14:creationId xmlns:p14="http://schemas.microsoft.com/office/powerpoint/2010/main" val="154848150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Suites</a:t>
            </a:r>
          </a:p>
        </p:txBody>
      </p:sp>
      <p:sp>
        <p:nvSpPr>
          <p:cNvPr id="3" name="Marcador de contenido 2"/>
          <p:cNvSpPr>
            <a:spLocks noGrp="1"/>
          </p:cNvSpPr>
          <p:nvPr>
            <p:ph idx="1"/>
          </p:nvPr>
        </p:nvSpPr>
        <p:spPr/>
        <p:txBody>
          <a:bodyPr>
            <a:normAutofit fontScale="62500" lnSpcReduction="20000"/>
          </a:bodyPr>
          <a:lstStyle/>
          <a:p>
            <a:r>
              <a:rPr lang="es-ES" dirty="0"/>
              <a:t>Una “suite” es un nombre que describe al género o sección qué se va a pasar por un conjunto de pruebas unitarias, además es una herramienta que es el núcleo que se necesita para poder tener un orden en el momento de crear las pruebas. </a:t>
            </a:r>
          </a:p>
          <a:p>
            <a:r>
              <a:rPr lang="es-ES" dirty="0"/>
              <a:t>Las “suites” se crean con la función </a:t>
            </a:r>
            <a:r>
              <a:rPr lang="es-ES" b="1" dirty="0"/>
              <a:t>describe</a:t>
            </a:r>
            <a:r>
              <a:rPr lang="es-ES" dirty="0"/>
              <a:t>, que es una función global y con la cual se inicia toda prueba unitaria, además consta con dos parámetros:</a:t>
            </a:r>
          </a:p>
          <a:p>
            <a:pPr marL="457200" lvl="1" indent="0">
              <a:buNone/>
            </a:pPr>
            <a:r>
              <a:rPr lang="es-ES" dirty="0"/>
              <a:t>describe("Una suite es sólo una función", </a:t>
            </a:r>
            <a:r>
              <a:rPr lang="es-ES" dirty="0" err="1"/>
              <a:t>function</a:t>
            </a:r>
            <a:r>
              <a:rPr lang="es-ES" dirty="0"/>
              <a:t>() {</a:t>
            </a:r>
          </a:p>
          <a:p>
            <a:pPr marL="457200" lvl="1" indent="0">
              <a:buNone/>
            </a:pPr>
            <a:r>
              <a:rPr lang="es-ES" dirty="0"/>
              <a:t>//…</a:t>
            </a:r>
          </a:p>
          <a:p>
            <a:pPr marL="457200" lvl="1" indent="0">
              <a:buNone/>
            </a:pPr>
            <a:r>
              <a:rPr lang="es-ES" dirty="0"/>
              <a:t>});</a:t>
            </a:r>
          </a:p>
          <a:p>
            <a:r>
              <a:rPr lang="es-ES" dirty="0"/>
              <a:t>El primer parámetro es una cadena de caracteres donde se define el nombre descriptivo de la prueba unitaria.</a:t>
            </a:r>
          </a:p>
          <a:p>
            <a:r>
              <a:rPr lang="es-ES" dirty="0"/>
              <a:t>El segundo parámetro es una función con el código que ejecutará la prueba de código.</a:t>
            </a:r>
          </a:p>
          <a:p>
            <a:r>
              <a:rPr lang="es-ES" dirty="0"/>
              <a:t>Se pueden anidar “suites” para estructurar conjuntos complejos y facilitar la legibilidad y la búsqueda, basta con crear un describe dentro de otro.</a:t>
            </a:r>
          </a:p>
        </p:txBody>
      </p:sp>
    </p:spTree>
    <p:extLst>
      <p:ext uri="{BB962C8B-B14F-4D97-AF65-F5344CB8AC3E}">
        <p14:creationId xmlns:p14="http://schemas.microsoft.com/office/powerpoint/2010/main" val="11036247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Especificaciones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Una especificación contiene una o </a:t>
            </a:r>
            <a:r>
              <a:rPr lang="es-ES"/>
              <a:t>más expectativas (algo </a:t>
            </a:r>
            <a:r>
              <a:rPr lang="es-ES" dirty="0"/>
              <a:t>que se espera) que ponen a prueba el estado del código. Una expectativa de Jasmine es una afirmación que debe ser verdadera pero puede ser falsa. </a:t>
            </a:r>
          </a:p>
          <a:p>
            <a:r>
              <a:rPr lang="es-ES" dirty="0"/>
              <a:t>Una especificación con todas las expectativas verdaderas es una especificación que pasa la prueba, pero con una o más falsas es una especificación que falla.</a:t>
            </a:r>
          </a:p>
          <a:p>
            <a:r>
              <a:rPr lang="es-ES" dirty="0"/>
              <a:t>Las especificaciones se definen dentro de una Suite llamando a la función global del Jasmine </a:t>
            </a:r>
            <a:r>
              <a:rPr lang="es-ES" b="1" dirty="0" err="1"/>
              <a:t>it</a:t>
            </a:r>
            <a:r>
              <a:rPr lang="es-ES" dirty="0"/>
              <a:t> que, al igual que describe, recibe una cadena y una función. La cadena es el título de la especificación y la función es la especificación o prueba. </a:t>
            </a:r>
          </a:p>
          <a:p>
            <a:pPr lvl="1"/>
            <a:r>
              <a:rPr lang="es-ES" dirty="0" err="1"/>
              <a:t>it</a:t>
            </a:r>
            <a:r>
              <a:rPr lang="es-ES" dirty="0"/>
              <a:t>("y así es una especificación", </a:t>
            </a:r>
            <a:r>
              <a:rPr lang="es-ES" dirty="0" err="1"/>
              <a:t>function</a:t>
            </a:r>
            <a:r>
              <a:rPr lang="es-ES" dirty="0"/>
              <a:t>() {</a:t>
            </a:r>
          </a:p>
          <a:p>
            <a:pPr lvl="1"/>
            <a:r>
              <a:rPr lang="es-ES" dirty="0"/>
              <a:t>//…</a:t>
            </a:r>
          </a:p>
          <a:p>
            <a:pPr lvl="1"/>
            <a:r>
              <a:rPr lang="es-ES" dirty="0"/>
              <a:t>});</a:t>
            </a:r>
          </a:p>
          <a:p>
            <a:r>
              <a:rPr lang="es-ES" b="1" dirty="0"/>
              <a:t>describe</a:t>
            </a:r>
            <a:r>
              <a:rPr lang="es-ES" dirty="0"/>
              <a:t> y </a:t>
            </a:r>
            <a:r>
              <a:rPr lang="es-ES" b="1" dirty="0" err="1"/>
              <a:t>it</a:t>
            </a:r>
            <a:r>
              <a:rPr lang="es-ES" dirty="0"/>
              <a:t> son funciones: pueden contener cualquier código ejecutable necesario para implementar la prueba y las reglas de alcance de JavaScript se aplican, por lo que las variables declaradas en un describe están disponibles para cualquier bloque </a:t>
            </a:r>
            <a:r>
              <a:rPr lang="es-ES" dirty="0" err="1"/>
              <a:t>it</a:t>
            </a:r>
            <a:r>
              <a:rPr lang="es-ES" dirty="0"/>
              <a:t> dentro de la suite.</a:t>
            </a:r>
          </a:p>
        </p:txBody>
      </p:sp>
    </p:spTree>
    <p:extLst>
      <p:ext uri="{BB962C8B-B14F-4D97-AF65-F5344CB8AC3E}">
        <p14:creationId xmlns:p14="http://schemas.microsoft.com/office/powerpoint/2010/main" val="345809401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Expectativas </a:t>
            </a:r>
          </a:p>
        </p:txBody>
      </p:sp>
      <p:sp>
        <p:nvSpPr>
          <p:cNvPr id="3" name="Marcador de contenido 2"/>
          <p:cNvSpPr>
            <a:spLocks noGrp="1"/>
          </p:cNvSpPr>
          <p:nvPr>
            <p:ph idx="1"/>
          </p:nvPr>
        </p:nvSpPr>
        <p:spPr/>
        <p:txBody>
          <a:bodyPr>
            <a:normAutofit fontScale="70000" lnSpcReduction="20000"/>
          </a:bodyPr>
          <a:lstStyle/>
          <a:p>
            <a:r>
              <a:rPr lang="es-ES" dirty="0"/>
              <a:t>Las expectativas se construyen con la función </a:t>
            </a:r>
            <a:r>
              <a:rPr lang="es-ES" dirty="0" err="1"/>
              <a:t>expect</a:t>
            </a:r>
            <a:r>
              <a:rPr lang="es-ES" dirty="0"/>
              <a:t> que obtiene un valor real de una expresión y lo comparan mediante una función </a:t>
            </a:r>
            <a:r>
              <a:rPr lang="es-ES" dirty="0" err="1"/>
              <a:t>Matcher</a:t>
            </a:r>
            <a:r>
              <a:rPr lang="es-ES" dirty="0"/>
              <a:t> con un el </a:t>
            </a:r>
            <a:r>
              <a:rPr lang="es-ES"/>
              <a:t>valor esperado (constante</a:t>
            </a:r>
            <a:r>
              <a:rPr lang="es-ES" dirty="0"/>
              <a:t>).</a:t>
            </a:r>
          </a:p>
          <a:p>
            <a:pPr marL="457200" lvl="1" indent="0">
              <a:buNone/>
            </a:pPr>
            <a:r>
              <a:rPr lang="es-ES" dirty="0" err="1"/>
              <a:t>expect</a:t>
            </a:r>
            <a:r>
              <a:rPr lang="es-ES" dirty="0"/>
              <a:t>(valor actual).</a:t>
            </a:r>
            <a:r>
              <a:rPr lang="es-ES" dirty="0" err="1"/>
              <a:t>matchers</a:t>
            </a:r>
            <a:r>
              <a:rPr lang="es-ES" dirty="0"/>
              <a:t>(valor esperado);</a:t>
            </a:r>
          </a:p>
          <a:p>
            <a:r>
              <a:rPr lang="es-ES" dirty="0"/>
              <a:t>Los </a:t>
            </a:r>
            <a:r>
              <a:rPr lang="es-ES" dirty="0" err="1"/>
              <a:t>matchers</a:t>
            </a:r>
            <a:r>
              <a:rPr lang="es-ES" dirty="0"/>
              <a:t> son funciones que implementan comparaciones booleanas entre el valor actual y el esperado, ellos son los responsables de informar a Jasmine si la expectativa se cumple o es falsa. </a:t>
            </a:r>
          </a:p>
          <a:p>
            <a:r>
              <a:rPr lang="es-ES" dirty="0"/>
              <a:t>Cualquier </a:t>
            </a:r>
            <a:r>
              <a:rPr lang="es-ES" dirty="0" err="1"/>
              <a:t>matcher</a:t>
            </a:r>
            <a:r>
              <a:rPr lang="es-ES" dirty="0"/>
              <a:t> puede evaluarse como una afirmación negativa mediante el encadenamiento a la llamada </a:t>
            </a:r>
            <a:r>
              <a:rPr lang="es-ES" dirty="0" err="1"/>
              <a:t>expect</a:t>
            </a:r>
            <a:r>
              <a:rPr lang="es-ES" dirty="0"/>
              <a:t> de un </a:t>
            </a:r>
            <a:r>
              <a:rPr lang="es-ES" dirty="0" err="1"/>
              <a:t>not</a:t>
            </a:r>
            <a:r>
              <a:rPr lang="es-ES" dirty="0"/>
              <a:t> antes de llamar al </a:t>
            </a:r>
            <a:r>
              <a:rPr lang="es-ES" dirty="0" err="1"/>
              <a:t>matcher</a:t>
            </a:r>
            <a:r>
              <a:rPr lang="es-ES" dirty="0"/>
              <a:t>.</a:t>
            </a:r>
          </a:p>
          <a:p>
            <a:pPr marL="457200" lvl="1" indent="0">
              <a:buNone/>
            </a:pPr>
            <a:r>
              <a:rPr lang="es-ES" dirty="0" err="1"/>
              <a:t>expect</a:t>
            </a:r>
            <a:r>
              <a:rPr lang="es-ES" dirty="0"/>
              <a:t>(valor actual)</a:t>
            </a:r>
            <a:r>
              <a:rPr lang="es-ES" b="1" dirty="0"/>
              <a:t>.</a:t>
            </a:r>
            <a:r>
              <a:rPr lang="es-ES" b="1" dirty="0" err="1"/>
              <a:t>not</a:t>
            </a:r>
            <a:r>
              <a:rPr lang="es-ES" dirty="0" err="1"/>
              <a:t>.matchers</a:t>
            </a:r>
            <a:r>
              <a:rPr lang="es-ES" dirty="0"/>
              <a:t>(valor esperado);</a:t>
            </a:r>
          </a:p>
          <a:p>
            <a:r>
              <a:rPr lang="es-ES" dirty="0"/>
              <a:t>También existe la posibilidad de escribir </a:t>
            </a:r>
            <a:r>
              <a:rPr lang="es-ES" dirty="0" err="1"/>
              <a:t>matchers</a:t>
            </a:r>
            <a:r>
              <a:rPr lang="es-ES" dirty="0"/>
              <a:t> personalizados para cuando el dominio de un proyecto consiste en afirmaciones específicas que no se incluyen en los ya definidos.</a:t>
            </a:r>
          </a:p>
          <a:p>
            <a:endParaRPr lang="es-ES" dirty="0"/>
          </a:p>
        </p:txBody>
      </p:sp>
    </p:spTree>
    <p:extLst>
      <p:ext uri="{BB962C8B-B14F-4D97-AF65-F5344CB8AC3E}">
        <p14:creationId xmlns:p14="http://schemas.microsoft.com/office/powerpoint/2010/main" val="378686585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Matchers</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a:t>
            </a:r>
            <a:r>
              <a:rPr lang="es-ES" dirty="0" err="1"/>
              <a:t>toEqual</a:t>
            </a:r>
            <a:r>
              <a:rPr lang="es-ES" dirty="0"/>
              <a:t>(y); verifica si ambos valores son iguales ==.</a:t>
            </a:r>
          </a:p>
          <a:p>
            <a:r>
              <a:rPr lang="es-ES" dirty="0"/>
              <a:t>.</a:t>
            </a:r>
            <a:r>
              <a:rPr lang="es-ES" dirty="0" err="1"/>
              <a:t>toBe</a:t>
            </a:r>
            <a:r>
              <a:rPr lang="es-ES" dirty="0"/>
              <a:t>(y); verifica si ambos objetos son idénticos ===.</a:t>
            </a:r>
          </a:p>
          <a:p>
            <a:r>
              <a:rPr lang="es-ES" dirty="0"/>
              <a:t>.</a:t>
            </a:r>
            <a:r>
              <a:rPr lang="es-ES" dirty="0" err="1"/>
              <a:t>toMatch</a:t>
            </a:r>
            <a:r>
              <a:rPr lang="es-ES" dirty="0"/>
              <a:t>(</a:t>
            </a:r>
            <a:r>
              <a:rPr lang="es-ES" dirty="0" err="1"/>
              <a:t>pattern</a:t>
            </a:r>
            <a:r>
              <a:rPr lang="es-ES" dirty="0"/>
              <a:t>); verifica si el valor pertenece al patrón establecido.</a:t>
            </a:r>
          </a:p>
          <a:p>
            <a:r>
              <a:rPr lang="es-ES" dirty="0"/>
              <a:t>.</a:t>
            </a:r>
            <a:r>
              <a:rPr lang="es-ES" dirty="0" err="1"/>
              <a:t>toBeDefined</a:t>
            </a:r>
            <a:r>
              <a:rPr lang="es-ES" dirty="0"/>
              <a:t>(); verifica si el valor está definido.</a:t>
            </a:r>
          </a:p>
          <a:p>
            <a:r>
              <a:rPr lang="es-ES" dirty="0"/>
              <a:t>.</a:t>
            </a:r>
            <a:r>
              <a:rPr lang="es-ES" dirty="0" err="1"/>
              <a:t>toBeUndefined</a:t>
            </a:r>
            <a:r>
              <a:rPr lang="es-ES" dirty="0"/>
              <a:t>(); verifica si el valor es indefinido.</a:t>
            </a:r>
          </a:p>
          <a:p>
            <a:r>
              <a:rPr lang="es-ES" dirty="0"/>
              <a:t>.</a:t>
            </a:r>
            <a:r>
              <a:rPr lang="es-ES" dirty="0" err="1"/>
              <a:t>toBeNull</a:t>
            </a:r>
            <a:r>
              <a:rPr lang="es-ES" dirty="0"/>
              <a:t>(); verifica si el valor es nulo.</a:t>
            </a:r>
          </a:p>
          <a:p>
            <a:r>
              <a:rPr lang="es-ES" dirty="0"/>
              <a:t>.</a:t>
            </a:r>
            <a:r>
              <a:rPr lang="es-ES" dirty="0" err="1"/>
              <a:t>toBeNaN</a:t>
            </a:r>
            <a:r>
              <a:rPr lang="es-ES" dirty="0"/>
              <a:t>(); verifica si el valor es </a:t>
            </a:r>
            <a:r>
              <a:rPr lang="es-ES" dirty="0" err="1"/>
              <a:t>NaN</a:t>
            </a:r>
            <a:r>
              <a:rPr lang="es-ES" dirty="0"/>
              <a:t>.</a:t>
            </a:r>
          </a:p>
          <a:p>
            <a:r>
              <a:rPr lang="es-ES" dirty="0"/>
              <a:t>.</a:t>
            </a:r>
            <a:r>
              <a:rPr lang="es-ES" dirty="0" err="1"/>
              <a:t>toBeCloseTo</a:t>
            </a:r>
            <a:r>
              <a:rPr lang="es-ES" dirty="0"/>
              <a:t> (n, d); verifica la precisión matemática (número de decimales).</a:t>
            </a:r>
          </a:p>
          <a:p>
            <a:r>
              <a:rPr lang="es-ES" dirty="0"/>
              <a:t>.</a:t>
            </a:r>
            <a:r>
              <a:rPr lang="es-ES" dirty="0" err="1"/>
              <a:t>toContain</a:t>
            </a:r>
            <a:r>
              <a:rPr lang="es-ES" dirty="0"/>
              <a:t>(y); verifica si el valor actual contiene el esperado.</a:t>
            </a:r>
          </a:p>
        </p:txBody>
      </p:sp>
    </p:spTree>
    <p:extLst>
      <p:ext uri="{BB962C8B-B14F-4D97-AF65-F5344CB8AC3E}">
        <p14:creationId xmlns:p14="http://schemas.microsoft.com/office/powerpoint/2010/main" val="191553736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Matchers</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a:t>
            </a:r>
            <a:r>
              <a:rPr lang="es-ES" dirty="0" err="1"/>
              <a:t>toBeTruthy</a:t>
            </a:r>
            <a:r>
              <a:rPr lang="es-ES" dirty="0"/>
              <a:t>(); verifica si el valor es verdadero.</a:t>
            </a:r>
          </a:p>
          <a:p>
            <a:r>
              <a:rPr lang="es-ES" dirty="0"/>
              <a:t>.</a:t>
            </a:r>
            <a:r>
              <a:rPr lang="es-ES" dirty="0" err="1"/>
              <a:t>toBeFalsy</a:t>
            </a:r>
            <a:r>
              <a:rPr lang="es-ES" dirty="0"/>
              <a:t>(); verifica si el valor es falso.</a:t>
            </a:r>
          </a:p>
          <a:p>
            <a:r>
              <a:rPr lang="es-ES" dirty="0"/>
              <a:t>.</a:t>
            </a:r>
            <a:r>
              <a:rPr lang="es-ES" dirty="0" err="1"/>
              <a:t>toBeLessThan</a:t>
            </a:r>
            <a:r>
              <a:rPr lang="es-ES" dirty="0"/>
              <a:t>(y); verifica si el valor actual es menor que el esperado.</a:t>
            </a:r>
          </a:p>
          <a:p>
            <a:r>
              <a:rPr lang="es-ES"/>
              <a:t>.toBeLessThanOrEqual (y</a:t>
            </a:r>
            <a:r>
              <a:rPr lang="es-ES" dirty="0"/>
              <a:t>); verifica si el valor actual es menor o igual que el esperado.</a:t>
            </a:r>
          </a:p>
          <a:p>
            <a:r>
              <a:rPr lang="es-ES" dirty="0"/>
              <a:t>.</a:t>
            </a:r>
            <a:r>
              <a:rPr lang="es-ES" dirty="0" err="1"/>
              <a:t>toBeGreaterThan</a:t>
            </a:r>
            <a:r>
              <a:rPr lang="es-ES" dirty="0"/>
              <a:t>(y); verifica si el valor actual es mayor que el esperado.</a:t>
            </a:r>
          </a:p>
          <a:p>
            <a:r>
              <a:rPr lang="es-ES"/>
              <a:t>.toBeGreaterThanOrEqual (y</a:t>
            </a:r>
            <a:r>
              <a:rPr lang="es-ES" dirty="0"/>
              <a:t>); verifica si el valor actual es mayor o igual que el esperado.</a:t>
            </a:r>
          </a:p>
          <a:p>
            <a:r>
              <a:rPr lang="es-ES" dirty="0"/>
              <a:t>.</a:t>
            </a:r>
            <a:r>
              <a:rPr lang="es-ES" dirty="0" err="1"/>
              <a:t>toThrow</a:t>
            </a:r>
            <a:r>
              <a:rPr lang="es-ES" dirty="0"/>
              <a:t>(); verifica si una función lanza una excepción.</a:t>
            </a:r>
          </a:p>
          <a:p>
            <a:r>
              <a:rPr lang="es-ES" dirty="0"/>
              <a:t>.</a:t>
            </a:r>
            <a:r>
              <a:rPr lang="es-ES" dirty="0" err="1"/>
              <a:t>toThrowError</a:t>
            </a:r>
            <a:r>
              <a:rPr lang="es-ES" dirty="0"/>
              <a:t>(e); verifica si una función lanza una excepción específica.</a:t>
            </a:r>
          </a:p>
        </p:txBody>
      </p:sp>
    </p:spTree>
    <p:extLst>
      <p:ext uri="{BB962C8B-B14F-4D97-AF65-F5344CB8AC3E}">
        <p14:creationId xmlns:p14="http://schemas.microsoft.com/office/powerpoint/2010/main" val="1007350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Eclipse</a:t>
            </a:r>
          </a:p>
        </p:txBody>
      </p:sp>
      <p:sp>
        <p:nvSpPr>
          <p:cNvPr id="5" name="Marcador de contenido 4"/>
          <p:cNvSpPr>
            <a:spLocks noGrp="1"/>
          </p:cNvSpPr>
          <p:nvPr>
            <p:ph idx="1"/>
          </p:nvPr>
        </p:nvSpPr>
        <p:spPr/>
        <p:txBody>
          <a:bodyPr>
            <a:normAutofit fontScale="62500" lnSpcReduction="20000"/>
          </a:bodyPr>
          <a:lstStyle/>
          <a:p>
            <a:r>
              <a:rPr lang="es-ES" dirty="0"/>
              <a:t>Requiere tener instalado Node.js y TypeScript</a:t>
            </a:r>
          </a:p>
          <a:p>
            <a:r>
              <a:rPr lang="es-ES" dirty="0"/>
              <a:t>Abrir Eclipse</a:t>
            </a:r>
          </a:p>
          <a:p>
            <a:r>
              <a:rPr lang="es-ES" dirty="0"/>
              <a:t>Ir </a:t>
            </a:r>
            <a:r>
              <a:rPr lang="en-US" dirty="0"/>
              <a:t>a Help </a:t>
            </a:r>
            <a:r>
              <a:rPr lang="en-US" dirty="0">
                <a:sym typeface="Wingdings" panose="05000000000000000000" pitchFamily="2" charset="2"/>
              </a:rPr>
              <a:t> </a:t>
            </a:r>
            <a:r>
              <a:rPr lang="en-US" dirty="0"/>
              <a:t>Install New Software</a:t>
            </a:r>
          </a:p>
          <a:p>
            <a:pPr lvl="1"/>
            <a:r>
              <a:rPr lang="en-US" dirty="0"/>
              <a:t>Add the update site: </a:t>
            </a:r>
            <a:r>
              <a:rPr lang="en-US" dirty="0">
                <a:hlinkClick r:id="rId2"/>
              </a:rPr>
              <a:t>http://eclipse-update.palantir.com/eclipse-typescript/</a:t>
            </a:r>
            <a:endParaRPr lang="en-US" dirty="0"/>
          </a:p>
          <a:p>
            <a:pPr lvl="1"/>
            <a:r>
              <a:rPr lang="es-ES" dirty="0"/>
              <a:t>Seleccionar e instalar TypeScript</a:t>
            </a:r>
          </a:p>
          <a:p>
            <a:pPr lvl="1"/>
            <a:r>
              <a:rPr lang="es-ES" dirty="0"/>
              <a:t>Re arrancar Eclipse</a:t>
            </a:r>
          </a:p>
          <a:p>
            <a:r>
              <a:rPr lang="es-ES" dirty="0"/>
              <a:t>Opcionalmente, con el botón derecho en el proyecto seleccionar Configure </a:t>
            </a:r>
            <a:r>
              <a:rPr lang="en-US" dirty="0">
                <a:sym typeface="Wingdings" panose="05000000000000000000" pitchFamily="2" charset="2"/>
              </a:rPr>
              <a:t> </a:t>
            </a:r>
            <a:r>
              <a:rPr lang="en-US" dirty="0"/>
              <a:t>Enable TypeScript Builder</a:t>
            </a:r>
          </a:p>
          <a:p>
            <a:r>
              <a:rPr lang="es-ES" dirty="0"/>
              <a:t>En</a:t>
            </a:r>
            <a:r>
              <a:rPr lang="en-US" dirty="0"/>
              <a:t> Project </a:t>
            </a:r>
            <a:r>
              <a:rPr lang="en-US" dirty="0">
                <a:sym typeface="Wingdings" panose="05000000000000000000" pitchFamily="2" charset="2"/>
              </a:rPr>
              <a:t></a:t>
            </a:r>
            <a:r>
              <a:rPr lang="en-US" dirty="0"/>
              <a:t> Properties </a:t>
            </a:r>
            <a:r>
              <a:rPr lang="en-US" dirty="0">
                <a:sym typeface="Wingdings" panose="05000000000000000000" pitchFamily="2" charset="2"/>
              </a:rPr>
              <a:t></a:t>
            </a:r>
            <a:r>
              <a:rPr lang="en-US" dirty="0"/>
              <a:t> Builders</a:t>
            </a:r>
          </a:p>
          <a:p>
            <a:pPr lvl="1"/>
            <a:r>
              <a:rPr lang="en-US" dirty="0"/>
              <a:t>Add new "Program" builder</a:t>
            </a:r>
          </a:p>
          <a:p>
            <a:pPr lvl="1"/>
            <a:r>
              <a:rPr lang="en-US" dirty="0"/>
              <a:t>Location: ...\</a:t>
            </a:r>
            <a:r>
              <a:rPr lang="en-US" dirty="0" err="1"/>
              <a:t>tsc</a:t>
            </a:r>
            <a:endParaRPr lang="en-US" dirty="0"/>
          </a:p>
          <a:p>
            <a:pPr lvl="1"/>
            <a:r>
              <a:rPr lang="en-US" dirty="0"/>
              <a:t>Working Directory: ${</a:t>
            </a:r>
            <a:r>
              <a:rPr lang="en-US" dirty="0" err="1"/>
              <a:t>project_loc</a:t>
            </a:r>
            <a:r>
              <a:rPr lang="en-US" dirty="0"/>
              <a:t>}</a:t>
            </a:r>
          </a:p>
          <a:p>
            <a:pPr lvl="1"/>
            <a:r>
              <a:rPr lang="en-US" dirty="0"/>
              <a:t>Arguments: --source-map --</a:t>
            </a:r>
            <a:r>
              <a:rPr lang="es-ES" dirty="0" err="1"/>
              <a:t>outFile</a:t>
            </a:r>
            <a:r>
              <a:rPr lang="en-US" dirty="0"/>
              <a:t> build.js **/*.</a:t>
            </a:r>
            <a:r>
              <a:rPr lang="en-US" dirty="0" err="1"/>
              <a:t>ts</a:t>
            </a:r>
            <a:endParaRPr lang="en-US" dirty="0"/>
          </a:p>
          <a:p>
            <a:r>
              <a:rPr lang="es-ES" dirty="0"/>
              <a:t>En</a:t>
            </a:r>
            <a:r>
              <a:rPr lang="en-US" dirty="0"/>
              <a:t> Project </a:t>
            </a:r>
            <a:r>
              <a:rPr lang="en-US" dirty="0">
                <a:sym typeface="Wingdings" panose="05000000000000000000" pitchFamily="2" charset="2"/>
              </a:rPr>
              <a:t></a:t>
            </a:r>
            <a:r>
              <a:rPr lang="en-US" dirty="0"/>
              <a:t> Properties </a:t>
            </a:r>
            <a:r>
              <a:rPr lang="en-US" dirty="0">
                <a:sym typeface="Wingdings" panose="05000000000000000000" pitchFamily="2" charset="2"/>
              </a:rPr>
              <a:t></a:t>
            </a:r>
            <a:r>
              <a:rPr lang="en-US" dirty="0"/>
              <a:t> Build Automatically</a:t>
            </a:r>
            <a:endParaRPr lang="es-ES" dirty="0"/>
          </a:p>
        </p:txBody>
      </p:sp>
    </p:spTree>
    <p:extLst>
      <p:ext uri="{BB962C8B-B14F-4D97-AF65-F5344CB8AC3E}">
        <p14:creationId xmlns:p14="http://schemas.microsoft.com/office/powerpoint/2010/main" val="2672579800"/>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Forzar fallos</a:t>
            </a:r>
          </a:p>
        </p:txBody>
      </p:sp>
      <p:sp>
        <p:nvSpPr>
          <p:cNvPr id="3" name="Marcador de contenido 2"/>
          <p:cNvSpPr>
            <a:spLocks noGrp="1"/>
          </p:cNvSpPr>
          <p:nvPr>
            <p:ph idx="1"/>
          </p:nvPr>
        </p:nvSpPr>
        <p:spPr/>
        <p:txBody>
          <a:bodyPr>
            <a:normAutofit fontScale="70000" lnSpcReduction="20000"/>
          </a:bodyPr>
          <a:lstStyle/>
          <a:p>
            <a:r>
              <a:rPr lang="es-ES" dirty="0"/>
              <a:t>La función </a:t>
            </a:r>
            <a:r>
              <a:rPr lang="es-ES" dirty="0" err="1"/>
              <a:t>fail</a:t>
            </a:r>
            <a:r>
              <a:rPr lang="es-ES" dirty="0"/>
              <a:t>(</a:t>
            </a:r>
            <a:r>
              <a:rPr lang="es-ES" dirty="0" err="1"/>
              <a:t>msg</a:t>
            </a:r>
            <a:r>
              <a:rPr lang="es-ES" dirty="0"/>
              <a:t>) hace que una especificación falle. Puede llevar un mensaje de fallo o error de un objeto como un parámetro.</a:t>
            </a:r>
          </a:p>
          <a:p>
            <a:pPr lvl="3"/>
            <a:endParaRPr lang="es-ES" dirty="0"/>
          </a:p>
          <a:p>
            <a:pPr marL="400050" lvl="1" indent="0">
              <a:buNone/>
            </a:pPr>
            <a:r>
              <a:rPr lang="en-US" dirty="0"/>
              <a:t>describe("</a:t>
            </a:r>
            <a:r>
              <a:rPr lang="es-ES" dirty="0"/>
              <a:t>Una especificación utilizando la función a prueba</a:t>
            </a:r>
            <a:r>
              <a:rPr lang="en-US" dirty="0"/>
              <a:t>", function() {</a:t>
            </a:r>
          </a:p>
          <a:p>
            <a:pPr marL="400050" lvl="1" indent="0">
              <a:buNone/>
            </a:pPr>
            <a:r>
              <a:rPr lang="en-US" dirty="0"/>
              <a:t>  </a:t>
            </a:r>
            <a:r>
              <a:rPr lang="en-US" dirty="0" err="1"/>
              <a:t>var</a:t>
            </a:r>
            <a:r>
              <a:rPr lang="en-US" dirty="0"/>
              <a:t> foo = function(x, </a:t>
            </a:r>
            <a:r>
              <a:rPr lang="en-US" dirty="0" err="1"/>
              <a:t>callBack</a:t>
            </a:r>
            <a:r>
              <a:rPr lang="en-US" dirty="0"/>
              <a:t>) {</a:t>
            </a:r>
          </a:p>
          <a:p>
            <a:pPr marL="400050" lvl="1" indent="0">
              <a:buNone/>
            </a:pPr>
            <a:r>
              <a:rPr lang="en-US" dirty="0"/>
              <a:t>    if (x) {</a:t>
            </a:r>
          </a:p>
          <a:p>
            <a:pPr marL="400050" lvl="1" indent="0">
              <a:buNone/>
            </a:pPr>
            <a:r>
              <a:rPr lang="en-US" dirty="0"/>
              <a:t>      </a:t>
            </a:r>
            <a:r>
              <a:rPr lang="en-US" dirty="0" err="1"/>
              <a:t>callBack</a:t>
            </a:r>
            <a:r>
              <a:rPr lang="en-US" dirty="0"/>
              <a:t>();</a:t>
            </a:r>
          </a:p>
          <a:p>
            <a:pPr marL="400050" lvl="1" indent="0">
              <a:buNone/>
            </a:pPr>
            <a:r>
              <a:rPr lang="en-US" dirty="0"/>
              <a:t>    }</a:t>
            </a:r>
          </a:p>
          <a:p>
            <a:pPr marL="400050" lvl="1" indent="0">
              <a:buNone/>
            </a:pPr>
            <a:r>
              <a:rPr lang="en-US" dirty="0"/>
              <a:t>  };</a:t>
            </a:r>
          </a:p>
          <a:p>
            <a:pPr marL="400050" lvl="1" indent="0">
              <a:buNone/>
            </a:pPr>
            <a:r>
              <a:rPr lang="en-US" dirty="0"/>
              <a:t>  it("</a:t>
            </a:r>
            <a:r>
              <a:rPr lang="es-ES" dirty="0"/>
              <a:t>no debe llamar a la devolución de llamada</a:t>
            </a:r>
            <a:r>
              <a:rPr lang="en-US" dirty="0"/>
              <a:t>", function() {</a:t>
            </a:r>
          </a:p>
          <a:p>
            <a:pPr marL="400050" lvl="1" indent="0">
              <a:buNone/>
            </a:pPr>
            <a:r>
              <a:rPr lang="en-US" dirty="0"/>
              <a:t>    foo(false, function() {</a:t>
            </a:r>
          </a:p>
          <a:p>
            <a:pPr marL="400050" lvl="1" indent="0">
              <a:buNone/>
            </a:pPr>
            <a:r>
              <a:rPr lang="en-US" dirty="0"/>
              <a:t>      fail("</a:t>
            </a:r>
            <a:r>
              <a:rPr lang="es-ES" dirty="0"/>
              <a:t>Devolución de llamada ha sido llamada</a:t>
            </a:r>
            <a:r>
              <a:rPr lang="en-US" dirty="0"/>
              <a:t>");</a:t>
            </a:r>
          </a:p>
          <a:p>
            <a:pPr marL="400050" lvl="1" indent="0">
              <a:buNone/>
            </a:pPr>
            <a:r>
              <a:rPr lang="en-US" dirty="0"/>
              <a:t>    });</a:t>
            </a:r>
          </a:p>
          <a:p>
            <a:pPr marL="400050" lvl="1" indent="0">
              <a:buNone/>
            </a:pPr>
            <a:r>
              <a:rPr lang="en-US" dirty="0"/>
              <a:t>  });</a:t>
            </a:r>
          </a:p>
          <a:p>
            <a:pPr marL="400050" lvl="1" indent="0">
              <a:buNone/>
            </a:pPr>
            <a:r>
              <a:rPr lang="en-US" dirty="0"/>
              <a:t>});</a:t>
            </a:r>
            <a:endParaRPr lang="es-ES" dirty="0"/>
          </a:p>
        </p:txBody>
      </p:sp>
    </p:spTree>
    <p:extLst>
      <p:ext uri="{BB962C8B-B14F-4D97-AF65-F5344CB8AC3E}">
        <p14:creationId xmlns:p14="http://schemas.microsoft.com/office/powerpoint/2010/main" val="10064387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Montaje y desmontaje</a:t>
            </a:r>
          </a:p>
        </p:txBody>
      </p:sp>
      <p:sp>
        <p:nvSpPr>
          <p:cNvPr id="3" name="Marcador de contenido 2"/>
          <p:cNvSpPr>
            <a:spLocks noGrp="1"/>
          </p:cNvSpPr>
          <p:nvPr>
            <p:ph idx="1"/>
          </p:nvPr>
        </p:nvSpPr>
        <p:spPr>
          <a:xfrm>
            <a:off x="457200" y="1600200"/>
            <a:ext cx="8229600" cy="4637112"/>
          </a:xfrm>
        </p:spPr>
        <p:txBody>
          <a:bodyPr>
            <a:normAutofit fontScale="55000" lnSpcReduction="20000"/>
          </a:bodyPr>
          <a:lstStyle/>
          <a:p>
            <a:r>
              <a:rPr lang="es-ES" dirty="0"/>
              <a:t>Para montar el escenario de pruebas suele ser necesario definir e inicializar un conjunto de variables. Para evitar la duplicidad de código y mantener las variables inicializadas en un solo lugar además de mantener la modularidad, Jasmine suministra las funciones globales :</a:t>
            </a:r>
          </a:p>
          <a:p>
            <a:pPr lvl="1"/>
            <a:r>
              <a:rPr lang="es-ES" dirty="0" err="1"/>
              <a:t>beforeAll</a:t>
            </a:r>
            <a:r>
              <a:rPr lang="es-ES" dirty="0"/>
              <a:t>(</a:t>
            </a:r>
            <a:r>
              <a:rPr lang="es-ES" dirty="0" err="1"/>
              <a:t>fn</a:t>
            </a:r>
            <a:r>
              <a:rPr lang="es-ES" dirty="0"/>
              <a:t>) se ejecuta solo una vez antes empezar a ejecutar las especificaciones del “describe”.</a:t>
            </a:r>
          </a:p>
          <a:p>
            <a:pPr lvl="1"/>
            <a:r>
              <a:rPr lang="es-ES" dirty="0" err="1"/>
              <a:t>beforeEach</a:t>
            </a:r>
            <a:r>
              <a:rPr lang="es-ES" dirty="0"/>
              <a:t>(</a:t>
            </a:r>
            <a:r>
              <a:rPr lang="es-ES" dirty="0" err="1"/>
              <a:t>fn</a:t>
            </a:r>
            <a:r>
              <a:rPr lang="es-ES" dirty="0"/>
              <a:t>) se ejecuta antes de cada especificación dentro del “describe”.</a:t>
            </a:r>
          </a:p>
          <a:p>
            <a:pPr lvl="1"/>
            <a:r>
              <a:rPr lang="es-ES" dirty="0" err="1"/>
              <a:t>afterEach</a:t>
            </a:r>
            <a:r>
              <a:rPr lang="es-ES" dirty="0"/>
              <a:t>(</a:t>
            </a:r>
            <a:r>
              <a:rPr lang="es-ES" dirty="0" err="1"/>
              <a:t>fn</a:t>
            </a:r>
            <a:r>
              <a:rPr lang="es-ES" dirty="0"/>
              <a:t>) se ejecuta después de cada especificación dentro del “describe”.</a:t>
            </a:r>
          </a:p>
          <a:p>
            <a:pPr lvl="1"/>
            <a:r>
              <a:rPr lang="es-ES" dirty="0" err="1"/>
              <a:t>afterAll</a:t>
            </a:r>
            <a:r>
              <a:rPr lang="es-ES" dirty="0"/>
              <a:t>(</a:t>
            </a:r>
            <a:r>
              <a:rPr lang="es-ES" dirty="0" err="1"/>
              <a:t>fn</a:t>
            </a:r>
            <a:r>
              <a:rPr lang="es-ES" dirty="0"/>
              <a:t>) se ejecuta solo una vez después de ejecutar todas las especificaciones del “describe”.</a:t>
            </a:r>
          </a:p>
          <a:p>
            <a:pPr marL="457200" lvl="1" indent="0">
              <a:buNone/>
            </a:pPr>
            <a:r>
              <a:rPr lang="es-ES" dirty="0"/>
              <a:t>describe("operaciones aritméticas", </a:t>
            </a:r>
            <a:r>
              <a:rPr lang="es-ES" dirty="0" err="1"/>
              <a:t>function</a:t>
            </a:r>
            <a:r>
              <a:rPr lang="es-ES" dirty="0"/>
              <a:t>(){</a:t>
            </a:r>
          </a:p>
          <a:p>
            <a:pPr marL="722313" lvl="1" indent="0">
              <a:buNone/>
            </a:pPr>
            <a:r>
              <a:rPr lang="es-ES" dirty="0" err="1"/>
              <a:t>var</a:t>
            </a:r>
            <a:r>
              <a:rPr lang="es-ES" dirty="0"/>
              <a:t> cal;</a:t>
            </a:r>
          </a:p>
          <a:p>
            <a:pPr marL="722313" lvl="1" indent="0">
              <a:buNone/>
            </a:pPr>
            <a:r>
              <a:rPr lang="es-ES" b="1" dirty="0" err="1"/>
              <a:t>beforeEach</a:t>
            </a:r>
            <a:r>
              <a:rPr lang="es-ES" b="1" dirty="0"/>
              <a:t>(</a:t>
            </a:r>
            <a:r>
              <a:rPr lang="es-ES" b="1" dirty="0" err="1"/>
              <a:t>function</a:t>
            </a:r>
            <a:r>
              <a:rPr lang="es-ES" b="1" dirty="0"/>
              <a:t>(){ </a:t>
            </a:r>
            <a:r>
              <a:rPr lang="es-ES" b="1" dirty="0" err="1"/>
              <a:t>calc</a:t>
            </a:r>
            <a:r>
              <a:rPr lang="es-ES" b="1" dirty="0"/>
              <a:t> = new Calculadora(); });</a:t>
            </a:r>
          </a:p>
          <a:p>
            <a:pPr marL="722313" lvl="1" indent="0">
              <a:buNone/>
            </a:pPr>
            <a:r>
              <a:rPr lang="es-ES" dirty="0" err="1"/>
              <a:t>it</a:t>
            </a:r>
            <a:r>
              <a:rPr lang="es-ES" dirty="0"/>
              <a:t>("</a:t>
            </a:r>
            <a:r>
              <a:rPr lang="es-ES" dirty="0" err="1"/>
              <a:t>adicion</a:t>
            </a:r>
            <a:r>
              <a:rPr lang="es-ES" dirty="0"/>
              <a:t>", </a:t>
            </a:r>
            <a:r>
              <a:rPr lang="es-ES" dirty="0" err="1"/>
              <a:t>function</a:t>
            </a:r>
            <a:r>
              <a:rPr lang="es-ES" dirty="0"/>
              <a:t>(){ </a:t>
            </a:r>
            <a:r>
              <a:rPr lang="es-ES" sz="2700" dirty="0" err="1"/>
              <a:t>expect</a:t>
            </a:r>
            <a:r>
              <a:rPr lang="es-ES" sz="2700" dirty="0"/>
              <a:t>(</a:t>
            </a:r>
            <a:r>
              <a:rPr lang="es-ES" sz="2700" dirty="0" err="1"/>
              <a:t>calc.suma</a:t>
            </a:r>
            <a:r>
              <a:rPr lang="es-ES" sz="2700" dirty="0"/>
              <a:t>(4)).</a:t>
            </a:r>
            <a:r>
              <a:rPr lang="es-ES" sz="2700" dirty="0" err="1"/>
              <a:t>toEqual</a:t>
            </a:r>
            <a:r>
              <a:rPr lang="es-ES" sz="2700" dirty="0"/>
              <a:t>(4); </a:t>
            </a:r>
            <a:r>
              <a:rPr lang="es-ES" dirty="0"/>
              <a:t>});</a:t>
            </a:r>
          </a:p>
          <a:p>
            <a:pPr marL="722313" lvl="1" indent="0">
              <a:buNone/>
            </a:pPr>
            <a:r>
              <a:rPr lang="en-US" dirty="0"/>
              <a:t>it("</a:t>
            </a:r>
            <a:r>
              <a:rPr lang="en-US" dirty="0" err="1"/>
              <a:t>multiplicacion</a:t>
            </a:r>
            <a:r>
              <a:rPr lang="en-US" dirty="0"/>
              <a:t>", function(){ </a:t>
            </a:r>
            <a:r>
              <a:rPr lang="en-US" sz="2700" dirty="0"/>
              <a:t>expect(</a:t>
            </a:r>
            <a:r>
              <a:rPr lang="es-ES" sz="2700" dirty="0" err="1"/>
              <a:t>calc</a:t>
            </a:r>
            <a:r>
              <a:rPr lang="es-ES" sz="2700" dirty="0"/>
              <a:t>.</a:t>
            </a:r>
            <a:r>
              <a:rPr lang="en-US" sz="2700" dirty="0" err="1"/>
              <a:t>multiplica</a:t>
            </a:r>
            <a:r>
              <a:rPr lang="en-US" sz="2700" dirty="0"/>
              <a:t>(7))</a:t>
            </a:r>
            <a:r>
              <a:rPr lang="es-ES" sz="2700" dirty="0"/>
              <a:t>.</a:t>
            </a:r>
            <a:r>
              <a:rPr lang="es-ES" sz="2700" dirty="0" err="1"/>
              <a:t>toEqual</a:t>
            </a:r>
            <a:r>
              <a:rPr lang="es-ES" sz="2700" dirty="0"/>
              <a:t>(0); </a:t>
            </a:r>
            <a:r>
              <a:rPr lang="en-US" dirty="0"/>
              <a:t>});</a:t>
            </a:r>
          </a:p>
          <a:p>
            <a:pPr marL="722313" lvl="1" indent="0">
              <a:buNone/>
            </a:pPr>
            <a:r>
              <a:rPr lang="en-US" dirty="0"/>
              <a:t>// …</a:t>
            </a:r>
          </a:p>
          <a:p>
            <a:r>
              <a:rPr lang="es-ES" dirty="0"/>
              <a:t>Otra manera de compartir las variables entre una </a:t>
            </a:r>
            <a:r>
              <a:rPr lang="es-ES" dirty="0" err="1"/>
              <a:t>beforeEach</a:t>
            </a:r>
            <a:r>
              <a:rPr lang="es-ES" dirty="0"/>
              <a:t>, </a:t>
            </a:r>
            <a:r>
              <a:rPr lang="es-ES" dirty="0" err="1"/>
              <a:t>it</a:t>
            </a:r>
            <a:r>
              <a:rPr lang="es-ES" dirty="0"/>
              <a:t> y </a:t>
            </a:r>
            <a:r>
              <a:rPr lang="es-ES" dirty="0" err="1"/>
              <a:t>afterEach</a:t>
            </a:r>
            <a:r>
              <a:rPr lang="es-ES" dirty="0"/>
              <a:t> es a través de la palabra clave </a:t>
            </a:r>
            <a:r>
              <a:rPr lang="es-ES" dirty="0" err="1"/>
              <a:t>this</a:t>
            </a:r>
            <a:r>
              <a:rPr lang="es-ES" dirty="0"/>
              <a:t>. Cada expectativa </a:t>
            </a:r>
            <a:r>
              <a:rPr lang="es-ES" dirty="0" err="1"/>
              <a:t>beforeEach</a:t>
            </a:r>
            <a:r>
              <a:rPr lang="es-ES" dirty="0"/>
              <a:t>/</a:t>
            </a:r>
            <a:r>
              <a:rPr lang="es-ES" dirty="0" err="1"/>
              <a:t>it</a:t>
            </a:r>
            <a:r>
              <a:rPr lang="es-ES" dirty="0"/>
              <a:t>/</a:t>
            </a:r>
            <a:r>
              <a:rPr lang="es-ES" dirty="0" err="1"/>
              <a:t>afterEach</a:t>
            </a:r>
            <a:r>
              <a:rPr lang="es-ES" dirty="0"/>
              <a:t> tiene el mismo objeto vacío </a:t>
            </a:r>
            <a:r>
              <a:rPr lang="es-ES" dirty="0" err="1"/>
              <a:t>this</a:t>
            </a:r>
            <a:r>
              <a:rPr lang="es-ES" dirty="0"/>
              <a:t> que se restablece de nuevo a vacío para de la siguiente expectativa </a:t>
            </a:r>
            <a:r>
              <a:rPr lang="es-ES" dirty="0" err="1"/>
              <a:t>beforeEach</a:t>
            </a:r>
            <a:r>
              <a:rPr lang="es-ES" dirty="0"/>
              <a:t>/</a:t>
            </a:r>
            <a:r>
              <a:rPr lang="es-ES" dirty="0" err="1"/>
              <a:t>it</a:t>
            </a:r>
            <a:r>
              <a:rPr lang="es-ES" dirty="0"/>
              <a:t>/</a:t>
            </a:r>
            <a:r>
              <a:rPr lang="es-ES" dirty="0" err="1"/>
              <a:t>afterEach</a:t>
            </a:r>
            <a:r>
              <a:rPr lang="es-ES" dirty="0"/>
              <a:t>.</a:t>
            </a:r>
          </a:p>
          <a:p>
            <a:endParaRPr lang="es-ES" dirty="0"/>
          </a:p>
        </p:txBody>
      </p:sp>
    </p:spTree>
    <p:extLst>
      <p:ext uri="{BB962C8B-B14F-4D97-AF65-F5344CB8AC3E}">
        <p14:creationId xmlns:p14="http://schemas.microsoft.com/office/powerpoint/2010/main" val="42246162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Desactivación parcial</a:t>
            </a:r>
          </a:p>
        </p:txBody>
      </p:sp>
      <p:sp>
        <p:nvSpPr>
          <p:cNvPr id="3" name="Marcador de contenido 2"/>
          <p:cNvSpPr>
            <a:spLocks noGrp="1"/>
          </p:cNvSpPr>
          <p:nvPr>
            <p:ph idx="1"/>
          </p:nvPr>
        </p:nvSpPr>
        <p:spPr>
          <a:xfrm>
            <a:off x="457200" y="1600200"/>
            <a:ext cx="8229600" cy="4853136"/>
          </a:xfrm>
        </p:spPr>
        <p:txBody>
          <a:bodyPr>
            <a:normAutofit fontScale="62500" lnSpcReduction="20000"/>
          </a:bodyPr>
          <a:lstStyle/>
          <a:p>
            <a:r>
              <a:rPr lang="es-ES" dirty="0"/>
              <a:t>Las Suites se pueden desactivar renombrando la función describe por </a:t>
            </a:r>
            <a:r>
              <a:rPr lang="es-ES" dirty="0" err="1"/>
              <a:t>xdescribe</a:t>
            </a:r>
            <a:r>
              <a:rPr lang="es-ES" dirty="0"/>
              <a:t>. Estas suites y las especificaciones dentro de ellas se omiten cuando se ejecuta y por lo tanto sus resultados no aparecerán entre los resultados de la prueba.</a:t>
            </a:r>
          </a:p>
          <a:p>
            <a:r>
              <a:rPr lang="es-ES" dirty="0"/>
              <a:t>De igual forma, las especificaciones se desactivan renombrando </a:t>
            </a:r>
            <a:r>
              <a:rPr lang="es-ES" dirty="0" err="1"/>
              <a:t>it</a:t>
            </a:r>
            <a:r>
              <a:rPr lang="es-ES" dirty="0"/>
              <a:t> por </a:t>
            </a:r>
            <a:r>
              <a:rPr lang="es-ES" dirty="0" err="1"/>
              <a:t>xit</a:t>
            </a:r>
            <a:r>
              <a:rPr lang="es-ES" dirty="0"/>
              <a:t>, pero en este caso aparecen en los resultados como pendientes (</a:t>
            </a:r>
            <a:r>
              <a:rPr lang="es-ES" dirty="0" err="1"/>
              <a:t>pending</a:t>
            </a:r>
            <a:r>
              <a:rPr lang="es-ES" dirty="0"/>
              <a:t>).</a:t>
            </a:r>
          </a:p>
          <a:p>
            <a:r>
              <a:rPr lang="es-ES" dirty="0"/>
              <a:t>Cualquier especificación declarada sin un cuerpo función también estará marcada pendiente en los resultados.</a:t>
            </a:r>
          </a:p>
          <a:p>
            <a:pPr marL="457200" lvl="1" indent="0">
              <a:buNone/>
            </a:pPr>
            <a:r>
              <a:rPr lang="es-ES" dirty="0" err="1"/>
              <a:t>it</a:t>
            </a:r>
            <a:r>
              <a:rPr lang="es-ES" dirty="0"/>
              <a:t>(</a:t>
            </a:r>
            <a:r>
              <a:rPr lang="en-US" dirty="0"/>
              <a:t>'</a:t>
            </a:r>
            <a:r>
              <a:rPr lang="es-ES" dirty="0"/>
              <a:t>puede ser declarada con "</a:t>
            </a:r>
            <a:r>
              <a:rPr lang="es-ES" dirty="0" err="1"/>
              <a:t>it</a:t>
            </a:r>
            <a:r>
              <a:rPr lang="es-ES" dirty="0"/>
              <a:t>", pero sin una función</a:t>
            </a:r>
            <a:r>
              <a:rPr lang="en-US" dirty="0"/>
              <a:t>'</a:t>
            </a:r>
            <a:r>
              <a:rPr lang="es-ES" dirty="0"/>
              <a:t>);</a:t>
            </a:r>
          </a:p>
          <a:p>
            <a:r>
              <a:rPr lang="es-ES" dirty="0"/>
              <a:t>Y si se llama a la función de </a:t>
            </a:r>
            <a:r>
              <a:rPr lang="es-ES" dirty="0" err="1"/>
              <a:t>pending</a:t>
            </a:r>
            <a:r>
              <a:rPr lang="es-ES" dirty="0"/>
              <a:t> en cualquier parte del cuerpo de las especificaciones, independientemente de las expectativas, la especificación quedará marcada como pendiente. La cadena que se pasa a </a:t>
            </a:r>
            <a:r>
              <a:rPr lang="es-ES" dirty="0" err="1"/>
              <a:t>pending</a:t>
            </a:r>
            <a:r>
              <a:rPr lang="es-ES" dirty="0"/>
              <a:t> será tratada como una razón y aparece cuando termine la suite.</a:t>
            </a:r>
          </a:p>
          <a:p>
            <a:pPr marL="400050" lvl="1" indent="0">
              <a:buNone/>
            </a:pPr>
            <a:r>
              <a:rPr lang="en-US" dirty="0"/>
              <a:t>it('</a:t>
            </a:r>
            <a:r>
              <a:rPr lang="es-ES" dirty="0"/>
              <a:t>se puede llamar a "</a:t>
            </a:r>
            <a:r>
              <a:rPr lang="en-US" dirty="0"/>
              <a:t>pending</a:t>
            </a:r>
            <a:r>
              <a:rPr lang="es-ES" dirty="0"/>
              <a:t>"en el cuerpo de las especificaciones</a:t>
            </a:r>
            <a:r>
              <a:rPr lang="en-US" dirty="0"/>
              <a:t>', function() {</a:t>
            </a:r>
          </a:p>
          <a:p>
            <a:pPr marL="400050" lvl="1" indent="0">
              <a:buNone/>
            </a:pPr>
            <a:r>
              <a:rPr lang="en-US" dirty="0"/>
              <a:t>    expect(true).</a:t>
            </a:r>
            <a:r>
              <a:rPr lang="en-US" dirty="0" err="1"/>
              <a:t>toBe</a:t>
            </a:r>
            <a:r>
              <a:rPr lang="en-US" dirty="0"/>
              <a:t>(false);</a:t>
            </a:r>
          </a:p>
          <a:p>
            <a:pPr marL="400050" lvl="1" indent="0">
              <a:buNone/>
            </a:pPr>
            <a:r>
              <a:rPr lang="en-US" dirty="0"/>
              <a:t>    pending('</a:t>
            </a:r>
            <a:r>
              <a:rPr lang="es-ES" dirty="0"/>
              <a:t>esto es por lo que está pendiente</a:t>
            </a:r>
            <a:r>
              <a:rPr lang="en-US" dirty="0"/>
              <a:t>');</a:t>
            </a:r>
          </a:p>
          <a:p>
            <a:pPr marL="400050" lvl="1" indent="0">
              <a:buNone/>
            </a:pPr>
            <a:r>
              <a:rPr lang="en-US" dirty="0"/>
              <a:t>  });</a:t>
            </a:r>
            <a:endParaRPr lang="es-ES" dirty="0"/>
          </a:p>
        </p:txBody>
      </p:sp>
    </p:spTree>
    <p:extLst>
      <p:ext uri="{BB962C8B-B14F-4D97-AF65-F5344CB8AC3E}">
        <p14:creationId xmlns:p14="http://schemas.microsoft.com/office/powerpoint/2010/main" val="178022495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Ejecución de pruebas específicas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En </a:t>
            </a:r>
            <a:r>
              <a:rPr lang="es-ES"/>
              <a:t>determinados casos (desarrollo</a:t>
            </a:r>
            <a:r>
              <a:rPr lang="es-ES" dirty="0"/>
              <a:t>) interesa limitar las pruebas que se ejecutan. Si se pone el foco en determinadas suites o especificaciones solo se ejecutaran las pruebas que tengan el foco, marcando el resto como pendientes.</a:t>
            </a:r>
          </a:p>
          <a:p>
            <a:r>
              <a:rPr lang="es-ES" dirty="0"/>
              <a:t>Las Suites se enfocan renombrando la función describe por </a:t>
            </a:r>
            <a:r>
              <a:rPr lang="es-ES" dirty="0" err="1"/>
              <a:t>fdescribe</a:t>
            </a:r>
            <a:r>
              <a:rPr lang="es-ES" dirty="0"/>
              <a:t>. Estas suites y las especificaciones dentro de ellas son las que se ejecutan.</a:t>
            </a:r>
          </a:p>
          <a:p>
            <a:r>
              <a:rPr lang="es-ES" dirty="0"/>
              <a:t>De igual forma, las especificaciones se enfocan renombrando </a:t>
            </a:r>
            <a:r>
              <a:rPr lang="es-ES" dirty="0" err="1"/>
              <a:t>it</a:t>
            </a:r>
            <a:r>
              <a:rPr lang="es-ES" dirty="0"/>
              <a:t> por </a:t>
            </a:r>
            <a:r>
              <a:rPr lang="es-ES" dirty="0" err="1"/>
              <a:t>fit</a:t>
            </a:r>
            <a:r>
              <a:rPr lang="es-ES" dirty="0"/>
              <a:t>.</a:t>
            </a:r>
          </a:p>
          <a:p>
            <a:r>
              <a:rPr lang="es-ES" dirty="0"/>
              <a:t>Si se enfoca una suite que no tiene enfocada ninguna especificación se ejecutan todas sus especificaciones, pero si tiene alguna enfocada solo se ejecutaran las que tengan el foco.</a:t>
            </a:r>
          </a:p>
          <a:p>
            <a:r>
              <a:rPr lang="es-ES" dirty="0"/>
              <a:t>Si se enfoca una especificación se ejecutara independientemente de que su suite esté o no enfocada.</a:t>
            </a:r>
          </a:p>
          <a:p>
            <a:r>
              <a:rPr lang="es-ES" dirty="0"/>
              <a:t>La funciones de montaje y desmontaje se ejecutaran si la suite tiene alguna especificación con foco.</a:t>
            </a:r>
          </a:p>
          <a:p>
            <a:r>
              <a:rPr lang="es-ES" dirty="0"/>
              <a:t>Si ninguna suite o especificación tiene el foco se ejecutaran todas las pruebas normalmente.</a:t>
            </a:r>
          </a:p>
        </p:txBody>
      </p:sp>
    </p:spTree>
    <p:extLst>
      <p:ext uri="{BB962C8B-B14F-4D97-AF65-F5344CB8AC3E}">
        <p14:creationId xmlns:p14="http://schemas.microsoft.com/office/powerpoint/2010/main" val="32752667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Espías</a:t>
            </a:r>
          </a:p>
        </p:txBody>
      </p:sp>
      <p:sp>
        <p:nvSpPr>
          <p:cNvPr id="3" name="Marcador de contenido 2"/>
          <p:cNvSpPr>
            <a:spLocks noGrp="1"/>
          </p:cNvSpPr>
          <p:nvPr>
            <p:ph idx="1"/>
          </p:nvPr>
        </p:nvSpPr>
        <p:spPr>
          <a:xfrm>
            <a:off x="457200" y="1600200"/>
            <a:ext cx="8229600" cy="4781128"/>
          </a:xfrm>
        </p:spPr>
        <p:txBody>
          <a:bodyPr>
            <a:normAutofit fontScale="62500" lnSpcReduction="20000"/>
          </a:bodyPr>
          <a:lstStyle/>
          <a:p>
            <a:r>
              <a:rPr lang="es-ES" dirty="0"/>
              <a:t>Jasmine tiene funciones dobles de prueba llamados espías. </a:t>
            </a:r>
          </a:p>
          <a:p>
            <a:r>
              <a:rPr lang="es-ES" dirty="0"/>
              <a:t>Un espía puede interceptar cualquier función y hacer un seguimiento a las llamadas y todos los argumentos. </a:t>
            </a:r>
          </a:p>
          <a:p>
            <a:pPr marL="400050" lvl="1" indent="0">
              <a:buNone/>
            </a:pPr>
            <a:r>
              <a:rPr lang="es-ES" dirty="0"/>
              <a:t> </a:t>
            </a:r>
            <a:r>
              <a:rPr lang="es-ES" dirty="0" err="1"/>
              <a:t>beforeEach</a:t>
            </a:r>
            <a:r>
              <a:rPr lang="es-ES" dirty="0"/>
              <a:t>(</a:t>
            </a:r>
            <a:r>
              <a:rPr lang="es-ES" dirty="0" err="1"/>
              <a:t>function</a:t>
            </a:r>
            <a:r>
              <a:rPr lang="es-ES" dirty="0"/>
              <a:t>() {</a:t>
            </a:r>
          </a:p>
          <a:p>
            <a:pPr marL="400050" lvl="1" indent="0">
              <a:buNone/>
            </a:pPr>
            <a:r>
              <a:rPr lang="es-ES" dirty="0"/>
              <a:t>    </a:t>
            </a:r>
            <a:r>
              <a:rPr lang="es-ES" dirty="0" err="1"/>
              <a:t>fnc</a:t>
            </a:r>
            <a:r>
              <a:rPr lang="es-ES" dirty="0"/>
              <a:t> = </a:t>
            </a:r>
            <a:r>
              <a:rPr lang="es-ES" dirty="0" err="1"/>
              <a:t>spyOn</a:t>
            </a:r>
            <a:r>
              <a:rPr lang="es-ES" dirty="0"/>
              <a:t>(</a:t>
            </a:r>
            <a:r>
              <a:rPr lang="es-ES" dirty="0" err="1"/>
              <a:t>calc</a:t>
            </a:r>
            <a:r>
              <a:rPr lang="es-ES" dirty="0"/>
              <a:t>, 'suma');</a:t>
            </a:r>
          </a:p>
          <a:p>
            <a:pPr marL="400050" lvl="1" indent="0">
              <a:buNone/>
            </a:pPr>
            <a:r>
              <a:rPr lang="es-ES" dirty="0"/>
              <a:t>    </a:t>
            </a:r>
            <a:r>
              <a:rPr lang="es-ES" dirty="0" err="1"/>
              <a:t>prop</a:t>
            </a:r>
            <a:r>
              <a:rPr lang="es-ES" dirty="0"/>
              <a:t> = </a:t>
            </a:r>
            <a:r>
              <a:rPr lang="es-ES" dirty="0" err="1"/>
              <a:t>spyOnProperty</a:t>
            </a:r>
            <a:r>
              <a:rPr lang="es-ES" dirty="0"/>
              <a:t>(</a:t>
            </a:r>
            <a:r>
              <a:rPr lang="es-ES" dirty="0" err="1"/>
              <a:t>calc</a:t>
            </a:r>
            <a:r>
              <a:rPr lang="es-ES" dirty="0"/>
              <a:t>, 'pantalla', 'set')</a:t>
            </a:r>
          </a:p>
          <a:p>
            <a:pPr marL="400050" lvl="1" indent="0">
              <a:buNone/>
            </a:pPr>
            <a:r>
              <a:rPr lang="es-ES" dirty="0"/>
              <a:t>});</a:t>
            </a:r>
          </a:p>
          <a:p>
            <a:r>
              <a:rPr lang="es-ES" dirty="0"/>
              <a:t>Un espía sólo existe en el bloque describe o </a:t>
            </a:r>
            <a:r>
              <a:rPr lang="es-ES" dirty="0" err="1"/>
              <a:t>it</a:t>
            </a:r>
            <a:r>
              <a:rPr lang="es-ES" dirty="0"/>
              <a:t> en que se define, y se eliminará después de cada especificación. </a:t>
            </a:r>
          </a:p>
          <a:p>
            <a:r>
              <a:rPr lang="es-ES" dirty="0"/>
              <a:t>Hay comparadores (</a:t>
            </a:r>
            <a:r>
              <a:rPr lang="es-ES" dirty="0" err="1"/>
              <a:t>matchers</a:t>
            </a:r>
            <a:r>
              <a:rPr lang="es-ES" dirty="0"/>
              <a:t>) especiales para interactuar con los espías.</a:t>
            </a:r>
          </a:p>
          <a:p>
            <a:pPr lvl="1"/>
            <a:r>
              <a:rPr lang="es-ES" dirty="0"/>
              <a:t>.</a:t>
            </a:r>
            <a:r>
              <a:rPr lang="es-ES" dirty="0" err="1"/>
              <a:t>toHaveBeenCalled</a:t>
            </a:r>
            <a:r>
              <a:rPr lang="es-ES" dirty="0"/>
              <a:t>() pasará si el espía fue llamado.</a:t>
            </a:r>
          </a:p>
          <a:p>
            <a:pPr lvl="1"/>
            <a:r>
              <a:rPr lang="es-ES" dirty="0"/>
              <a:t>.</a:t>
            </a:r>
            <a:r>
              <a:rPr lang="es-ES" dirty="0" err="1"/>
              <a:t>toHaveBeenCalledTimes</a:t>
            </a:r>
            <a:r>
              <a:rPr lang="es-ES" dirty="0"/>
              <a:t>(n) pasará si el espía se llama el número de veces especificado.</a:t>
            </a:r>
          </a:p>
          <a:p>
            <a:pPr lvl="1"/>
            <a:r>
              <a:rPr lang="es-ES" dirty="0"/>
              <a:t>.</a:t>
            </a:r>
            <a:r>
              <a:rPr lang="es-ES" dirty="0" err="1"/>
              <a:t>toHaveBeenCalledWith</a:t>
            </a:r>
            <a:r>
              <a:rPr lang="es-ES" dirty="0"/>
              <a:t>(…) pasará si la lista de argumentos coincide con alguna de las llamadas grabadas a la espía.</a:t>
            </a:r>
          </a:p>
          <a:p>
            <a:pPr lvl="1"/>
            <a:r>
              <a:rPr lang="es-ES" dirty="0"/>
              <a:t>.</a:t>
            </a:r>
            <a:r>
              <a:rPr lang="es-ES" dirty="0" err="1"/>
              <a:t>toHaveBeenCalledBefore</a:t>
            </a:r>
            <a:r>
              <a:rPr lang="es-ES" dirty="0"/>
              <a:t>(esperado): pasará si el espía se llama antes que el espía pasado por parámetro.</a:t>
            </a:r>
          </a:p>
          <a:p>
            <a:endParaRPr lang="es-ES" dirty="0"/>
          </a:p>
        </p:txBody>
      </p:sp>
    </p:spTree>
    <p:extLst>
      <p:ext uri="{BB962C8B-B14F-4D97-AF65-F5344CB8AC3E}">
        <p14:creationId xmlns:p14="http://schemas.microsoft.com/office/powerpoint/2010/main" val="14111212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Seguimiento de llamadas</a:t>
            </a:r>
          </a:p>
        </p:txBody>
      </p:sp>
      <p:sp>
        <p:nvSpPr>
          <p:cNvPr id="3" name="Marcador de contenido 2"/>
          <p:cNvSpPr>
            <a:spLocks noGrp="1"/>
          </p:cNvSpPr>
          <p:nvPr>
            <p:ph idx="1"/>
          </p:nvPr>
        </p:nvSpPr>
        <p:spPr>
          <a:xfrm>
            <a:off x="457200" y="1600200"/>
            <a:ext cx="8229600" cy="4709120"/>
          </a:xfrm>
        </p:spPr>
        <p:txBody>
          <a:bodyPr>
            <a:normAutofit fontScale="62500" lnSpcReduction="20000"/>
          </a:bodyPr>
          <a:lstStyle/>
          <a:p>
            <a:r>
              <a:rPr lang="es-ES" dirty="0"/>
              <a:t>El proxi del espía añade la propiedad </a:t>
            </a:r>
            <a:r>
              <a:rPr lang="es-ES" dirty="0" err="1"/>
              <a:t>calls</a:t>
            </a:r>
            <a:r>
              <a:rPr lang="es-ES" dirty="0"/>
              <a:t> que permite:</a:t>
            </a:r>
          </a:p>
          <a:p>
            <a:pPr lvl="1"/>
            <a:r>
              <a:rPr lang="es-ES" dirty="0" err="1"/>
              <a:t>all</a:t>
            </a:r>
            <a:r>
              <a:rPr lang="es-ES" dirty="0"/>
              <a:t>(): Obtener la matriz de llamadas sin procesar para este espía.</a:t>
            </a:r>
          </a:p>
          <a:p>
            <a:pPr lvl="1"/>
            <a:r>
              <a:rPr lang="es-ES" dirty="0" err="1"/>
              <a:t>allArgs</a:t>
            </a:r>
            <a:r>
              <a:rPr lang="es-ES" dirty="0"/>
              <a:t>(): Obtener todos los argumentos para cada invocación de este espía en el orden en que fueron recibidos.</a:t>
            </a:r>
          </a:p>
          <a:p>
            <a:pPr lvl="1"/>
            <a:r>
              <a:rPr lang="es-ES" dirty="0" err="1"/>
              <a:t>any</a:t>
            </a:r>
            <a:r>
              <a:rPr lang="es-ES" dirty="0"/>
              <a:t>(): Comprobar si se ha invocado este espía.</a:t>
            </a:r>
          </a:p>
          <a:p>
            <a:pPr lvl="1"/>
            <a:r>
              <a:rPr lang="es-ES" dirty="0" err="1"/>
              <a:t>argsFor</a:t>
            </a:r>
            <a:r>
              <a:rPr lang="es-ES" dirty="0"/>
              <a:t>(índice): Obtener los argumentos que se pasaron a una invocación específica de este espía.</a:t>
            </a:r>
          </a:p>
          <a:p>
            <a:pPr lvl="1"/>
            <a:r>
              <a:rPr lang="es-ES" dirty="0" err="1"/>
              <a:t>count</a:t>
            </a:r>
            <a:r>
              <a:rPr lang="es-ES" dirty="0"/>
              <a:t>(): Obtener el número de invocaciones de este espía.</a:t>
            </a:r>
          </a:p>
          <a:p>
            <a:pPr lvl="1"/>
            <a:r>
              <a:rPr lang="es-ES" dirty="0" err="1"/>
              <a:t>first</a:t>
            </a:r>
            <a:r>
              <a:rPr lang="es-ES" dirty="0"/>
              <a:t>(): Obtener la primera invocación de este espía.</a:t>
            </a:r>
          </a:p>
          <a:p>
            <a:pPr lvl="1"/>
            <a:r>
              <a:rPr lang="es-ES" dirty="0" err="1"/>
              <a:t>mostRecent</a:t>
            </a:r>
            <a:r>
              <a:rPr lang="es-ES" dirty="0"/>
              <a:t>(): Obtener la invocación más reciente de este espía.</a:t>
            </a:r>
          </a:p>
          <a:p>
            <a:pPr lvl="1"/>
            <a:r>
              <a:rPr lang="es-ES" dirty="0" err="1"/>
              <a:t>reset</a:t>
            </a:r>
            <a:r>
              <a:rPr lang="es-ES" dirty="0"/>
              <a:t>(): Restablecer el espía como si nunca se hubiera llamado.</a:t>
            </a:r>
          </a:p>
          <a:p>
            <a:pPr lvl="1"/>
            <a:r>
              <a:rPr lang="es-ES" dirty="0" err="1"/>
              <a:t>saveArgumentsByValue</a:t>
            </a:r>
            <a:r>
              <a:rPr lang="es-ES" dirty="0"/>
              <a:t>(): Establecer que se haga un clon superficial de argumentos pasados a cada invocación.</a:t>
            </a:r>
          </a:p>
          <a:p>
            <a:pPr lvl="7"/>
            <a:endParaRPr lang="es-ES" dirty="0"/>
          </a:p>
          <a:p>
            <a:pPr marL="800100" lvl="2" indent="0">
              <a:buNone/>
            </a:pPr>
            <a:r>
              <a:rPr lang="es-ES" dirty="0" err="1"/>
              <a:t>spyOn</a:t>
            </a:r>
            <a:r>
              <a:rPr lang="es-ES" dirty="0"/>
              <a:t>(</a:t>
            </a:r>
            <a:r>
              <a:rPr lang="es-ES" dirty="0" err="1"/>
              <a:t>foo</a:t>
            </a:r>
            <a:r>
              <a:rPr lang="es-ES" dirty="0"/>
              <a:t>, '</a:t>
            </a:r>
            <a:r>
              <a:rPr lang="es-ES" dirty="0" err="1"/>
              <a:t>setBar</a:t>
            </a:r>
            <a:r>
              <a:rPr lang="es-ES" dirty="0"/>
              <a:t>');</a:t>
            </a:r>
          </a:p>
          <a:p>
            <a:pPr marL="800100" lvl="2" indent="0">
              <a:buNone/>
            </a:pPr>
            <a:r>
              <a:rPr lang="es-ES" dirty="0" err="1"/>
              <a:t>expect</a:t>
            </a:r>
            <a:r>
              <a:rPr lang="es-ES" dirty="0"/>
              <a:t>(</a:t>
            </a:r>
            <a:r>
              <a:rPr lang="es-ES" dirty="0" err="1"/>
              <a:t>foo.setBar.calls.any</a:t>
            </a:r>
            <a:r>
              <a:rPr lang="es-ES" dirty="0"/>
              <a:t>()).</a:t>
            </a:r>
            <a:r>
              <a:rPr lang="es-ES" dirty="0" err="1"/>
              <a:t>toEqual</a:t>
            </a:r>
            <a:r>
              <a:rPr lang="es-ES" dirty="0"/>
              <a:t>(false);</a:t>
            </a:r>
          </a:p>
          <a:p>
            <a:pPr marL="800100" lvl="2" indent="0">
              <a:buNone/>
            </a:pPr>
            <a:r>
              <a:rPr lang="es-ES" dirty="0" err="1"/>
              <a:t>foo.setBar</a:t>
            </a:r>
            <a:r>
              <a:rPr lang="es-ES" dirty="0"/>
              <a:t>();</a:t>
            </a:r>
          </a:p>
          <a:p>
            <a:pPr marL="800100" lvl="2" indent="0">
              <a:buNone/>
            </a:pPr>
            <a:r>
              <a:rPr lang="es-ES" dirty="0" err="1"/>
              <a:t>expect</a:t>
            </a:r>
            <a:r>
              <a:rPr lang="es-ES" dirty="0"/>
              <a:t>(</a:t>
            </a:r>
            <a:r>
              <a:rPr lang="es-ES" dirty="0" err="1"/>
              <a:t>foo.setBar.calls.count</a:t>
            </a:r>
            <a:r>
              <a:rPr lang="es-ES" dirty="0"/>
              <a:t>()).</a:t>
            </a:r>
            <a:r>
              <a:rPr lang="es-ES" dirty="0" err="1"/>
              <a:t>toBy</a:t>
            </a:r>
            <a:r>
              <a:rPr lang="es-ES" dirty="0"/>
              <a:t>(1);</a:t>
            </a:r>
          </a:p>
        </p:txBody>
      </p:sp>
    </p:spTree>
    <p:extLst>
      <p:ext uri="{BB962C8B-B14F-4D97-AF65-F5344CB8AC3E}">
        <p14:creationId xmlns:p14="http://schemas.microsoft.com/office/powerpoint/2010/main" val="38136386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Cambiar comportamiento</a:t>
            </a:r>
          </a:p>
        </p:txBody>
      </p:sp>
      <p:sp>
        <p:nvSpPr>
          <p:cNvPr id="3" name="Marcador de contenido 2"/>
          <p:cNvSpPr>
            <a:spLocks noGrp="1"/>
          </p:cNvSpPr>
          <p:nvPr>
            <p:ph idx="1"/>
          </p:nvPr>
        </p:nvSpPr>
        <p:spPr/>
        <p:txBody>
          <a:bodyPr>
            <a:normAutofit fontScale="62500" lnSpcReduction="20000"/>
          </a:bodyPr>
          <a:lstStyle/>
          <a:p>
            <a:r>
              <a:rPr lang="es-ES" dirty="0"/>
              <a:t>Adicionalmente el proxi del espía puede añadir los siguientes comportamiento:</a:t>
            </a:r>
          </a:p>
          <a:p>
            <a:pPr lvl="1"/>
            <a:r>
              <a:rPr lang="es-ES" dirty="0" err="1"/>
              <a:t>callFake</a:t>
            </a:r>
            <a:r>
              <a:rPr lang="es-ES" dirty="0"/>
              <a:t>(</a:t>
            </a:r>
            <a:r>
              <a:rPr lang="es-ES" dirty="0" err="1"/>
              <a:t>fn</a:t>
            </a:r>
            <a:r>
              <a:rPr lang="es-ES" dirty="0"/>
              <a:t>): Llamar a una implementación falsa cuando se invoca.</a:t>
            </a:r>
          </a:p>
          <a:p>
            <a:pPr lvl="1"/>
            <a:r>
              <a:rPr lang="es-ES" dirty="0" err="1"/>
              <a:t>callThrough</a:t>
            </a:r>
            <a:r>
              <a:rPr lang="es-ES" dirty="0"/>
              <a:t>(): Llamar a la implementación real cuando se invoca.</a:t>
            </a:r>
          </a:p>
          <a:p>
            <a:pPr lvl="1"/>
            <a:r>
              <a:rPr lang="es-ES" dirty="0" err="1"/>
              <a:t>exec</a:t>
            </a:r>
            <a:r>
              <a:rPr lang="es-ES" dirty="0"/>
              <a:t>(): Ejecutar la estrategia de espionaje actual.</a:t>
            </a:r>
          </a:p>
          <a:p>
            <a:pPr lvl="1"/>
            <a:r>
              <a:rPr lang="es-ES" dirty="0" err="1"/>
              <a:t>identity</a:t>
            </a:r>
            <a:r>
              <a:rPr lang="es-ES" dirty="0"/>
              <a:t>(): Devolver la información de identificación para el espía.</a:t>
            </a:r>
          </a:p>
          <a:p>
            <a:pPr lvl="1"/>
            <a:r>
              <a:rPr lang="es-ES" dirty="0" err="1"/>
              <a:t>returnValue</a:t>
            </a:r>
            <a:r>
              <a:rPr lang="es-ES" dirty="0"/>
              <a:t>(valor): Devolver un valor cuando se invoca.</a:t>
            </a:r>
          </a:p>
          <a:p>
            <a:pPr lvl="1"/>
            <a:r>
              <a:rPr lang="es-ES" dirty="0" err="1"/>
              <a:t>returnValues</a:t>
            </a:r>
            <a:r>
              <a:rPr lang="es-ES" dirty="0"/>
              <a:t>(... </a:t>
            </a:r>
            <a:r>
              <a:rPr lang="es-ES" dirty="0" err="1"/>
              <a:t>values</a:t>
            </a:r>
            <a:r>
              <a:rPr lang="es-ES" dirty="0"/>
              <a:t>): Devolver uno de los valores especificados (secuencialmente) cada vez que se invoca el espía.</a:t>
            </a:r>
          </a:p>
          <a:p>
            <a:pPr lvl="1"/>
            <a:r>
              <a:rPr lang="es-ES" dirty="0" err="1"/>
              <a:t>stub</a:t>
            </a:r>
            <a:r>
              <a:rPr lang="es-ES" dirty="0"/>
              <a:t>(): No haga nada cuando se invoca. Este es el valor predeterminado.</a:t>
            </a:r>
          </a:p>
          <a:p>
            <a:pPr lvl="1"/>
            <a:r>
              <a:rPr lang="es-ES" dirty="0" err="1"/>
              <a:t>throwError</a:t>
            </a:r>
            <a:r>
              <a:rPr lang="es-ES" dirty="0"/>
              <a:t>(algo): Lanzar un error cuando se invoca.</a:t>
            </a:r>
          </a:p>
          <a:p>
            <a:pPr lvl="5"/>
            <a:endParaRPr lang="es-ES" dirty="0"/>
          </a:p>
          <a:p>
            <a:pPr marL="857250" lvl="2" indent="0">
              <a:buNone/>
            </a:pPr>
            <a:r>
              <a:rPr lang="es-ES" dirty="0" err="1"/>
              <a:t>spyOn</a:t>
            </a:r>
            <a:r>
              <a:rPr lang="es-ES" dirty="0"/>
              <a:t>(</a:t>
            </a:r>
            <a:r>
              <a:rPr lang="es-ES" dirty="0" err="1"/>
              <a:t>foo</a:t>
            </a:r>
            <a:r>
              <a:rPr lang="es-ES" dirty="0"/>
              <a:t>, "</a:t>
            </a:r>
            <a:r>
              <a:rPr lang="es-ES" dirty="0" err="1"/>
              <a:t>getBar</a:t>
            </a:r>
            <a:r>
              <a:rPr lang="es-ES" dirty="0"/>
              <a:t>").</a:t>
            </a:r>
            <a:r>
              <a:rPr lang="es-ES" dirty="0" err="1"/>
              <a:t>and.returnValue</a:t>
            </a:r>
            <a:r>
              <a:rPr lang="es-ES" dirty="0"/>
              <a:t>(745);</a:t>
            </a:r>
          </a:p>
          <a:p>
            <a:pPr marL="857250" lvl="2" indent="0">
              <a:buNone/>
            </a:pPr>
            <a:r>
              <a:rPr lang="es-ES" dirty="0" err="1"/>
              <a:t>spyOn</a:t>
            </a:r>
            <a:r>
              <a:rPr lang="es-ES" dirty="0"/>
              <a:t>(</a:t>
            </a:r>
            <a:r>
              <a:rPr lang="es-ES" dirty="0" err="1"/>
              <a:t>foo</a:t>
            </a:r>
            <a:r>
              <a:rPr lang="es-ES" dirty="0"/>
              <a:t>, "</a:t>
            </a:r>
            <a:r>
              <a:rPr lang="es-ES" dirty="0" err="1"/>
              <a:t>getBar</a:t>
            </a:r>
            <a:r>
              <a:rPr lang="es-ES" dirty="0"/>
              <a:t>").</a:t>
            </a:r>
            <a:r>
              <a:rPr lang="es-ES" dirty="0" err="1"/>
              <a:t>and.callFake</a:t>
            </a:r>
            <a:r>
              <a:rPr lang="es-ES" dirty="0"/>
              <a:t>(</a:t>
            </a:r>
            <a:r>
              <a:rPr lang="es-ES" dirty="0" err="1"/>
              <a:t>function</a:t>
            </a:r>
            <a:r>
              <a:rPr lang="es-ES" dirty="0"/>
              <a:t>(</a:t>
            </a:r>
            <a:r>
              <a:rPr lang="es-ES" dirty="0" err="1"/>
              <a:t>arguments</a:t>
            </a:r>
            <a:r>
              <a:rPr lang="es-ES" dirty="0"/>
              <a:t>, can, be, </a:t>
            </a:r>
            <a:r>
              <a:rPr lang="es-ES" dirty="0" err="1"/>
              <a:t>received</a:t>
            </a:r>
            <a:r>
              <a:rPr lang="es-ES" dirty="0"/>
              <a:t>) {</a:t>
            </a:r>
          </a:p>
          <a:p>
            <a:pPr marL="857250" lvl="2" indent="0">
              <a:buNone/>
            </a:pPr>
            <a:r>
              <a:rPr lang="es-ES" dirty="0"/>
              <a:t>   </a:t>
            </a:r>
            <a:r>
              <a:rPr lang="es-ES" dirty="0" err="1"/>
              <a:t>return</a:t>
            </a:r>
            <a:r>
              <a:rPr lang="es-ES" dirty="0"/>
              <a:t> 745;</a:t>
            </a:r>
          </a:p>
          <a:p>
            <a:pPr marL="857250" lvl="2" indent="0">
              <a:buNone/>
            </a:pPr>
            <a:r>
              <a:rPr lang="es-ES" dirty="0"/>
              <a:t>});</a:t>
            </a:r>
          </a:p>
          <a:p>
            <a:pPr marL="857250" lvl="2" indent="0">
              <a:buNone/>
            </a:pPr>
            <a:r>
              <a:rPr lang="es-ES" dirty="0" err="1"/>
              <a:t>spyOn</a:t>
            </a:r>
            <a:r>
              <a:rPr lang="es-ES" dirty="0"/>
              <a:t>(</a:t>
            </a:r>
            <a:r>
              <a:rPr lang="es-ES" dirty="0" err="1"/>
              <a:t>foo</a:t>
            </a:r>
            <a:r>
              <a:rPr lang="es-ES" dirty="0"/>
              <a:t>, "</a:t>
            </a:r>
            <a:r>
              <a:rPr lang="es-ES" dirty="0" err="1"/>
              <a:t>forbidden</a:t>
            </a:r>
            <a:r>
              <a:rPr lang="es-ES" dirty="0"/>
              <a:t>").</a:t>
            </a:r>
            <a:r>
              <a:rPr lang="es-ES" dirty="0" err="1"/>
              <a:t>and.throwError</a:t>
            </a:r>
            <a:r>
              <a:rPr lang="es-ES" dirty="0"/>
              <a:t>("</a:t>
            </a:r>
            <a:r>
              <a:rPr lang="es-ES" dirty="0" err="1"/>
              <a:t>quux</a:t>
            </a:r>
            <a:r>
              <a:rPr lang="es-ES" dirty="0"/>
              <a:t>");</a:t>
            </a:r>
          </a:p>
          <a:p>
            <a:pPr marL="457200" lvl="1" indent="0">
              <a:buNone/>
            </a:pPr>
            <a:endParaRPr lang="es-ES" dirty="0"/>
          </a:p>
          <a:p>
            <a:endParaRPr lang="es-ES" dirty="0"/>
          </a:p>
        </p:txBody>
      </p:sp>
    </p:spTree>
    <p:extLst>
      <p:ext uri="{BB962C8B-B14F-4D97-AF65-F5344CB8AC3E}">
        <p14:creationId xmlns:p14="http://schemas.microsoft.com/office/powerpoint/2010/main" val="23412104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Karma</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Karma es una herramienta de línea de comandos JavaScript que se puede utilizar para generar un servidor web que carga el código fuente de la aplicación y ejecuta sus pruebas. </a:t>
            </a:r>
          </a:p>
          <a:p>
            <a:r>
              <a:rPr lang="es-ES" dirty="0"/>
              <a:t>Puede configurar Karma para funcionar contra una serie de navegadores, que es útil para estar seguro de que la aplicación funciona en todos los navegadores que necesita soportar. </a:t>
            </a:r>
          </a:p>
          <a:p>
            <a:r>
              <a:rPr lang="es-ES" dirty="0"/>
              <a:t>Karma se ejecuta en la línea de comandos y mostrará los resultados de sus pruebas en la línea de comandos una vez que se ejecute en el navegador. </a:t>
            </a:r>
          </a:p>
          <a:p>
            <a:r>
              <a:rPr lang="es-ES" dirty="0"/>
              <a:t>Karma es una aplicación </a:t>
            </a:r>
            <a:r>
              <a:rPr lang="es-ES" dirty="0" err="1"/>
              <a:t>NodeJS</a:t>
            </a:r>
            <a:r>
              <a:rPr lang="es-ES" dirty="0"/>
              <a:t>, y debe ser instalado a través de </a:t>
            </a:r>
            <a:r>
              <a:rPr lang="es-ES" dirty="0" err="1"/>
              <a:t>npm</a:t>
            </a:r>
            <a:r>
              <a:rPr lang="es-ES" dirty="0"/>
              <a:t>:</a:t>
            </a:r>
          </a:p>
          <a:p>
            <a:pPr lvl="1"/>
            <a:r>
              <a:rPr lang="es-ES" dirty="0" err="1"/>
              <a:t>npm</a:t>
            </a:r>
            <a:r>
              <a:rPr lang="es-ES" dirty="0"/>
              <a:t> </a:t>
            </a:r>
            <a:r>
              <a:rPr lang="es-ES" dirty="0" err="1"/>
              <a:t>install</a:t>
            </a:r>
            <a:r>
              <a:rPr lang="es-ES" dirty="0"/>
              <a:t> karma karma-</a:t>
            </a:r>
            <a:r>
              <a:rPr lang="es-ES" dirty="0" err="1"/>
              <a:t>jasmine</a:t>
            </a:r>
            <a:r>
              <a:rPr lang="es-ES" dirty="0"/>
              <a:t> </a:t>
            </a:r>
            <a:r>
              <a:rPr lang="es-ES" dirty="0" err="1"/>
              <a:t>jasmine-core</a:t>
            </a:r>
            <a:r>
              <a:rPr lang="es-ES" dirty="0"/>
              <a:t> karma-</a:t>
            </a:r>
            <a:r>
              <a:rPr lang="es-ES" dirty="0" err="1"/>
              <a:t>chrome</a:t>
            </a:r>
            <a:r>
              <a:rPr lang="es-ES" dirty="0"/>
              <a:t>-</a:t>
            </a:r>
            <a:r>
              <a:rPr lang="es-ES" dirty="0" err="1"/>
              <a:t>launcher</a:t>
            </a:r>
            <a:r>
              <a:rPr lang="es-ES" dirty="0"/>
              <a:t> --</a:t>
            </a:r>
            <a:r>
              <a:rPr lang="es-ES" dirty="0" err="1"/>
              <a:t>save-dev</a:t>
            </a:r>
            <a:endParaRPr lang="es-ES" dirty="0"/>
          </a:p>
          <a:p>
            <a:pPr lvl="1"/>
            <a:r>
              <a:rPr lang="es-ES" dirty="0" err="1"/>
              <a:t>npm</a:t>
            </a:r>
            <a:r>
              <a:rPr lang="es-ES" dirty="0"/>
              <a:t> </a:t>
            </a:r>
            <a:r>
              <a:rPr lang="es-ES" dirty="0" err="1"/>
              <a:t>install</a:t>
            </a:r>
            <a:r>
              <a:rPr lang="es-ES" dirty="0"/>
              <a:t> -g karma-cli</a:t>
            </a:r>
          </a:p>
        </p:txBody>
      </p:sp>
    </p:spTree>
    <p:extLst>
      <p:ext uri="{BB962C8B-B14F-4D97-AF65-F5344CB8AC3E}">
        <p14:creationId xmlns:p14="http://schemas.microsoft.com/office/powerpoint/2010/main" val="174089312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Configuración</a:t>
            </a:r>
          </a:p>
        </p:txBody>
      </p:sp>
      <p:sp>
        <p:nvSpPr>
          <p:cNvPr id="3" name="Marcador de contenido 2"/>
          <p:cNvSpPr>
            <a:spLocks noGrp="1"/>
          </p:cNvSpPr>
          <p:nvPr>
            <p:ph idx="1"/>
          </p:nvPr>
        </p:nvSpPr>
        <p:spPr/>
        <p:txBody>
          <a:bodyPr>
            <a:normAutofit fontScale="62500" lnSpcReduction="20000"/>
          </a:bodyPr>
          <a:lstStyle/>
          <a:p>
            <a:r>
              <a:rPr lang="es-ES" dirty="0"/>
              <a:t>Creación del fichero karma.config.js</a:t>
            </a:r>
          </a:p>
          <a:p>
            <a:pPr lvl="1"/>
            <a:r>
              <a:rPr lang="es-ES" dirty="0"/>
              <a:t>karma </a:t>
            </a:r>
            <a:r>
              <a:rPr lang="es-ES" dirty="0" err="1"/>
              <a:t>init</a:t>
            </a:r>
            <a:endParaRPr lang="es-ES" dirty="0"/>
          </a:p>
          <a:p>
            <a:r>
              <a:rPr lang="es-ES" dirty="0"/>
              <a:t>Parámetros de configuración:</a:t>
            </a:r>
          </a:p>
          <a:p>
            <a:pPr lvl="1"/>
            <a:r>
              <a:rPr lang="es-ES" dirty="0" err="1"/>
              <a:t>basePath</a:t>
            </a:r>
            <a:r>
              <a:rPr lang="es-ES" dirty="0"/>
              <a:t>: '.',</a:t>
            </a:r>
          </a:p>
          <a:p>
            <a:pPr lvl="1"/>
            <a:r>
              <a:rPr lang="es-ES" dirty="0" err="1"/>
              <a:t>frameworks</a:t>
            </a:r>
            <a:r>
              <a:rPr lang="es-ES" dirty="0"/>
              <a:t>: ['</a:t>
            </a:r>
            <a:r>
              <a:rPr lang="es-ES" dirty="0" err="1"/>
              <a:t>jasmine</a:t>
            </a:r>
            <a:r>
              <a:rPr lang="es-ES" dirty="0"/>
              <a:t>'],</a:t>
            </a:r>
          </a:p>
          <a:p>
            <a:pPr lvl="1"/>
            <a:r>
              <a:rPr lang="es-ES" dirty="0"/>
              <a:t>files: [</a:t>
            </a:r>
          </a:p>
          <a:p>
            <a:pPr marL="457200" lvl="1" indent="0">
              <a:buNone/>
            </a:pPr>
            <a:r>
              <a:rPr lang="es-ES" dirty="0"/>
              <a:t>      'app/</a:t>
            </a:r>
            <a:r>
              <a:rPr lang="es-ES" dirty="0" err="1"/>
              <a:t>js</a:t>
            </a:r>
            <a:r>
              <a:rPr lang="es-ES" dirty="0"/>
              <a:t>/</a:t>
            </a:r>
            <a:r>
              <a:rPr lang="es-ES" dirty="0" err="1"/>
              <a:t>vendors</a:t>
            </a:r>
            <a:r>
              <a:rPr lang="es-ES" dirty="0"/>
              <a:t>/angular/angular.js',</a:t>
            </a:r>
          </a:p>
          <a:p>
            <a:pPr marL="457200" lvl="1" indent="0">
              <a:buNone/>
            </a:pPr>
            <a:r>
              <a:rPr lang="es-ES" dirty="0"/>
              <a:t>      'app/</a:t>
            </a:r>
            <a:r>
              <a:rPr lang="es-ES" dirty="0" err="1"/>
              <a:t>js</a:t>
            </a:r>
            <a:r>
              <a:rPr lang="es-ES" dirty="0"/>
              <a:t>/</a:t>
            </a:r>
            <a:r>
              <a:rPr lang="es-ES" dirty="0" err="1"/>
              <a:t>vendors</a:t>
            </a:r>
            <a:r>
              <a:rPr lang="es-ES" dirty="0"/>
              <a:t>/angular/angular-mocks.js',</a:t>
            </a:r>
          </a:p>
          <a:p>
            <a:pPr marL="457200" lvl="1" indent="0">
              <a:buNone/>
            </a:pPr>
            <a:r>
              <a:rPr lang="es-ES" dirty="0"/>
              <a:t>      'app/**/*.</a:t>
            </a:r>
            <a:r>
              <a:rPr lang="es-ES" dirty="0" err="1"/>
              <a:t>js</a:t>
            </a:r>
            <a:r>
              <a:rPr lang="es-ES" dirty="0"/>
              <a:t>',</a:t>
            </a:r>
          </a:p>
          <a:p>
            <a:pPr marL="457200" lvl="1" indent="0">
              <a:buNone/>
            </a:pPr>
            <a:r>
              <a:rPr lang="es-ES" dirty="0"/>
              <a:t>      'test/**/*.</a:t>
            </a:r>
            <a:r>
              <a:rPr lang="es-ES" dirty="0" err="1"/>
              <a:t>js</a:t>
            </a:r>
            <a:r>
              <a:rPr lang="es-ES" dirty="0"/>
              <a:t>',</a:t>
            </a:r>
          </a:p>
          <a:p>
            <a:pPr marL="457200" lvl="1" indent="0">
              <a:buNone/>
            </a:pPr>
            <a:r>
              <a:rPr lang="es-ES" dirty="0"/>
              <a:t>    ],</a:t>
            </a:r>
          </a:p>
          <a:p>
            <a:pPr lvl="1"/>
            <a:r>
              <a:rPr lang="fr-FR" dirty="0"/>
              <a:t>port: 9876,</a:t>
            </a:r>
          </a:p>
          <a:p>
            <a:pPr lvl="1"/>
            <a:r>
              <a:rPr lang="es-ES" dirty="0"/>
              <a:t>browsers: ['Chrome'],</a:t>
            </a:r>
          </a:p>
          <a:p>
            <a:r>
              <a:rPr lang="es-ES" dirty="0"/>
              <a:t>Lanzar el servidor:</a:t>
            </a:r>
          </a:p>
          <a:p>
            <a:pPr lvl="1"/>
            <a:r>
              <a:rPr lang="es-ES" dirty="0"/>
              <a:t>karma </a:t>
            </a:r>
            <a:r>
              <a:rPr lang="es-ES" dirty="0" err="1"/>
              <a:t>start</a:t>
            </a:r>
            <a:endParaRPr lang="es-ES" dirty="0"/>
          </a:p>
        </p:txBody>
      </p:sp>
    </p:spTree>
    <p:extLst>
      <p:ext uri="{BB962C8B-B14F-4D97-AF65-F5344CB8AC3E}">
        <p14:creationId xmlns:p14="http://schemas.microsoft.com/office/powerpoint/2010/main" val="264917372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Generar informes de cobertura de código</a:t>
            </a:r>
          </a:p>
        </p:txBody>
      </p:sp>
      <p:sp>
        <p:nvSpPr>
          <p:cNvPr id="3" name="Marcador de contenido 2"/>
          <p:cNvSpPr>
            <a:spLocks noGrp="1"/>
          </p:cNvSpPr>
          <p:nvPr>
            <p:ph idx="1"/>
          </p:nvPr>
        </p:nvSpPr>
        <p:spPr/>
        <p:txBody>
          <a:bodyPr>
            <a:normAutofit fontScale="85000" lnSpcReduction="10000"/>
          </a:bodyPr>
          <a:lstStyle/>
          <a:p>
            <a:r>
              <a:rPr lang="es-ES" dirty="0"/>
              <a:t>Por defecto Karma nos proporciona un informe al que llama </a:t>
            </a:r>
            <a:r>
              <a:rPr lang="es-ES" dirty="0" err="1"/>
              <a:t>progress</a:t>
            </a:r>
            <a:r>
              <a:rPr lang="es-ES" dirty="0"/>
              <a:t>, que no es más que la salida por consola que nos indica qué ha sucedido con nuestros </a:t>
            </a:r>
            <a:r>
              <a:rPr lang="es-ES" dirty="0" err="1"/>
              <a:t>tests</a:t>
            </a:r>
            <a:r>
              <a:rPr lang="es-ES" dirty="0"/>
              <a:t>. </a:t>
            </a:r>
          </a:p>
          <a:p>
            <a:r>
              <a:rPr lang="es-ES" dirty="0"/>
              <a:t>Podemos añadir otros, como karma-</a:t>
            </a:r>
            <a:r>
              <a:rPr lang="es-ES" dirty="0" err="1"/>
              <a:t>coverage</a:t>
            </a:r>
            <a:r>
              <a:rPr lang="es-ES" dirty="0"/>
              <a:t>: con el que generaremos informes visuales (</a:t>
            </a:r>
            <a:r>
              <a:rPr lang="es-ES" dirty="0" err="1"/>
              <a:t>html</a:t>
            </a:r>
            <a:r>
              <a:rPr lang="es-ES" dirty="0"/>
              <a:t>) mostrando el porcentaje de código cubierto por nuestros </a:t>
            </a:r>
            <a:r>
              <a:rPr lang="es-ES" dirty="0" err="1"/>
              <a:t>tests</a:t>
            </a:r>
            <a:r>
              <a:rPr lang="es-ES" dirty="0"/>
              <a:t>. </a:t>
            </a:r>
          </a:p>
          <a:p>
            <a:r>
              <a:rPr lang="es-ES" dirty="0"/>
              <a:t>Para instalar los generadores:</a:t>
            </a:r>
          </a:p>
          <a:p>
            <a:pPr lvl="1"/>
            <a:r>
              <a:rPr lang="es-ES" dirty="0" err="1"/>
              <a:t>npm</a:t>
            </a:r>
            <a:r>
              <a:rPr lang="es-ES" dirty="0"/>
              <a:t> </a:t>
            </a:r>
            <a:r>
              <a:rPr lang="es-ES" dirty="0" err="1"/>
              <a:t>install</a:t>
            </a:r>
            <a:r>
              <a:rPr lang="es-ES" dirty="0"/>
              <a:t> karma-</a:t>
            </a:r>
            <a:r>
              <a:rPr lang="es-ES" dirty="0" err="1"/>
              <a:t>coverage</a:t>
            </a:r>
            <a:r>
              <a:rPr lang="es-ES" dirty="0"/>
              <a:t> --</a:t>
            </a:r>
            <a:r>
              <a:rPr lang="es-ES" dirty="0" err="1"/>
              <a:t>save-dev</a:t>
            </a:r>
            <a:endParaRPr lang="es-ES" dirty="0"/>
          </a:p>
          <a:p>
            <a:r>
              <a:rPr lang="es-ES" dirty="0"/>
              <a:t>Una vez configurado el fichero karma.conf.js se arranca con:</a:t>
            </a:r>
          </a:p>
          <a:p>
            <a:pPr lvl="1"/>
            <a:r>
              <a:rPr lang="en-US" dirty="0"/>
              <a:t>karma start karma.conf.js --reporters </a:t>
            </a:r>
            <a:r>
              <a:rPr lang="en-US" dirty="0" err="1"/>
              <a:t>progress,coverage</a:t>
            </a:r>
            <a:endParaRPr lang="es-ES" dirty="0"/>
          </a:p>
          <a:p>
            <a:endParaRPr lang="es-ES" dirty="0"/>
          </a:p>
        </p:txBody>
      </p:sp>
    </p:spTree>
    <p:extLst>
      <p:ext uri="{BB962C8B-B14F-4D97-AF65-F5344CB8AC3E}">
        <p14:creationId xmlns:p14="http://schemas.microsoft.com/office/powerpoint/2010/main" val="396220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TypeScript</a:t>
            </a:r>
          </a:p>
        </p:txBody>
      </p:sp>
      <p:sp>
        <p:nvSpPr>
          <p:cNvPr id="3" name="Content Placeholder 2"/>
          <p:cNvSpPr>
            <a:spLocks noGrp="1"/>
          </p:cNvSpPr>
          <p:nvPr>
            <p:ph idx="1"/>
          </p:nvPr>
        </p:nvSpPr>
        <p:spPr/>
        <p:txBody>
          <a:bodyPr>
            <a:normAutofit fontScale="92500" lnSpcReduction="10000"/>
          </a:bodyPr>
          <a:lstStyle/>
          <a:p>
            <a:r>
              <a:rPr lang="en-US" dirty="0"/>
              <a:t>Designed by Microsoft</a:t>
            </a:r>
          </a:p>
          <a:p>
            <a:r>
              <a:rPr lang="en-US" dirty="0"/>
              <a:t>Author: </a:t>
            </a:r>
            <a:r>
              <a:rPr lang="en-US"/>
              <a:t>Anders Hejlsberg (C</a:t>
            </a:r>
            <a:r>
              <a:rPr lang="en-US" dirty="0"/>
              <a:t>#, Delphi, Turbo Pascal)</a:t>
            </a:r>
          </a:p>
          <a:p>
            <a:r>
              <a:rPr lang="en-US" dirty="0"/>
              <a:t>First appeared: October 1, 2012</a:t>
            </a:r>
          </a:p>
          <a:p>
            <a:r>
              <a:rPr lang="en-US" dirty="0"/>
              <a:t>License: Apache License 2.0</a:t>
            </a:r>
          </a:p>
          <a:p>
            <a:r>
              <a:rPr lang="en-US" dirty="0"/>
              <a:t>Strict superset of JavaScript</a:t>
            </a:r>
          </a:p>
          <a:p>
            <a:r>
              <a:rPr lang="en-US" dirty="0"/>
              <a:t>Strongly-typed</a:t>
            </a:r>
          </a:p>
          <a:p>
            <a:r>
              <a:rPr lang="en-US" dirty="0"/>
              <a:t>ECMAScript6 oriented</a:t>
            </a:r>
          </a:p>
          <a:p>
            <a:r>
              <a:rPr lang="en-US" dirty="0"/>
              <a:t>Produces valid ES3, ES5 or ES6 code</a:t>
            </a:r>
          </a:p>
          <a:p>
            <a:endParaRPr lang="en-US" dirty="0"/>
          </a:p>
        </p:txBody>
      </p:sp>
    </p:spTree>
    <p:extLst>
      <p:ext uri="{BB962C8B-B14F-4D97-AF65-F5344CB8AC3E}">
        <p14:creationId xmlns:p14="http://schemas.microsoft.com/office/powerpoint/2010/main" val="390976135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Generar informes de cobertura de código</a:t>
            </a:r>
          </a:p>
        </p:txBody>
      </p:sp>
      <p:sp>
        <p:nvSpPr>
          <p:cNvPr id="3" name="Marcador de contenido 2"/>
          <p:cNvSpPr>
            <a:spLocks noGrp="1"/>
          </p:cNvSpPr>
          <p:nvPr>
            <p:ph idx="1"/>
          </p:nvPr>
        </p:nvSpPr>
        <p:spPr>
          <a:xfrm>
            <a:off x="457200" y="1600200"/>
            <a:ext cx="8229600" cy="4853136"/>
          </a:xfrm>
        </p:spPr>
        <p:txBody>
          <a:bodyPr>
            <a:normAutofit fontScale="70000" lnSpcReduction="20000"/>
          </a:bodyPr>
          <a:lstStyle/>
          <a:p>
            <a:r>
              <a:rPr lang="es-ES" dirty="0"/>
              <a:t>En el fichero karma.conf.js añadiremos o modificaremos las entradas: </a:t>
            </a:r>
          </a:p>
          <a:p>
            <a:pPr marL="400050" lvl="1" indent="0">
              <a:buNone/>
            </a:pPr>
            <a:r>
              <a:rPr lang="es-ES" dirty="0" err="1"/>
              <a:t>reporters</a:t>
            </a:r>
            <a:r>
              <a:rPr lang="es-ES" dirty="0"/>
              <a:t>: ['</a:t>
            </a:r>
            <a:r>
              <a:rPr lang="es-ES" dirty="0" err="1"/>
              <a:t>progress</a:t>
            </a:r>
            <a:r>
              <a:rPr lang="es-ES" dirty="0"/>
              <a:t>', '</a:t>
            </a:r>
            <a:r>
              <a:rPr lang="es-ES" dirty="0" err="1"/>
              <a:t>coverage</a:t>
            </a:r>
            <a:r>
              <a:rPr lang="es-ES" dirty="0"/>
              <a:t>'],</a:t>
            </a:r>
          </a:p>
          <a:p>
            <a:pPr marL="400050" lvl="1" indent="0">
              <a:buNone/>
            </a:pPr>
            <a:r>
              <a:rPr lang="es-ES" dirty="0" err="1"/>
              <a:t>plugins</a:t>
            </a:r>
            <a:r>
              <a:rPr lang="es-ES" dirty="0"/>
              <a:t>: [</a:t>
            </a:r>
          </a:p>
          <a:p>
            <a:pPr marL="400050" lvl="1" indent="0">
              <a:buNone/>
            </a:pPr>
            <a:r>
              <a:rPr lang="es-ES" dirty="0"/>
              <a:t>    'karma-</a:t>
            </a:r>
            <a:r>
              <a:rPr lang="es-ES" dirty="0" err="1"/>
              <a:t>chrome</a:t>
            </a:r>
            <a:r>
              <a:rPr lang="es-ES" dirty="0"/>
              <a:t>-</a:t>
            </a:r>
            <a:r>
              <a:rPr lang="es-ES" dirty="0" err="1"/>
              <a:t>launcher</a:t>
            </a:r>
            <a:r>
              <a:rPr lang="es-ES" dirty="0"/>
              <a:t>',</a:t>
            </a:r>
          </a:p>
          <a:p>
            <a:pPr marL="400050" lvl="1" indent="0">
              <a:buNone/>
            </a:pPr>
            <a:r>
              <a:rPr lang="es-ES" dirty="0"/>
              <a:t>    'karma-</a:t>
            </a:r>
            <a:r>
              <a:rPr lang="es-ES" dirty="0" err="1"/>
              <a:t>jasmine</a:t>
            </a:r>
            <a:r>
              <a:rPr lang="es-ES" dirty="0"/>
              <a:t>',</a:t>
            </a:r>
          </a:p>
          <a:p>
            <a:pPr marL="400050" lvl="1" indent="0">
              <a:buNone/>
            </a:pPr>
            <a:r>
              <a:rPr lang="es-ES" dirty="0"/>
              <a:t>    'karma-</a:t>
            </a:r>
            <a:r>
              <a:rPr lang="es-ES" dirty="0" err="1"/>
              <a:t>coverage</a:t>
            </a:r>
            <a:r>
              <a:rPr lang="es-ES" dirty="0"/>
              <a:t>'</a:t>
            </a:r>
          </a:p>
          <a:p>
            <a:pPr marL="400050" lvl="1" indent="0">
              <a:buNone/>
            </a:pPr>
            <a:r>
              <a:rPr lang="es-ES" dirty="0"/>
              <a:t>],</a:t>
            </a:r>
          </a:p>
          <a:p>
            <a:pPr marL="400050" lvl="1" indent="0">
              <a:buNone/>
            </a:pPr>
            <a:r>
              <a:rPr lang="es-ES" dirty="0" err="1"/>
              <a:t>preprocessors</a:t>
            </a:r>
            <a:r>
              <a:rPr lang="es-ES" dirty="0"/>
              <a:t>: {</a:t>
            </a:r>
          </a:p>
          <a:p>
            <a:pPr marL="400050" lvl="1" indent="0">
              <a:buNone/>
            </a:pPr>
            <a:r>
              <a:rPr lang="es-ES" dirty="0"/>
              <a:t>    'app/</a:t>
            </a:r>
            <a:r>
              <a:rPr lang="es-ES" dirty="0" err="1"/>
              <a:t>js</a:t>
            </a:r>
            <a:r>
              <a:rPr lang="es-ES" dirty="0"/>
              <a:t>/**/*.</a:t>
            </a:r>
            <a:r>
              <a:rPr lang="es-ES" dirty="0" err="1"/>
              <a:t>js</a:t>
            </a:r>
            <a:r>
              <a:rPr lang="es-ES" dirty="0"/>
              <a:t>': ['</a:t>
            </a:r>
            <a:r>
              <a:rPr lang="es-ES" dirty="0" err="1"/>
              <a:t>coverage</a:t>
            </a:r>
            <a:r>
              <a:rPr lang="es-ES" dirty="0"/>
              <a:t>']</a:t>
            </a:r>
          </a:p>
          <a:p>
            <a:pPr marL="400050" lvl="1" indent="0">
              <a:buNone/>
            </a:pPr>
            <a:r>
              <a:rPr lang="es-ES" dirty="0"/>
              <a:t>},</a:t>
            </a:r>
          </a:p>
          <a:p>
            <a:pPr marL="400050" lvl="1" indent="0">
              <a:buNone/>
            </a:pPr>
            <a:r>
              <a:rPr lang="es-ES" dirty="0" err="1"/>
              <a:t>coverageReporter</a:t>
            </a:r>
            <a:r>
              <a:rPr lang="es-ES" dirty="0"/>
              <a:t>: {</a:t>
            </a:r>
          </a:p>
          <a:p>
            <a:pPr marL="400050" lvl="1" indent="0">
              <a:buNone/>
            </a:pPr>
            <a:r>
              <a:rPr lang="es-ES" dirty="0"/>
              <a:t>    </a:t>
            </a:r>
            <a:r>
              <a:rPr lang="es-ES" dirty="0" err="1"/>
              <a:t>dir</a:t>
            </a:r>
            <a:r>
              <a:rPr lang="es-ES" dirty="0"/>
              <a:t>: '</a:t>
            </a:r>
            <a:r>
              <a:rPr lang="es-ES" dirty="0" err="1"/>
              <a:t>test_reports</a:t>
            </a:r>
            <a:r>
              <a:rPr lang="es-ES" dirty="0"/>
              <a:t>/',</a:t>
            </a:r>
          </a:p>
          <a:p>
            <a:pPr marL="400050" lvl="1" indent="0">
              <a:buNone/>
            </a:pPr>
            <a:r>
              <a:rPr lang="es-ES" dirty="0"/>
              <a:t>    </a:t>
            </a:r>
            <a:r>
              <a:rPr lang="es-ES" dirty="0" err="1"/>
              <a:t>reporters</a:t>
            </a:r>
            <a:r>
              <a:rPr lang="es-ES" dirty="0"/>
              <a:t>: [ {</a:t>
            </a:r>
            <a:r>
              <a:rPr lang="es-ES" dirty="0" err="1"/>
              <a:t>type</a:t>
            </a:r>
            <a:r>
              <a:rPr lang="es-ES" dirty="0"/>
              <a:t>: '</a:t>
            </a:r>
            <a:r>
              <a:rPr lang="es-ES" dirty="0" err="1"/>
              <a:t>lcov</a:t>
            </a:r>
            <a:r>
              <a:rPr lang="es-ES" dirty="0"/>
              <a:t>', </a:t>
            </a:r>
            <a:r>
              <a:rPr lang="es-ES" dirty="0" err="1"/>
              <a:t>subdir</a:t>
            </a:r>
            <a:r>
              <a:rPr lang="es-ES" dirty="0"/>
              <a:t>: '.'}    ]</a:t>
            </a:r>
          </a:p>
          <a:p>
            <a:pPr marL="400050" lvl="1" indent="0">
              <a:buNone/>
            </a:pPr>
            <a:r>
              <a:rPr lang="es-ES" dirty="0"/>
              <a:t>},</a:t>
            </a:r>
          </a:p>
          <a:p>
            <a:endParaRPr lang="es-ES" dirty="0"/>
          </a:p>
        </p:txBody>
      </p:sp>
    </p:spTree>
    <p:extLst>
      <p:ext uri="{BB962C8B-B14F-4D97-AF65-F5344CB8AC3E}">
        <p14:creationId xmlns:p14="http://schemas.microsoft.com/office/powerpoint/2010/main" val="297529463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Cobertura de código</a:t>
            </a:r>
          </a:p>
        </p:txBody>
      </p:sp>
      <p:sp>
        <p:nvSpPr>
          <p:cNvPr id="3" name="Marcador de contenido 2"/>
          <p:cNvSpPr>
            <a:spLocks noGrp="1"/>
          </p:cNvSpPr>
          <p:nvPr>
            <p:ph idx="1"/>
          </p:nvPr>
        </p:nvSpPr>
        <p:spPr/>
        <p:txBody>
          <a:bodyPr>
            <a:normAutofit fontScale="70000" lnSpcReduction="20000"/>
          </a:bodyPr>
          <a:lstStyle/>
          <a:p>
            <a:r>
              <a:rPr lang="es-ES" dirty="0"/>
              <a:t>Con Angular CLI podemos ejecutar pruebas unitarias y crear informes de cobertura de código. Los informes de cobertura de código nos permiten ver que parte del código ha sido o no probada adecuadamente por nuestras pruebas unitarias.</a:t>
            </a:r>
          </a:p>
          <a:p>
            <a:r>
              <a:rPr lang="es-ES" dirty="0"/>
              <a:t>Para generar el informe de cobertura:</a:t>
            </a:r>
          </a:p>
          <a:p>
            <a:pPr marL="457200" lvl="1" indent="0">
              <a:buNone/>
            </a:pPr>
            <a:r>
              <a:rPr lang="es-ES" dirty="0" err="1"/>
              <a:t>ng</a:t>
            </a:r>
            <a:r>
              <a:rPr lang="es-ES" dirty="0"/>
              <a:t> test --</a:t>
            </a:r>
            <a:r>
              <a:rPr lang="es-ES" dirty="0" err="1"/>
              <a:t>watch</a:t>
            </a:r>
            <a:r>
              <a:rPr lang="es-ES" dirty="0"/>
              <a:t>=false --</a:t>
            </a:r>
            <a:r>
              <a:rPr lang="es-ES" dirty="0" err="1"/>
              <a:t>code-coverage</a:t>
            </a:r>
            <a:endParaRPr lang="es-ES" dirty="0"/>
          </a:p>
          <a:p>
            <a:r>
              <a:rPr lang="es-ES" dirty="0"/>
              <a:t>Una vez que las pruebas se completen, aparecerá una nueva carpeta /</a:t>
            </a:r>
            <a:r>
              <a:rPr lang="es-ES" dirty="0" err="1"/>
              <a:t>coverage</a:t>
            </a:r>
            <a:r>
              <a:rPr lang="es-ES" dirty="0"/>
              <a:t> en el proyecto. Si se abre el archivo index.html en el navegador se debería ver un informe con el código fuente y los valores de cobertura del código.</a:t>
            </a:r>
          </a:p>
          <a:p>
            <a:r>
              <a:rPr lang="es-ES" dirty="0"/>
              <a:t>Usando los porcentajes de cobertura del código, podemos establecer la cantidad de código (instrucciones, líneas, caminos, funciones) que debe ser probado. Depende de cada organización determinar la cantidad de código que deben cubrir las pruebas unitarias.</a:t>
            </a:r>
          </a:p>
        </p:txBody>
      </p:sp>
    </p:spTree>
    <p:extLst>
      <p:ext uri="{BB962C8B-B14F-4D97-AF65-F5344CB8AC3E}">
        <p14:creationId xmlns:p14="http://schemas.microsoft.com/office/powerpoint/2010/main" val="51723456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Cobertura de código</a:t>
            </a:r>
          </a:p>
        </p:txBody>
      </p:sp>
      <p:sp>
        <p:nvSpPr>
          <p:cNvPr id="3" name="Marcador de contenido 2"/>
          <p:cNvSpPr>
            <a:spLocks noGrp="1"/>
          </p:cNvSpPr>
          <p:nvPr>
            <p:ph idx="1"/>
          </p:nvPr>
        </p:nvSpPr>
        <p:spPr/>
        <p:txBody>
          <a:bodyPr>
            <a:normAutofit fontScale="62500" lnSpcReduction="20000"/>
          </a:bodyPr>
          <a:lstStyle/>
          <a:p>
            <a:r>
              <a:rPr lang="es-ES" dirty="0"/>
              <a:t>Para establecer un mínimo de 80% de cobertura de código cuando las pruebas unitarias se ejecuten en el proyecto, se debe configurar en karma.conf.js</a:t>
            </a:r>
          </a:p>
          <a:p>
            <a:pPr marL="457200" lvl="1" indent="0">
              <a:buNone/>
            </a:pPr>
            <a:r>
              <a:rPr lang="es-ES" dirty="0" err="1"/>
              <a:t>coverageIstanbulReporter</a:t>
            </a:r>
            <a:r>
              <a:rPr lang="es-ES" dirty="0"/>
              <a:t>: {</a:t>
            </a:r>
          </a:p>
          <a:p>
            <a:pPr marL="457200" lvl="1" indent="0">
              <a:buNone/>
            </a:pPr>
            <a:r>
              <a:rPr lang="es-ES" dirty="0"/>
              <a:t>  </a:t>
            </a:r>
            <a:r>
              <a:rPr lang="es-ES" dirty="0" err="1"/>
              <a:t>reports</a:t>
            </a:r>
            <a:r>
              <a:rPr lang="es-ES" dirty="0"/>
              <a:t>: [ '</a:t>
            </a:r>
            <a:r>
              <a:rPr lang="es-ES" dirty="0" err="1"/>
              <a:t>html</a:t>
            </a:r>
            <a:r>
              <a:rPr lang="es-ES" dirty="0"/>
              <a:t>', '</a:t>
            </a:r>
            <a:r>
              <a:rPr lang="es-ES" dirty="0" err="1"/>
              <a:t>lcovonly</a:t>
            </a:r>
            <a:r>
              <a:rPr lang="es-ES" dirty="0"/>
              <a:t>' ],</a:t>
            </a:r>
          </a:p>
          <a:p>
            <a:pPr marL="457200" lvl="1" indent="0">
              <a:buNone/>
            </a:pPr>
            <a:r>
              <a:rPr lang="es-ES" dirty="0"/>
              <a:t>  </a:t>
            </a:r>
            <a:r>
              <a:rPr lang="es-ES" dirty="0" err="1"/>
              <a:t>fixWebpackSourcePaths</a:t>
            </a:r>
            <a:r>
              <a:rPr lang="es-ES" dirty="0"/>
              <a:t>: true,</a:t>
            </a:r>
          </a:p>
          <a:p>
            <a:pPr marL="457200" lvl="1" indent="0">
              <a:buNone/>
            </a:pPr>
            <a:r>
              <a:rPr lang="es-ES" dirty="0"/>
              <a:t>  </a:t>
            </a:r>
            <a:r>
              <a:rPr lang="es-ES" dirty="0" err="1"/>
              <a:t>thresholds</a:t>
            </a:r>
            <a:r>
              <a:rPr lang="es-ES" dirty="0"/>
              <a:t>: { </a:t>
            </a:r>
            <a:r>
              <a:rPr lang="es-ES" dirty="0" err="1"/>
              <a:t>statements</a:t>
            </a:r>
            <a:r>
              <a:rPr lang="es-ES" dirty="0"/>
              <a:t>: 80, </a:t>
            </a:r>
            <a:r>
              <a:rPr lang="es-ES" dirty="0" err="1"/>
              <a:t>lines</a:t>
            </a:r>
            <a:r>
              <a:rPr lang="es-ES" dirty="0"/>
              <a:t>: 80, </a:t>
            </a:r>
            <a:r>
              <a:rPr lang="es-ES" dirty="0" err="1"/>
              <a:t>branches</a:t>
            </a:r>
            <a:r>
              <a:rPr lang="es-ES" dirty="0"/>
              <a:t>: 80, </a:t>
            </a:r>
            <a:r>
              <a:rPr lang="es-ES" dirty="0" err="1"/>
              <a:t>functions</a:t>
            </a:r>
            <a:r>
              <a:rPr lang="es-ES" dirty="0"/>
              <a:t>: 80  }</a:t>
            </a:r>
          </a:p>
          <a:p>
            <a:pPr marL="457200" lvl="1" indent="0">
              <a:buNone/>
            </a:pPr>
            <a:r>
              <a:rPr lang="es-ES" dirty="0"/>
              <a:t>}</a:t>
            </a:r>
          </a:p>
          <a:p>
            <a:r>
              <a:rPr lang="es-ES" dirty="0"/>
              <a:t>Para generar siempre el informe de cobertura de código (sin usar --</a:t>
            </a:r>
            <a:r>
              <a:rPr lang="es-ES" dirty="0" err="1"/>
              <a:t>code-coverage</a:t>
            </a:r>
            <a:r>
              <a:rPr lang="es-ES" dirty="0"/>
              <a:t>), se debe configurar en </a:t>
            </a:r>
            <a:r>
              <a:rPr lang="es-ES" dirty="0" err="1"/>
              <a:t>angular.json</a:t>
            </a:r>
            <a:endParaRPr lang="es-ES" dirty="0"/>
          </a:p>
          <a:p>
            <a:pPr marL="457200" lvl="1" indent="0">
              <a:buNone/>
            </a:pPr>
            <a:r>
              <a:rPr lang="es-ES" dirty="0"/>
              <a:t>"test": {</a:t>
            </a:r>
          </a:p>
          <a:p>
            <a:pPr marL="457200" lvl="1" indent="0">
              <a:buNone/>
            </a:pPr>
            <a:r>
              <a:rPr lang="es-ES" dirty="0"/>
              <a:t>    "</a:t>
            </a:r>
            <a:r>
              <a:rPr lang="es-ES" dirty="0" err="1"/>
              <a:t>options</a:t>
            </a:r>
            <a:r>
              <a:rPr lang="es-ES" dirty="0"/>
              <a:t>": {</a:t>
            </a:r>
          </a:p>
          <a:p>
            <a:pPr marL="457200" lvl="1" indent="0">
              <a:buNone/>
            </a:pPr>
            <a:r>
              <a:rPr lang="es-ES" dirty="0"/>
              <a:t>      "</a:t>
            </a:r>
            <a:r>
              <a:rPr lang="es-ES" dirty="0" err="1"/>
              <a:t>codeCoverage</a:t>
            </a:r>
            <a:r>
              <a:rPr lang="es-ES" dirty="0"/>
              <a:t>": true</a:t>
            </a:r>
          </a:p>
          <a:p>
            <a:pPr marL="457200" lvl="1" indent="0">
              <a:buNone/>
            </a:pPr>
            <a:r>
              <a:rPr lang="es-ES" dirty="0"/>
              <a:t>    }</a:t>
            </a:r>
          </a:p>
          <a:p>
            <a:pPr marL="457200" lvl="1" indent="0">
              <a:buNone/>
            </a:pPr>
            <a:r>
              <a:rPr lang="es-ES" dirty="0"/>
              <a:t>  }</a:t>
            </a:r>
          </a:p>
          <a:p>
            <a:endParaRPr lang="es-ES" dirty="0"/>
          </a:p>
        </p:txBody>
      </p:sp>
    </p:spTree>
    <p:extLst>
      <p:ext uri="{BB962C8B-B14F-4D97-AF65-F5344CB8AC3E}">
        <p14:creationId xmlns:p14="http://schemas.microsoft.com/office/powerpoint/2010/main" val="74230579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Depuración de pruebas</a:t>
            </a:r>
          </a:p>
        </p:txBody>
      </p:sp>
      <p:sp>
        <p:nvSpPr>
          <p:cNvPr id="3" name="Marcador de contenido 2"/>
          <p:cNvSpPr>
            <a:spLocks noGrp="1"/>
          </p:cNvSpPr>
          <p:nvPr>
            <p:ph idx="1"/>
          </p:nvPr>
        </p:nvSpPr>
        <p:spPr/>
        <p:txBody>
          <a:bodyPr>
            <a:normAutofit fontScale="85000" lnSpcReduction="10000"/>
          </a:bodyPr>
          <a:lstStyle/>
          <a:p>
            <a:pPr marL="514350" indent="-514350">
              <a:buFont typeface="+mj-lt"/>
              <a:buAutoNum type="arabicPeriod"/>
            </a:pPr>
            <a:r>
              <a:rPr lang="es-ES" dirty="0"/>
              <a:t>Seleccionar la ventana del navegador Karma.</a:t>
            </a:r>
          </a:p>
          <a:p>
            <a:pPr marL="514350" indent="-514350">
              <a:buFont typeface="+mj-lt"/>
              <a:buAutoNum type="arabicPeriod"/>
            </a:pPr>
            <a:r>
              <a:rPr lang="es-ES" dirty="0"/>
              <a:t>Hacer clic en el botón DEBUG; se abre una nueva pestaña del navegador que </a:t>
            </a:r>
            <a:r>
              <a:rPr lang="es-ES"/>
              <a:t>permite volver </a:t>
            </a:r>
            <a:r>
              <a:rPr lang="es-ES" dirty="0"/>
              <a:t>a ejecutar las pruebas.</a:t>
            </a:r>
          </a:p>
          <a:p>
            <a:pPr marL="514350" indent="-514350">
              <a:buFont typeface="+mj-lt"/>
              <a:buAutoNum type="arabicPeriod"/>
            </a:pPr>
            <a:r>
              <a:rPr lang="es-ES" dirty="0"/>
              <a:t>Abrir “Herramientas de Desarrollo” del navegador.</a:t>
            </a:r>
          </a:p>
          <a:p>
            <a:pPr marL="514350" indent="-514350">
              <a:buFont typeface="+mj-lt"/>
              <a:buAutoNum type="arabicPeriod"/>
            </a:pPr>
            <a:r>
              <a:rPr lang="es-ES" dirty="0"/>
              <a:t>Seleccionar la sección de código fuentes.</a:t>
            </a:r>
          </a:p>
          <a:p>
            <a:pPr marL="514350" indent="-514350">
              <a:buFont typeface="+mj-lt"/>
              <a:buAutoNum type="arabicPeriod"/>
            </a:pPr>
            <a:r>
              <a:rPr lang="es-ES" dirty="0"/>
              <a:t>Abrir el archivo con el código de prueba.</a:t>
            </a:r>
          </a:p>
          <a:p>
            <a:pPr marL="514350" indent="-514350">
              <a:buFont typeface="+mj-lt"/>
              <a:buAutoNum type="arabicPeriod"/>
            </a:pPr>
            <a:r>
              <a:rPr lang="es-ES" dirty="0"/>
              <a:t>Establecer un punto de interrupción en la prueba.</a:t>
            </a:r>
          </a:p>
          <a:p>
            <a:pPr marL="514350" indent="-514350">
              <a:buFont typeface="+mj-lt"/>
              <a:buAutoNum type="arabicPeriod"/>
            </a:pPr>
            <a:r>
              <a:rPr lang="es-ES" dirty="0"/>
              <a:t>Actualizar el navegador, que se detiene en el punto de interrupción.</a:t>
            </a:r>
          </a:p>
        </p:txBody>
      </p:sp>
    </p:spTree>
    <p:extLst>
      <p:ext uri="{BB962C8B-B14F-4D97-AF65-F5344CB8AC3E}">
        <p14:creationId xmlns:p14="http://schemas.microsoft.com/office/powerpoint/2010/main" val="22969013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 Angular </a:t>
            </a:r>
          </a:p>
        </p:txBody>
      </p:sp>
      <p:sp>
        <p:nvSpPr>
          <p:cNvPr id="3" name="Marcador de contenido 2"/>
          <p:cNvSpPr>
            <a:spLocks noGrp="1"/>
          </p:cNvSpPr>
          <p:nvPr>
            <p:ph idx="1"/>
          </p:nvPr>
        </p:nvSpPr>
        <p:spPr/>
        <p:txBody>
          <a:bodyPr>
            <a:normAutofit fontScale="62500" lnSpcReduction="20000"/>
          </a:bodyPr>
          <a:lstStyle/>
          <a:p>
            <a:r>
              <a:rPr lang="es-ES" dirty="0"/>
              <a:t>Angular, por defecto, se encuentra alineado con la calidad de software.</a:t>
            </a:r>
          </a:p>
          <a:p>
            <a:r>
              <a:rPr lang="es-ES" dirty="0"/>
              <a:t>Cuando Angular-CLI crea un nuevo proyecto:</a:t>
            </a:r>
          </a:p>
          <a:p>
            <a:pPr lvl="1"/>
            <a:r>
              <a:rPr lang="es-ES" dirty="0"/>
              <a:t>Descarga </a:t>
            </a:r>
            <a:r>
              <a:rPr lang="es-ES" dirty="0" err="1"/>
              <a:t>TSLint</a:t>
            </a:r>
            <a:r>
              <a:rPr lang="es-ES" dirty="0"/>
              <a:t>, </a:t>
            </a:r>
            <a:r>
              <a:rPr lang="es-ES" dirty="0" err="1"/>
              <a:t>Jazmine</a:t>
            </a:r>
            <a:r>
              <a:rPr lang="es-ES" dirty="0"/>
              <a:t>, Karma y </a:t>
            </a:r>
            <a:r>
              <a:rPr lang="es-ES" dirty="0" err="1"/>
              <a:t>Protractor</a:t>
            </a:r>
            <a:r>
              <a:rPr lang="es-ES" dirty="0"/>
              <a:t> (e2e) </a:t>
            </a:r>
          </a:p>
          <a:p>
            <a:pPr lvl="1"/>
            <a:r>
              <a:rPr lang="es-ES" dirty="0"/>
              <a:t>Configura el entorno de pruebas</a:t>
            </a:r>
          </a:p>
          <a:p>
            <a:pPr lvl="1"/>
            <a:r>
              <a:rPr lang="es-ES" dirty="0"/>
              <a:t>Habilita un servidor Karma de pruebas continuas (puerto: 9876)</a:t>
            </a:r>
          </a:p>
          <a:p>
            <a:r>
              <a:rPr lang="es-ES" dirty="0"/>
              <a:t>Así mismo, cuando genera un nuevo elemento, crea el correspondiente fichero de pruebas, usando .</a:t>
            </a:r>
            <a:r>
              <a:rPr lang="es-ES" dirty="0" err="1"/>
              <a:t>spec</a:t>
            </a:r>
            <a:r>
              <a:rPr lang="es-ES" dirty="0"/>
              <a:t> como sub extensión.</a:t>
            </a:r>
          </a:p>
          <a:p>
            <a:r>
              <a:rPr lang="es-ES" dirty="0"/>
              <a:t>Para ejecutar el servidor de pruebas:</a:t>
            </a:r>
          </a:p>
          <a:p>
            <a:pPr lvl="1"/>
            <a:r>
              <a:rPr lang="es-ES" b="1" dirty="0" err="1"/>
              <a:t>ng</a:t>
            </a:r>
            <a:r>
              <a:rPr lang="es-ES" b="1" dirty="0"/>
              <a:t> test </a:t>
            </a:r>
            <a:r>
              <a:rPr lang="es-ES" i="1" dirty="0"/>
              <a:t>--</a:t>
            </a:r>
            <a:r>
              <a:rPr lang="es-ES" i="1" dirty="0" err="1"/>
              <a:t>code-coverage</a:t>
            </a:r>
            <a:r>
              <a:rPr lang="es-ES" i="1" dirty="0"/>
              <a:t> (alias: -cc)</a:t>
            </a:r>
          </a:p>
          <a:p>
            <a:pPr lvl="1"/>
            <a:r>
              <a:rPr lang="es-ES" dirty="0" err="1"/>
              <a:t>ng</a:t>
            </a:r>
            <a:r>
              <a:rPr lang="es-ES" dirty="0"/>
              <a:t> test --single-run (alias: -sr)</a:t>
            </a:r>
          </a:p>
          <a:p>
            <a:r>
              <a:rPr lang="es-ES" dirty="0"/>
              <a:t>No se debe cerrar la instancia de Chrome mientras duren las pruebas.</a:t>
            </a:r>
          </a:p>
          <a:p>
            <a:r>
              <a:rPr lang="es-ES" dirty="0"/>
              <a:t>Angular suministra una serie de clases, funciones, </a:t>
            </a:r>
            <a:r>
              <a:rPr lang="es-ES" dirty="0" err="1"/>
              <a:t>mock</a:t>
            </a:r>
            <a:r>
              <a:rPr lang="es-ES" dirty="0"/>
              <a:t> y módulos específicos para las pruebas, comúnmente denominadas Utilidades Angular para pruebas.</a:t>
            </a:r>
          </a:p>
          <a:p>
            <a:r>
              <a:rPr lang="es-ES" dirty="0"/>
              <a:t>Permite la creación tanto de pruebas unitarias aisladas como casos de prueba que interactúan dentro del entorno Angular.</a:t>
            </a:r>
          </a:p>
          <a:p>
            <a:endParaRPr lang="es-ES" dirty="0"/>
          </a:p>
        </p:txBody>
      </p:sp>
    </p:spTree>
    <p:extLst>
      <p:ext uri="{BB962C8B-B14F-4D97-AF65-F5344CB8AC3E}">
        <p14:creationId xmlns:p14="http://schemas.microsoft.com/office/powerpoint/2010/main" val="12780385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Pruebas Unitarias Aisladas</a:t>
            </a:r>
          </a:p>
        </p:txBody>
      </p:sp>
      <p:sp>
        <p:nvSpPr>
          <p:cNvPr id="3" name="Marcador de contenido 2"/>
          <p:cNvSpPr>
            <a:spLocks noGrp="1"/>
          </p:cNvSpPr>
          <p:nvPr>
            <p:ph idx="1"/>
          </p:nvPr>
        </p:nvSpPr>
        <p:spPr>
          <a:xfrm>
            <a:off x="457200" y="1600200"/>
            <a:ext cx="8229600" cy="4781128"/>
          </a:xfrm>
        </p:spPr>
        <p:txBody>
          <a:bodyPr>
            <a:normAutofit fontScale="77500" lnSpcReduction="20000"/>
          </a:bodyPr>
          <a:lstStyle/>
          <a:p>
            <a:r>
              <a:rPr lang="es-ES" dirty="0"/>
              <a:t>Las Pruebas Unitarias Aisladas examinan una instancia de una clase por sí misma sin ninguna dependencia Angular o de los valores inyectados. </a:t>
            </a:r>
          </a:p>
          <a:p>
            <a:r>
              <a:rPr lang="es-ES" dirty="0"/>
              <a:t>Se crea una instancia de prueba de la clase con new, se le suministran los parámetros al constructor y se prueba la superficie de la instancia.</a:t>
            </a:r>
          </a:p>
          <a:p>
            <a:r>
              <a:rPr lang="es-ES" dirty="0"/>
              <a:t>Se pueden escribir pruebas unitarias aisladas para pipes y servicios.</a:t>
            </a:r>
          </a:p>
          <a:p>
            <a:r>
              <a:rPr lang="es-ES" dirty="0"/>
              <a:t>Aunque también se puede probar los componentes de forma aislada, las pruebas aisladas no revelan cómo interactúan entre si los elementos Angular. En particular, no pueden revelar cómo una clase de componente interactúa con su propia plantilla o con otros componentes.</a:t>
            </a:r>
          </a:p>
        </p:txBody>
      </p:sp>
    </p:spTree>
    <p:extLst>
      <p:ext uri="{BB962C8B-B14F-4D97-AF65-F5344CB8AC3E}">
        <p14:creationId xmlns:p14="http://schemas.microsoft.com/office/powerpoint/2010/main" val="16762288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 Unitarias Aisladas</a:t>
            </a:r>
          </a:p>
        </p:txBody>
      </p:sp>
      <p:sp>
        <p:nvSpPr>
          <p:cNvPr id="3" name="Marcador de contenido 2"/>
          <p:cNvSpPr>
            <a:spLocks noGrp="1"/>
          </p:cNvSpPr>
          <p:nvPr>
            <p:ph idx="1"/>
          </p:nvPr>
        </p:nvSpPr>
        <p:spPr/>
        <p:txBody>
          <a:bodyPr>
            <a:normAutofit fontScale="85000" lnSpcReduction="20000"/>
          </a:bodyPr>
          <a:lstStyle/>
          <a:p>
            <a:r>
              <a:rPr lang="es-ES" dirty="0"/>
              <a:t>De servicios sin dependencias</a:t>
            </a:r>
          </a:p>
          <a:p>
            <a:pPr lvl="1"/>
            <a:r>
              <a:rPr lang="es-ES" dirty="0" err="1"/>
              <a:t>let</a:t>
            </a:r>
            <a:r>
              <a:rPr lang="es-ES" dirty="0"/>
              <a:t> </a:t>
            </a:r>
            <a:r>
              <a:rPr lang="es-ES" dirty="0" err="1"/>
              <a:t>srv</a:t>
            </a:r>
            <a:r>
              <a:rPr lang="es-ES" dirty="0"/>
              <a:t> = new </a:t>
            </a:r>
            <a:r>
              <a:rPr lang="es-ES" dirty="0" err="1"/>
              <a:t>MyService</a:t>
            </a:r>
            <a:r>
              <a:rPr lang="es-ES" dirty="0"/>
              <a:t>();</a:t>
            </a:r>
          </a:p>
          <a:p>
            <a:r>
              <a:rPr lang="es-ES" dirty="0"/>
              <a:t>De servicios con dependencias</a:t>
            </a:r>
          </a:p>
          <a:p>
            <a:pPr lvl="1"/>
            <a:r>
              <a:rPr lang="es-ES" dirty="0" err="1"/>
              <a:t>let</a:t>
            </a:r>
            <a:r>
              <a:rPr lang="es-ES" dirty="0"/>
              <a:t> </a:t>
            </a:r>
            <a:r>
              <a:rPr lang="es-ES" dirty="0" err="1"/>
              <a:t>srv</a:t>
            </a:r>
            <a:r>
              <a:rPr lang="es-ES" dirty="0"/>
              <a:t> = new </a:t>
            </a:r>
            <a:r>
              <a:rPr lang="es-ES" dirty="0" err="1"/>
              <a:t>MyService</a:t>
            </a:r>
            <a:r>
              <a:rPr lang="es-ES" dirty="0"/>
              <a:t>(new </a:t>
            </a:r>
            <a:r>
              <a:rPr lang="es-ES" dirty="0" err="1"/>
              <a:t>OtherService</a:t>
            </a:r>
            <a:r>
              <a:rPr lang="es-ES" dirty="0"/>
              <a:t>());</a:t>
            </a:r>
          </a:p>
          <a:p>
            <a:r>
              <a:rPr lang="es-ES" dirty="0"/>
              <a:t>De Pipes</a:t>
            </a:r>
          </a:p>
          <a:p>
            <a:pPr lvl="1"/>
            <a:r>
              <a:rPr lang="es-ES" dirty="0" err="1"/>
              <a:t>let</a:t>
            </a:r>
            <a:r>
              <a:rPr lang="es-ES" dirty="0"/>
              <a:t> pipe = new </a:t>
            </a:r>
            <a:r>
              <a:rPr lang="es-ES" dirty="0" err="1"/>
              <a:t>MyPipe</a:t>
            </a:r>
            <a:r>
              <a:rPr lang="es-ES" dirty="0"/>
              <a:t>();</a:t>
            </a:r>
          </a:p>
          <a:p>
            <a:pPr lvl="1"/>
            <a:r>
              <a:rPr lang="es-ES" dirty="0" err="1"/>
              <a:t>expect</a:t>
            </a:r>
            <a:r>
              <a:rPr lang="es-ES" dirty="0"/>
              <a:t>(</a:t>
            </a:r>
            <a:r>
              <a:rPr lang="es-ES" dirty="0" err="1"/>
              <a:t>pipe.transform</a:t>
            </a:r>
            <a:r>
              <a:rPr lang="es-ES" dirty="0"/>
              <a:t>('</a:t>
            </a:r>
            <a:r>
              <a:rPr lang="es-ES" dirty="0" err="1"/>
              <a:t>abc</a:t>
            </a:r>
            <a:r>
              <a:rPr lang="es-ES" dirty="0"/>
              <a:t>')).</a:t>
            </a:r>
            <a:r>
              <a:rPr lang="es-ES" dirty="0" err="1"/>
              <a:t>toBe</a:t>
            </a:r>
            <a:r>
              <a:rPr lang="es-ES" dirty="0"/>
              <a:t>('</a:t>
            </a:r>
            <a:r>
              <a:rPr lang="es-ES" dirty="0" err="1"/>
              <a:t>Abc</a:t>
            </a:r>
            <a:r>
              <a:rPr lang="es-ES" dirty="0"/>
              <a:t>');</a:t>
            </a:r>
          </a:p>
          <a:p>
            <a:r>
              <a:rPr lang="es-ES" dirty="0"/>
              <a:t>De la clase del componente:</a:t>
            </a:r>
          </a:p>
          <a:p>
            <a:pPr lvl="1"/>
            <a:r>
              <a:rPr lang="es-ES" dirty="0" err="1"/>
              <a:t>let</a:t>
            </a:r>
            <a:r>
              <a:rPr lang="es-ES" dirty="0"/>
              <a:t> </a:t>
            </a:r>
            <a:r>
              <a:rPr lang="es-ES" dirty="0" err="1"/>
              <a:t>comp</a:t>
            </a:r>
            <a:r>
              <a:rPr lang="es-ES" dirty="0"/>
              <a:t> = new </a:t>
            </a:r>
            <a:r>
              <a:rPr lang="es-ES" dirty="0" err="1"/>
              <a:t>MyComponent</a:t>
            </a:r>
            <a:r>
              <a:rPr lang="es-ES" dirty="0"/>
              <a:t>();</a:t>
            </a:r>
          </a:p>
          <a:p>
            <a:r>
              <a:rPr lang="es-ES" dirty="0"/>
              <a:t>De la clase del componente con dependencias :</a:t>
            </a:r>
          </a:p>
          <a:p>
            <a:pPr lvl="1"/>
            <a:r>
              <a:rPr lang="es-ES" dirty="0" err="1"/>
              <a:t>let</a:t>
            </a:r>
            <a:r>
              <a:rPr lang="es-ES" dirty="0"/>
              <a:t> </a:t>
            </a:r>
            <a:r>
              <a:rPr lang="es-ES" dirty="0" err="1"/>
              <a:t>comp</a:t>
            </a:r>
            <a:r>
              <a:rPr lang="es-ES" dirty="0"/>
              <a:t> = new </a:t>
            </a:r>
            <a:r>
              <a:rPr lang="es-ES" dirty="0" err="1"/>
              <a:t>MyComponent</a:t>
            </a:r>
            <a:r>
              <a:rPr lang="es-ES" dirty="0"/>
              <a:t>(new </a:t>
            </a:r>
            <a:r>
              <a:rPr lang="es-ES" dirty="0" err="1"/>
              <a:t>MyService</a:t>
            </a:r>
            <a:r>
              <a:rPr lang="es-ES" dirty="0"/>
              <a:t>());</a:t>
            </a:r>
          </a:p>
          <a:p>
            <a:pPr lvl="1"/>
            <a:endParaRPr lang="es-ES" dirty="0"/>
          </a:p>
        </p:txBody>
      </p:sp>
    </p:spTree>
    <p:extLst>
      <p:ext uri="{BB962C8B-B14F-4D97-AF65-F5344CB8AC3E}">
        <p14:creationId xmlns:p14="http://schemas.microsoft.com/office/powerpoint/2010/main" val="186481278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Utilidades Angular para pruebas</a:t>
            </a:r>
          </a:p>
        </p:txBody>
      </p:sp>
      <p:sp>
        <p:nvSpPr>
          <p:cNvPr id="3" name="Marcador de contenido 2"/>
          <p:cNvSpPr>
            <a:spLocks noGrp="1"/>
          </p:cNvSpPr>
          <p:nvPr>
            <p:ph idx="1"/>
          </p:nvPr>
        </p:nvSpPr>
        <p:spPr/>
        <p:txBody>
          <a:bodyPr>
            <a:normAutofit fontScale="77500" lnSpcReduction="20000"/>
          </a:bodyPr>
          <a:lstStyle/>
          <a:p>
            <a:r>
              <a:rPr lang="es-ES" dirty="0"/>
              <a:t>Para realizar pruebas dentro del contexto de Angular, las Utilidades Angular para pruebas cuentan con las clases </a:t>
            </a:r>
            <a:r>
              <a:rPr lang="es-ES" dirty="0" err="1"/>
              <a:t>TestBed</a:t>
            </a:r>
            <a:r>
              <a:rPr lang="es-ES" dirty="0"/>
              <a:t>, </a:t>
            </a:r>
            <a:r>
              <a:rPr lang="es-ES" dirty="0" err="1"/>
              <a:t>ComponentFixture</a:t>
            </a:r>
            <a:r>
              <a:rPr lang="es-ES" dirty="0"/>
              <a:t>, </a:t>
            </a:r>
            <a:r>
              <a:rPr lang="es-ES" dirty="0" err="1"/>
              <a:t>DebugElement</a:t>
            </a:r>
            <a:r>
              <a:rPr lang="es-ES" dirty="0"/>
              <a:t> y </a:t>
            </a:r>
            <a:r>
              <a:rPr lang="es-ES" dirty="0" err="1"/>
              <a:t>By</a:t>
            </a:r>
            <a:r>
              <a:rPr lang="es-ES" dirty="0"/>
              <a:t>, así como varias funciones de ayuda para sincronizar, inyectar, temporizar, …</a:t>
            </a:r>
          </a:p>
          <a:p>
            <a:r>
              <a:rPr lang="es-ES" dirty="0"/>
              <a:t>Para probar los componentes, lo mas correcto es crear dos juegos de pruebas, a menudo en el mismo archivo de especificaciones.</a:t>
            </a:r>
          </a:p>
          <a:p>
            <a:pPr lvl="1"/>
            <a:r>
              <a:rPr lang="es-ES" dirty="0"/>
              <a:t>Un primer conjunto de pruebas aisladas que examinan la corrección de la clase del componente.</a:t>
            </a:r>
          </a:p>
          <a:p>
            <a:pPr lvl="1"/>
            <a:r>
              <a:rPr lang="es-ES" dirty="0"/>
              <a:t>Un segundo conjunto de pruebas que examina como se comporta el componente dentro del Angular, como interactúa con las plantillas, si actualiza el DOM y colabora con el resto de la aplicación.</a:t>
            </a:r>
          </a:p>
        </p:txBody>
      </p:sp>
    </p:spTree>
    <p:extLst>
      <p:ext uri="{BB962C8B-B14F-4D97-AF65-F5344CB8AC3E}">
        <p14:creationId xmlns:p14="http://schemas.microsoft.com/office/powerpoint/2010/main" val="272685598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TestBed</a:t>
            </a:r>
            <a:endParaRPr lang="es-ES" dirty="0"/>
          </a:p>
        </p:txBody>
      </p:sp>
      <p:sp>
        <p:nvSpPr>
          <p:cNvPr id="3" name="Marcador de contenido 2"/>
          <p:cNvSpPr>
            <a:spLocks noGrp="1"/>
          </p:cNvSpPr>
          <p:nvPr>
            <p:ph idx="1"/>
          </p:nvPr>
        </p:nvSpPr>
        <p:spPr/>
        <p:txBody>
          <a:bodyPr>
            <a:normAutofit fontScale="62500" lnSpcReduction="20000"/>
          </a:bodyPr>
          <a:lstStyle/>
          <a:p>
            <a:r>
              <a:rPr lang="es-ES" dirty="0" err="1"/>
              <a:t>TestBed</a:t>
            </a:r>
            <a:r>
              <a:rPr lang="es-ES" dirty="0"/>
              <a:t> representa un módulo Angular para la prueba, proporciona el medio ambiente del módulo para la clase que desea probar. Extrae el componente a probar desde su propio módulo de aplicación y lo vuelve a conectar al módulo de prueba construido a medida, de forma dinámica, específicamente para una serie de pruebas.</a:t>
            </a:r>
          </a:p>
          <a:p>
            <a:r>
              <a:rPr lang="es-ES" dirty="0"/>
              <a:t>El método </a:t>
            </a:r>
            <a:r>
              <a:rPr lang="es-ES" dirty="0" err="1"/>
              <a:t>configureTestingModule</a:t>
            </a:r>
            <a:r>
              <a:rPr lang="es-ES" dirty="0"/>
              <a:t> reemplaza a la anotación @</a:t>
            </a:r>
            <a:r>
              <a:rPr lang="es-ES" dirty="0" err="1"/>
              <a:t>NgModule</a:t>
            </a:r>
            <a:r>
              <a:rPr lang="es-ES" dirty="0"/>
              <a:t> en la declaración del módulo. Recibe un objeto @</a:t>
            </a:r>
            <a:r>
              <a:rPr lang="es-ES" dirty="0" err="1"/>
              <a:t>NgModule</a:t>
            </a:r>
            <a:r>
              <a:rPr lang="es-ES" dirty="0"/>
              <a:t> que puede tener la mayoría de las propiedades de metadatos de un módulo normal de Angular.</a:t>
            </a:r>
          </a:p>
          <a:p>
            <a:r>
              <a:rPr lang="es-ES" dirty="0"/>
              <a:t>El estado base incluye la configuración del módulo de prueba predeterminado con </a:t>
            </a:r>
            <a:r>
              <a:rPr lang="es-ES"/>
              <a:t>las declaraciones (componentes</a:t>
            </a:r>
            <a:r>
              <a:rPr lang="es-ES" dirty="0"/>
              <a:t>, directivas y pipes) y </a:t>
            </a:r>
            <a:r>
              <a:rPr lang="es-ES"/>
              <a:t>los proveedores (servicios </a:t>
            </a:r>
            <a:r>
              <a:rPr lang="es-ES" dirty="0"/>
              <a:t>inyectables) necesarios para el entorno de prueba.</a:t>
            </a:r>
          </a:p>
          <a:p>
            <a:r>
              <a:rPr lang="es-ES" dirty="0"/>
              <a:t>El método </a:t>
            </a:r>
            <a:r>
              <a:rPr lang="es-ES" dirty="0" err="1"/>
              <a:t>configureTestingModule</a:t>
            </a:r>
            <a:r>
              <a:rPr lang="es-ES" dirty="0"/>
              <a:t> se suele invocar dentro de un método </a:t>
            </a:r>
            <a:r>
              <a:rPr lang="es-ES" dirty="0" err="1"/>
              <a:t>beforeEach</a:t>
            </a:r>
            <a:r>
              <a:rPr lang="es-ES" dirty="0"/>
              <a:t> de modo que </a:t>
            </a:r>
            <a:r>
              <a:rPr lang="es-ES" dirty="0" err="1"/>
              <a:t>TestBed</a:t>
            </a:r>
            <a:r>
              <a:rPr lang="es-ES" dirty="0"/>
              <a:t> pueda restablecer el estado base antes de cada ejecuciones de pruebas.</a:t>
            </a:r>
          </a:p>
        </p:txBody>
      </p:sp>
    </p:spTree>
    <p:extLst>
      <p:ext uri="{BB962C8B-B14F-4D97-AF65-F5344CB8AC3E}">
        <p14:creationId xmlns:p14="http://schemas.microsoft.com/office/powerpoint/2010/main" val="416101281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Preparación de la prueba</a:t>
            </a:r>
          </a:p>
        </p:txBody>
      </p:sp>
      <p:sp>
        <p:nvSpPr>
          <p:cNvPr id="3" name="Marcador de contenido 2"/>
          <p:cNvSpPr>
            <a:spLocks noGrp="1"/>
          </p:cNvSpPr>
          <p:nvPr>
            <p:ph idx="1"/>
          </p:nvPr>
        </p:nvSpPr>
        <p:spPr/>
        <p:txBody>
          <a:bodyPr>
            <a:normAutofit fontScale="55000" lnSpcReduction="20000"/>
          </a:bodyPr>
          <a:lstStyle/>
          <a:p>
            <a:pPr marL="0" indent="0">
              <a:buNone/>
            </a:pPr>
            <a:r>
              <a:rPr lang="es-ES" b="1" dirty="0" err="1"/>
              <a:t>import</a:t>
            </a:r>
            <a:r>
              <a:rPr lang="es-ES" b="1" dirty="0"/>
              <a:t> { </a:t>
            </a:r>
            <a:r>
              <a:rPr lang="es-ES" b="1" dirty="0" err="1"/>
              <a:t>ComponentFixture</a:t>
            </a:r>
            <a:r>
              <a:rPr lang="es-ES" b="1" dirty="0"/>
              <a:t>, </a:t>
            </a:r>
            <a:r>
              <a:rPr lang="es-ES" b="1" dirty="0" err="1"/>
              <a:t>TestBed</a:t>
            </a:r>
            <a:r>
              <a:rPr lang="es-ES" b="1" dirty="0"/>
              <a:t> } </a:t>
            </a:r>
            <a:r>
              <a:rPr lang="es-ES" b="1" dirty="0" err="1"/>
              <a:t>from</a:t>
            </a:r>
            <a:r>
              <a:rPr lang="es-ES" b="1" dirty="0"/>
              <a:t> '@angular/</a:t>
            </a:r>
            <a:r>
              <a:rPr lang="es-ES" b="1" dirty="0" err="1"/>
              <a:t>core</a:t>
            </a:r>
            <a:r>
              <a:rPr lang="es-ES" b="1" dirty="0"/>
              <a:t>/</a:t>
            </a:r>
            <a:r>
              <a:rPr lang="es-ES" b="1" dirty="0" err="1"/>
              <a:t>testing</a:t>
            </a:r>
            <a:r>
              <a:rPr lang="es-ES" b="1" dirty="0"/>
              <a:t>';</a:t>
            </a:r>
          </a:p>
          <a:p>
            <a:pPr marL="0" indent="0">
              <a:buNone/>
            </a:pPr>
            <a:r>
              <a:rPr lang="es-ES" b="1" dirty="0" err="1"/>
              <a:t>import</a:t>
            </a:r>
            <a:r>
              <a:rPr lang="es-ES" b="1" dirty="0"/>
              <a:t> { </a:t>
            </a:r>
            <a:r>
              <a:rPr lang="es-ES" b="1" dirty="0" err="1"/>
              <a:t>DebugElement</a:t>
            </a:r>
            <a:r>
              <a:rPr lang="es-ES" b="1" dirty="0"/>
              <a:t> } </a:t>
            </a:r>
            <a:r>
              <a:rPr lang="es-ES" b="1" dirty="0" err="1"/>
              <a:t>from</a:t>
            </a:r>
            <a:r>
              <a:rPr lang="es-ES" b="1" dirty="0"/>
              <a:t> '@angular/</a:t>
            </a:r>
            <a:r>
              <a:rPr lang="es-ES" b="1" dirty="0" err="1"/>
              <a:t>core</a:t>
            </a:r>
            <a:r>
              <a:rPr lang="es-ES" b="1" dirty="0"/>
              <a:t>';</a:t>
            </a:r>
          </a:p>
          <a:p>
            <a:pPr marL="0" indent="0">
              <a:buNone/>
            </a:pPr>
            <a:r>
              <a:rPr lang="es-ES" b="1" dirty="0" err="1"/>
              <a:t>import</a:t>
            </a:r>
            <a:r>
              <a:rPr lang="es-ES" b="1" dirty="0"/>
              <a:t> { </a:t>
            </a:r>
            <a:r>
              <a:rPr lang="es-ES" b="1" dirty="0" err="1"/>
              <a:t>By</a:t>
            </a:r>
            <a:r>
              <a:rPr lang="es-ES" b="1" dirty="0"/>
              <a:t> } </a:t>
            </a:r>
            <a:r>
              <a:rPr lang="es-ES" b="1" dirty="0" err="1"/>
              <a:t>from</a:t>
            </a:r>
            <a:r>
              <a:rPr lang="es-ES" b="1" dirty="0"/>
              <a:t> '@angular/</a:t>
            </a:r>
            <a:r>
              <a:rPr lang="es-ES" b="1" dirty="0" err="1"/>
              <a:t>platform</a:t>
            </a:r>
            <a:r>
              <a:rPr lang="es-ES" b="1" dirty="0"/>
              <a:t>-browser';</a:t>
            </a:r>
          </a:p>
          <a:p>
            <a:pPr marL="0" indent="0">
              <a:buNone/>
            </a:pPr>
            <a:endParaRPr lang="es-ES" dirty="0"/>
          </a:p>
          <a:p>
            <a:pPr marL="0" indent="0">
              <a:buNone/>
            </a:pPr>
            <a:r>
              <a:rPr lang="es-ES" dirty="0" err="1"/>
              <a:t>import</a:t>
            </a:r>
            <a:r>
              <a:rPr lang="es-ES" dirty="0"/>
              <a:t> { </a:t>
            </a:r>
            <a:r>
              <a:rPr lang="es-ES" b="1" dirty="0" err="1"/>
              <a:t>MyComponent</a:t>
            </a:r>
            <a:r>
              <a:rPr lang="es-ES" dirty="0"/>
              <a:t> } </a:t>
            </a:r>
            <a:r>
              <a:rPr lang="es-ES" dirty="0" err="1"/>
              <a:t>from</a:t>
            </a:r>
            <a:r>
              <a:rPr lang="es-ES" dirty="0"/>
              <a:t> './</a:t>
            </a:r>
            <a:r>
              <a:rPr lang="es-ES" dirty="0" err="1"/>
              <a:t>my.component</a:t>
            </a:r>
            <a:r>
              <a:rPr lang="es-ES" dirty="0"/>
              <a:t>';</a:t>
            </a:r>
          </a:p>
          <a:p>
            <a:pPr marL="0" indent="0">
              <a:buNone/>
            </a:pPr>
            <a:endParaRPr lang="es-ES" dirty="0"/>
          </a:p>
          <a:p>
            <a:pPr marL="0" indent="0">
              <a:buNone/>
            </a:pPr>
            <a:r>
              <a:rPr lang="es-ES" dirty="0"/>
              <a:t>describe('Prueba de </a:t>
            </a:r>
            <a:r>
              <a:rPr lang="es-ES" dirty="0" err="1"/>
              <a:t>MyComponent</a:t>
            </a:r>
            <a:r>
              <a:rPr lang="es-ES" dirty="0"/>
              <a:t>', () =&gt; {</a:t>
            </a:r>
          </a:p>
          <a:p>
            <a:pPr marL="0" indent="0">
              <a:buNone/>
            </a:pPr>
            <a:r>
              <a:rPr lang="es-ES" dirty="0"/>
              <a:t>  </a:t>
            </a:r>
            <a:r>
              <a:rPr lang="es-ES" dirty="0" err="1"/>
              <a:t>let</a:t>
            </a:r>
            <a:r>
              <a:rPr lang="es-ES" dirty="0"/>
              <a:t> </a:t>
            </a:r>
            <a:r>
              <a:rPr lang="es-ES" dirty="0" err="1"/>
              <a:t>fixture</a:t>
            </a:r>
            <a:r>
              <a:rPr lang="es-ES" dirty="0"/>
              <a:t>: </a:t>
            </a:r>
            <a:r>
              <a:rPr lang="es-ES" dirty="0" err="1"/>
              <a:t>ComponentFixture</a:t>
            </a:r>
            <a:r>
              <a:rPr lang="es-ES" dirty="0"/>
              <a:t>&lt;</a:t>
            </a:r>
            <a:r>
              <a:rPr lang="es-ES" b="1" dirty="0" err="1"/>
              <a:t>MyComponent</a:t>
            </a:r>
            <a:r>
              <a:rPr lang="es-ES" dirty="0"/>
              <a:t>&gt;;</a:t>
            </a:r>
          </a:p>
          <a:p>
            <a:pPr marL="0" indent="0">
              <a:buNone/>
            </a:pPr>
            <a:r>
              <a:rPr lang="es-ES" dirty="0"/>
              <a:t>  </a:t>
            </a:r>
            <a:r>
              <a:rPr lang="es-ES" dirty="0" err="1"/>
              <a:t>let</a:t>
            </a:r>
            <a:r>
              <a:rPr lang="es-ES" dirty="0"/>
              <a:t> </a:t>
            </a:r>
            <a:r>
              <a:rPr lang="es-ES" dirty="0" err="1"/>
              <a:t>comp</a:t>
            </a:r>
            <a:r>
              <a:rPr lang="es-ES" dirty="0"/>
              <a:t>:    </a:t>
            </a:r>
            <a:r>
              <a:rPr lang="es-ES" b="1" dirty="0" err="1"/>
              <a:t>MyComponent</a:t>
            </a:r>
            <a:r>
              <a:rPr lang="es-ES" dirty="0"/>
              <a:t>;</a:t>
            </a:r>
          </a:p>
          <a:p>
            <a:pPr marL="0" indent="0">
              <a:buNone/>
            </a:pPr>
            <a:r>
              <a:rPr lang="es-ES" dirty="0"/>
              <a:t>  </a:t>
            </a:r>
            <a:r>
              <a:rPr lang="es-ES" dirty="0" err="1"/>
              <a:t>let</a:t>
            </a:r>
            <a:r>
              <a:rPr lang="es-ES" dirty="0"/>
              <a:t> de:      </a:t>
            </a:r>
            <a:r>
              <a:rPr lang="es-ES" dirty="0" err="1"/>
              <a:t>DebugElement</a:t>
            </a:r>
            <a:r>
              <a:rPr lang="es-ES" dirty="0"/>
              <a:t>;</a:t>
            </a:r>
          </a:p>
          <a:p>
            <a:pPr marL="0" indent="0">
              <a:buNone/>
            </a:pPr>
            <a:r>
              <a:rPr lang="es-ES" dirty="0"/>
              <a:t>  </a:t>
            </a:r>
            <a:r>
              <a:rPr lang="es-ES" dirty="0" err="1"/>
              <a:t>let</a:t>
            </a:r>
            <a:r>
              <a:rPr lang="es-ES" dirty="0"/>
              <a:t> </a:t>
            </a:r>
            <a:r>
              <a:rPr lang="es-ES" dirty="0" err="1"/>
              <a:t>tag</a:t>
            </a:r>
            <a:r>
              <a:rPr lang="es-ES" dirty="0"/>
              <a:t>:      </a:t>
            </a:r>
            <a:r>
              <a:rPr lang="es-ES" dirty="0" err="1"/>
              <a:t>HTMLElement</a:t>
            </a:r>
            <a:r>
              <a:rPr lang="es-ES" dirty="0"/>
              <a:t>;</a:t>
            </a:r>
          </a:p>
          <a:p>
            <a:pPr marL="0" indent="0">
              <a:buNone/>
            </a:pPr>
            <a:endParaRPr lang="es-ES" dirty="0"/>
          </a:p>
          <a:p>
            <a:pPr marL="0" indent="0">
              <a:buNone/>
            </a:pPr>
            <a:r>
              <a:rPr lang="es-ES" dirty="0"/>
              <a:t>  </a:t>
            </a:r>
            <a:r>
              <a:rPr lang="es-ES" dirty="0" err="1"/>
              <a:t>beforeEach</a:t>
            </a:r>
            <a:r>
              <a:rPr lang="es-ES" dirty="0"/>
              <a:t>(() =&gt; {</a:t>
            </a:r>
          </a:p>
          <a:p>
            <a:pPr marL="0" indent="0">
              <a:buNone/>
            </a:pPr>
            <a:r>
              <a:rPr lang="es-ES" dirty="0"/>
              <a:t>    </a:t>
            </a:r>
            <a:r>
              <a:rPr lang="es-ES" b="1" dirty="0" err="1"/>
              <a:t>TestBed.configureTestingModule</a:t>
            </a:r>
            <a:r>
              <a:rPr lang="es-ES" dirty="0"/>
              <a:t>({ </a:t>
            </a:r>
            <a:r>
              <a:rPr lang="es-ES" dirty="0" err="1"/>
              <a:t>declarations</a:t>
            </a:r>
            <a:r>
              <a:rPr lang="es-ES" dirty="0"/>
              <a:t>: [ </a:t>
            </a:r>
            <a:r>
              <a:rPr lang="es-ES" b="1" dirty="0" err="1"/>
              <a:t>MyComponent</a:t>
            </a:r>
            <a:r>
              <a:rPr lang="es-ES" b="1" dirty="0"/>
              <a:t> </a:t>
            </a:r>
            <a:r>
              <a:rPr lang="es-ES" dirty="0"/>
              <a:t>],  });</a:t>
            </a:r>
          </a:p>
          <a:p>
            <a:pPr marL="0" indent="0">
              <a:buNone/>
            </a:pPr>
            <a:r>
              <a:rPr lang="es-ES" dirty="0"/>
              <a:t>    // …</a:t>
            </a:r>
          </a:p>
          <a:p>
            <a:pPr marL="0" indent="0">
              <a:buNone/>
            </a:pPr>
            <a:r>
              <a:rPr lang="es-ES" dirty="0"/>
              <a:t>   }</a:t>
            </a:r>
          </a:p>
        </p:txBody>
      </p:sp>
    </p:spTree>
    <p:extLst>
      <p:ext uri="{BB962C8B-B14F-4D97-AF65-F5344CB8AC3E}">
        <p14:creationId xmlns:p14="http://schemas.microsoft.com/office/powerpoint/2010/main" val="1825503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Historia</a:t>
            </a:r>
          </a:p>
        </p:txBody>
      </p:sp>
      <p:cxnSp>
        <p:nvCxnSpPr>
          <p:cNvPr id="6" name="Curved Connector 5"/>
          <p:cNvCxnSpPr/>
          <p:nvPr/>
        </p:nvCxnSpPr>
        <p:spPr>
          <a:xfrm flipV="1">
            <a:off x="1042820" y="3223943"/>
            <a:ext cx="7573695" cy="2050289"/>
          </a:xfrm>
          <a:prstGeom prst="curvedConnector3">
            <a:avLst/>
          </a:prstGeom>
          <a:ln w="57150">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67929" y="4523049"/>
            <a:ext cx="1193986" cy="1396143"/>
            <a:chOff x="882851" y="4947920"/>
            <a:chExt cx="1372669" cy="1605080"/>
          </a:xfrm>
        </p:grpSpPr>
        <p:grpSp>
          <p:nvGrpSpPr>
            <p:cNvPr id="14" name="Group 13"/>
            <p:cNvGrpSpPr/>
            <p:nvPr/>
          </p:nvGrpSpPr>
          <p:grpSpPr>
            <a:xfrm>
              <a:off x="1198880" y="4947920"/>
              <a:ext cx="355600" cy="833120"/>
              <a:chOff x="1838960" y="4084320"/>
              <a:chExt cx="355600" cy="833120"/>
            </a:xfrm>
          </p:grpSpPr>
          <p:cxnSp>
            <p:nvCxnSpPr>
              <p:cNvPr id="12" name="Straight Connector 11"/>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Flowchart: Punched Tape 12"/>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18" name="TextBox 17"/>
            <p:cNvSpPr txBox="1"/>
            <p:nvPr/>
          </p:nvSpPr>
          <p:spPr>
            <a:xfrm>
              <a:off x="882851" y="5892800"/>
              <a:ext cx="1372669" cy="660200"/>
            </a:xfrm>
            <a:prstGeom prst="rect">
              <a:avLst/>
            </a:prstGeom>
            <a:noFill/>
          </p:spPr>
          <p:txBody>
            <a:bodyPr wrap="square" rtlCol="0">
              <a:spAutoFit/>
            </a:bodyPr>
            <a:lstStyle/>
            <a:p>
              <a:r>
                <a:rPr lang="en-US" sz="1566" dirty="0"/>
                <a:t>10/2012 </a:t>
              </a:r>
            </a:p>
            <a:p>
              <a:r>
                <a:rPr lang="en-US" sz="1566" dirty="0"/>
                <a:t>v0.8</a:t>
              </a:r>
            </a:p>
          </p:txBody>
        </p:sp>
      </p:grpSp>
      <p:grpSp>
        <p:nvGrpSpPr>
          <p:cNvPr id="20" name="Group 19"/>
          <p:cNvGrpSpPr/>
          <p:nvPr/>
        </p:nvGrpSpPr>
        <p:grpSpPr>
          <a:xfrm>
            <a:off x="2170419" y="4467357"/>
            <a:ext cx="1042819" cy="1396143"/>
            <a:chOff x="882852" y="4947920"/>
            <a:chExt cx="1198880" cy="1605080"/>
          </a:xfrm>
        </p:grpSpPr>
        <p:grpSp>
          <p:nvGrpSpPr>
            <p:cNvPr id="21" name="Group 20"/>
            <p:cNvGrpSpPr/>
            <p:nvPr/>
          </p:nvGrpSpPr>
          <p:grpSpPr>
            <a:xfrm>
              <a:off x="1198880" y="4947920"/>
              <a:ext cx="355600" cy="833120"/>
              <a:chOff x="1838960" y="4084320"/>
              <a:chExt cx="355600" cy="833120"/>
            </a:xfrm>
          </p:grpSpPr>
          <p:cxnSp>
            <p:nvCxnSpPr>
              <p:cNvPr id="23" name="Straight Connector 22"/>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Flowchart: Punched Tape 23"/>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22" name="TextBox 21"/>
            <p:cNvSpPr txBox="1"/>
            <p:nvPr/>
          </p:nvSpPr>
          <p:spPr>
            <a:xfrm>
              <a:off x="882852" y="5892800"/>
              <a:ext cx="1198880" cy="660200"/>
            </a:xfrm>
            <a:prstGeom prst="rect">
              <a:avLst/>
            </a:prstGeom>
            <a:noFill/>
          </p:spPr>
          <p:txBody>
            <a:bodyPr wrap="square" rtlCol="0">
              <a:spAutoFit/>
            </a:bodyPr>
            <a:lstStyle/>
            <a:p>
              <a:r>
                <a:rPr lang="en-US" sz="1566" dirty="0"/>
                <a:t>6/2013 v0.9</a:t>
              </a:r>
            </a:p>
          </p:txBody>
        </p:sp>
      </p:grpSp>
      <p:grpSp>
        <p:nvGrpSpPr>
          <p:cNvPr id="25" name="Group 24"/>
          <p:cNvGrpSpPr/>
          <p:nvPr/>
        </p:nvGrpSpPr>
        <p:grpSpPr>
          <a:xfrm>
            <a:off x="3909872" y="4056415"/>
            <a:ext cx="1042819" cy="1396143"/>
            <a:chOff x="882852" y="4947920"/>
            <a:chExt cx="1198880" cy="1605080"/>
          </a:xfrm>
        </p:grpSpPr>
        <p:grpSp>
          <p:nvGrpSpPr>
            <p:cNvPr id="26" name="Group 25"/>
            <p:cNvGrpSpPr/>
            <p:nvPr/>
          </p:nvGrpSpPr>
          <p:grpSpPr>
            <a:xfrm>
              <a:off x="1198880" y="4947920"/>
              <a:ext cx="355600" cy="833120"/>
              <a:chOff x="1838960" y="4084320"/>
              <a:chExt cx="355600" cy="833120"/>
            </a:xfrm>
          </p:grpSpPr>
          <p:cxnSp>
            <p:nvCxnSpPr>
              <p:cNvPr id="28" name="Straight Connector 27"/>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Flowchart: Punched Tape 28"/>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27" name="TextBox 26"/>
            <p:cNvSpPr txBox="1"/>
            <p:nvPr/>
          </p:nvSpPr>
          <p:spPr>
            <a:xfrm>
              <a:off x="882852" y="5892800"/>
              <a:ext cx="1198880" cy="660200"/>
            </a:xfrm>
            <a:prstGeom prst="rect">
              <a:avLst/>
            </a:prstGeom>
            <a:noFill/>
          </p:spPr>
          <p:txBody>
            <a:bodyPr wrap="square" rtlCol="0">
              <a:spAutoFit/>
            </a:bodyPr>
            <a:lstStyle/>
            <a:p>
              <a:r>
                <a:rPr lang="en-US" sz="1566" dirty="0"/>
                <a:t>4/2014 v1.0</a:t>
              </a:r>
            </a:p>
          </p:txBody>
        </p:sp>
      </p:grpSp>
      <p:grpSp>
        <p:nvGrpSpPr>
          <p:cNvPr id="30" name="Group 29"/>
          <p:cNvGrpSpPr/>
          <p:nvPr/>
        </p:nvGrpSpPr>
        <p:grpSpPr>
          <a:xfrm>
            <a:off x="4740592" y="3234532"/>
            <a:ext cx="1042819" cy="1396143"/>
            <a:chOff x="882852" y="4947920"/>
            <a:chExt cx="1198880" cy="1605080"/>
          </a:xfrm>
        </p:grpSpPr>
        <p:grpSp>
          <p:nvGrpSpPr>
            <p:cNvPr id="31" name="Group 30"/>
            <p:cNvGrpSpPr/>
            <p:nvPr/>
          </p:nvGrpSpPr>
          <p:grpSpPr>
            <a:xfrm>
              <a:off x="1198880" y="4947920"/>
              <a:ext cx="355600" cy="833120"/>
              <a:chOff x="1838960" y="4084320"/>
              <a:chExt cx="355600" cy="833120"/>
            </a:xfrm>
          </p:grpSpPr>
          <p:cxnSp>
            <p:nvCxnSpPr>
              <p:cNvPr id="33" name="Straight Connector 32"/>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Flowchart: Punched Tape 33"/>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32" name="TextBox 31"/>
            <p:cNvSpPr txBox="1"/>
            <p:nvPr/>
          </p:nvSpPr>
          <p:spPr>
            <a:xfrm>
              <a:off x="882852" y="5892800"/>
              <a:ext cx="1198880" cy="660200"/>
            </a:xfrm>
            <a:prstGeom prst="rect">
              <a:avLst/>
            </a:prstGeom>
            <a:noFill/>
          </p:spPr>
          <p:txBody>
            <a:bodyPr wrap="square" rtlCol="0">
              <a:spAutoFit/>
            </a:bodyPr>
            <a:lstStyle/>
            <a:p>
              <a:r>
                <a:rPr lang="en-US" sz="1566" dirty="0"/>
                <a:t>9/2014 v1.1</a:t>
              </a:r>
            </a:p>
          </p:txBody>
        </p:sp>
      </p:grpSp>
      <p:grpSp>
        <p:nvGrpSpPr>
          <p:cNvPr id="35" name="Group 34"/>
          <p:cNvGrpSpPr/>
          <p:nvPr/>
        </p:nvGrpSpPr>
        <p:grpSpPr>
          <a:xfrm>
            <a:off x="5508521" y="2899437"/>
            <a:ext cx="1042819" cy="1396143"/>
            <a:chOff x="882852" y="4947920"/>
            <a:chExt cx="1198880" cy="1605080"/>
          </a:xfrm>
        </p:grpSpPr>
        <p:grpSp>
          <p:nvGrpSpPr>
            <p:cNvPr id="36" name="Group 35"/>
            <p:cNvGrpSpPr/>
            <p:nvPr/>
          </p:nvGrpSpPr>
          <p:grpSpPr>
            <a:xfrm>
              <a:off x="1198880" y="4947920"/>
              <a:ext cx="355600" cy="833120"/>
              <a:chOff x="1838960" y="4084320"/>
              <a:chExt cx="355600" cy="833120"/>
            </a:xfrm>
          </p:grpSpPr>
          <p:cxnSp>
            <p:nvCxnSpPr>
              <p:cNvPr id="38" name="Straight Connector 37"/>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Flowchart: Punched Tape 38"/>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37" name="TextBox 36"/>
            <p:cNvSpPr txBox="1"/>
            <p:nvPr/>
          </p:nvSpPr>
          <p:spPr>
            <a:xfrm>
              <a:off x="882852" y="5892800"/>
              <a:ext cx="1198880" cy="660200"/>
            </a:xfrm>
            <a:prstGeom prst="rect">
              <a:avLst/>
            </a:prstGeom>
            <a:noFill/>
          </p:spPr>
          <p:txBody>
            <a:bodyPr wrap="square" rtlCol="0">
              <a:spAutoFit/>
            </a:bodyPr>
            <a:lstStyle/>
            <a:p>
              <a:r>
                <a:rPr lang="en-US" sz="1566" dirty="0"/>
                <a:t>10/2014 v1.3</a:t>
              </a:r>
            </a:p>
          </p:txBody>
        </p:sp>
      </p:grpSp>
      <p:grpSp>
        <p:nvGrpSpPr>
          <p:cNvPr id="40" name="Group 39"/>
          <p:cNvGrpSpPr/>
          <p:nvPr/>
        </p:nvGrpSpPr>
        <p:grpSpPr>
          <a:xfrm>
            <a:off x="6349126" y="2669855"/>
            <a:ext cx="1042819" cy="1396143"/>
            <a:chOff x="882852" y="4947920"/>
            <a:chExt cx="1198880" cy="1605080"/>
          </a:xfrm>
        </p:grpSpPr>
        <p:grpSp>
          <p:nvGrpSpPr>
            <p:cNvPr id="41" name="Group 40"/>
            <p:cNvGrpSpPr/>
            <p:nvPr/>
          </p:nvGrpSpPr>
          <p:grpSpPr>
            <a:xfrm>
              <a:off x="1198880" y="4947920"/>
              <a:ext cx="355600" cy="833120"/>
              <a:chOff x="1838960" y="4084320"/>
              <a:chExt cx="355600" cy="833120"/>
            </a:xfrm>
          </p:grpSpPr>
          <p:cxnSp>
            <p:nvCxnSpPr>
              <p:cNvPr id="43" name="Straight Connector 42"/>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Flowchart: Punched Tape 43"/>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42" name="TextBox 41"/>
            <p:cNvSpPr txBox="1"/>
            <p:nvPr/>
          </p:nvSpPr>
          <p:spPr>
            <a:xfrm>
              <a:off x="882852" y="5892800"/>
              <a:ext cx="1198880" cy="660200"/>
            </a:xfrm>
            <a:prstGeom prst="rect">
              <a:avLst/>
            </a:prstGeom>
            <a:noFill/>
          </p:spPr>
          <p:txBody>
            <a:bodyPr wrap="square" rtlCol="0">
              <a:spAutoFit/>
            </a:bodyPr>
            <a:lstStyle/>
            <a:p>
              <a:r>
                <a:rPr lang="en-US" sz="1566" dirty="0"/>
                <a:t>1/2015 v1.4</a:t>
              </a:r>
            </a:p>
          </p:txBody>
        </p:sp>
      </p:grpSp>
      <p:grpSp>
        <p:nvGrpSpPr>
          <p:cNvPr id="45" name="Group 44"/>
          <p:cNvGrpSpPr/>
          <p:nvPr/>
        </p:nvGrpSpPr>
        <p:grpSpPr>
          <a:xfrm>
            <a:off x="7253859" y="2526431"/>
            <a:ext cx="1042819" cy="1396143"/>
            <a:chOff x="882852" y="4947920"/>
            <a:chExt cx="1198880" cy="1605080"/>
          </a:xfrm>
        </p:grpSpPr>
        <p:grpSp>
          <p:nvGrpSpPr>
            <p:cNvPr id="46" name="Group 45"/>
            <p:cNvGrpSpPr/>
            <p:nvPr/>
          </p:nvGrpSpPr>
          <p:grpSpPr>
            <a:xfrm>
              <a:off x="1198880" y="4947920"/>
              <a:ext cx="355600" cy="833120"/>
              <a:chOff x="1838960" y="4084320"/>
              <a:chExt cx="355600" cy="833120"/>
            </a:xfrm>
          </p:grpSpPr>
          <p:cxnSp>
            <p:nvCxnSpPr>
              <p:cNvPr id="48" name="Straight Connector 47"/>
              <p:cNvCxnSpPr/>
              <p:nvPr/>
            </p:nvCxnSpPr>
            <p:spPr>
              <a:xfrm>
                <a:off x="1838960" y="4084320"/>
                <a:ext cx="0" cy="83312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Flowchart: Punched Tape 48"/>
              <p:cNvSpPr/>
              <p:nvPr/>
            </p:nvSpPr>
            <p:spPr>
              <a:xfrm>
                <a:off x="1838960" y="4084320"/>
                <a:ext cx="355600" cy="264160"/>
              </a:xfrm>
              <a:prstGeom prst="flowChartPunchedTap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566"/>
              </a:p>
            </p:txBody>
          </p:sp>
        </p:grpSp>
        <p:sp>
          <p:nvSpPr>
            <p:cNvPr id="47" name="TextBox 46"/>
            <p:cNvSpPr txBox="1"/>
            <p:nvPr/>
          </p:nvSpPr>
          <p:spPr>
            <a:xfrm>
              <a:off x="882852" y="5892800"/>
              <a:ext cx="1198880" cy="660200"/>
            </a:xfrm>
            <a:prstGeom prst="rect">
              <a:avLst/>
            </a:prstGeom>
            <a:noFill/>
          </p:spPr>
          <p:txBody>
            <a:bodyPr wrap="square" rtlCol="0">
              <a:spAutoFit/>
            </a:bodyPr>
            <a:lstStyle/>
            <a:p>
              <a:r>
                <a:rPr lang="en-US" sz="1566" dirty="0"/>
                <a:t>4/2015 v1.5beta</a:t>
              </a:r>
            </a:p>
          </p:txBody>
        </p:sp>
      </p:grpSp>
    </p:spTree>
    <p:extLst>
      <p:ext uri="{BB962C8B-B14F-4D97-AF65-F5344CB8AC3E}">
        <p14:creationId xmlns:p14="http://schemas.microsoft.com/office/powerpoint/2010/main" val="232030455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 poco profundas </a:t>
            </a:r>
          </a:p>
        </p:txBody>
      </p:sp>
      <p:sp>
        <p:nvSpPr>
          <p:cNvPr id="3" name="Marcador de contenido 2"/>
          <p:cNvSpPr>
            <a:spLocks noGrp="1"/>
          </p:cNvSpPr>
          <p:nvPr>
            <p:ph idx="1"/>
          </p:nvPr>
        </p:nvSpPr>
        <p:spPr/>
        <p:txBody>
          <a:bodyPr>
            <a:normAutofit fontScale="62500" lnSpcReduction="20000"/>
          </a:bodyPr>
          <a:lstStyle/>
          <a:p>
            <a:r>
              <a:rPr lang="es-ES" dirty="0"/>
              <a:t>En </a:t>
            </a:r>
            <a:r>
              <a:rPr lang="es-ES" dirty="0" err="1"/>
              <a:t>TestBed.configureTestingModule</a:t>
            </a:r>
            <a:r>
              <a:rPr lang="es-ES" dirty="0"/>
              <a:t> hay que declarar todas las dependencias del componente a probar: otros componentes, pipes y directivas propias, proveedores de los servicios utilizados, incluso los módulos importados.</a:t>
            </a:r>
          </a:p>
          <a:p>
            <a:pPr marL="457200" lvl="1" indent="0">
              <a:buNone/>
            </a:pPr>
            <a:r>
              <a:rPr lang="es-ES" dirty="0" err="1"/>
              <a:t>TestBed.configureTestingModule</a:t>
            </a:r>
            <a:r>
              <a:rPr lang="es-ES" dirty="0"/>
              <a:t>({</a:t>
            </a:r>
          </a:p>
          <a:p>
            <a:pPr marL="457200" lvl="1" indent="0">
              <a:buNone/>
            </a:pPr>
            <a:r>
              <a:rPr lang="es-ES" dirty="0"/>
              <a:t>  </a:t>
            </a:r>
            <a:r>
              <a:rPr lang="es-ES" dirty="0" err="1"/>
              <a:t>imports</a:t>
            </a:r>
            <a:r>
              <a:rPr lang="es-ES" dirty="0"/>
              <a:t>: [</a:t>
            </a:r>
            <a:r>
              <a:rPr lang="es-ES" dirty="0" err="1"/>
              <a:t>MyCoreModule</a:t>
            </a:r>
            <a:r>
              <a:rPr lang="es-ES" dirty="0"/>
              <a:t>],</a:t>
            </a:r>
          </a:p>
          <a:p>
            <a:pPr marL="457200" lvl="1" indent="0">
              <a:buNone/>
            </a:pPr>
            <a:r>
              <a:rPr lang="es-ES" dirty="0"/>
              <a:t>  </a:t>
            </a:r>
            <a:r>
              <a:rPr lang="es-ES" dirty="0" err="1"/>
              <a:t>declarations</a:t>
            </a:r>
            <a:r>
              <a:rPr lang="es-ES" dirty="0"/>
              <a:t>: [</a:t>
            </a:r>
            <a:r>
              <a:rPr lang="es-ES" dirty="0" err="1"/>
              <a:t>MyComponent</a:t>
            </a:r>
            <a:r>
              <a:rPr lang="es-ES" dirty="0"/>
              <a:t>, </a:t>
            </a:r>
            <a:r>
              <a:rPr lang="es-ES" dirty="0" err="1"/>
              <a:t>OtherComponent</a:t>
            </a:r>
            <a:r>
              <a:rPr lang="es-ES" dirty="0"/>
              <a:t>, </a:t>
            </a:r>
            <a:r>
              <a:rPr lang="es-ES" dirty="0" err="1"/>
              <a:t>MyPipe</a:t>
            </a:r>
            <a:r>
              <a:rPr lang="es-ES" dirty="0"/>
              <a:t>, </a:t>
            </a:r>
            <a:r>
              <a:rPr lang="es-ES" dirty="0" err="1"/>
              <a:t>MyDirective</a:t>
            </a:r>
            <a:r>
              <a:rPr lang="es-ES" dirty="0"/>
              <a:t>, ...],</a:t>
            </a:r>
          </a:p>
          <a:p>
            <a:pPr marL="457200" lvl="1" indent="0">
              <a:buNone/>
            </a:pPr>
            <a:r>
              <a:rPr lang="es-ES" dirty="0"/>
              <a:t>})</a:t>
            </a:r>
          </a:p>
          <a:p>
            <a:r>
              <a:rPr lang="es-ES" dirty="0"/>
              <a:t>Agregando NO_ERRORS_SCHEMA (en @angular/</a:t>
            </a:r>
            <a:r>
              <a:rPr lang="es-ES" dirty="0" err="1"/>
              <a:t>core</a:t>
            </a:r>
            <a:r>
              <a:rPr lang="es-ES" dirty="0"/>
              <a:t>) a los metadatos del esquema del módulo de prueba se indica al compilador que ignore los elementos y atributos no reconocidos. Ya no es necesario declarar los elementos de plantilla irrelevantes.</a:t>
            </a:r>
          </a:p>
          <a:p>
            <a:pPr marL="457200" lvl="1" indent="0">
              <a:buNone/>
            </a:pPr>
            <a:r>
              <a:rPr lang="es-ES" dirty="0" err="1"/>
              <a:t>TestBed.configureTestingModule</a:t>
            </a:r>
            <a:r>
              <a:rPr lang="es-ES" dirty="0"/>
              <a:t>({</a:t>
            </a:r>
          </a:p>
          <a:p>
            <a:pPr marL="457200" lvl="1" indent="0">
              <a:buNone/>
            </a:pPr>
            <a:r>
              <a:rPr lang="es-ES" dirty="0"/>
              <a:t>  </a:t>
            </a:r>
            <a:r>
              <a:rPr lang="es-ES" dirty="0" err="1"/>
              <a:t>declarations</a:t>
            </a:r>
            <a:r>
              <a:rPr lang="es-ES" dirty="0"/>
              <a:t>: [ </a:t>
            </a:r>
            <a:r>
              <a:rPr lang="es-ES" dirty="0" err="1"/>
              <a:t>MyComponent</a:t>
            </a:r>
            <a:r>
              <a:rPr lang="es-ES" dirty="0"/>
              <a:t> ],</a:t>
            </a:r>
          </a:p>
          <a:p>
            <a:pPr marL="457200" lvl="1" indent="0">
              <a:buNone/>
            </a:pPr>
            <a:r>
              <a:rPr lang="es-ES" dirty="0"/>
              <a:t>  </a:t>
            </a:r>
            <a:r>
              <a:rPr lang="es-ES" dirty="0" err="1"/>
              <a:t>schemas</a:t>
            </a:r>
            <a:r>
              <a:rPr lang="es-ES" dirty="0"/>
              <a:t>:      [ NO_ERRORS_SCHEMA ]</a:t>
            </a:r>
          </a:p>
          <a:p>
            <a:pPr marL="457200" lvl="1" indent="0">
              <a:buNone/>
            </a:pPr>
            <a:r>
              <a:rPr lang="es-ES" dirty="0"/>
              <a:t>});</a:t>
            </a:r>
          </a:p>
        </p:txBody>
      </p:sp>
    </p:spTree>
    <p:extLst>
      <p:ext uri="{BB962C8B-B14F-4D97-AF65-F5344CB8AC3E}">
        <p14:creationId xmlns:p14="http://schemas.microsoft.com/office/powerpoint/2010/main" val="414206394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a:t>ComponentFixture y DebugElement</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Un </a:t>
            </a:r>
            <a:r>
              <a:rPr lang="es-ES" dirty="0" err="1"/>
              <a:t>ComponentFixture</a:t>
            </a:r>
            <a:r>
              <a:rPr lang="es-ES" dirty="0"/>
              <a:t> es </a:t>
            </a:r>
            <a:r>
              <a:rPr lang="es-ES"/>
              <a:t>un contexto (fixture</a:t>
            </a:r>
            <a:r>
              <a:rPr lang="es-ES" dirty="0"/>
              <a:t>) que envuelve el componente creado en el entorno de prueba.</a:t>
            </a:r>
          </a:p>
          <a:p>
            <a:pPr marL="457200" lvl="1" indent="0">
              <a:buNone/>
            </a:pPr>
            <a:r>
              <a:rPr lang="es-ES" dirty="0" err="1"/>
              <a:t>fixture</a:t>
            </a:r>
            <a:r>
              <a:rPr lang="es-ES" dirty="0"/>
              <a:t> = </a:t>
            </a:r>
            <a:r>
              <a:rPr lang="es-ES" dirty="0" err="1"/>
              <a:t>TestBed.createComponent</a:t>
            </a:r>
            <a:r>
              <a:rPr lang="es-ES" dirty="0"/>
              <a:t>(</a:t>
            </a:r>
            <a:r>
              <a:rPr lang="es-ES" dirty="0" err="1"/>
              <a:t>MyComponent</a:t>
            </a:r>
            <a:r>
              <a:rPr lang="es-ES" dirty="0"/>
              <a:t>);</a:t>
            </a:r>
          </a:p>
          <a:p>
            <a:r>
              <a:rPr lang="es-ES" dirty="0"/>
              <a:t>El </a:t>
            </a:r>
            <a:r>
              <a:rPr lang="es-ES" dirty="0" err="1"/>
              <a:t>fixture</a:t>
            </a:r>
            <a:r>
              <a:rPr lang="es-ES" dirty="0"/>
              <a:t> proporciona acceso a si mismo, a la instancia del componente y al envoltorio del elemento DOM del componente.</a:t>
            </a:r>
          </a:p>
          <a:p>
            <a:pPr marL="457200" lvl="1" indent="0">
              <a:buNone/>
            </a:pPr>
            <a:r>
              <a:rPr lang="es-ES" dirty="0" err="1"/>
              <a:t>comp</a:t>
            </a:r>
            <a:r>
              <a:rPr lang="es-ES" dirty="0"/>
              <a:t> = </a:t>
            </a:r>
            <a:r>
              <a:rPr lang="es-ES" dirty="0" err="1"/>
              <a:t>fixture.componentInstance</a:t>
            </a:r>
            <a:r>
              <a:rPr lang="es-ES" dirty="0"/>
              <a:t>; // instancia del componente </a:t>
            </a:r>
          </a:p>
          <a:p>
            <a:r>
              <a:rPr lang="es-ES" dirty="0"/>
              <a:t>El </a:t>
            </a:r>
            <a:r>
              <a:rPr lang="es-ES" dirty="0" err="1"/>
              <a:t>DebugElement</a:t>
            </a:r>
            <a:r>
              <a:rPr lang="es-ES" dirty="0"/>
              <a:t> es un envoltorio del elemento DOM del componente o de los elementos localizados.</a:t>
            </a:r>
          </a:p>
          <a:p>
            <a:pPr marL="457200" lvl="1" indent="0">
              <a:buNone/>
            </a:pPr>
            <a:r>
              <a:rPr lang="es-ES" dirty="0"/>
              <a:t>de = </a:t>
            </a:r>
            <a:r>
              <a:rPr lang="es-ES" dirty="0" err="1"/>
              <a:t>fixture.debugElement</a:t>
            </a:r>
            <a:r>
              <a:rPr lang="es-ES" dirty="0"/>
              <a:t>;</a:t>
            </a:r>
          </a:p>
          <a:p>
            <a:pPr marL="457200" lvl="1" indent="0">
              <a:buNone/>
            </a:pPr>
            <a:r>
              <a:rPr lang="es-ES" dirty="0" err="1"/>
              <a:t>tag</a:t>
            </a:r>
            <a:r>
              <a:rPr lang="es-ES" dirty="0"/>
              <a:t> = </a:t>
            </a:r>
            <a:r>
              <a:rPr lang="es-ES" dirty="0" err="1"/>
              <a:t>de.nativeElement</a:t>
            </a:r>
            <a:r>
              <a:rPr lang="es-ES" dirty="0"/>
              <a:t>;</a:t>
            </a:r>
          </a:p>
          <a:p>
            <a:pPr lvl="6"/>
            <a:endParaRPr lang="es-ES" dirty="0"/>
          </a:p>
          <a:p>
            <a:pPr marL="57150" lvl="0" indent="0">
              <a:buNone/>
            </a:pPr>
            <a:r>
              <a:rPr lang="es-ES" sz="2300" b="1" i="1" dirty="0">
                <a:solidFill>
                  <a:prstClr val="black"/>
                </a:solidFill>
              </a:rPr>
              <a:t>NOTA</a:t>
            </a:r>
            <a:r>
              <a:rPr lang="es-ES" sz="2300" i="1" dirty="0">
                <a:solidFill>
                  <a:prstClr val="black"/>
                </a:solidFill>
              </a:rPr>
              <a:t>: Una vez ejecutado el método </a:t>
            </a:r>
            <a:r>
              <a:rPr lang="es-ES" sz="2300" i="1" dirty="0" err="1">
                <a:solidFill>
                  <a:prstClr val="black"/>
                </a:solidFill>
              </a:rPr>
              <a:t>createComponent</a:t>
            </a:r>
            <a:r>
              <a:rPr lang="es-ES" sz="2300" i="1" dirty="0">
                <a:solidFill>
                  <a:prstClr val="black"/>
                </a:solidFill>
              </a:rPr>
              <a:t> se cierra la configuración del </a:t>
            </a:r>
            <a:r>
              <a:rPr lang="es-ES" sz="2300" i="1" dirty="0" err="1">
                <a:solidFill>
                  <a:prstClr val="black"/>
                </a:solidFill>
              </a:rPr>
              <a:t>TestBed</a:t>
            </a:r>
            <a:r>
              <a:rPr lang="es-ES" sz="2300" i="1" dirty="0">
                <a:solidFill>
                  <a:prstClr val="black"/>
                </a:solidFill>
              </a:rPr>
              <a:t>, si se intenta cambiar la configuración dará un error.</a:t>
            </a:r>
            <a:endParaRPr lang="es-ES" sz="2300" dirty="0">
              <a:solidFill>
                <a:prstClr val="black"/>
              </a:solidFill>
            </a:endParaRPr>
          </a:p>
          <a:p>
            <a:pPr marL="0" indent="0">
              <a:buNone/>
            </a:pPr>
            <a:endParaRPr lang="es-ES" dirty="0"/>
          </a:p>
        </p:txBody>
      </p:sp>
    </p:spTree>
    <p:extLst>
      <p:ext uri="{BB962C8B-B14F-4D97-AF65-F5344CB8AC3E}">
        <p14:creationId xmlns:p14="http://schemas.microsoft.com/office/powerpoint/2010/main" val="4555981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Consultar </a:t>
            </a:r>
            <a:r>
              <a:rPr lang="es-ES" dirty="0" err="1"/>
              <a:t>DebugElement</a:t>
            </a:r>
            <a:endParaRPr lang="es-ES" dirty="0"/>
          </a:p>
        </p:txBody>
      </p:sp>
      <p:sp>
        <p:nvSpPr>
          <p:cNvPr id="3" name="Marcador de contenido 2"/>
          <p:cNvSpPr>
            <a:spLocks noGrp="1"/>
          </p:cNvSpPr>
          <p:nvPr>
            <p:ph idx="1"/>
          </p:nvPr>
        </p:nvSpPr>
        <p:spPr>
          <a:xfrm>
            <a:off x="457200" y="1600200"/>
            <a:ext cx="8229600" cy="4853136"/>
          </a:xfrm>
        </p:spPr>
        <p:txBody>
          <a:bodyPr>
            <a:normAutofit fontScale="70000" lnSpcReduction="20000"/>
          </a:bodyPr>
          <a:lstStyle/>
          <a:p>
            <a:r>
              <a:rPr lang="es-ES" dirty="0"/>
              <a:t>La clase </a:t>
            </a:r>
            <a:r>
              <a:rPr lang="es-ES" dirty="0" err="1"/>
              <a:t>By</a:t>
            </a:r>
            <a:r>
              <a:rPr lang="es-ES" dirty="0"/>
              <a:t> es una utilidad Angular de pruebas para consultar el árbol del DOM. El método estático By.css utiliza un selector CSS estándar para generar un predicado (función que devuelve un valor booleano) que filtra de la misma manera que un selector de jQuery.</a:t>
            </a:r>
          </a:p>
          <a:p>
            <a:r>
              <a:rPr lang="es-ES" dirty="0"/>
              <a:t>Un predicado de consulta recibe un </a:t>
            </a:r>
            <a:r>
              <a:rPr lang="es-ES" dirty="0" err="1"/>
              <a:t>DebugElement</a:t>
            </a:r>
            <a:r>
              <a:rPr lang="es-ES" dirty="0"/>
              <a:t> y devuelve true si el elemento cumple con los criterios de selección.</a:t>
            </a:r>
          </a:p>
          <a:p>
            <a:r>
              <a:rPr lang="es-ES" dirty="0"/>
              <a:t>La clase </a:t>
            </a:r>
            <a:r>
              <a:rPr lang="es-ES" dirty="0" err="1"/>
              <a:t>DebugElement</a:t>
            </a:r>
            <a:r>
              <a:rPr lang="es-ES" dirty="0"/>
              <a:t> dispone de métodos para, utilizando una función de predicado, buscar en todo el árbol DOM del </a:t>
            </a:r>
            <a:r>
              <a:rPr lang="es-ES" dirty="0" err="1"/>
              <a:t>fixture</a:t>
            </a:r>
            <a:r>
              <a:rPr lang="es-ES" dirty="0"/>
              <a:t>:</a:t>
            </a:r>
          </a:p>
          <a:p>
            <a:pPr lvl="1"/>
            <a:r>
              <a:rPr lang="es-ES" dirty="0"/>
              <a:t>El método </a:t>
            </a:r>
            <a:r>
              <a:rPr lang="es-ES" dirty="0" err="1"/>
              <a:t>query</a:t>
            </a:r>
            <a:r>
              <a:rPr lang="es-ES" dirty="0"/>
              <a:t> devuelve el primer elemento que satisface el predicado.</a:t>
            </a:r>
          </a:p>
          <a:p>
            <a:pPr lvl="1"/>
            <a:r>
              <a:rPr lang="es-ES" dirty="0"/>
              <a:t>El método </a:t>
            </a:r>
            <a:r>
              <a:rPr lang="es-ES" dirty="0" err="1"/>
              <a:t>queryAll</a:t>
            </a:r>
            <a:r>
              <a:rPr lang="es-ES" dirty="0"/>
              <a:t> devuelve una matriz de todos los </a:t>
            </a:r>
            <a:r>
              <a:rPr lang="es-ES" dirty="0" err="1"/>
              <a:t>DebugElement</a:t>
            </a:r>
            <a:r>
              <a:rPr lang="es-ES" dirty="0"/>
              <a:t> que satisfacen el predicado.</a:t>
            </a:r>
          </a:p>
          <a:p>
            <a:r>
              <a:rPr lang="es-ES" dirty="0"/>
              <a:t>La propiedad </a:t>
            </a:r>
            <a:r>
              <a:rPr lang="es-ES" dirty="0" err="1"/>
              <a:t>nativeElement</a:t>
            </a:r>
            <a:r>
              <a:rPr lang="es-ES" dirty="0"/>
              <a:t> de </a:t>
            </a:r>
            <a:r>
              <a:rPr lang="es-ES" dirty="0" err="1"/>
              <a:t>DebugElement</a:t>
            </a:r>
            <a:r>
              <a:rPr lang="es-ES" dirty="0"/>
              <a:t> obtiene el elemento DOM.</a:t>
            </a:r>
          </a:p>
          <a:p>
            <a:pPr marL="892175" lvl="1" indent="-434975">
              <a:buNone/>
            </a:pPr>
            <a:r>
              <a:rPr lang="es-ES" dirty="0" err="1"/>
              <a:t>let</a:t>
            </a:r>
            <a:r>
              <a:rPr lang="es-ES" dirty="0"/>
              <a:t> </a:t>
            </a:r>
            <a:r>
              <a:rPr lang="es-ES" dirty="0" err="1"/>
              <a:t>tag</a:t>
            </a:r>
            <a:r>
              <a:rPr lang="es-ES" dirty="0"/>
              <a:t>: </a:t>
            </a:r>
            <a:r>
              <a:rPr lang="es-ES" dirty="0" err="1"/>
              <a:t>HTMLElement</a:t>
            </a:r>
            <a:r>
              <a:rPr lang="es-ES" dirty="0"/>
              <a:t> = </a:t>
            </a:r>
            <a:r>
              <a:rPr lang="es-ES" dirty="0" err="1"/>
              <a:t>fixture.debugElement.query</a:t>
            </a:r>
            <a:r>
              <a:rPr lang="es-ES" dirty="0"/>
              <a:t>(By.css('#</a:t>
            </a:r>
            <a:r>
              <a:rPr lang="es-ES" dirty="0" err="1"/>
              <a:t>myId</a:t>
            </a:r>
            <a:r>
              <a:rPr lang="es-ES" dirty="0"/>
              <a:t>')). </a:t>
            </a:r>
            <a:r>
              <a:rPr lang="es-ES" dirty="0" err="1"/>
              <a:t>nativeElement</a:t>
            </a:r>
            <a:r>
              <a:rPr lang="es-ES" dirty="0"/>
              <a:t>;</a:t>
            </a:r>
          </a:p>
        </p:txBody>
      </p:sp>
    </p:spTree>
    <p:extLst>
      <p:ext uri="{BB962C8B-B14F-4D97-AF65-F5344CB8AC3E}">
        <p14:creationId xmlns:p14="http://schemas.microsoft.com/office/powerpoint/2010/main" val="32731792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Consultas </a:t>
            </a:r>
            <a:r>
              <a:rPr lang="es-ES" dirty="0" err="1"/>
              <a:t>By</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Recuperar un componente con elemento HTML:</a:t>
            </a:r>
          </a:p>
          <a:p>
            <a:pPr marL="457200" lvl="1" indent="0">
              <a:buNone/>
            </a:pPr>
            <a:r>
              <a:rPr lang="es-ES" dirty="0" err="1"/>
              <a:t>tag</a:t>
            </a:r>
            <a:r>
              <a:rPr lang="es-ES" dirty="0"/>
              <a:t>  = </a:t>
            </a:r>
            <a:r>
              <a:rPr lang="es-ES" dirty="0" err="1"/>
              <a:t>fixture.debugElement.query</a:t>
            </a:r>
            <a:r>
              <a:rPr lang="es-ES" dirty="0"/>
              <a:t>(By.css('</a:t>
            </a:r>
            <a:r>
              <a:rPr lang="es-ES" dirty="0" err="1"/>
              <a:t>my-component</a:t>
            </a:r>
            <a:r>
              <a:rPr lang="es-ES" dirty="0"/>
              <a:t>'));</a:t>
            </a:r>
          </a:p>
          <a:p>
            <a:r>
              <a:rPr lang="es-ES" dirty="0"/>
              <a:t>Recuperar el valor de la primera etiqueta:</a:t>
            </a:r>
          </a:p>
          <a:p>
            <a:pPr marL="457200" lvl="1" indent="0">
              <a:buNone/>
            </a:pPr>
            <a:r>
              <a:rPr lang="es-ES" dirty="0"/>
              <a:t> </a:t>
            </a:r>
            <a:r>
              <a:rPr lang="es-ES" dirty="0" err="1"/>
              <a:t>it</a:t>
            </a:r>
            <a:r>
              <a:rPr lang="es-ES" dirty="0"/>
              <a:t>('</a:t>
            </a:r>
            <a:r>
              <a:rPr lang="es-ES" dirty="0" err="1"/>
              <a:t>should</a:t>
            </a:r>
            <a:r>
              <a:rPr lang="es-ES" dirty="0"/>
              <a:t> </a:t>
            </a:r>
            <a:r>
              <a:rPr lang="es-ES" dirty="0" err="1"/>
              <a:t>render</a:t>
            </a:r>
            <a:r>
              <a:rPr lang="es-ES" dirty="0"/>
              <a:t> </a:t>
            </a:r>
            <a:r>
              <a:rPr lang="es-ES" dirty="0" err="1"/>
              <a:t>title</a:t>
            </a:r>
            <a:r>
              <a:rPr lang="es-ES" dirty="0"/>
              <a:t> in a h1 </a:t>
            </a:r>
            <a:r>
              <a:rPr lang="es-ES" dirty="0" err="1"/>
              <a:t>tag</a:t>
            </a:r>
            <a:r>
              <a:rPr lang="es-ES" dirty="0"/>
              <a:t>', </a:t>
            </a:r>
            <a:r>
              <a:rPr lang="es-ES" dirty="0" err="1"/>
              <a:t>async</a:t>
            </a:r>
            <a:r>
              <a:rPr lang="es-ES" dirty="0"/>
              <a:t>(() =&gt; {</a:t>
            </a:r>
          </a:p>
          <a:p>
            <a:pPr marL="457200" lvl="1" indent="0">
              <a:buNone/>
            </a:pPr>
            <a:r>
              <a:rPr lang="es-ES" dirty="0"/>
              <a:t>    </a:t>
            </a:r>
            <a:r>
              <a:rPr lang="es-ES" dirty="0" err="1"/>
              <a:t>fixture.detectChanges</a:t>
            </a:r>
            <a:r>
              <a:rPr lang="es-ES" dirty="0"/>
              <a:t>();</a:t>
            </a:r>
          </a:p>
          <a:p>
            <a:pPr marL="457200" lvl="1" indent="0">
              <a:buNone/>
            </a:pPr>
            <a:r>
              <a:rPr lang="es-ES" dirty="0"/>
              <a:t>    </a:t>
            </a:r>
            <a:r>
              <a:rPr lang="es-ES" dirty="0" err="1"/>
              <a:t>const</a:t>
            </a:r>
            <a:r>
              <a:rPr lang="es-ES" dirty="0"/>
              <a:t> </a:t>
            </a:r>
            <a:r>
              <a:rPr lang="es-ES" dirty="0" err="1"/>
              <a:t>tag</a:t>
            </a:r>
            <a:r>
              <a:rPr lang="es-ES" dirty="0"/>
              <a:t> = </a:t>
            </a:r>
            <a:r>
              <a:rPr lang="es-ES" dirty="0" err="1"/>
              <a:t>fixture.debugElement.query</a:t>
            </a:r>
            <a:r>
              <a:rPr lang="es-ES" dirty="0"/>
              <a:t>(By.css('h1'));</a:t>
            </a:r>
          </a:p>
          <a:p>
            <a:pPr marL="457200" lvl="1" indent="0">
              <a:buNone/>
            </a:pPr>
            <a:r>
              <a:rPr lang="es-ES" dirty="0"/>
              <a:t>    </a:t>
            </a:r>
            <a:r>
              <a:rPr lang="es-ES" dirty="0" err="1"/>
              <a:t>expect</a:t>
            </a:r>
            <a:r>
              <a:rPr lang="es-ES" dirty="0"/>
              <a:t>(</a:t>
            </a:r>
            <a:r>
              <a:rPr lang="es-ES" dirty="0" err="1"/>
              <a:t>tag.nativeElement.textContent</a:t>
            </a:r>
            <a:r>
              <a:rPr lang="es-ES" dirty="0"/>
              <a:t>).</a:t>
            </a:r>
            <a:r>
              <a:rPr lang="es-ES" dirty="0" err="1"/>
              <a:t>toContain</a:t>
            </a:r>
            <a:r>
              <a:rPr lang="es-ES" dirty="0"/>
              <a:t>('</a:t>
            </a:r>
            <a:r>
              <a:rPr lang="es-ES" dirty="0" err="1"/>
              <a:t>Welcome</a:t>
            </a:r>
            <a:r>
              <a:rPr lang="es-ES" dirty="0"/>
              <a:t> to app!!');</a:t>
            </a:r>
          </a:p>
          <a:p>
            <a:pPr marL="457200" lvl="1" indent="0">
              <a:buNone/>
            </a:pPr>
            <a:r>
              <a:rPr lang="es-ES" dirty="0"/>
              <a:t>  }));</a:t>
            </a:r>
          </a:p>
          <a:p>
            <a:r>
              <a:rPr lang="es-ES" dirty="0"/>
              <a:t>Recuperar los elementos de un listado:</a:t>
            </a:r>
          </a:p>
          <a:p>
            <a:pPr marL="457200" lvl="1" indent="0">
              <a:buNone/>
            </a:pPr>
            <a:r>
              <a:rPr lang="es-ES" dirty="0" err="1"/>
              <a:t>it</a:t>
            </a:r>
            <a:r>
              <a:rPr lang="es-ES" dirty="0"/>
              <a:t>('</a:t>
            </a:r>
            <a:r>
              <a:rPr lang="es-ES" dirty="0" err="1"/>
              <a:t>renders</a:t>
            </a:r>
            <a:r>
              <a:rPr lang="es-ES" dirty="0"/>
              <a:t> </a:t>
            </a:r>
            <a:r>
              <a:rPr lang="es-ES" dirty="0" err="1"/>
              <a:t>the</a:t>
            </a:r>
            <a:r>
              <a:rPr lang="es-ES" dirty="0"/>
              <a:t> </a:t>
            </a:r>
            <a:r>
              <a:rPr lang="es-ES" dirty="0" err="1"/>
              <a:t>list</a:t>
            </a:r>
            <a:r>
              <a:rPr lang="es-ES" dirty="0"/>
              <a:t> </a:t>
            </a:r>
            <a:r>
              <a:rPr lang="es-ES" dirty="0" err="1"/>
              <a:t>on</a:t>
            </a:r>
            <a:r>
              <a:rPr lang="es-ES" dirty="0"/>
              <a:t> </a:t>
            </a:r>
            <a:r>
              <a:rPr lang="es-ES" dirty="0" err="1"/>
              <a:t>the</a:t>
            </a:r>
            <a:r>
              <a:rPr lang="es-ES" dirty="0"/>
              <a:t> </a:t>
            </a:r>
            <a:r>
              <a:rPr lang="es-ES" dirty="0" err="1"/>
              <a:t>screen</a:t>
            </a:r>
            <a:r>
              <a:rPr lang="es-ES" dirty="0"/>
              <a:t>', () =&gt; {</a:t>
            </a:r>
          </a:p>
          <a:p>
            <a:pPr marL="457200" lvl="1" indent="0">
              <a:buNone/>
            </a:pPr>
            <a:r>
              <a:rPr lang="es-ES" dirty="0"/>
              <a:t>  </a:t>
            </a:r>
            <a:r>
              <a:rPr lang="es-ES" dirty="0" err="1"/>
              <a:t>fixture.detectChanges</a:t>
            </a:r>
            <a:r>
              <a:rPr lang="es-ES" dirty="0"/>
              <a:t>();</a:t>
            </a:r>
          </a:p>
          <a:p>
            <a:pPr marL="457200" lvl="1" indent="0">
              <a:buNone/>
            </a:pPr>
            <a:r>
              <a:rPr lang="es-ES" dirty="0"/>
              <a:t>  </a:t>
            </a:r>
            <a:r>
              <a:rPr lang="es-ES" dirty="0" err="1"/>
              <a:t>const</a:t>
            </a:r>
            <a:r>
              <a:rPr lang="es-ES" dirty="0"/>
              <a:t> li = </a:t>
            </a:r>
            <a:r>
              <a:rPr lang="es-ES" dirty="0" err="1"/>
              <a:t>fixture.debugElement.queryAll</a:t>
            </a:r>
            <a:r>
              <a:rPr lang="es-ES" dirty="0"/>
              <a:t>(By.css('li'));</a:t>
            </a:r>
          </a:p>
          <a:p>
            <a:pPr marL="457200" lvl="1" indent="0">
              <a:buNone/>
            </a:pPr>
            <a:r>
              <a:rPr lang="es-ES" dirty="0"/>
              <a:t>  </a:t>
            </a:r>
            <a:r>
              <a:rPr lang="es-ES" dirty="0" err="1"/>
              <a:t>expect</a:t>
            </a:r>
            <a:r>
              <a:rPr lang="es-ES" dirty="0"/>
              <a:t>(</a:t>
            </a:r>
            <a:r>
              <a:rPr lang="es-ES" dirty="0" err="1"/>
              <a:t>li.length</a:t>
            </a:r>
            <a:r>
              <a:rPr lang="es-ES" dirty="0"/>
              <a:t>).</a:t>
            </a:r>
            <a:r>
              <a:rPr lang="es-ES" dirty="0" err="1"/>
              <a:t>toBe</a:t>
            </a:r>
            <a:r>
              <a:rPr lang="es-ES" dirty="0"/>
              <a:t>(2);</a:t>
            </a:r>
          </a:p>
          <a:p>
            <a:pPr marL="457200" lvl="1" indent="0">
              <a:buNone/>
            </a:pPr>
            <a:r>
              <a:rPr lang="es-ES" dirty="0"/>
              <a:t>});</a:t>
            </a:r>
          </a:p>
        </p:txBody>
      </p:sp>
    </p:spTree>
    <p:extLst>
      <p:ext uri="{BB962C8B-B14F-4D97-AF65-F5344CB8AC3E}">
        <p14:creationId xmlns:p14="http://schemas.microsoft.com/office/powerpoint/2010/main" val="262931318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triggerEventHandler</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El método </a:t>
            </a:r>
            <a:r>
              <a:rPr lang="es-ES" dirty="0" err="1"/>
              <a:t>DebugElement.triggerEventHandler</a:t>
            </a:r>
            <a:r>
              <a:rPr lang="es-ES" dirty="0"/>
              <a:t> permite simular que el elemento ha lanzado un determinado evento.</a:t>
            </a:r>
          </a:p>
          <a:p>
            <a:pPr marL="457200" lvl="1" indent="0">
              <a:buNone/>
            </a:pPr>
            <a:r>
              <a:rPr lang="es-ES" dirty="0" err="1"/>
              <a:t>fixture.debugElement.triggerEventHandler</a:t>
            </a:r>
            <a:r>
              <a:rPr lang="es-ES" dirty="0"/>
              <a:t>('</a:t>
            </a:r>
            <a:r>
              <a:rPr lang="es-ES" dirty="0" err="1"/>
              <a:t>click</a:t>
            </a:r>
            <a:r>
              <a:rPr lang="es-ES" dirty="0"/>
              <a:t>', </a:t>
            </a:r>
            <a:r>
              <a:rPr lang="es-ES" dirty="0" err="1"/>
              <a:t>eventData</a:t>
            </a:r>
            <a:r>
              <a:rPr lang="es-ES" dirty="0"/>
              <a:t>);</a:t>
            </a:r>
          </a:p>
          <a:p>
            <a:r>
              <a:rPr lang="es-ES" dirty="0"/>
              <a:t>Según sea el evento, </a:t>
            </a:r>
            <a:r>
              <a:rPr lang="es-ES" dirty="0" err="1"/>
              <a:t>eventData</a:t>
            </a:r>
            <a:r>
              <a:rPr lang="es-ES" dirty="0"/>
              <a:t> representa el objeto </a:t>
            </a:r>
            <a:r>
              <a:rPr lang="es-ES" dirty="0" err="1"/>
              <a:t>event</a:t>
            </a:r>
            <a:r>
              <a:rPr lang="es-ES" dirty="0"/>
              <a:t> del DOM o el valor emitido. En algunos casos el </a:t>
            </a:r>
            <a:r>
              <a:rPr lang="es-ES" dirty="0" err="1"/>
              <a:t>eventData</a:t>
            </a:r>
            <a:r>
              <a:rPr lang="es-ES" dirty="0"/>
              <a:t> es obligatorio y con una determinada estructura.</a:t>
            </a:r>
          </a:p>
          <a:p>
            <a:r>
              <a:rPr lang="es-ES" dirty="0"/>
              <a:t>Dado que los eventos están vinculados a comandos, suele ser preferible invocar directamente a los métodos comando de la clase componente.</a:t>
            </a:r>
          </a:p>
          <a:p>
            <a:r>
              <a:rPr lang="es-ES" dirty="0"/>
              <a:t>Puede ser necesario para probar la interacción de determinadas directivas con el elemento y para probar las vinculaciones @</a:t>
            </a:r>
            <a:r>
              <a:rPr lang="es-ES" dirty="0" err="1"/>
              <a:t>HostListener</a:t>
            </a:r>
            <a:r>
              <a:rPr lang="es-ES" dirty="0"/>
              <a:t>.</a:t>
            </a:r>
          </a:p>
        </p:txBody>
      </p:sp>
    </p:spTree>
    <p:extLst>
      <p:ext uri="{BB962C8B-B14F-4D97-AF65-F5344CB8AC3E}">
        <p14:creationId xmlns:p14="http://schemas.microsoft.com/office/powerpoint/2010/main" val="41599287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Detección de cambios</a:t>
            </a:r>
          </a:p>
        </p:txBody>
      </p:sp>
      <p:sp>
        <p:nvSpPr>
          <p:cNvPr id="3" name="Marcador de contenido 2"/>
          <p:cNvSpPr>
            <a:spLocks noGrp="1"/>
          </p:cNvSpPr>
          <p:nvPr>
            <p:ph idx="1"/>
          </p:nvPr>
        </p:nvSpPr>
        <p:spPr/>
        <p:txBody>
          <a:bodyPr>
            <a:normAutofit fontScale="55000" lnSpcReduction="20000"/>
          </a:bodyPr>
          <a:lstStyle/>
          <a:p>
            <a:r>
              <a:rPr lang="es-ES" dirty="0"/>
              <a:t>La prueba puede decir a Angular cuándo realizar la detección de cambios, lo que provoca el enlace de datos y la propagación de las propiedades al elemento DOM.</a:t>
            </a:r>
          </a:p>
          <a:p>
            <a:pPr marL="457200" lvl="1" indent="0">
              <a:buNone/>
            </a:pPr>
            <a:r>
              <a:rPr lang="es-ES" dirty="0" err="1"/>
              <a:t>fixture.detectChanges</a:t>
            </a:r>
            <a:r>
              <a:rPr lang="es-ES" dirty="0"/>
              <a:t>()</a:t>
            </a:r>
          </a:p>
          <a:p>
            <a:r>
              <a:rPr lang="es-ES" dirty="0"/>
              <a:t>Cuando se desea que los cambios se propaguen automáticamente sin necesidad de invocar </a:t>
            </a:r>
            <a:r>
              <a:rPr lang="es-ES" dirty="0" err="1"/>
              <a:t>fixture.detectChanges</a:t>
            </a:r>
            <a:r>
              <a:rPr lang="es-ES" dirty="0"/>
              <a:t>():</a:t>
            </a:r>
          </a:p>
          <a:p>
            <a:pPr marL="457200" lvl="1" indent="0">
              <a:buNone/>
            </a:pPr>
            <a:r>
              <a:rPr lang="es-ES" dirty="0" err="1"/>
              <a:t>import</a:t>
            </a:r>
            <a:r>
              <a:rPr lang="es-ES" dirty="0"/>
              <a:t> { </a:t>
            </a:r>
            <a:r>
              <a:rPr lang="es-ES" b="1" dirty="0" err="1"/>
              <a:t>ComponentFixtureAutoDetect</a:t>
            </a:r>
            <a:r>
              <a:rPr lang="es-ES" dirty="0"/>
              <a:t> } </a:t>
            </a:r>
            <a:r>
              <a:rPr lang="es-ES" dirty="0" err="1"/>
              <a:t>from</a:t>
            </a:r>
            <a:r>
              <a:rPr lang="es-ES" dirty="0"/>
              <a:t> '@angular/</a:t>
            </a:r>
            <a:r>
              <a:rPr lang="es-ES" dirty="0" err="1"/>
              <a:t>core</a:t>
            </a:r>
            <a:r>
              <a:rPr lang="es-ES" dirty="0"/>
              <a:t>/</a:t>
            </a:r>
            <a:r>
              <a:rPr lang="es-ES" dirty="0" err="1"/>
              <a:t>testing</a:t>
            </a:r>
            <a:r>
              <a:rPr lang="es-ES" dirty="0"/>
              <a:t>';</a:t>
            </a:r>
          </a:p>
          <a:p>
            <a:pPr marL="457200" lvl="1" indent="0">
              <a:buNone/>
            </a:pPr>
            <a:r>
              <a:rPr lang="es-ES" dirty="0"/>
              <a:t>// …</a:t>
            </a:r>
          </a:p>
          <a:p>
            <a:pPr marL="457200" lvl="1" indent="0">
              <a:buNone/>
            </a:pPr>
            <a:r>
              <a:rPr lang="es-ES" dirty="0" err="1"/>
              <a:t>TestBed.configureTestingModule</a:t>
            </a:r>
            <a:r>
              <a:rPr lang="es-ES" dirty="0"/>
              <a:t>({</a:t>
            </a:r>
          </a:p>
          <a:p>
            <a:pPr marL="457200" lvl="1" indent="0">
              <a:buNone/>
            </a:pPr>
            <a:r>
              <a:rPr lang="es-ES" dirty="0"/>
              <a:t>  </a:t>
            </a:r>
            <a:r>
              <a:rPr lang="es-ES" dirty="0" err="1"/>
              <a:t>declarations</a:t>
            </a:r>
            <a:r>
              <a:rPr lang="es-ES" dirty="0"/>
              <a:t>: [ </a:t>
            </a:r>
            <a:r>
              <a:rPr lang="es-ES" dirty="0" err="1"/>
              <a:t>MyComponent</a:t>
            </a:r>
            <a:r>
              <a:rPr lang="es-ES" dirty="0"/>
              <a:t> ],</a:t>
            </a:r>
          </a:p>
          <a:p>
            <a:pPr marL="457200" lvl="1" indent="0">
              <a:buNone/>
            </a:pPr>
            <a:r>
              <a:rPr lang="es-ES" dirty="0"/>
              <a:t>  </a:t>
            </a:r>
            <a:r>
              <a:rPr lang="es-ES" dirty="0" err="1"/>
              <a:t>providers</a:t>
            </a:r>
            <a:r>
              <a:rPr lang="es-ES" dirty="0"/>
              <a:t>: [</a:t>
            </a:r>
          </a:p>
          <a:p>
            <a:pPr marL="457200" lvl="1" indent="0">
              <a:buNone/>
            </a:pPr>
            <a:r>
              <a:rPr lang="es-ES" dirty="0"/>
              <a:t>    { </a:t>
            </a:r>
            <a:r>
              <a:rPr lang="es-ES" dirty="0" err="1"/>
              <a:t>provide</a:t>
            </a:r>
            <a:r>
              <a:rPr lang="es-ES" dirty="0"/>
              <a:t>: </a:t>
            </a:r>
            <a:r>
              <a:rPr lang="es-ES" b="1" dirty="0" err="1"/>
              <a:t>ComponentFixtureAutoDetect</a:t>
            </a:r>
            <a:r>
              <a:rPr lang="es-ES" dirty="0"/>
              <a:t>, </a:t>
            </a:r>
            <a:r>
              <a:rPr lang="es-ES" dirty="0" err="1"/>
              <a:t>useValue</a:t>
            </a:r>
            <a:r>
              <a:rPr lang="es-ES" dirty="0"/>
              <a:t>: true }</a:t>
            </a:r>
          </a:p>
          <a:p>
            <a:pPr marL="457200" lvl="1" indent="0">
              <a:buNone/>
            </a:pPr>
            <a:r>
              <a:rPr lang="es-ES" dirty="0"/>
              <a:t>  ]</a:t>
            </a:r>
          </a:p>
          <a:p>
            <a:pPr marL="457200" lvl="1" indent="0">
              <a:buNone/>
            </a:pPr>
            <a:r>
              <a:rPr lang="es-ES" dirty="0"/>
              <a:t>})</a:t>
            </a:r>
          </a:p>
          <a:p>
            <a:r>
              <a:rPr lang="es-ES" dirty="0"/>
              <a:t>El servicio </a:t>
            </a:r>
            <a:r>
              <a:rPr lang="es-ES" dirty="0" err="1"/>
              <a:t>ComponentFixtureAutoDetect</a:t>
            </a:r>
            <a:r>
              <a:rPr lang="es-ES" dirty="0"/>
              <a:t> responde a las actividades asíncronas como la resolución de la promesa, temporizadores y eventos DOM. Pero una actualización directa, síncrona de una propiedad de componente es invisible. La prueba debe llamar </a:t>
            </a:r>
            <a:r>
              <a:rPr lang="es-ES" dirty="0" err="1"/>
              <a:t>fixture.detectChanges</a:t>
            </a:r>
            <a:r>
              <a:rPr lang="es-ES" dirty="0"/>
              <a:t>() manualmente para desencadenar otro ciclo de detección de cambios.</a:t>
            </a:r>
          </a:p>
        </p:txBody>
      </p:sp>
    </p:spTree>
    <p:extLst>
      <p:ext uri="{BB962C8B-B14F-4D97-AF65-F5344CB8AC3E}">
        <p14:creationId xmlns:p14="http://schemas.microsoft.com/office/powerpoint/2010/main" val="133432137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Inyección de dependencias</a:t>
            </a:r>
            <a:endParaRPr lang="es-ES" dirty="0"/>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TestBed.configureTestingModule</a:t>
            </a:r>
            <a:r>
              <a:rPr lang="es-ES" dirty="0"/>
              <a:t>({</a:t>
            </a:r>
          </a:p>
          <a:p>
            <a:pPr marL="0" indent="0">
              <a:buNone/>
            </a:pPr>
            <a:r>
              <a:rPr lang="es-ES" dirty="0"/>
              <a:t>       </a:t>
            </a:r>
            <a:r>
              <a:rPr lang="es-ES" dirty="0" err="1"/>
              <a:t>declarations</a:t>
            </a:r>
            <a:r>
              <a:rPr lang="es-ES" dirty="0"/>
              <a:t>: [ </a:t>
            </a:r>
            <a:r>
              <a:rPr lang="es-ES" dirty="0" err="1"/>
              <a:t>MyComponent</a:t>
            </a:r>
            <a:r>
              <a:rPr lang="es-ES" dirty="0"/>
              <a:t> ],</a:t>
            </a:r>
          </a:p>
          <a:p>
            <a:pPr marL="0" indent="0">
              <a:buNone/>
            </a:pPr>
            <a:r>
              <a:rPr lang="es-ES" dirty="0"/>
              <a:t>       </a:t>
            </a:r>
            <a:r>
              <a:rPr lang="es-ES" dirty="0" err="1"/>
              <a:t>providers</a:t>
            </a:r>
            <a:r>
              <a:rPr lang="es-ES" dirty="0"/>
              <a:t>:    [ </a:t>
            </a:r>
            <a:r>
              <a:rPr lang="es-ES" dirty="0" err="1"/>
              <a:t>MyService</a:t>
            </a:r>
            <a:r>
              <a:rPr lang="es-ES" dirty="0"/>
              <a:t> ] </a:t>
            </a:r>
          </a:p>
          <a:p>
            <a:pPr marL="0" indent="0">
              <a:buNone/>
            </a:pPr>
            <a:r>
              <a:rPr lang="es-ES" dirty="0"/>
              <a:t>    });</a:t>
            </a:r>
          </a:p>
          <a:p>
            <a:r>
              <a:rPr lang="es-ES" dirty="0"/>
              <a:t>Un componente bajo prueba no tiene por que ser inyectado con servicios reales, por lo general es mejor si son dobles de pruebas (</a:t>
            </a:r>
            <a:r>
              <a:rPr lang="en-US" dirty="0"/>
              <a:t>stubs, fakes, spies o mocks</a:t>
            </a:r>
            <a:r>
              <a:rPr lang="es-ES" dirty="0"/>
              <a:t>), dado que el propósito de la especificación es probar el componente y no el servicio o servicios reales que pueden ser el origen del error.</a:t>
            </a:r>
          </a:p>
          <a:p>
            <a:pPr marL="457200" lvl="1" indent="0">
              <a:buNone/>
            </a:pPr>
            <a:r>
              <a:rPr lang="en-US" dirty="0"/>
              <a:t>providers:    [ {provide: </a:t>
            </a:r>
            <a:r>
              <a:rPr lang="en-US" dirty="0" err="1"/>
              <a:t>MyService</a:t>
            </a:r>
            <a:r>
              <a:rPr lang="en-US" dirty="0"/>
              <a:t>, </a:t>
            </a:r>
            <a:r>
              <a:rPr lang="en-US" dirty="0" err="1"/>
              <a:t>useValue</a:t>
            </a:r>
            <a:r>
              <a:rPr lang="en-US" dirty="0"/>
              <a:t>: </a:t>
            </a:r>
            <a:r>
              <a:rPr lang="en-US" dirty="0" err="1"/>
              <a:t>MyServiceFake</a:t>
            </a:r>
            <a:r>
              <a:rPr lang="en-US" dirty="0"/>
              <a:t> }, </a:t>
            </a:r>
          </a:p>
          <a:p>
            <a:pPr marL="457200" lvl="1" indent="0">
              <a:buNone/>
            </a:pPr>
            <a:r>
              <a:rPr lang="en-US" dirty="0"/>
              <a:t>	{ provide: Router, </a:t>
            </a:r>
            <a:r>
              <a:rPr lang="en-US" dirty="0" err="1"/>
              <a:t>useClass</a:t>
            </a:r>
            <a:r>
              <a:rPr lang="en-US" dirty="0"/>
              <a:t>: </a:t>
            </a:r>
            <a:r>
              <a:rPr lang="en-US" dirty="0" err="1"/>
              <a:t>RouterStub</a:t>
            </a:r>
            <a:r>
              <a:rPr lang="en-US" dirty="0"/>
              <a:t>} ]</a:t>
            </a:r>
            <a:endParaRPr lang="es-ES" dirty="0"/>
          </a:p>
          <a:p>
            <a:r>
              <a:rPr lang="es-ES" dirty="0"/>
              <a:t>Si la pruebas necesita tener acceso al servicio inyectado, la forma más segura es obtener el servicio desde el </a:t>
            </a:r>
            <a:r>
              <a:rPr lang="es-ES" dirty="0" err="1"/>
              <a:t>fixture</a:t>
            </a:r>
            <a:r>
              <a:rPr lang="es-ES" dirty="0"/>
              <a:t>.</a:t>
            </a:r>
          </a:p>
          <a:p>
            <a:pPr marL="457200" lvl="1" indent="0">
              <a:buNone/>
            </a:pPr>
            <a:r>
              <a:rPr lang="es-ES" dirty="0" err="1"/>
              <a:t>srv</a:t>
            </a:r>
            <a:r>
              <a:rPr lang="es-ES" dirty="0"/>
              <a:t> = </a:t>
            </a:r>
            <a:r>
              <a:rPr lang="es-ES" dirty="0" err="1"/>
              <a:t>fixture.debugElement.injector.get</a:t>
            </a:r>
            <a:r>
              <a:rPr lang="es-ES" dirty="0"/>
              <a:t>(</a:t>
            </a:r>
            <a:r>
              <a:rPr lang="es-ES" dirty="0" err="1"/>
              <a:t>MyService</a:t>
            </a:r>
            <a:r>
              <a:rPr lang="es-ES" dirty="0"/>
              <a:t>);</a:t>
            </a:r>
          </a:p>
          <a:p>
            <a:r>
              <a:rPr lang="es-ES" dirty="0"/>
              <a:t>También se puede obtener el servicio desde </a:t>
            </a:r>
            <a:r>
              <a:rPr lang="es-ES" dirty="0" err="1"/>
              <a:t>TestBed</a:t>
            </a:r>
            <a:r>
              <a:rPr lang="es-ES" dirty="0"/>
              <a:t>:</a:t>
            </a:r>
          </a:p>
          <a:p>
            <a:pPr marL="457200" lvl="1" indent="0">
              <a:buNone/>
            </a:pPr>
            <a:r>
              <a:rPr lang="es-ES" dirty="0" err="1"/>
              <a:t>srv</a:t>
            </a:r>
            <a:r>
              <a:rPr lang="es-ES" dirty="0"/>
              <a:t> = </a:t>
            </a:r>
            <a:r>
              <a:rPr lang="es-ES" dirty="0" err="1"/>
              <a:t>TestBed.get</a:t>
            </a:r>
            <a:r>
              <a:rPr lang="es-ES" dirty="0"/>
              <a:t>(</a:t>
            </a:r>
            <a:r>
              <a:rPr lang="es-ES" dirty="0" err="1"/>
              <a:t>MyService</a:t>
            </a:r>
            <a:r>
              <a:rPr lang="es-ES" dirty="0"/>
              <a:t>);</a:t>
            </a:r>
          </a:p>
        </p:txBody>
      </p:sp>
    </p:spTree>
    <p:extLst>
      <p:ext uri="{BB962C8B-B14F-4D97-AF65-F5344CB8AC3E}">
        <p14:creationId xmlns:p14="http://schemas.microsoft.com/office/powerpoint/2010/main" val="173375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inject</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función </a:t>
            </a:r>
            <a:r>
              <a:rPr lang="es-ES" dirty="0" err="1"/>
              <a:t>inject</a:t>
            </a:r>
            <a:r>
              <a:rPr lang="es-ES" dirty="0"/>
              <a:t> es una de las utilidades Angular de prueba. </a:t>
            </a:r>
          </a:p>
          <a:p>
            <a:r>
              <a:rPr lang="es-ES" dirty="0"/>
              <a:t>Inyecta servicios en la función especificación donde se los puede alterar, espiar y manipular.</a:t>
            </a:r>
          </a:p>
          <a:p>
            <a:r>
              <a:rPr lang="es-ES" dirty="0"/>
              <a:t>La función </a:t>
            </a:r>
            <a:r>
              <a:rPr lang="es-ES" dirty="0" err="1"/>
              <a:t>inject</a:t>
            </a:r>
            <a:r>
              <a:rPr lang="es-ES" dirty="0"/>
              <a:t> tiene dos parámetros:</a:t>
            </a:r>
          </a:p>
          <a:p>
            <a:pPr lvl="1"/>
            <a:r>
              <a:rPr lang="es-ES" dirty="0"/>
              <a:t>Una matriz de </a:t>
            </a:r>
            <a:r>
              <a:rPr lang="es-ES" dirty="0" err="1"/>
              <a:t>tokens</a:t>
            </a:r>
            <a:r>
              <a:rPr lang="es-ES" dirty="0"/>
              <a:t> de inyección de dependencias Angular.</a:t>
            </a:r>
          </a:p>
          <a:p>
            <a:pPr lvl="1"/>
            <a:r>
              <a:rPr lang="es-ES" dirty="0"/>
              <a:t>Una función de prueba cuyos parámetros corresponden exactamente a cada elemento de la matriz de </a:t>
            </a:r>
            <a:r>
              <a:rPr lang="es-ES" dirty="0" err="1"/>
              <a:t>tokens</a:t>
            </a:r>
            <a:r>
              <a:rPr lang="es-ES" dirty="0"/>
              <a:t> de inyección.</a:t>
            </a:r>
          </a:p>
          <a:p>
            <a:pPr marL="457200" lvl="1" indent="0">
              <a:buNone/>
            </a:pPr>
            <a:r>
              <a:rPr lang="es-ES" dirty="0" err="1"/>
              <a:t>it</a:t>
            </a:r>
            <a:r>
              <a:rPr lang="es-ES" dirty="0"/>
              <a:t>('demo </a:t>
            </a:r>
            <a:r>
              <a:rPr lang="es-ES" dirty="0" err="1"/>
              <a:t>inject</a:t>
            </a:r>
            <a:r>
              <a:rPr lang="es-ES" dirty="0"/>
              <a:t>', </a:t>
            </a:r>
            <a:r>
              <a:rPr lang="es-ES" dirty="0" err="1"/>
              <a:t>inject</a:t>
            </a:r>
            <a:r>
              <a:rPr lang="es-ES" dirty="0"/>
              <a:t>([</a:t>
            </a:r>
            <a:r>
              <a:rPr lang="es-ES" dirty="0" err="1"/>
              <a:t>Router</a:t>
            </a:r>
            <a:r>
              <a:rPr lang="es-ES" dirty="0"/>
              <a:t>], (</a:t>
            </a:r>
            <a:r>
              <a:rPr lang="es-ES" dirty="0" err="1"/>
              <a:t>router</a:t>
            </a:r>
            <a:r>
              <a:rPr lang="es-ES" dirty="0"/>
              <a:t>: </a:t>
            </a:r>
            <a:r>
              <a:rPr lang="es-ES" dirty="0" err="1"/>
              <a:t>Router</a:t>
            </a:r>
            <a:r>
              <a:rPr lang="es-ES" dirty="0"/>
              <a:t>) =&gt; { </a:t>
            </a:r>
          </a:p>
          <a:p>
            <a:pPr marL="457200" lvl="1" indent="0">
              <a:buNone/>
            </a:pPr>
            <a:r>
              <a:rPr lang="es-ES" dirty="0"/>
              <a:t>   // ...</a:t>
            </a:r>
          </a:p>
          <a:p>
            <a:pPr marL="457200" lvl="1" indent="0">
              <a:buNone/>
            </a:pPr>
            <a:r>
              <a:rPr lang="es-ES" dirty="0"/>
              <a:t>}));</a:t>
            </a:r>
          </a:p>
          <a:p>
            <a:r>
              <a:rPr lang="es-ES" dirty="0"/>
              <a:t>La función </a:t>
            </a:r>
            <a:r>
              <a:rPr lang="es-ES" dirty="0" err="1"/>
              <a:t>inject</a:t>
            </a:r>
            <a:r>
              <a:rPr lang="es-ES" dirty="0"/>
              <a:t> utiliza el inyector del módulo </a:t>
            </a:r>
            <a:r>
              <a:rPr lang="es-ES" dirty="0" err="1"/>
              <a:t>TestBed</a:t>
            </a:r>
            <a:r>
              <a:rPr lang="es-ES" dirty="0"/>
              <a:t> actual y sólo puede devolver los servicios proporcionados a ese nivel. No devuelve los servicios de los proveedores de componentes.</a:t>
            </a:r>
          </a:p>
          <a:p>
            <a:pPr lvl="8"/>
            <a:endParaRPr lang="es-ES" dirty="0"/>
          </a:p>
          <a:p>
            <a:pPr marL="57150" lvl="0" indent="0">
              <a:buNone/>
            </a:pPr>
            <a:r>
              <a:rPr lang="es-ES" sz="2600" b="1" i="1" dirty="0">
                <a:solidFill>
                  <a:prstClr val="black"/>
                </a:solidFill>
              </a:rPr>
              <a:t>NOTA</a:t>
            </a:r>
            <a:r>
              <a:rPr lang="es-ES" sz="2600" i="1" dirty="0">
                <a:solidFill>
                  <a:prstClr val="black"/>
                </a:solidFill>
              </a:rPr>
              <a:t>: Una vez ejecutado el método </a:t>
            </a:r>
            <a:r>
              <a:rPr lang="es-ES" sz="2600" i="1" dirty="0" err="1">
                <a:solidFill>
                  <a:prstClr val="black"/>
                </a:solidFill>
              </a:rPr>
              <a:t>createComponent</a:t>
            </a:r>
            <a:r>
              <a:rPr lang="es-ES" sz="2600" i="1" dirty="0">
                <a:solidFill>
                  <a:prstClr val="black"/>
                </a:solidFill>
              </a:rPr>
              <a:t> se cierra la configuración del </a:t>
            </a:r>
            <a:r>
              <a:rPr lang="es-ES" sz="2600" i="1" dirty="0" err="1">
                <a:solidFill>
                  <a:prstClr val="black"/>
                </a:solidFill>
              </a:rPr>
              <a:t>TestBed</a:t>
            </a:r>
            <a:r>
              <a:rPr lang="es-ES" sz="2600" i="1" dirty="0">
                <a:solidFill>
                  <a:prstClr val="black"/>
                </a:solidFill>
              </a:rPr>
              <a:t>, si se intenta cambiar la configuración dará un error.</a:t>
            </a:r>
            <a:endParaRPr lang="es-ES" sz="2600" dirty="0">
              <a:solidFill>
                <a:prstClr val="black"/>
              </a:solidFill>
            </a:endParaRPr>
          </a:p>
          <a:p>
            <a:pPr marL="0" indent="0">
              <a:buNone/>
            </a:pPr>
            <a:endParaRPr lang="es-ES" dirty="0"/>
          </a:p>
        </p:txBody>
      </p:sp>
    </p:spTree>
    <p:extLst>
      <p:ext uri="{BB962C8B-B14F-4D97-AF65-F5344CB8AC3E}">
        <p14:creationId xmlns:p14="http://schemas.microsoft.com/office/powerpoint/2010/main" val="13981487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Sobre escritura de @</a:t>
            </a:r>
            <a:r>
              <a:rPr lang="es-ES" dirty="0" err="1"/>
              <a:t>Component</a:t>
            </a:r>
            <a:endParaRPr lang="es-ES" dirty="0"/>
          </a:p>
        </p:txBody>
      </p:sp>
      <p:sp>
        <p:nvSpPr>
          <p:cNvPr id="3" name="Marcador de contenido 2"/>
          <p:cNvSpPr>
            <a:spLocks noGrp="1"/>
          </p:cNvSpPr>
          <p:nvPr>
            <p:ph idx="1"/>
          </p:nvPr>
        </p:nvSpPr>
        <p:spPr/>
        <p:txBody>
          <a:bodyPr>
            <a:normAutofit fontScale="85000" lnSpcReduction="20000"/>
          </a:bodyPr>
          <a:lstStyle/>
          <a:p>
            <a:r>
              <a:rPr lang="es-ES" dirty="0"/>
              <a:t>En algunos casos, sobre todo en la inyección de dependencias a nivel de componentes es necesario </a:t>
            </a:r>
            <a:r>
              <a:rPr lang="es-ES" dirty="0" err="1"/>
              <a:t>sobreescibir</a:t>
            </a:r>
            <a:r>
              <a:rPr lang="es-ES" dirty="0"/>
              <a:t> la definición del componente.</a:t>
            </a:r>
          </a:p>
          <a:p>
            <a:r>
              <a:rPr lang="es-ES" dirty="0"/>
              <a:t>La estructura </a:t>
            </a:r>
            <a:r>
              <a:rPr lang="es-ES" dirty="0" err="1"/>
              <a:t>MetadataOverride</a:t>
            </a:r>
            <a:r>
              <a:rPr lang="es-ES" dirty="0"/>
              <a:t> establece las propiedades de @</a:t>
            </a:r>
            <a:r>
              <a:rPr lang="es-ES" dirty="0" err="1"/>
              <a:t>Component</a:t>
            </a:r>
            <a:r>
              <a:rPr lang="es-ES" dirty="0"/>
              <a:t> a añadir, modificar o borrar:</a:t>
            </a:r>
          </a:p>
          <a:p>
            <a:pPr marL="457200" lvl="1" indent="0">
              <a:buNone/>
            </a:pPr>
            <a:r>
              <a:rPr lang="es-ES" dirty="0" err="1"/>
              <a:t>type</a:t>
            </a:r>
            <a:r>
              <a:rPr lang="es-ES" dirty="0"/>
              <a:t> </a:t>
            </a:r>
            <a:r>
              <a:rPr lang="es-ES" dirty="0" err="1"/>
              <a:t>MetadataOverride</a:t>
            </a:r>
            <a:r>
              <a:rPr lang="es-ES" dirty="0"/>
              <a:t> = {   </a:t>
            </a:r>
            <a:r>
              <a:rPr lang="es-ES" dirty="0" err="1"/>
              <a:t>add</a:t>
            </a:r>
            <a:r>
              <a:rPr lang="es-ES" dirty="0"/>
              <a:t>?: T;  </a:t>
            </a:r>
            <a:r>
              <a:rPr lang="es-ES" dirty="0" err="1"/>
              <a:t>remove</a:t>
            </a:r>
            <a:r>
              <a:rPr lang="es-ES" dirty="0"/>
              <a:t>?: T;  set?: T; };</a:t>
            </a:r>
          </a:p>
          <a:p>
            <a:r>
              <a:rPr lang="es-ES" dirty="0"/>
              <a:t>Donde T son las propiedades de la anotación:</a:t>
            </a:r>
          </a:p>
          <a:p>
            <a:pPr marL="457200" lvl="1" indent="0">
              <a:buNone/>
            </a:pPr>
            <a:r>
              <a:rPr lang="en-US" dirty="0"/>
              <a:t>selector?: string;</a:t>
            </a:r>
          </a:p>
          <a:p>
            <a:pPr marL="457200" lvl="1" indent="0">
              <a:buNone/>
            </a:pPr>
            <a:r>
              <a:rPr lang="en-US" dirty="0"/>
              <a:t>template?: string; ó </a:t>
            </a:r>
            <a:r>
              <a:rPr lang="en-US" dirty="0" err="1"/>
              <a:t>templateUrl</a:t>
            </a:r>
            <a:r>
              <a:rPr lang="en-US" dirty="0"/>
              <a:t>?: string;</a:t>
            </a:r>
          </a:p>
          <a:p>
            <a:pPr marL="457200" lvl="1" indent="0">
              <a:buNone/>
            </a:pPr>
            <a:r>
              <a:rPr lang="en-US" dirty="0"/>
              <a:t>providers?: any[];</a:t>
            </a:r>
          </a:p>
          <a:p>
            <a:pPr marL="457200" lvl="1" indent="0">
              <a:buNone/>
            </a:pPr>
            <a:r>
              <a:rPr lang="en-US" dirty="0"/>
              <a:t>…</a:t>
            </a:r>
            <a:endParaRPr lang="es-ES" dirty="0"/>
          </a:p>
        </p:txBody>
      </p:sp>
    </p:spTree>
    <p:extLst>
      <p:ext uri="{BB962C8B-B14F-4D97-AF65-F5344CB8AC3E}">
        <p14:creationId xmlns:p14="http://schemas.microsoft.com/office/powerpoint/2010/main" val="282951318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Sobre escritura de @</a:t>
            </a:r>
            <a:r>
              <a:rPr lang="es-ES" dirty="0" err="1"/>
              <a:t>Component</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El método </a:t>
            </a:r>
            <a:r>
              <a:rPr lang="es-ES" dirty="0" err="1"/>
              <a:t>overrideComponent</a:t>
            </a:r>
            <a:r>
              <a:rPr lang="es-ES" dirty="0"/>
              <a:t> recibe el componente a modificar y los metadatos con las modificaciones:</a:t>
            </a:r>
          </a:p>
          <a:p>
            <a:pPr marL="400050" lvl="1" indent="0">
              <a:buNone/>
            </a:pPr>
            <a:r>
              <a:rPr lang="es-ES" dirty="0" err="1"/>
              <a:t>TestBed.configureTestingModule</a:t>
            </a:r>
            <a:r>
              <a:rPr lang="es-ES" dirty="0"/>
              <a:t>({</a:t>
            </a:r>
          </a:p>
          <a:p>
            <a:pPr marL="400050" lvl="1" indent="0">
              <a:buNone/>
            </a:pPr>
            <a:r>
              <a:rPr lang="es-ES" dirty="0"/>
              <a:t>       </a:t>
            </a:r>
            <a:r>
              <a:rPr lang="es-ES" dirty="0" err="1"/>
              <a:t>declarations</a:t>
            </a:r>
            <a:r>
              <a:rPr lang="es-ES" dirty="0"/>
              <a:t>: [ </a:t>
            </a:r>
            <a:r>
              <a:rPr lang="es-ES" dirty="0" err="1"/>
              <a:t>MyComponent</a:t>
            </a:r>
            <a:r>
              <a:rPr lang="es-ES" dirty="0"/>
              <a:t>, </a:t>
            </a:r>
            <a:r>
              <a:rPr lang="es-ES" dirty="0" err="1"/>
              <a:t>MyChildComponent</a:t>
            </a:r>
            <a:r>
              <a:rPr lang="es-ES" dirty="0"/>
              <a:t>],</a:t>
            </a:r>
          </a:p>
          <a:p>
            <a:pPr marL="400050" lvl="1" indent="0">
              <a:buNone/>
            </a:pPr>
            <a:r>
              <a:rPr lang="es-ES" dirty="0"/>
              <a:t>       </a:t>
            </a:r>
            <a:r>
              <a:rPr lang="es-ES" dirty="0" err="1"/>
              <a:t>providers</a:t>
            </a:r>
            <a:r>
              <a:rPr lang="es-ES" dirty="0"/>
              <a:t>:    [ { </a:t>
            </a:r>
            <a:r>
              <a:rPr lang="es-ES" dirty="0" err="1"/>
              <a:t>provide</a:t>
            </a:r>
            <a:r>
              <a:rPr lang="es-ES" dirty="0"/>
              <a:t>: </a:t>
            </a:r>
            <a:r>
              <a:rPr lang="es-ES" dirty="0" err="1"/>
              <a:t>Router</a:t>
            </a:r>
            <a:r>
              <a:rPr lang="es-ES" dirty="0"/>
              <a:t>, </a:t>
            </a:r>
            <a:r>
              <a:rPr lang="es-ES" dirty="0" err="1"/>
              <a:t>useClass</a:t>
            </a:r>
            <a:r>
              <a:rPr lang="es-ES" dirty="0"/>
              <a:t>: </a:t>
            </a:r>
            <a:r>
              <a:rPr lang="es-ES" dirty="0" err="1"/>
              <a:t>RouterStub</a:t>
            </a:r>
            <a:r>
              <a:rPr lang="es-ES" dirty="0"/>
              <a:t>} ] </a:t>
            </a:r>
          </a:p>
          <a:p>
            <a:pPr marL="400050" lvl="1" indent="0">
              <a:buNone/>
            </a:pPr>
            <a:r>
              <a:rPr lang="es-ES" dirty="0"/>
              <a:t>    })</a:t>
            </a:r>
          </a:p>
          <a:p>
            <a:pPr marL="400050" lvl="1" indent="0">
              <a:buNone/>
            </a:pPr>
            <a:r>
              <a:rPr lang="es-ES" dirty="0"/>
              <a:t>    .</a:t>
            </a:r>
            <a:r>
              <a:rPr lang="es-ES" dirty="0" err="1"/>
              <a:t>overrideComponent</a:t>
            </a:r>
            <a:r>
              <a:rPr lang="es-ES" dirty="0"/>
              <a:t>(</a:t>
            </a:r>
            <a:r>
              <a:rPr lang="es-ES" dirty="0" err="1"/>
              <a:t>MyChildComponent</a:t>
            </a:r>
            <a:r>
              <a:rPr lang="es-ES" dirty="0"/>
              <a:t>, {</a:t>
            </a:r>
          </a:p>
          <a:p>
            <a:pPr marL="400050" lvl="1" indent="0">
              <a:buNone/>
            </a:pPr>
            <a:r>
              <a:rPr lang="es-ES" dirty="0"/>
              <a:t>      set: {</a:t>
            </a:r>
          </a:p>
          <a:p>
            <a:pPr marL="400050" lvl="1" indent="0">
              <a:buNone/>
            </a:pPr>
            <a:r>
              <a:rPr lang="es-ES" dirty="0"/>
              <a:t>        </a:t>
            </a:r>
            <a:r>
              <a:rPr lang="es-ES" dirty="0" err="1"/>
              <a:t>providers</a:t>
            </a:r>
            <a:r>
              <a:rPr lang="es-ES" dirty="0"/>
              <a:t>: [</a:t>
            </a:r>
          </a:p>
          <a:p>
            <a:pPr marL="400050" lvl="1" indent="0">
              <a:buNone/>
            </a:pPr>
            <a:r>
              <a:rPr lang="es-ES" dirty="0"/>
              <a:t>          { </a:t>
            </a:r>
            <a:r>
              <a:rPr lang="es-ES" dirty="0" err="1"/>
              <a:t>provide</a:t>
            </a:r>
            <a:r>
              <a:rPr lang="es-ES" dirty="0"/>
              <a:t>: </a:t>
            </a:r>
            <a:r>
              <a:rPr lang="es-ES" dirty="0" err="1"/>
              <a:t>MyService</a:t>
            </a:r>
            <a:r>
              <a:rPr lang="es-ES" dirty="0"/>
              <a:t>, </a:t>
            </a:r>
            <a:r>
              <a:rPr lang="es-ES" dirty="0" err="1"/>
              <a:t>useClass</a:t>
            </a:r>
            <a:r>
              <a:rPr lang="es-ES" dirty="0"/>
              <a:t>: </a:t>
            </a:r>
            <a:r>
              <a:rPr lang="es-ES" dirty="0" err="1"/>
              <a:t>MyServiceSpy</a:t>
            </a:r>
            <a:r>
              <a:rPr lang="es-ES" dirty="0"/>
              <a:t> }</a:t>
            </a:r>
          </a:p>
          <a:p>
            <a:pPr marL="400050" lvl="1" indent="0">
              <a:buNone/>
            </a:pPr>
            <a:r>
              <a:rPr lang="es-ES" dirty="0"/>
              <a:t>        ]</a:t>
            </a:r>
          </a:p>
          <a:p>
            <a:pPr marL="400050" lvl="1" indent="0">
              <a:buNone/>
            </a:pPr>
            <a:r>
              <a:rPr lang="es-ES" dirty="0"/>
              <a:t>      }</a:t>
            </a:r>
          </a:p>
          <a:p>
            <a:pPr marL="400050" lvl="1" indent="0">
              <a:buNone/>
            </a:pPr>
            <a:r>
              <a:rPr lang="es-ES" dirty="0"/>
              <a:t>    });</a:t>
            </a:r>
          </a:p>
        </p:txBody>
      </p:sp>
    </p:spTree>
    <p:extLst>
      <p:ext uri="{BB962C8B-B14F-4D97-AF65-F5344CB8AC3E}">
        <p14:creationId xmlns:p14="http://schemas.microsoft.com/office/powerpoint/2010/main" val="385396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a:t>
            </a:r>
            <a:r>
              <a:rPr lang="es-ES" dirty="0" err="1"/>
              <a:t>RESPonde</a:t>
            </a:r>
            <a:r>
              <a:rPr lang="es-ES" dirty="0"/>
              <a:t>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6" name="5 Rectángulo"/>
          <p:cNvSpPr/>
          <p:nvPr/>
        </p:nvSpPr>
        <p:spPr bwMode="auto">
          <a:xfrm>
            <a:off x="3210532" y="2955950"/>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7" name="6 Rectángulo"/>
          <p:cNvSpPr/>
          <p:nvPr/>
        </p:nvSpPr>
        <p:spPr bwMode="auto">
          <a:xfrm>
            <a:off x="4859944" y="2955950"/>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8" name="7 Rectángulo"/>
          <p:cNvSpPr/>
          <p:nvPr/>
        </p:nvSpPr>
        <p:spPr bwMode="auto">
          <a:xfrm>
            <a:off x="2365982" y="3082458"/>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9" name="8 Rectángulo"/>
          <p:cNvSpPr/>
          <p:nvPr/>
        </p:nvSpPr>
        <p:spPr bwMode="auto">
          <a:xfrm>
            <a:off x="2388207" y="3653864"/>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10" name="9 Rectángulo"/>
          <p:cNvSpPr/>
          <p:nvPr/>
        </p:nvSpPr>
        <p:spPr bwMode="auto">
          <a:xfrm>
            <a:off x="2347340" y="4798264"/>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11" name="10 Rectángulo"/>
          <p:cNvSpPr/>
          <p:nvPr/>
        </p:nvSpPr>
        <p:spPr bwMode="auto">
          <a:xfrm>
            <a:off x="2365982" y="5371257"/>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12" name="11 Trapecio"/>
          <p:cNvSpPr/>
          <p:nvPr/>
        </p:nvSpPr>
        <p:spPr bwMode="auto">
          <a:xfrm>
            <a:off x="2577119" y="2416177"/>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13" name="12 Rectángulo"/>
          <p:cNvSpPr/>
          <p:nvPr/>
        </p:nvSpPr>
        <p:spPr bwMode="auto">
          <a:xfrm>
            <a:off x="3201007" y="2460650"/>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14" name="13 Trapecio"/>
          <p:cNvSpPr/>
          <p:nvPr/>
        </p:nvSpPr>
        <p:spPr bwMode="auto">
          <a:xfrm>
            <a:off x="2712057" y="6027762"/>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5" name="14 Trapecio"/>
          <p:cNvSpPr/>
          <p:nvPr/>
        </p:nvSpPr>
        <p:spPr bwMode="auto">
          <a:xfrm flipV="1">
            <a:off x="3140682" y="2870225"/>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16" name="15 Trapecio"/>
          <p:cNvSpPr/>
          <p:nvPr/>
        </p:nvSpPr>
        <p:spPr bwMode="auto">
          <a:xfrm>
            <a:off x="3140682" y="5943625"/>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7" name="16 Trapecio"/>
          <p:cNvSpPr/>
          <p:nvPr/>
        </p:nvSpPr>
        <p:spPr bwMode="auto">
          <a:xfrm flipV="1">
            <a:off x="4783744" y="2870225"/>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8" name="17 Trapecio"/>
          <p:cNvSpPr/>
          <p:nvPr/>
        </p:nvSpPr>
        <p:spPr bwMode="auto">
          <a:xfrm>
            <a:off x="4783744" y="5943625"/>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9" name="18 Llamada rectangular"/>
          <p:cNvSpPr/>
          <p:nvPr/>
        </p:nvSpPr>
        <p:spPr>
          <a:xfrm>
            <a:off x="192082" y="2637038"/>
            <a:ext cx="2112644" cy="2342571"/>
          </a:xfrm>
          <a:prstGeom prst="wedgeRectCallout">
            <a:avLst>
              <a:gd name="adj1" fmla="val 67225"/>
              <a:gd name="adj2" fmla="val -20067"/>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Desarrollar un estilo de liderazgo eficaz y homogéneo, alineado con las necesidades estratégicas.</a:t>
            </a:r>
          </a:p>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Transformar la cultura</a:t>
            </a:r>
          </a:p>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Desarrollar líderes que generen líderes</a:t>
            </a:r>
          </a:p>
        </p:txBody>
      </p:sp>
      <p:sp>
        <p:nvSpPr>
          <p:cNvPr id="24" name="54 Rectángulo"/>
          <p:cNvSpPr/>
          <p:nvPr/>
        </p:nvSpPr>
        <p:spPr bwMode="auto">
          <a:xfrm>
            <a:off x="2388207" y="4225270"/>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
        <p:nvSpPr>
          <p:cNvPr id="27" name="31 Rectángulo"/>
          <p:cNvSpPr>
            <a:spLocks noChangeArrowheads="1"/>
          </p:cNvSpPr>
          <p:nvPr/>
        </p:nvSpPr>
        <p:spPr bwMode="auto">
          <a:xfrm>
            <a:off x="17338" y="1175846"/>
            <a:ext cx="9126662" cy="830997"/>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Liderazgo y Cultura que tiene como objetivo.  </a:t>
            </a:r>
          </a:p>
        </p:txBody>
      </p:sp>
    </p:spTree>
    <p:extLst>
      <p:ext uri="{BB962C8B-B14F-4D97-AF65-F5344CB8AC3E}">
        <p14:creationId xmlns:p14="http://schemas.microsoft.com/office/powerpoint/2010/main" val="307107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Compatibilidad</a:t>
            </a:r>
            <a:r>
              <a:rPr lang="en-US" dirty="0"/>
              <a:t> con ES6</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30" y="2141214"/>
            <a:ext cx="3465149" cy="3744758"/>
          </a:xfrm>
          <a:prstGeom prst="rect">
            <a:avLst/>
          </a:prstGeom>
        </p:spPr>
      </p:pic>
      <p:sp>
        <p:nvSpPr>
          <p:cNvPr id="7" name="TextBox 6"/>
          <p:cNvSpPr txBox="1"/>
          <p:nvPr/>
        </p:nvSpPr>
        <p:spPr>
          <a:xfrm>
            <a:off x="438600" y="1572891"/>
            <a:ext cx="1531188" cy="467051"/>
          </a:xfrm>
          <a:prstGeom prst="rect">
            <a:avLst/>
          </a:prstGeom>
          <a:noFill/>
        </p:spPr>
        <p:txBody>
          <a:bodyPr wrap="none" rtlCol="0">
            <a:spAutoFit/>
          </a:bodyPr>
          <a:lstStyle>
            <a:defPPr>
              <a:defRPr lang="en-US"/>
            </a:defPPr>
            <a:lvl1pPr marL="0" algn="l" defTabSz="975847" rtl="0" eaLnBrk="1" latinLnBrk="0" hangingPunct="1">
              <a:defRPr sz="1920" kern="1200">
                <a:solidFill>
                  <a:schemeClr val="tx1"/>
                </a:solidFill>
                <a:latin typeface="+mn-lt"/>
                <a:ea typeface="+mn-ea"/>
                <a:cs typeface="+mn-cs"/>
              </a:defRPr>
            </a:lvl1pPr>
            <a:lvl2pPr marL="487924" algn="l" defTabSz="975847" rtl="0" eaLnBrk="1" latinLnBrk="0" hangingPunct="1">
              <a:defRPr sz="1920" kern="1200">
                <a:solidFill>
                  <a:schemeClr val="tx1"/>
                </a:solidFill>
                <a:latin typeface="+mn-lt"/>
                <a:ea typeface="+mn-ea"/>
                <a:cs typeface="+mn-cs"/>
              </a:defRPr>
            </a:lvl2pPr>
            <a:lvl3pPr marL="975847" algn="l" defTabSz="975847" rtl="0" eaLnBrk="1" latinLnBrk="0" hangingPunct="1">
              <a:defRPr sz="1920" kern="1200">
                <a:solidFill>
                  <a:schemeClr val="tx1"/>
                </a:solidFill>
                <a:latin typeface="+mn-lt"/>
                <a:ea typeface="+mn-ea"/>
                <a:cs typeface="+mn-cs"/>
              </a:defRPr>
            </a:lvl3pPr>
            <a:lvl4pPr marL="1463771" algn="l" defTabSz="975847" rtl="0" eaLnBrk="1" latinLnBrk="0" hangingPunct="1">
              <a:defRPr sz="1920" kern="1200">
                <a:solidFill>
                  <a:schemeClr val="tx1"/>
                </a:solidFill>
                <a:latin typeface="+mn-lt"/>
                <a:ea typeface="+mn-ea"/>
                <a:cs typeface="+mn-cs"/>
              </a:defRPr>
            </a:lvl4pPr>
            <a:lvl5pPr marL="1951695" algn="l" defTabSz="975847" rtl="0" eaLnBrk="1" latinLnBrk="0" hangingPunct="1">
              <a:defRPr sz="1920" kern="1200">
                <a:solidFill>
                  <a:schemeClr val="tx1"/>
                </a:solidFill>
                <a:latin typeface="+mn-lt"/>
                <a:ea typeface="+mn-ea"/>
                <a:cs typeface="+mn-cs"/>
              </a:defRPr>
            </a:lvl5pPr>
            <a:lvl6pPr marL="2439619" algn="l" defTabSz="975847" rtl="0" eaLnBrk="1" latinLnBrk="0" hangingPunct="1">
              <a:defRPr sz="1920" kern="1200">
                <a:solidFill>
                  <a:schemeClr val="tx1"/>
                </a:solidFill>
                <a:latin typeface="+mn-lt"/>
                <a:ea typeface="+mn-ea"/>
                <a:cs typeface="+mn-cs"/>
              </a:defRPr>
            </a:lvl6pPr>
            <a:lvl7pPr marL="2927541" algn="l" defTabSz="975847" rtl="0" eaLnBrk="1" latinLnBrk="0" hangingPunct="1">
              <a:defRPr sz="1920" kern="1200">
                <a:solidFill>
                  <a:schemeClr val="tx1"/>
                </a:solidFill>
                <a:latin typeface="+mn-lt"/>
                <a:ea typeface="+mn-ea"/>
                <a:cs typeface="+mn-cs"/>
              </a:defRPr>
            </a:lvl7pPr>
            <a:lvl8pPr marL="3415466" algn="l" defTabSz="975847" rtl="0" eaLnBrk="1" latinLnBrk="0" hangingPunct="1">
              <a:defRPr sz="1920" kern="1200">
                <a:solidFill>
                  <a:schemeClr val="tx1"/>
                </a:solidFill>
                <a:latin typeface="+mn-lt"/>
                <a:ea typeface="+mn-ea"/>
                <a:cs typeface="+mn-cs"/>
              </a:defRPr>
            </a:lvl8pPr>
            <a:lvl9pPr marL="3903389" algn="l" defTabSz="975847" rtl="0" eaLnBrk="1" latinLnBrk="0" hangingPunct="1">
              <a:defRPr sz="1920" kern="1200">
                <a:solidFill>
                  <a:schemeClr val="tx1"/>
                </a:solidFill>
                <a:latin typeface="+mn-lt"/>
                <a:ea typeface="+mn-ea"/>
                <a:cs typeface="+mn-cs"/>
              </a:defRPr>
            </a:lvl9pPr>
          </a:lstStyle>
          <a:p>
            <a:r>
              <a:rPr lang="en-US" sz="2435" dirty="0">
                <a:latin typeface="Century Gothic" panose="020B0502020202020204" pitchFamily="34" charset="0"/>
              </a:rPr>
              <a:t>Feb 2015</a:t>
            </a:r>
          </a:p>
        </p:txBody>
      </p:sp>
      <p:sp>
        <p:nvSpPr>
          <p:cNvPr id="8" name="TextBox 7"/>
          <p:cNvSpPr txBox="1"/>
          <p:nvPr/>
        </p:nvSpPr>
        <p:spPr>
          <a:xfrm>
            <a:off x="4358266" y="1575219"/>
            <a:ext cx="2241319" cy="467051"/>
          </a:xfrm>
          <a:prstGeom prst="rect">
            <a:avLst/>
          </a:prstGeom>
          <a:noFill/>
        </p:spPr>
        <p:txBody>
          <a:bodyPr wrap="none" rtlCol="0">
            <a:spAutoFit/>
          </a:bodyPr>
          <a:lstStyle>
            <a:defPPr>
              <a:defRPr lang="en-US"/>
            </a:defPPr>
            <a:lvl1pPr marL="0" algn="l" defTabSz="975847" rtl="0" eaLnBrk="1" latinLnBrk="0" hangingPunct="1">
              <a:defRPr sz="1920" kern="1200">
                <a:solidFill>
                  <a:schemeClr val="tx1"/>
                </a:solidFill>
                <a:latin typeface="+mn-lt"/>
                <a:ea typeface="+mn-ea"/>
                <a:cs typeface="+mn-cs"/>
              </a:defRPr>
            </a:lvl1pPr>
            <a:lvl2pPr marL="487924" algn="l" defTabSz="975847" rtl="0" eaLnBrk="1" latinLnBrk="0" hangingPunct="1">
              <a:defRPr sz="1920" kern="1200">
                <a:solidFill>
                  <a:schemeClr val="tx1"/>
                </a:solidFill>
                <a:latin typeface="+mn-lt"/>
                <a:ea typeface="+mn-ea"/>
                <a:cs typeface="+mn-cs"/>
              </a:defRPr>
            </a:lvl2pPr>
            <a:lvl3pPr marL="975847" algn="l" defTabSz="975847" rtl="0" eaLnBrk="1" latinLnBrk="0" hangingPunct="1">
              <a:defRPr sz="1920" kern="1200">
                <a:solidFill>
                  <a:schemeClr val="tx1"/>
                </a:solidFill>
                <a:latin typeface="+mn-lt"/>
                <a:ea typeface="+mn-ea"/>
                <a:cs typeface="+mn-cs"/>
              </a:defRPr>
            </a:lvl3pPr>
            <a:lvl4pPr marL="1463771" algn="l" defTabSz="975847" rtl="0" eaLnBrk="1" latinLnBrk="0" hangingPunct="1">
              <a:defRPr sz="1920" kern="1200">
                <a:solidFill>
                  <a:schemeClr val="tx1"/>
                </a:solidFill>
                <a:latin typeface="+mn-lt"/>
                <a:ea typeface="+mn-ea"/>
                <a:cs typeface="+mn-cs"/>
              </a:defRPr>
            </a:lvl4pPr>
            <a:lvl5pPr marL="1951695" algn="l" defTabSz="975847" rtl="0" eaLnBrk="1" latinLnBrk="0" hangingPunct="1">
              <a:defRPr sz="1920" kern="1200">
                <a:solidFill>
                  <a:schemeClr val="tx1"/>
                </a:solidFill>
                <a:latin typeface="+mn-lt"/>
                <a:ea typeface="+mn-ea"/>
                <a:cs typeface="+mn-cs"/>
              </a:defRPr>
            </a:lvl5pPr>
            <a:lvl6pPr marL="2439619" algn="l" defTabSz="975847" rtl="0" eaLnBrk="1" latinLnBrk="0" hangingPunct="1">
              <a:defRPr sz="1920" kern="1200">
                <a:solidFill>
                  <a:schemeClr val="tx1"/>
                </a:solidFill>
                <a:latin typeface="+mn-lt"/>
                <a:ea typeface="+mn-ea"/>
                <a:cs typeface="+mn-cs"/>
              </a:defRPr>
            </a:lvl6pPr>
            <a:lvl7pPr marL="2927541" algn="l" defTabSz="975847" rtl="0" eaLnBrk="1" latinLnBrk="0" hangingPunct="1">
              <a:defRPr sz="1920" kern="1200">
                <a:solidFill>
                  <a:schemeClr val="tx1"/>
                </a:solidFill>
                <a:latin typeface="+mn-lt"/>
                <a:ea typeface="+mn-ea"/>
                <a:cs typeface="+mn-cs"/>
              </a:defRPr>
            </a:lvl7pPr>
            <a:lvl8pPr marL="3415466" algn="l" defTabSz="975847" rtl="0" eaLnBrk="1" latinLnBrk="0" hangingPunct="1">
              <a:defRPr sz="1920" kern="1200">
                <a:solidFill>
                  <a:schemeClr val="tx1"/>
                </a:solidFill>
                <a:latin typeface="+mn-lt"/>
                <a:ea typeface="+mn-ea"/>
                <a:cs typeface="+mn-cs"/>
              </a:defRPr>
            </a:lvl8pPr>
            <a:lvl9pPr marL="3903389" algn="l" defTabSz="975847" rtl="0" eaLnBrk="1" latinLnBrk="0" hangingPunct="1">
              <a:defRPr sz="1920" kern="1200">
                <a:solidFill>
                  <a:schemeClr val="tx1"/>
                </a:solidFill>
                <a:latin typeface="+mn-lt"/>
                <a:ea typeface="+mn-ea"/>
                <a:cs typeface="+mn-cs"/>
              </a:defRPr>
            </a:lvl9pPr>
          </a:lstStyle>
          <a:p>
            <a:r>
              <a:rPr lang="en-US" sz="2435">
                <a:latin typeface="Century Gothic" panose="020B0502020202020204" pitchFamily="34" charset="0"/>
              </a:rPr>
              <a:t>Today (TS </a:t>
            </a:r>
            <a:r>
              <a:rPr lang="en-US" sz="2435" dirty="0">
                <a:latin typeface="Century Gothic" panose="020B0502020202020204" pitchFamily="34" charset="0"/>
              </a:rPr>
              <a:t>1.5)</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073" y="2133952"/>
            <a:ext cx="3414463" cy="3689982"/>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b="62259"/>
          <a:stretch/>
        </p:blipFill>
        <p:spPr>
          <a:xfrm>
            <a:off x="2479668" y="1493608"/>
            <a:ext cx="899365" cy="625619"/>
          </a:xfrm>
          <a:prstGeom prst="rect">
            <a:avLst/>
          </a:prstGeom>
        </p:spPr>
      </p:pic>
      <p:sp>
        <p:nvSpPr>
          <p:cNvPr id="11" name="Rectangle 10"/>
          <p:cNvSpPr/>
          <p:nvPr/>
        </p:nvSpPr>
        <p:spPr>
          <a:xfrm>
            <a:off x="2729681" y="2119227"/>
            <a:ext cx="473435" cy="124921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75847" rtl="0" eaLnBrk="1" latinLnBrk="0" hangingPunct="1">
              <a:defRPr sz="1920" kern="1200">
                <a:solidFill>
                  <a:schemeClr val="lt1"/>
                </a:solidFill>
                <a:latin typeface="+mn-lt"/>
                <a:ea typeface="+mn-ea"/>
                <a:cs typeface="+mn-cs"/>
              </a:defRPr>
            </a:lvl1pPr>
            <a:lvl2pPr marL="487924" algn="l" defTabSz="975847" rtl="0" eaLnBrk="1" latinLnBrk="0" hangingPunct="1">
              <a:defRPr sz="1920" kern="1200">
                <a:solidFill>
                  <a:schemeClr val="lt1"/>
                </a:solidFill>
                <a:latin typeface="+mn-lt"/>
                <a:ea typeface="+mn-ea"/>
                <a:cs typeface="+mn-cs"/>
              </a:defRPr>
            </a:lvl2pPr>
            <a:lvl3pPr marL="975847" algn="l" defTabSz="975847" rtl="0" eaLnBrk="1" latinLnBrk="0" hangingPunct="1">
              <a:defRPr sz="1920" kern="1200">
                <a:solidFill>
                  <a:schemeClr val="lt1"/>
                </a:solidFill>
                <a:latin typeface="+mn-lt"/>
                <a:ea typeface="+mn-ea"/>
                <a:cs typeface="+mn-cs"/>
              </a:defRPr>
            </a:lvl3pPr>
            <a:lvl4pPr marL="1463771" algn="l" defTabSz="975847" rtl="0" eaLnBrk="1" latinLnBrk="0" hangingPunct="1">
              <a:defRPr sz="1920" kern="1200">
                <a:solidFill>
                  <a:schemeClr val="lt1"/>
                </a:solidFill>
                <a:latin typeface="+mn-lt"/>
                <a:ea typeface="+mn-ea"/>
                <a:cs typeface="+mn-cs"/>
              </a:defRPr>
            </a:lvl4pPr>
            <a:lvl5pPr marL="1951695" algn="l" defTabSz="975847" rtl="0" eaLnBrk="1" latinLnBrk="0" hangingPunct="1">
              <a:defRPr sz="1920" kern="1200">
                <a:solidFill>
                  <a:schemeClr val="lt1"/>
                </a:solidFill>
                <a:latin typeface="+mn-lt"/>
                <a:ea typeface="+mn-ea"/>
                <a:cs typeface="+mn-cs"/>
              </a:defRPr>
            </a:lvl5pPr>
            <a:lvl6pPr marL="2439619" algn="l" defTabSz="975847" rtl="0" eaLnBrk="1" latinLnBrk="0" hangingPunct="1">
              <a:defRPr sz="1920" kern="1200">
                <a:solidFill>
                  <a:schemeClr val="lt1"/>
                </a:solidFill>
                <a:latin typeface="+mn-lt"/>
                <a:ea typeface="+mn-ea"/>
                <a:cs typeface="+mn-cs"/>
              </a:defRPr>
            </a:lvl6pPr>
            <a:lvl7pPr marL="2927541" algn="l" defTabSz="975847" rtl="0" eaLnBrk="1" latinLnBrk="0" hangingPunct="1">
              <a:defRPr sz="1920" kern="1200">
                <a:solidFill>
                  <a:schemeClr val="lt1"/>
                </a:solidFill>
                <a:latin typeface="+mn-lt"/>
                <a:ea typeface="+mn-ea"/>
                <a:cs typeface="+mn-cs"/>
              </a:defRPr>
            </a:lvl7pPr>
            <a:lvl8pPr marL="3415466" algn="l" defTabSz="975847" rtl="0" eaLnBrk="1" latinLnBrk="0" hangingPunct="1">
              <a:defRPr sz="1920" kern="1200">
                <a:solidFill>
                  <a:schemeClr val="lt1"/>
                </a:solidFill>
                <a:latin typeface="+mn-lt"/>
                <a:ea typeface="+mn-ea"/>
                <a:cs typeface="+mn-cs"/>
              </a:defRPr>
            </a:lvl8pPr>
            <a:lvl9pPr marL="3903389" algn="l" defTabSz="975847" rtl="0" eaLnBrk="1" latinLnBrk="0" hangingPunct="1">
              <a:defRPr sz="1920" kern="1200">
                <a:solidFill>
                  <a:schemeClr val="lt1"/>
                </a:solidFill>
                <a:latin typeface="+mn-lt"/>
                <a:ea typeface="+mn-ea"/>
                <a:cs typeface="+mn-cs"/>
              </a:defRPr>
            </a:lvl9pPr>
          </a:lstStyle>
          <a:p>
            <a:pPr algn="ctr"/>
            <a:endParaRPr lang="en-US" sz="1670"/>
          </a:p>
        </p:txBody>
      </p:sp>
      <p:sp>
        <p:nvSpPr>
          <p:cNvPr id="12" name="Rectangle 11"/>
          <p:cNvSpPr/>
          <p:nvPr/>
        </p:nvSpPr>
        <p:spPr>
          <a:xfrm>
            <a:off x="6795358" y="2222334"/>
            <a:ext cx="492372" cy="1390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75847" rtl="0" eaLnBrk="1" latinLnBrk="0" hangingPunct="1">
              <a:defRPr sz="1920" kern="1200">
                <a:solidFill>
                  <a:schemeClr val="lt1"/>
                </a:solidFill>
                <a:latin typeface="+mn-lt"/>
                <a:ea typeface="+mn-ea"/>
                <a:cs typeface="+mn-cs"/>
              </a:defRPr>
            </a:lvl1pPr>
            <a:lvl2pPr marL="487924" algn="l" defTabSz="975847" rtl="0" eaLnBrk="1" latinLnBrk="0" hangingPunct="1">
              <a:defRPr sz="1920" kern="1200">
                <a:solidFill>
                  <a:schemeClr val="lt1"/>
                </a:solidFill>
                <a:latin typeface="+mn-lt"/>
                <a:ea typeface="+mn-ea"/>
                <a:cs typeface="+mn-cs"/>
              </a:defRPr>
            </a:lvl2pPr>
            <a:lvl3pPr marL="975847" algn="l" defTabSz="975847" rtl="0" eaLnBrk="1" latinLnBrk="0" hangingPunct="1">
              <a:defRPr sz="1920" kern="1200">
                <a:solidFill>
                  <a:schemeClr val="lt1"/>
                </a:solidFill>
                <a:latin typeface="+mn-lt"/>
                <a:ea typeface="+mn-ea"/>
                <a:cs typeface="+mn-cs"/>
              </a:defRPr>
            </a:lvl3pPr>
            <a:lvl4pPr marL="1463771" algn="l" defTabSz="975847" rtl="0" eaLnBrk="1" latinLnBrk="0" hangingPunct="1">
              <a:defRPr sz="1920" kern="1200">
                <a:solidFill>
                  <a:schemeClr val="lt1"/>
                </a:solidFill>
                <a:latin typeface="+mn-lt"/>
                <a:ea typeface="+mn-ea"/>
                <a:cs typeface="+mn-cs"/>
              </a:defRPr>
            </a:lvl4pPr>
            <a:lvl5pPr marL="1951695" algn="l" defTabSz="975847" rtl="0" eaLnBrk="1" latinLnBrk="0" hangingPunct="1">
              <a:defRPr sz="1920" kern="1200">
                <a:solidFill>
                  <a:schemeClr val="lt1"/>
                </a:solidFill>
                <a:latin typeface="+mn-lt"/>
                <a:ea typeface="+mn-ea"/>
                <a:cs typeface="+mn-cs"/>
              </a:defRPr>
            </a:lvl5pPr>
            <a:lvl6pPr marL="2439619" algn="l" defTabSz="975847" rtl="0" eaLnBrk="1" latinLnBrk="0" hangingPunct="1">
              <a:defRPr sz="1920" kern="1200">
                <a:solidFill>
                  <a:schemeClr val="lt1"/>
                </a:solidFill>
                <a:latin typeface="+mn-lt"/>
                <a:ea typeface="+mn-ea"/>
                <a:cs typeface="+mn-cs"/>
              </a:defRPr>
            </a:lvl6pPr>
            <a:lvl7pPr marL="2927541" algn="l" defTabSz="975847" rtl="0" eaLnBrk="1" latinLnBrk="0" hangingPunct="1">
              <a:defRPr sz="1920" kern="1200">
                <a:solidFill>
                  <a:schemeClr val="lt1"/>
                </a:solidFill>
                <a:latin typeface="+mn-lt"/>
                <a:ea typeface="+mn-ea"/>
                <a:cs typeface="+mn-cs"/>
              </a:defRPr>
            </a:lvl7pPr>
            <a:lvl8pPr marL="3415466" algn="l" defTabSz="975847" rtl="0" eaLnBrk="1" latinLnBrk="0" hangingPunct="1">
              <a:defRPr sz="1920" kern="1200">
                <a:solidFill>
                  <a:schemeClr val="lt1"/>
                </a:solidFill>
                <a:latin typeface="+mn-lt"/>
                <a:ea typeface="+mn-ea"/>
                <a:cs typeface="+mn-cs"/>
              </a:defRPr>
            </a:lvl8pPr>
            <a:lvl9pPr marL="3903389" algn="l" defTabSz="975847" rtl="0" eaLnBrk="1" latinLnBrk="0" hangingPunct="1">
              <a:defRPr sz="1920" kern="1200">
                <a:solidFill>
                  <a:schemeClr val="lt1"/>
                </a:solidFill>
                <a:latin typeface="+mn-lt"/>
                <a:ea typeface="+mn-ea"/>
                <a:cs typeface="+mn-cs"/>
              </a:defRPr>
            </a:lvl9pPr>
          </a:lstStyle>
          <a:p>
            <a:pPr algn="ctr"/>
            <a:endParaRPr lang="en-US" sz="1670"/>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b="74812"/>
          <a:stretch/>
        </p:blipFill>
        <p:spPr>
          <a:xfrm>
            <a:off x="7464884" y="1608958"/>
            <a:ext cx="1022973" cy="565045"/>
          </a:xfrm>
          <a:prstGeom prst="rect">
            <a:avLst/>
          </a:prstGeom>
        </p:spPr>
      </p:pic>
      <p:sp>
        <p:nvSpPr>
          <p:cNvPr id="3" name="CuadroTexto 2"/>
          <p:cNvSpPr txBox="1"/>
          <p:nvPr/>
        </p:nvSpPr>
        <p:spPr>
          <a:xfrm>
            <a:off x="3399662" y="5849293"/>
            <a:ext cx="5339732" cy="369332"/>
          </a:xfrm>
          <a:prstGeom prst="rect">
            <a:avLst/>
          </a:prstGeom>
          <a:noFill/>
        </p:spPr>
        <p:txBody>
          <a:bodyPr wrap="none" rtlCol="0">
            <a:spAutoFit/>
          </a:bodyPr>
          <a:lstStyle/>
          <a:p>
            <a:r>
              <a:rPr lang="es-ES" dirty="0">
                <a:hlinkClick r:id="rId7"/>
              </a:rPr>
              <a:t>https://kangax.github.io/compat-table/es6/#typescript</a:t>
            </a:r>
            <a:endParaRPr lang="es-ES" dirty="0"/>
          </a:p>
        </p:txBody>
      </p:sp>
    </p:spTree>
    <p:extLst>
      <p:ext uri="{BB962C8B-B14F-4D97-AF65-F5344CB8AC3E}">
        <p14:creationId xmlns:p14="http://schemas.microsoft.com/office/powerpoint/2010/main" val="241418889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Creación asíncrona</a:t>
            </a:r>
          </a:p>
        </p:txBody>
      </p:sp>
      <p:sp>
        <p:nvSpPr>
          <p:cNvPr id="3" name="Marcador de contenido 2"/>
          <p:cNvSpPr>
            <a:spLocks noGrp="1"/>
          </p:cNvSpPr>
          <p:nvPr>
            <p:ph idx="1"/>
          </p:nvPr>
        </p:nvSpPr>
        <p:spPr>
          <a:xfrm>
            <a:off x="457200" y="1600200"/>
            <a:ext cx="8229600" cy="4925144"/>
          </a:xfrm>
        </p:spPr>
        <p:txBody>
          <a:bodyPr>
            <a:normAutofit fontScale="70000" lnSpcReduction="20000"/>
          </a:bodyPr>
          <a:lstStyle/>
          <a:p>
            <a:r>
              <a:rPr lang="es-ES" dirty="0"/>
              <a:t>Si el componente tiene archivos externos de plantillas y CSS, que se especifican en las propiedades </a:t>
            </a:r>
            <a:r>
              <a:rPr lang="es-ES" dirty="0" err="1"/>
              <a:t>templateUrl</a:t>
            </a:r>
            <a:r>
              <a:rPr lang="es-ES" dirty="0"/>
              <a:t> y </a:t>
            </a:r>
            <a:r>
              <a:rPr lang="es-ES" dirty="0" err="1"/>
              <a:t>styleUrls</a:t>
            </a:r>
            <a:r>
              <a:rPr lang="es-ES" dirty="0"/>
              <a:t>, supone un problema para las pruebas. </a:t>
            </a:r>
          </a:p>
          <a:p>
            <a:r>
              <a:rPr lang="es-ES" dirty="0"/>
              <a:t>El método </a:t>
            </a:r>
            <a:r>
              <a:rPr lang="es-ES" dirty="0" err="1"/>
              <a:t>TestBed.createComponent</a:t>
            </a:r>
            <a:r>
              <a:rPr lang="es-ES" dirty="0"/>
              <a:t> es síncrono. </a:t>
            </a:r>
          </a:p>
          <a:p>
            <a:r>
              <a:rPr lang="es-ES" dirty="0"/>
              <a:t>Sin embargo, el compilador de plantillas Angular debe leer los archivos externos desde el sistema de archivos antes de que pueda crear una instancia de componente. Eso es una actividad asincrónica.</a:t>
            </a:r>
          </a:p>
          <a:p>
            <a:r>
              <a:rPr lang="es-ES" dirty="0"/>
              <a:t>El método </a:t>
            </a:r>
            <a:r>
              <a:rPr lang="es-ES" dirty="0" err="1"/>
              <a:t>compileComponents</a:t>
            </a:r>
            <a:r>
              <a:rPr lang="es-ES" dirty="0"/>
              <a:t> devuelve una promesa para que se puedan realizar tareas adicionales inmediatamente después de que termine. </a:t>
            </a:r>
          </a:p>
          <a:p>
            <a:r>
              <a:rPr lang="es-ES" dirty="0"/>
              <a:t>La función </a:t>
            </a:r>
            <a:r>
              <a:rPr lang="es-ES" dirty="0" err="1"/>
              <a:t>async</a:t>
            </a:r>
            <a:r>
              <a:rPr lang="es-ES" dirty="0"/>
              <a:t> es una de las utilidades Angular de prueba que esconde la mecánica de ejecución asíncrona, envuelve una función de especificación en una zona de prueba asincrónica, la prueba se completará automáticamente cuando se finalicen todas las llamadas asíncronas dentro de esta zona.</a:t>
            </a:r>
          </a:p>
          <a:p>
            <a:endParaRPr lang="es-ES" dirty="0"/>
          </a:p>
        </p:txBody>
      </p:sp>
    </p:spTree>
    <p:extLst>
      <p:ext uri="{BB962C8B-B14F-4D97-AF65-F5344CB8AC3E}">
        <p14:creationId xmlns:p14="http://schemas.microsoft.com/office/powerpoint/2010/main" val="36411956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Preparación de la prueba asíncrona</a:t>
            </a:r>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import</a:t>
            </a:r>
            <a:r>
              <a:rPr lang="es-ES" dirty="0"/>
              <a:t> { </a:t>
            </a:r>
            <a:r>
              <a:rPr lang="es-ES" dirty="0" err="1"/>
              <a:t>TestBed</a:t>
            </a:r>
            <a:r>
              <a:rPr lang="es-ES" dirty="0"/>
              <a:t>, </a:t>
            </a:r>
            <a:r>
              <a:rPr lang="es-ES" b="1" dirty="0" err="1"/>
              <a:t>async</a:t>
            </a:r>
            <a:r>
              <a:rPr lang="es-ES" dirty="0"/>
              <a:t> } </a:t>
            </a:r>
            <a:r>
              <a:rPr lang="es-ES" dirty="0" err="1"/>
              <a:t>from</a:t>
            </a:r>
            <a:r>
              <a:rPr lang="es-ES" dirty="0"/>
              <a:t> '@angular/</a:t>
            </a:r>
            <a:r>
              <a:rPr lang="es-ES" dirty="0" err="1"/>
              <a:t>core</a:t>
            </a:r>
            <a:r>
              <a:rPr lang="es-ES" dirty="0"/>
              <a:t>/</a:t>
            </a:r>
            <a:r>
              <a:rPr lang="es-ES" dirty="0" err="1"/>
              <a:t>testing</a:t>
            </a:r>
            <a:r>
              <a:rPr lang="es-ES" dirty="0"/>
              <a:t>';</a:t>
            </a:r>
          </a:p>
          <a:p>
            <a:pPr marL="0" indent="0">
              <a:buNone/>
            </a:pPr>
            <a:r>
              <a:rPr lang="es-ES" dirty="0"/>
              <a:t>// …</a:t>
            </a:r>
          </a:p>
          <a:p>
            <a:pPr marL="0" indent="0">
              <a:buNone/>
            </a:pPr>
            <a:r>
              <a:rPr lang="es-ES" dirty="0"/>
              <a:t>describe('</a:t>
            </a:r>
            <a:r>
              <a:rPr lang="es-ES" dirty="0" err="1"/>
              <a:t>AppComponent</a:t>
            </a:r>
            <a:r>
              <a:rPr lang="es-ES" dirty="0"/>
              <a:t>', () =&gt; {</a:t>
            </a:r>
          </a:p>
          <a:p>
            <a:pPr marL="0" indent="0">
              <a:buNone/>
            </a:pPr>
            <a:r>
              <a:rPr lang="es-ES" dirty="0"/>
              <a:t>  </a:t>
            </a:r>
            <a:r>
              <a:rPr lang="es-ES" dirty="0" err="1"/>
              <a:t>beforeEach</a:t>
            </a:r>
            <a:r>
              <a:rPr lang="es-ES" dirty="0"/>
              <a:t>(</a:t>
            </a:r>
            <a:r>
              <a:rPr lang="es-ES" b="1" dirty="0" err="1"/>
              <a:t>async</a:t>
            </a:r>
            <a:r>
              <a:rPr lang="es-ES" dirty="0"/>
              <a:t>(() =&gt; {</a:t>
            </a:r>
          </a:p>
          <a:p>
            <a:pPr marL="0" indent="0">
              <a:buNone/>
            </a:pPr>
            <a:r>
              <a:rPr lang="es-ES" dirty="0"/>
              <a:t>    </a:t>
            </a:r>
            <a:r>
              <a:rPr lang="es-ES" dirty="0" err="1"/>
              <a:t>TestBed.configureTestingModule</a:t>
            </a:r>
            <a:r>
              <a:rPr lang="es-ES" dirty="0"/>
              <a:t>({</a:t>
            </a:r>
          </a:p>
          <a:p>
            <a:pPr marL="0" indent="0">
              <a:buNone/>
            </a:pPr>
            <a:r>
              <a:rPr lang="es-ES" dirty="0"/>
              <a:t>      </a:t>
            </a:r>
            <a:r>
              <a:rPr lang="es-ES" dirty="0" err="1"/>
              <a:t>declarations</a:t>
            </a:r>
            <a:r>
              <a:rPr lang="es-ES" dirty="0"/>
              <a:t>: [ </a:t>
            </a:r>
            <a:r>
              <a:rPr lang="es-ES" dirty="0" err="1"/>
              <a:t>AppComponent</a:t>
            </a:r>
            <a:r>
              <a:rPr lang="es-ES" dirty="0"/>
              <a:t>  ],</a:t>
            </a:r>
          </a:p>
          <a:p>
            <a:pPr marL="0" indent="0">
              <a:buNone/>
            </a:pPr>
            <a:r>
              <a:rPr lang="es-ES" dirty="0"/>
              <a:t>    }).</a:t>
            </a:r>
            <a:r>
              <a:rPr lang="es-ES" b="1" dirty="0" err="1"/>
              <a:t>compileComponents</a:t>
            </a:r>
            <a:r>
              <a:rPr lang="es-ES" dirty="0"/>
              <a:t>();</a:t>
            </a:r>
          </a:p>
          <a:p>
            <a:pPr marL="0" indent="0">
              <a:buNone/>
            </a:pPr>
            <a:r>
              <a:rPr lang="es-ES" dirty="0"/>
              <a:t>  }));</a:t>
            </a:r>
          </a:p>
          <a:p>
            <a:pPr marL="0" indent="0">
              <a:buNone/>
            </a:pPr>
            <a:endParaRPr lang="es-ES" dirty="0"/>
          </a:p>
          <a:p>
            <a:pPr marL="0" indent="0">
              <a:buNone/>
            </a:pPr>
            <a:r>
              <a:rPr lang="es-ES" dirty="0"/>
              <a:t>  </a:t>
            </a:r>
            <a:r>
              <a:rPr lang="es-ES" dirty="0" err="1"/>
              <a:t>it</a:t>
            </a:r>
            <a:r>
              <a:rPr lang="es-ES" dirty="0"/>
              <a:t>('</a:t>
            </a:r>
            <a:r>
              <a:rPr lang="es-ES" dirty="0" err="1"/>
              <a:t>should</a:t>
            </a:r>
            <a:r>
              <a:rPr lang="es-ES" dirty="0"/>
              <a:t> </a:t>
            </a:r>
            <a:r>
              <a:rPr lang="es-ES" dirty="0" err="1"/>
              <a:t>create</a:t>
            </a:r>
            <a:r>
              <a:rPr lang="es-ES" dirty="0"/>
              <a:t> </a:t>
            </a:r>
            <a:r>
              <a:rPr lang="es-ES" dirty="0" err="1"/>
              <a:t>the</a:t>
            </a:r>
            <a:r>
              <a:rPr lang="es-ES" dirty="0"/>
              <a:t> app', </a:t>
            </a:r>
            <a:r>
              <a:rPr lang="es-ES" b="1" dirty="0" err="1"/>
              <a:t>async</a:t>
            </a:r>
            <a:r>
              <a:rPr lang="es-ES" dirty="0"/>
              <a:t>(() =&gt; {</a:t>
            </a:r>
          </a:p>
          <a:p>
            <a:pPr marL="0" indent="0">
              <a:buNone/>
            </a:pPr>
            <a:r>
              <a:rPr lang="es-ES" dirty="0"/>
              <a:t>    </a:t>
            </a:r>
            <a:r>
              <a:rPr lang="es-ES" dirty="0" err="1"/>
              <a:t>const</a:t>
            </a:r>
            <a:r>
              <a:rPr lang="es-ES" dirty="0"/>
              <a:t> </a:t>
            </a:r>
            <a:r>
              <a:rPr lang="es-ES" dirty="0" err="1"/>
              <a:t>fixture</a:t>
            </a:r>
            <a:r>
              <a:rPr lang="es-ES" dirty="0"/>
              <a:t> = </a:t>
            </a:r>
            <a:r>
              <a:rPr lang="es-ES" dirty="0" err="1"/>
              <a:t>TestBed.createComponent</a:t>
            </a:r>
            <a:r>
              <a:rPr lang="es-ES" dirty="0"/>
              <a:t>(</a:t>
            </a:r>
            <a:r>
              <a:rPr lang="es-ES" dirty="0" err="1"/>
              <a:t>AppComponent</a:t>
            </a:r>
            <a:r>
              <a:rPr lang="es-ES" dirty="0"/>
              <a:t>);</a:t>
            </a:r>
          </a:p>
          <a:p>
            <a:pPr marL="0" indent="0">
              <a:buNone/>
            </a:pPr>
            <a:r>
              <a:rPr lang="es-ES" dirty="0"/>
              <a:t>    </a:t>
            </a:r>
            <a:r>
              <a:rPr lang="es-ES" dirty="0" err="1"/>
              <a:t>const</a:t>
            </a:r>
            <a:r>
              <a:rPr lang="es-ES" dirty="0"/>
              <a:t> app = </a:t>
            </a:r>
            <a:r>
              <a:rPr lang="es-ES" dirty="0" err="1"/>
              <a:t>fixture.debugElement.componentInstance</a:t>
            </a:r>
            <a:r>
              <a:rPr lang="es-ES" dirty="0"/>
              <a:t>;</a:t>
            </a:r>
          </a:p>
          <a:p>
            <a:pPr marL="0" indent="0">
              <a:buNone/>
            </a:pPr>
            <a:r>
              <a:rPr lang="es-ES" dirty="0"/>
              <a:t>    </a:t>
            </a:r>
            <a:r>
              <a:rPr lang="es-ES" dirty="0" err="1"/>
              <a:t>expect</a:t>
            </a:r>
            <a:r>
              <a:rPr lang="es-ES" dirty="0"/>
              <a:t>(app).</a:t>
            </a:r>
            <a:r>
              <a:rPr lang="es-ES" dirty="0" err="1"/>
              <a:t>toBeTruthy</a:t>
            </a:r>
            <a:r>
              <a:rPr lang="es-ES" dirty="0"/>
              <a:t>();</a:t>
            </a:r>
          </a:p>
          <a:p>
            <a:pPr marL="0" indent="0">
              <a:buNone/>
            </a:pPr>
            <a:r>
              <a:rPr lang="es-ES" dirty="0"/>
              <a:t>  }));</a:t>
            </a:r>
          </a:p>
          <a:p>
            <a:pPr marL="0" indent="0">
              <a:buNone/>
            </a:pPr>
            <a:endParaRPr lang="es-ES" dirty="0"/>
          </a:p>
        </p:txBody>
      </p:sp>
    </p:spTree>
    <p:extLst>
      <p:ext uri="{BB962C8B-B14F-4D97-AF65-F5344CB8AC3E}">
        <p14:creationId xmlns:p14="http://schemas.microsoft.com/office/powerpoint/2010/main" val="317278304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Inyección de servicios asíncronos</a:t>
            </a:r>
          </a:p>
        </p:txBody>
      </p:sp>
      <p:sp>
        <p:nvSpPr>
          <p:cNvPr id="3" name="Marcador de contenido 2"/>
          <p:cNvSpPr>
            <a:spLocks noGrp="1"/>
          </p:cNvSpPr>
          <p:nvPr>
            <p:ph idx="1"/>
          </p:nvPr>
        </p:nvSpPr>
        <p:spPr>
          <a:xfrm>
            <a:off x="457200" y="1600200"/>
            <a:ext cx="8229600" cy="4781128"/>
          </a:xfrm>
        </p:spPr>
        <p:txBody>
          <a:bodyPr>
            <a:normAutofit fontScale="85000" lnSpcReduction="20000"/>
          </a:bodyPr>
          <a:lstStyle/>
          <a:p>
            <a:r>
              <a:rPr lang="es-ES" dirty="0"/>
              <a:t>Muchos servicios obtienen los valores de forma asíncrona. La mayoría de los servicios de datos hacen una petición HTTP a un servidor remoto y la respuesta es necesariamente asíncrona.</a:t>
            </a:r>
          </a:p>
          <a:p>
            <a:r>
              <a:rPr lang="es-ES" dirty="0"/>
              <a:t>Salvo cuando se estén probando los servicios asíncronos, las pruebas no deben hacer llamadas a servidores remotos. Las pruebas deberían emular este tipo de llamadas.</a:t>
            </a:r>
          </a:p>
          <a:p>
            <a:r>
              <a:rPr lang="es-ES" dirty="0"/>
              <a:t>Disponemos de las siguientes técnicas:</a:t>
            </a:r>
          </a:p>
          <a:p>
            <a:pPr lvl="1"/>
            <a:r>
              <a:rPr lang="es-ES" dirty="0"/>
              <a:t>Sustituir el servicio asíncrono por un servicio síncrono.</a:t>
            </a:r>
          </a:p>
          <a:p>
            <a:pPr lvl="1"/>
            <a:r>
              <a:rPr lang="es-ES" dirty="0"/>
              <a:t>Sustituir el método asíncrono por un espía.</a:t>
            </a:r>
          </a:p>
          <a:p>
            <a:pPr lvl="1"/>
            <a:r>
              <a:rPr lang="es-ES" dirty="0"/>
              <a:t>Crear una zona de pruebas asíncrona.</a:t>
            </a:r>
          </a:p>
          <a:p>
            <a:pPr lvl="1"/>
            <a:r>
              <a:rPr lang="es-ES" dirty="0"/>
              <a:t>Crear una falsa zona de pruebas asíncrona.</a:t>
            </a:r>
          </a:p>
          <a:p>
            <a:pPr lvl="1"/>
            <a:endParaRPr lang="es-ES" dirty="0"/>
          </a:p>
          <a:p>
            <a:endParaRPr lang="es-ES" dirty="0"/>
          </a:p>
        </p:txBody>
      </p:sp>
    </p:spTree>
    <p:extLst>
      <p:ext uri="{BB962C8B-B14F-4D97-AF65-F5344CB8AC3E}">
        <p14:creationId xmlns:p14="http://schemas.microsoft.com/office/powerpoint/2010/main" val="41444055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Espías</a:t>
            </a:r>
          </a:p>
        </p:txBody>
      </p:sp>
      <p:sp>
        <p:nvSpPr>
          <p:cNvPr id="3" name="Marcador de contenido 2"/>
          <p:cNvSpPr>
            <a:spLocks noGrp="1"/>
          </p:cNvSpPr>
          <p:nvPr>
            <p:ph idx="1"/>
          </p:nvPr>
        </p:nvSpPr>
        <p:spPr>
          <a:xfrm>
            <a:off x="457200" y="1600200"/>
            <a:ext cx="8229600" cy="4709120"/>
          </a:xfrm>
        </p:spPr>
        <p:txBody>
          <a:bodyPr>
            <a:normAutofit fontScale="92500" lnSpcReduction="20000"/>
          </a:bodyPr>
          <a:lstStyle/>
          <a:p>
            <a:r>
              <a:rPr lang="es-ES" dirty="0"/>
              <a:t>Los espías de Jasmine permiten interceptar y sustituir métodos de los objetos.</a:t>
            </a:r>
          </a:p>
          <a:p>
            <a:r>
              <a:rPr lang="es-ES" dirty="0"/>
              <a:t>Mediante el espía se sustituye el método asíncrono de tal manera que cualquier llamada al mismo recibe una promesa resuelta de inmediato con un valor de prueba (</a:t>
            </a:r>
            <a:r>
              <a:rPr lang="es-ES" dirty="0" err="1"/>
              <a:t>stub</a:t>
            </a:r>
            <a:r>
              <a:rPr lang="es-ES" dirty="0"/>
              <a:t>). </a:t>
            </a:r>
          </a:p>
          <a:p>
            <a:r>
              <a:rPr lang="es-ES" dirty="0"/>
              <a:t>El espía no invoca el método real, por </a:t>
            </a:r>
            <a:r>
              <a:rPr lang="es-ES"/>
              <a:t>lo que </a:t>
            </a:r>
            <a:r>
              <a:rPr lang="es-ES" dirty="0"/>
              <a:t>no entra en contacto con el servidor.</a:t>
            </a:r>
          </a:p>
          <a:p>
            <a:r>
              <a:rPr lang="es-ES" dirty="0"/>
              <a:t>En lugar de crear un objeto de servicio sustituto, se inyecta el verdadero servicio y se sustituye el método crítico con un espía Jasmine.</a:t>
            </a:r>
          </a:p>
          <a:p>
            <a:endParaRPr lang="es-ES" dirty="0"/>
          </a:p>
        </p:txBody>
      </p:sp>
    </p:spTree>
    <p:extLst>
      <p:ext uri="{BB962C8B-B14F-4D97-AF65-F5344CB8AC3E}">
        <p14:creationId xmlns:p14="http://schemas.microsoft.com/office/powerpoint/2010/main" val="28289274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Espías</a:t>
            </a:r>
          </a:p>
        </p:txBody>
      </p:sp>
      <p:sp>
        <p:nvSpPr>
          <p:cNvPr id="3" name="Marcador de contenido 2"/>
          <p:cNvSpPr>
            <a:spLocks noGrp="1"/>
          </p:cNvSpPr>
          <p:nvPr>
            <p:ph idx="1"/>
          </p:nvPr>
        </p:nvSpPr>
        <p:spPr>
          <a:xfrm>
            <a:off x="457200" y="1600200"/>
            <a:ext cx="8229600" cy="4709120"/>
          </a:xfrm>
        </p:spPr>
        <p:txBody>
          <a:bodyPr>
            <a:normAutofit fontScale="47500" lnSpcReduction="20000"/>
          </a:bodyPr>
          <a:lstStyle/>
          <a:p>
            <a:pPr marL="0" indent="0">
              <a:buNone/>
            </a:pPr>
            <a:r>
              <a:rPr lang="es-ES" dirty="0"/>
              <a:t> </a:t>
            </a:r>
            <a:r>
              <a:rPr lang="es-ES" dirty="0" err="1"/>
              <a:t>beforeEach</a:t>
            </a:r>
            <a:r>
              <a:rPr lang="es-ES" dirty="0"/>
              <a:t>(() =&gt; {</a:t>
            </a:r>
          </a:p>
          <a:p>
            <a:pPr marL="0" indent="0">
              <a:buNone/>
            </a:pPr>
            <a:r>
              <a:rPr lang="es-ES" dirty="0"/>
              <a:t>    </a:t>
            </a:r>
            <a:r>
              <a:rPr lang="es-ES" dirty="0" err="1"/>
              <a:t>TestBed.configureTestingModule</a:t>
            </a:r>
            <a:r>
              <a:rPr lang="es-ES" dirty="0"/>
              <a:t>({</a:t>
            </a:r>
          </a:p>
          <a:p>
            <a:pPr marL="0" indent="0">
              <a:buNone/>
            </a:pPr>
            <a:r>
              <a:rPr lang="es-ES" dirty="0"/>
              <a:t>       </a:t>
            </a:r>
            <a:r>
              <a:rPr lang="es-ES" dirty="0" err="1"/>
              <a:t>declarations</a:t>
            </a:r>
            <a:r>
              <a:rPr lang="es-ES" dirty="0"/>
              <a:t>: [ </a:t>
            </a:r>
            <a:r>
              <a:rPr lang="es-ES" dirty="0" err="1"/>
              <a:t>MyComponent</a:t>
            </a:r>
            <a:r>
              <a:rPr lang="es-ES" dirty="0"/>
              <a:t> ],</a:t>
            </a:r>
          </a:p>
          <a:p>
            <a:pPr marL="0" indent="0">
              <a:buNone/>
            </a:pPr>
            <a:r>
              <a:rPr lang="es-ES" dirty="0"/>
              <a:t>       </a:t>
            </a:r>
            <a:r>
              <a:rPr lang="es-ES" dirty="0" err="1"/>
              <a:t>providers</a:t>
            </a:r>
            <a:r>
              <a:rPr lang="es-ES" dirty="0"/>
              <a:t>:    [ </a:t>
            </a:r>
            <a:r>
              <a:rPr lang="es-ES" dirty="0" err="1"/>
              <a:t>MyService</a:t>
            </a:r>
            <a:r>
              <a:rPr lang="es-ES" dirty="0"/>
              <a:t> ],</a:t>
            </a:r>
          </a:p>
          <a:p>
            <a:pPr marL="0" indent="0">
              <a:buNone/>
            </a:pPr>
            <a:r>
              <a:rPr lang="es-ES" dirty="0"/>
              <a:t>    });    </a:t>
            </a:r>
          </a:p>
          <a:p>
            <a:pPr marL="0" indent="0">
              <a:buNone/>
            </a:pPr>
            <a:r>
              <a:rPr lang="es-ES" dirty="0"/>
              <a:t>    </a:t>
            </a:r>
            <a:r>
              <a:rPr lang="es-ES" dirty="0" err="1"/>
              <a:t>fixture</a:t>
            </a:r>
            <a:r>
              <a:rPr lang="es-ES" dirty="0"/>
              <a:t> = </a:t>
            </a:r>
            <a:r>
              <a:rPr lang="es-ES" dirty="0" err="1"/>
              <a:t>TestBed.createComponent</a:t>
            </a:r>
            <a:r>
              <a:rPr lang="es-ES" dirty="0"/>
              <a:t>(</a:t>
            </a:r>
            <a:r>
              <a:rPr lang="es-ES" dirty="0" err="1"/>
              <a:t>MyComponent</a:t>
            </a:r>
            <a:r>
              <a:rPr lang="es-ES" dirty="0"/>
              <a:t>);</a:t>
            </a:r>
          </a:p>
          <a:p>
            <a:pPr marL="0" indent="0">
              <a:buNone/>
            </a:pPr>
            <a:r>
              <a:rPr lang="es-ES" dirty="0"/>
              <a:t>    </a:t>
            </a:r>
            <a:r>
              <a:rPr lang="es-ES" dirty="0" err="1"/>
              <a:t>comp</a:t>
            </a:r>
            <a:r>
              <a:rPr lang="es-ES" dirty="0"/>
              <a:t>    = </a:t>
            </a:r>
            <a:r>
              <a:rPr lang="es-ES" dirty="0" err="1"/>
              <a:t>fixture.componentInstance</a:t>
            </a:r>
            <a:r>
              <a:rPr lang="es-ES" dirty="0"/>
              <a:t>;</a:t>
            </a:r>
          </a:p>
          <a:p>
            <a:pPr marL="0" indent="0">
              <a:buNone/>
            </a:pPr>
            <a:r>
              <a:rPr lang="es-ES" dirty="0"/>
              <a:t>    </a:t>
            </a:r>
            <a:r>
              <a:rPr lang="es-ES" dirty="0" err="1"/>
              <a:t>srv</a:t>
            </a:r>
            <a:r>
              <a:rPr lang="es-ES" dirty="0"/>
              <a:t> = </a:t>
            </a:r>
            <a:r>
              <a:rPr lang="es-ES" dirty="0" err="1"/>
              <a:t>fixture.debugElement.injector.get</a:t>
            </a:r>
            <a:r>
              <a:rPr lang="es-ES" dirty="0"/>
              <a:t>(</a:t>
            </a:r>
            <a:r>
              <a:rPr lang="es-ES" dirty="0" err="1"/>
              <a:t>MyService</a:t>
            </a:r>
            <a:r>
              <a:rPr lang="es-ES" dirty="0"/>
              <a:t>);</a:t>
            </a:r>
          </a:p>
          <a:p>
            <a:pPr marL="0" indent="0">
              <a:buNone/>
            </a:pPr>
            <a:r>
              <a:rPr lang="es-ES" dirty="0"/>
              <a:t>    </a:t>
            </a:r>
            <a:r>
              <a:rPr lang="es-ES" b="1" dirty="0" err="1"/>
              <a:t>spy</a:t>
            </a:r>
            <a:r>
              <a:rPr lang="es-ES" b="1" dirty="0"/>
              <a:t> = </a:t>
            </a:r>
            <a:r>
              <a:rPr lang="es-ES" b="1" dirty="0" err="1"/>
              <a:t>spyOn</a:t>
            </a:r>
            <a:r>
              <a:rPr lang="es-ES" b="1" dirty="0"/>
              <a:t>(</a:t>
            </a:r>
            <a:r>
              <a:rPr lang="es-ES" b="1" dirty="0" err="1"/>
              <a:t>srv</a:t>
            </a:r>
            <a:r>
              <a:rPr lang="es-ES" b="1" dirty="0"/>
              <a:t>, '</a:t>
            </a:r>
            <a:r>
              <a:rPr lang="es-ES" b="1" dirty="0" err="1"/>
              <a:t>myAsyncMethod</a:t>
            </a:r>
            <a:r>
              <a:rPr lang="es-ES" b="1" dirty="0"/>
              <a:t>')</a:t>
            </a:r>
          </a:p>
          <a:p>
            <a:pPr marL="0" indent="0">
              <a:buNone/>
            </a:pPr>
            <a:r>
              <a:rPr lang="es-ES" b="1" dirty="0"/>
              <a:t>          .</a:t>
            </a:r>
            <a:r>
              <a:rPr lang="es-ES" b="1" dirty="0" err="1"/>
              <a:t>and.returnValue</a:t>
            </a:r>
            <a:r>
              <a:rPr lang="es-ES" b="1" dirty="0"/>
              <a:t>(</a:t>
            </a:r>
            <a:r>
              <a:rPr lang="es-ES" b="1" dirty="0" err="1"/>
              <a:t>Promise.resolve</a:t>
            </a:r>
            <a:r>
              <a:rPr lang="es-ES" b="1" dirty="0"/>
              <a:t>('</a:t>
            </a:r>
            <a:r>
              <a:rPr lang="es-ES" b="1" dirty="0" err="1"/>
              <a:t>result</a:t>
            </a:r>
            <a:r>
              <a:rPr lang="es-ES" b="1" dirty="0"/>
              <a:t> </a:t>
            </a:r>
            <a:r>
              <a:rPr lang="es-ES" b="1" dirty="0" err="1"/>
              <a:t>value</a:t>
            </a:r>
            <a:r>
              <a:rPr lang="es-ES" b="1" dirty="0"/>
              <a:t>'));</a:t>
            </a:r>
          </a:p>
          <a:p>
            <a:pPr marL="0" indent="0">
              <a:buNone/>
            </a:pPr>
            <a:r>
              <a:rPr lang="es-ES" dirty="0"/>
              <a:t>    // ...</a:t>
            </a:r>
          </a:p>
          <a:p>
            <a:pPr marL="0" indent="0">
              <a:buNone/>
            </a:pPr>
            <a:r>
              <a:rPr lang="es-ES" dirty="0"/>
              <a:t>  });</a:t>
            </a:r>
          </a:p>
          <a:p>
            <a:pPr marL="0" indent="0">
              <a:buNone/>
            </a:pPr>
            <a:r>
              <a:rPr lang="es-ES" dirty="0"/>
              <a:t>  </a:t>
            </a:r>
            <a:r>
              <a:rPr lang="es-ES" dirty="0" err="1"/>
              <a:t>it</a:t>
            </a:r>
            <a:r>
              <a:rPr lang="es-ES" dirty="0"/>
              <a:t>('Prueba asíncrona con </a:t>
            </a:r>
            <a:r>
              <a:rPr lang="es-ES" dirty="0" err="1"/>
              <a:t>espia</a:t>
            </a:r>
            <a:r>
              <a:rPr lang="es-ES" dirty="0"/>
              <a:t>', () =&gt; {</a:t>
            </a:r>
          </a:p>
          <a:p>
            <a:pPr marL="0" indent="0">
              <a:buNone/>
            </a:pPr>
            <a:r>
              <a:rPr lang="es-ES" dirty="0"/>
              <a:t>    // ...</a:t>
            </a:r>
          </a:p>
          <a:p>
            <a:pPr marL="0" indent="0">
              <a:buNone/>
            </a:pPr>
            <a:r>
              <a:rPr lang="es-ES" dirty="0"/>
              <a:t>    </a:t>
            </a:r>
            <a:r>
              <a:rPr lang="es-ES" dirty="0" err="1"/>
              <a:t>fixture.detectChanges</a:t>
            </a:r>
            <a:r>
              <a:rPr lang="es-ES" dirty="0"/>
              <a:t>();</a:t>
            </a:r>
          </a:p>
          <a:p>
            <a:pPr marL="0" indent="0">
              <a:buNone/>
            </a:pPr>
            <a:r>
              <a:rPr lang="es-ES" dirty="0"/>
              <a:t>    </a:t>
            </a:r>
            <a:r>
              <a:rPr lang="es-ES" dirty="0" err="1"/>
              <a:t>expect</a:t>
            </a:r>
            <a:r>
              <a:rPr lang="es-ES" dirty="0"/>
              <a:t>(...).</a:t>
            </a:r>
            <a:r>
              <a:rPr lang="es-ES" dirty="0" err="1"/>
              <a:t>matcher</a:t>
            </a:r>
            <a:r>
              <a:rPr lang="es-ES" dirty="0"/>
              <a:t>(...);</a:t>
            </a:r>
          </a:p>
          <a:p>
            <a:pPr marL="0" indent="0">
              <a:buNone/>
            </a:pPr>
            <a:r>
              <a:rPr lang="es-ES" dirty="0"/>
              <a:t>    </a:t>
            </a:r>
            <a:r>
              <a:rPr lang="es-ES" dirty="0" err="1"/>
              <a:t>expect</a:t>
            </a:r>
            <a:r>
              <a:rPr lang="es-ES" dirty="0"/>
              <a:t>(</a:t>
            </a:r>
            <a:r>
              <a:rPr lang="es-ES" b="1" dirty="0" err="1"/>
              <a:t>spy.calls.any</a:t>
            </a:r>
            <a:r>
              <a:rPr lang="es-ES" b="1" dirty="0"/>
              <a:t>()</a:t>
            </a:r>
            <a:r>
              <a:rPr lang="es-ES" dirty="0"/>
              <a:t>).</a:t>
            </a:r>
            <a:r>
              <a:rPr lang="es-ES" dirty="0" err="1"/>
              <a:t>toBe</a:t>
            </a:r>
            <a:r>
              <a:rPr lang="es-ES" dirty="0"/>
              <a:t>(true, '</a:t>
            </a:r>
            <a:r>
              <a:rPr lang="es-ES" dirty="0" err="1"/>
              <a:t>myAsyncMethod</a:t>
            </a:r>
            <a:r>
              <a:rPr lang="es-ES" dirty="0"/>
              <a:t> </a:t>
            </a:r>
            <a:r>
              <a:rPr lang="es-ES" dirty="0" err="1"/>
              <a:t>called</a:t>
            </a:r>
            <a:r>
              <a:rPr lang="es-ES" dirty="0"/>
              <a:t>');</a:t>
            </a:r>
          </a:p>
          <a:p>
            <a:pPr marL="0" indent="0">
              <a:buNone/>
            </a:pPr>
            <a:r>
              <a:rPr lang="es-ES" dirty="0"/>
              <a:t>    </a:t>
            </a:r>
            <a:r>
              <a:rPr lang="en-US" dirty="0"/>
              <a:t>expect(</a:t>
            </a:r>
            <a:r>
              <a:rPr lang="en-US" b="1" dirty="0" err="1"/>
              <a:t>spy.calls.count</a:t>
            </a:r>
            <a:r>
              <a:rPr lang="en-US" b="1" dirty="0"/>
              <a:t>()</a:t>
            </a:r>
            <a:r>
              <a:rPr lang="en-US" dirty="0"/>
              <a:t>).</a:t>
            </a:r>
            <a:r>
              <a:rPr lang="en-US" dirty="0" err="1"/>
              <a:t>toBe</a:t>
            </a:r>
            <a:r>
              <a:rPr lang="en-US" dirty="0"/>
              <a:t>(1, 'stubbed method was called once');</a:t>
            </a:r>
          </a:p>
          <a:p>
            <a:pPr marL="0" indent="0">
              <a:buNone/>
            </a:pPr>
            <a:r>
              <a:rPr lang="es-ES" dirty="0"/>
              <a:t>    </a:t>
            </a:r>
            <a:r>
              <a:rPr lang="es-ES" dirty="0" err="1"/>
              <a:t>expect</a:t>
            </a:r>
            <a:r>
              <a:rPr lang="es-ES" dirty="0"/>
              <a:t>(</a:t>
            </a:r>
            <a:r>
              <a:rPr lang="es-ES" dirty="0" err="1"/>
              <a:t>myService.myAsyncMethod</a:t>
            </a:r>
            <a:r>
              <a:rPr lang="es-ES" dirty="0"/>
              <a:t>).</a:t>
            </a:r>
            <a:r>
              <a:rPr lang="es-ES" b="1" dirty="0" err="1"/>
              <a:t>toHaveBeenCalled</a:t>
            </a:r>
            <a:r>
              <a:rPr lang="es-ES" dirty="0"/>
              <a:t>();</a:t>
            </a:r>
          </a:p>
          <a:p>
            <a:pPr marL="0" indent="0">
              <a:buNone/>
            </a:pPr>
            <a:r>
              <a:rPr lang="es-ES" dirty="0"/>
              <a:t>  });</a:t>
            </a:r>
          </a:p>
        </p:txBody>
      </p:sp>
    </p:spTree>
    <p:extLst>
      <p:ext uri="{BB962C8B-B14F-4D97-AF65-F5344CB8AC3E}">
        <p14:creationId xmlns:p14="http://schemas.microsoft.com/office/powerpoint/2010/main" val="27228650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whenStable</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En algunos casos, la prueba debe esperar a que la promesa se resuelva en el siguiente ciclo de ejecución del motor de JavaScript.</a:t>
            </a:r>
          </a:p>
          <a:p>
            <a:r>
              <a:rPr lang="es-ES" dirty="0"/>
              <a:t>En este escenario la prueba no se tiene acceso directo a la promesa devuelta por la llamada del método asíncrono dado que está encapsulada en el interior del componente, inaccesibles desde la superficie expuesta.</a:t>
            </a:r>
          </a:p>
          <a:p>
            <a:r>
              <a:rPr lang="es-ES" dirty="0"/>
              <a:t>Afortunadamente, la función </a:t>
            </a:r>
            <a:r>
              <a:rPr lang="es-ES" dirty="0" err="1"/>
              <a:t>async</a:t>
            </a:r>
            <a:r>
              <a:rPr lang="es-ES" dirty="0"/>
              <a:t> genera una zona de prueba asíncrona, que intercepta todas las promesas emitidas dentro de la llamada al método asíncrono sin importar dónde se producen.</a:t>
            </a:r>
          </a:p>
          <a:p>
            <a:r>
              <a:rPr lang="es-ES" dirty="0"/>
              <a:t>El método </a:t>
            </a:r>
            <a:r>
              <a:rPr lang="es-ES" dirty="0" err="1"/>
              <a:t>ComponentFixture.whenStable</a:t>
            </a:r>
            <a:r>
              <a:rPr lang="es-ES" dirty="0"/>
              <a:t> devuelve su propia promesa que se resuelve cuando todas las actividades asíncronas pendientes dentro de la prueba se han completado (cuando sea estable).</a:t>
            </a:r>
          </a:p>
          <a:p>
            <a:pPr lvl="4"/>
            <a:endParaRPr lang="es-ES" dirty="0"/>
          </a:p>
          <a:p>
            <a:pPr marL="400050" lvl="1" indent="0">
              <a:buNone/>
            </a:pPr>
            <a:r>
              <a:rPr lang="es-ES" dirty="0" err="1"/>
              <a:t>it</a:t>
            </a:r>
            <a:r>
              <a:rPr lang="es-ES" dirty="0"/>
              <a:t>('Prueba asíncrona cuando sea estable', </a:t>
            </a:r>
            <a:r>
              <a:rPr lang="es-ES" b="1" dirty="0" err="1"/>
              <a:t>async</a:t>
            </a:r>
            <a:r>
              <a:rPr lang="es-ES" dirty="0"/>
              <a:t>(() =&gt; {</a:t>
            </a:r>
          </a:p>
          <a:p>
            <a:pPr marL="400050" lvl="1" indent="0">
              <a:buNone/>
            </a:pPr>
            <a:r>
              <a:rPr lang="es-ES" dirty="0"/>
              <a:t>  </a:t>
            </a:r>
            <a:r>
              <a:rPr lang="es-ES" dirty="0" err="1"/>
              <a:t>fixture.detectChanges</a:t>
            </a:r>
            <a:r>
              <a:rPr lang="es-ES" dirty="0"/>
              <a:t>();</a:t>
            </a:r>
          </a:p>
          <a:p>
            <a:pPr marL="400050" lvl="1" indent="0">
              <a:buNone/>
            </a:pPr>
            <a:r>
              <a:rPr lang="es-ES" dirty="0"/>
              <a:t>  </a:t>
            </a:r>
            <a:r>
              <a:rPr lang="es-ES" b="1" dirty="0" err="1"/>
              <a:t>fixture.whenStable</a:t>
            </a:r>
            <a:r>
              <a:rPr lang="es-ES" dirty="0"/>
              <a:t>().</a:t>
            </a:r>
            <a:r>
              <a:rPr lang="es-ES" dirty="0" err="1"/>
              <a:t>then</a:t>
            </a:r>
            <a:r>
              <a:rPr lang="es-ES" dirty="0"/>
              <a:t>(() =&gt; { </a:t>
            </a:r>
          </a:p>
          <a:p>
            <a:pPr marL="400050" lvl="1" indent="0">
              <a:buNone/>
            </a:pPr>
            <a:r>
              <a:rPr lang="es-ES" dirty="0"/>
              <a:t>    </a:t>
            </a:r>
            <a:r>
              <a:rPr lang="es-ES" dirty="0" err="1"/>
              <a:t>fixture.detectChanges</a:t>
            </a:r>
            <a:r>
              <a:rPr lang="es-ES" dirty="0"/>
              <a:t>();</a:t>
            </a:r>
          </a:p>
          <a:p>
            <a:pPr marL="400050" lvl="1" indent="0">
              <a:buNone/>
            </a:pPr>
            <a:r>
              <a:rPr lang="es-ES" dirty="0"/>
              <a:t>    </a:t>
            </a:r>
            <a:r>
              <a:rPr lang="es-ES" dirty="0" err="1"/>
              <a:t>expect</a:t>
            </a:r>
            <a:r>
              <a:rPr lang="es-ES" dirty="0"/>
              <a:t>(...).</a:t>
            </a:r>
            <a:r>
              <a:rPr lang="es-ES" dirty="0" err="1"/>
              <a:t>matcher</a:t>
            </a:r>
            <a:r>
              <a:rPr lang="es-ES" dirty="0"/>
              <a:t>(...);</a:t>
            </a:r>
          </a:p>
          <a:p>
            <a:pPr marL="400050" lvl="1" indent="0">
              <a:buNone/>
            </a:pPr>
            <a:r>
              <a:rPr lang="es-ES" dirty="0"/>
              <a:t>  });</a:t>
            </a:r>
          </a:p>
          <a:p>
            <a:pPr marL="400050" lvl="1" indent="0">
              <a:buNone/>
            </a:pPr>
            <a:r>
              <a:rPr lang="es-ES" dirty="0"/>
              <a:t>}));</a:t>
            </a:r>
          </a:p>
          <a:p>
            <a:endParaRPr lang="es-ES" dirty="0"/>
          </a:p>
          <a:p>
            <a:endParaRPr lang="es-ES" dirty="0"/>
          </a:p>
        </p:txBody>
      </p:sp>
    </p:spTree>
    <p:extLst>
      <p:ext uri="{BB962C8B-B14F-4D97-AF65-F5344CB8AC3E}">
        <p14:creationId xmlns:p14="http://schemas.microsoft.com/office/powerpoint/2010/main" val="56904965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fakeAsync</a:t>
            </a:r>
            <a:endParaRPr lang="es-ES" dirty="0"/>
          </a:p>
        </p:txBody>
      </p:sp>
      <p:sp>
        <p:nvSpPr>
          <p:cNvPr id="3" name="Marcador de contenido 2"/>
          <p:cNvSpPr>
            <a:spLocks noGrp="1"/>
          </p:cNvSpPr>
          <p:nvPr>
            <p:ph idx="1"/>
          </p:nvPr>
        </p:nvSpPr>
        <p:spPr/>
        <p:txBody>
          <a:bodyPr>
            <a:normAutofit fontScale="70000" lnSpcReduction="20000"/>
          </a:bodyPr>
          <a:lstStyle/>
          <a:p>
            <a:r>
              <a:rPr lang="es-ES" dirty="0"/>
              <a:t>La función </a:t>
            </a:r>
            <a:r>
              <a:rPr lang="es-ES" dirty="0" err="1"/>
              <a:t>fakeAsync</a:t>
            </a:r>
            <a:r>
              <a:rPr lang="es-ES" dirty="0"/>
              <a:t>, otra de las utilidades Angular de prueba, es una alternativa a la función </a:t>
            </a:r>
            <a:r>
              <a:rPr lang="es-ES" dirty="0" err="1"/>
              <a:t>async</a:t>
            </a:r>
            <a:r>
              <a:rPr lang="es-ES" dirty="0"/>
              <a:t>. La función </a:t>
            </a:r>
            <a:r>
              <a:rPr lang="es-ES" dirty="0" err="1"/>
              <a:t>fakeAsync</a:t>
            </a:r>
            <a:r>
              <a:rPr lang="es-ES" dirty="0"/>
              <a:t> permite un estilo de codificación secuencial mediante la ejecución del cuerpo de prueba en una zona especial de ensayo propia de </a:t>
            </a:r>
            <a:r>
              <a:rPr lang="es-ES" dirty="0" err="1"/>
              <a:t>fakeAsync</a:t>
            </a:r>
            <a:r>
              <a:rPr lang="es-ES" dirty="0"/>
              <a:t>, haciendo que la prueba aparezca como si fuera síncrona.</a:t>
            </a:r>
          </a:p>
          <a:p>
            <a:r>
              <a:rPr lang="es-ES" dirty="0"/>
              <a:t>Se apoya en la función </a:t>
            </a:r>
            <a:r>
              <a:rPr lang="es-ES" dirty="0" err="1"/>
              <a:t>tick</a:t>
            </a:r>
            <a:r>
              <a:rPr lang="es-ES" dirty="0"/>
              <a:t> (), que simula el paso del tiempo hasta que todas las actividades </a:t>
            </a:r>
            <a:r>
              <a:rPr lang="es-ES" dirty="0" err="1"/>
              <a:t>asincrónas</a:t>
            </a:r>
            <a:r>
              <a:rPr lang="es-ES" dirty="0"/>
              <a:t> pendientes concluyen, similar al </a:t>
            </a:r>
            <a:r>
              <a:rPr lang="es-ES" dirty="0" err="1"/>
              <a:t>wait</a:t>
            </a:r>
            <a:r>
              <a:rPr lang="es-ES" dirty="0"/>
              <a:t> en concurrencia. Sólo se puede invocar dentro del cuerpo de </a:t>
            </a:r>
            <a:r>
              <a:rPr lang="es-ES" dirty="0" err="1"/>
              <a:t>fakeAsync</a:t>
            </a:r>
            <a:r>
              <a:rPr lang="es-ES" dirty="0"/>
              <a:t>, no devuelve nada, no hay promesa que esperar. </a:t>
            </a:r>
          </a:p>
          <a:p>
            <a:pPr marL="457200" lvl="1" indent="0">
              <a:buNone/>
            </a:pPr>
            <a:r>
              <a:rPr lang="es-ES" dirty="0" err="1"/>
              <a:t>it</a:t>
            </a:r>
            <a:r>
              <a:rPr lang="es-ES" dirty="0"/>
              <a:t>('Prueba asíncrona cuando con </a:t>
            </a:r>
            <a:r>
              <a:rPr lang="es-ES" dirty="0" err="1"/>
              <a:t>fakeAsync</a:t>
            </a:r>
            <a:r>
              <a:rPr lang="es-ES" dirty="0"/>
              <a:t>', </a:t>
            </a:r>
            <a:r>
              <a:rPr lang="es-ES" b="1" dirty="0" err="1"/>
              <a:t>fakeAsync</a:t>
            </a:r>
            <a:r>
              <a:rPr lang="es-ES" dirty="0"/>
              <a:t>(() =&gt; {</a:t>
            </a:r>
          </a:p>
          <a:p>
            <a:pPr marL="457200" lvl="1" indent="0">
              <a:buNone/>
            </a:pPr>
            <a:r>
              <a:rPr lang="es-ES" dirty="0"/>
              <a:t>  </a:t>
            </a:r>
            <a:r>
              <a:rPr lang="es-ES" dirty="0" err="1"/>
              <a:t>fixture.detectChanges</a:t>
            </a:r>
            <a:r>
              <a:rPr lang="es-ES" dirty="0"/>
              <a:t>();</a:t>
            </a:r>
          </a:p>
          <a:p>
            <a:pPr marL="457200" lvl="1" indent="0">
              <a:buNone/>
            </a:pPr>
            <a:r>
              <a:rPr lang="es-ES" dirty="0"/>
              <a:t>  </a:t>
            </a:r>
            <a:r>
              <a:rPr lang="es-ES" b="1" dirty="0" err="1"/>
              <a:t>tick</a:t>
            </a:r>
            <a:r>
              <a:rPr lang="es-ES" dirty="0"/>
              <a:t>();                  </a:t>
            </a:r>
          </a:p>
          <a:p>
            <a:pPr marL="457200" lvl="1" indent="0">
              <a:buNone/>
            </a:pPr>
            <a:r>
              <a:rPr lang="es-ES" dirty="0"/>
              <a:t>  </a:t>
            </a:r>
            <a:r>
              <a:rPr lang="es-ES" dirty="0" err="1"/>
              <a:t>fixture.detectChanges</a:t>
            </a:r>
            <a:r>
              <a:rPr lang="es-ES" dirty="0"/>
              <a:t>();</a:t>
            </a:r>
          </a:p>
          <a:p>
            <a:pPr marL="457200" lvl="1" indent="0">
              <a:buNone/>
            </a:pPr>
            <a:r>
              <a:rPr lang="es-ES" dirty="0"/>
              <a:t>  </a:t>
            </a:r>
            <a:r>
              <a:rPr lang="es-ES" dirty="0" err="1"/>
              <a:t>expect</a:t>
            </a:r>
            <a:r>
              <a:rPr lang="es-ES" dirty="0"/>
              <a:t>(...).</a:t>
            </a:r>
            <a:r>
              <a:rPr lang="es-ES" dirty="0" err="1"/>
              <a:t>matcher</a:t>
            </a:r>
            <a:r>
              <a:rPr lang="es-ES" dirty="0"/>
              <a:t>(...);</a:t>
            </a:r>
          </a:p>
          <a:p>
            <a:pPr marL="457200" lvl="1" indent="0">
              <a:buNone/>
            </a:pPr>
            <a:r>
              <a:rPr lang="es-ES" dirty="0"/>
              <a:t>}));</a:t>
            </a:r>
          </a:p>
          <a:p>
            <a:endParaRPr lang="es-ES" dirty="0"/>
          </a:p>
          <a:p>
            <a:endParaRPr lang="es-ES" dirty="0"/>
          </a:p>
        </p:txBody>
      </p:sp>
    </p:spTree>
    <p:extLst>
      <p:ext uri="{BB962C8B-B14F-4D97-AF65-F5344CB8AC3E}">
        <p14:creationId xmlns:p14="http://schemas.microsoft.com/office/powerpoint/2010/main" val="393337090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Componentes contenidos</a:t>
            </a:r>
          </a:p>
        </p:txBody>
      </p:sp>
      <p:sp>
        <p:nvSpPr>
          <p:cNvPr id="3" name="Marcador de contenido 2"/>
          <p:cNvSpPr>
            <a:spLocks noGrp="1"/>
          </p:cNvSpPr>
          <p:nvPr>
            <p:ph idx="1"/>
          </p:nvPr>
        </p:nvSpPr>
        <p:spPr/>
        <p:txBody>
          <a:bodyPr>
            <a:normAutofit fontScale="77500" lnSpcReduction="20000"/>
          </a:bodyPr>
          <a:lstStyle/>
          <a:p>
            <a:r>
              <a:rPr lang="es-ES" dirty="0"/>
              <a:t>Para probar los componentes simulando que están contenidos en una plantilla es necesario crear un componente Angular para la prueba (</a:t>
            </a:r>
            <a:r>
              <a:rPr lang="es-ES" dirty="0" err="1"/>
              <a:t>wrapper</a:t>
            </a:r>
            <a:r>
              <a:rPr lang="es-ES" dirty="0"/>
              <a:t>):</a:t>
            </a:r>
          </a:p>
          <a:p>
            <a:pPr marL="901700" lvl="1" indent="-501650">
              <a:buNone/>
            </a:pPr>
            <a:r>
              <a:rPr lang="es-ES" dirty="0"/>
              <a:t>@</a:t>
            </a:r>
            <a:r>
              <a:rPr lang="es-ES" dirty="0" err="1"/>
              <a:t>Component</a:t>
            </a:r>
            <a:r>
              <a:rPr lang="es-ES" dirty="0"/>
              <a:t>({</a:t>
            </a:r>
          </a:p>
          <a:p>
            <a:pPr marL="901700" lvl="1" indent="-501650">
              <a:buNone/>
            </a:pPr>
            <a:r>
              <a:rPr lang="es-ES" dirty="0"/>
              <a:t>  </a:t>
            </a:r>
            <a:r>
              <a:rPr lang="es-ES" dirty="0" err="1"/>
              <a:t>template</a:t>
            </a:r>
            <a:r>
              <a:rPr lang="es-ES" dirty="0"/>
              <a:t>: `&lt;</a:t>
            </a:r>
            <a:r>
              <a:rPr lang="es-ES" dirty="0" err="1"/>
              <a:t>my-component</a:t>
            </a:r>
            <a:r>
              <a:rPr lang="es-ES" dirty="0"/>
              <a:t> [</a:t>
            </a:r>
            <a:r>
              <a:rPr lang="es-ES" dirty="0" err="1"/>
              <a:t>myInput</a:t>
            </a:r>
            <a:r>
              <a:rPr lang="es-ES" dirty="0"/>
              <a:t>]="</a:t>
            </a:r>
            <a:r>
              <a:rPr lang="es-ES" dirty="0" err="1"/>
              <a:t>MyInput</a:t>
            </a:r>
            <a:r>
              <a:rPr lang="es-ES" dirty="0"/>
              <a:t>"  (</a:t>
            </a:r>
            <a:r>
              <a:rPr lang="es-ES" dirty="0" err="1"/>
              <a:t>myOutput</a:t>
            </a:r>
            <a:r>
              <a:rPr lang="es-ES" dirty="0"/>
              <a:t>)="</a:t>
            </a:r>
            <a:r>
              <a:rPr lang="es-ES" dirty="0" err="1"/>
              <a:t>onMyOutput</a:t>
            </a:r>
            <a:r>
              <a:rPr lang="es-ES" dirty="0"/>
              <a:t>($</a:t>
            </a:r>
            <a:r>
              <a:rPr lang="es-ES" dirty="0" err="1"/>
              <a:t>event</a:t>
            </a:r>
            <a:r>
              <a:rPr lang="es-ES" dirty="0"/>
              <a:t>)"&gt;&lt;/</a:t>
            </a:r>
            <a:r>
              <a:rPr lang="es-ES" dirty="0" err="1"/>
              <a:t>my-component</a:t>
            </a:r>
            <a:r>
              <a:rPr lang="es-ES" dirty="0"/>
              <a:t>&gt;`</a:t>
            </a:r>
          </a:p>
          <a:p>
            <a:pPr marL="901700" lvl="1" indent="-501650">
              <a:buNone/>
            </a:pPr>
            <a:r>
              <a:rPr lang="es-ES" dirty="0"/>
              <a:t>})</a:t>
            </a:r>
          </a:p>
          <a:p>
            <a:pPr marL="901700" lvl="1" indent="-501650">
              <a:buNone/>
            </a:pPr>
            <a:r>
              <a:rPr lang="es-ES" dirty="0" err="1"/>
              <a:t>class</a:t>
            </a:r>
            <a:r>
              <a:rPr lang="es-ES" dirty="0"/>
              <a:t> </a:t>
            </a:r>
            <a:r>
              <a:rPr lang="es-ES" dirty="0" err="1"/>
              <a:t>TestHostComponent</a:t>
            </a:r>
            <a:r>
              <a:rPr lang="es-ES" dirty="0"/>
              <a:t> {</a:t>
            </a:r>
          </a:p>
          <a:p>
            <a:pPr marL="901700" lvl="1" indent="-501650">
              <a:buNone/>
            </a:pPr>
            <a:r>
              <a:rPr lang="es-ES" dirty="0"/>
              <a:t>  @</a:t>
            </a:r>
            <a:r>
              <a:rPr lang="es-ES" dirty="0" err="1"/>
              <a:t>ViewChild</a:t>
            </a:r>
            <a:r>
              <a:rPr lang="es-ES" dirty="0"/>
              <a:t>(</a:t>
            </a:r>
            <a:r>
              <a:rPr lang="es-ES" dirty="0" err="1"/>
              <a:t>MyComponent</a:t>
            </a:r>
            <a:r>
              <a:rPr lang="es-ES" dirty="0"/>
              <a:t>) </a:t>
            </a:r>
            <a:r>
              <a:rPr lang="es-ES" dirty="0" err="1"/>
              <a:t>myComponent</a:t>
            </a:r>
            <a:r>
              <a:rPr lang="es-ES" dirty="0"/>
              <a:t>: </a:t>
            </a:r>
            <a:r>
              <a:rPr lang="es-ES" dirty="0" err="1"/>
              <a:t>MyComponent</a:t>
            </a:r>
            <a:r>
              <a:rPr lang="es-ES" dirty="0"/>
              <a:t>;</a:t>
            </a:r>
          </a:p>
          <a:p>
            <a:pPr marL="901700" lvl="1" indent="-501650">
              <a:buNone/>
            </a:pPr>
            <a:r>
              <a:rPr lang="es-ES" dirty="0"/>
              <a:t>  </a:t>
            </a:r>
            <a:r>
              <a:rPr lang="es-ES" dirty="0" err="1"/>
              <a:t>MyInput</a:t>
            </a:r>
            <a:r>
              <a:rPr lang="es-ES" dirty="0"/>
              <a:t>: </a:t>
            </a:r>
            <a:r>
              <a:rPr lang="es-ES" dirty="0" err="1"/>
              <a:t>any</a:t>
            </a:r>
            <a:r>
              <a:rPr lang="es-ES" dirty="0"/>
              <a:t> = </a:t>
            </a:r>
            <a:r>
              <a:rPr lang="es-ES" dirty="0" err="1"/>
              <a:t>null</a:t>
            </a:r>
            <a:r>
              <a:rPr lang="es-ES" dirty="0"/>
              <a:t>;</a:t>
            </a:r>
          </a:p>
          <a:p>
            <a:pPr marL="901700" lvl="1" indent="-501650">
              <a:buNone/>
            </a:pPr>
            <a:r>
              <a:rPr lang="es-ES" dirty="0"/>
              <a:t>  </a:t>
            </a:r>
            <a:r>
              <a:rPr lang="es-ES" dirty="0" err="1"/>
              <a:t>MyOutput</a:t>
            </a:r>
            <a:r>
              <a:rPr lang="es-ES" dirty="0"/>
              <a:t>: </a:t>
            </a:r>
            <a:r>
              <a:rPr lang="es-ES" dirty="0" err="1"/>
              <a:t>any</a:t>
            </a:r>
            <a:r>
              <a:rPr lang="es-ES" dirty="0"/>
              <a:t>;</a:t>
            </a:r>
          </a:p>
          <a:p>
            <a:pPr marL="901700" lvl="1" indent="-501650">
              <a:buNone/>
            </a:pPr>
            <a:r>
              <a:rPr lang="es-ES" dirty="0"/>
              <a:t>  </a:t>
            </a:r>
            <a:r>
              <a:rPr lang="es-ES" dirty="0" err="1"/>
              <a:t>onMyOutput</a:t>
            </a:r>
            <a:r>
              <a:rPr lang="es-ES" dirty="0"/>
              <a:t>(</a:t>
            </a:r>
            <a:r>
              <a:rPr lang="es-ES" dirty="0" err="1"/>
              <a:t>rslt</a:t>
            </a:r>
            <a:r>
              <a:rPr lang="es-ES" dirty="0"/>
              <a:t>: </a:t>
            </a:r>
            <a:r>
              <a:rPr lang="es-ES" dirty="0" err="1"/>
              <a:t>any</a:t>
            </a:r>
            <a:r>
              <a:rPr lang="es-ES" dirty="0"/>
              <a:t>) { </a:t>
            </a:r>
            <a:r>
              <a:rPr lang="es-ES" dirty="0" err="1"/>
              <a:t>this.MyOutput</a:t>
            </a:r>
            <a:r>
              <a:rPr lang="es-ES" dirty="0"/>
              <a:t> = </a:t>
            </a:r>
            <a:r>
              <a:rPr lang="es-ES" dirty="0" err="1"/>
              <a:t>rslt</a:t>
            </a:r>
            <a:r>
              <a:rPr lang="es-ES" dirty="0"/>
              <a:t>; }</a:t>
            </a:r>
          </a:p>
          <a:p>
            <a:pPr marL="901700" lvl="1" indent="-501650">
              <a:buNone/>
            </a:pPr>
            <a:r>
              <a:rPr lang="es-ES" dirty="0"/>
              <a:t>}</a:t>
            </a:r>
          </a:p>
          <a:p>
            <a:pPr marL="0" indent="0">
              <a:buNone/>
            </a:pPr>
            <a:endParaRPr lang="es-ES" dirty="0"/>
          </a:p>
        </p:txBody>
      </p:sp>
    </p:spTree>
    <p:extLst>
      <p:ext uri="{BB962C8B-B14F-4D97-AF65-F5344CB8AC3E}">
        <p14:creationId xmlns:p14="http://schemas.microsoft.com/office/powerpoint/2010/main" val="305998955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Componentes contenidos</a:t>
            </a:r>
          </a:p>
        </p:txBody>
      </p:sp>
      <p:sp>
        <p:nvSpPr>
          <p:cNvPr id="3" name="Marcador de contenido 2"/>
          <p:cNvSpPr>
            <a:spLocks noGrp="1"/>
          </p:cNvSpPr>
          <p:nvPr>
            <p:ph idx="1"/>
          </p:nvPr>
        </p:nvSpPr>
        <p:spPr/>
        <p:txBody>
          <a:bodyPr>
            <a:normAutofit fontScale="70000" lnSpcReduction="20000"/>
          </a:bodyPr>
          <a:lstStyle/>
          <a:p>
            <a:r>
              <a:rPr lang="es-ES" dirty="0"/>
              <a:t>Para posteriormente instanciarlo:</a:t>
            </a:r>
          </a:p>
          <a:p>
            <a:pPr marL="400050" lvl="1" indent="0">
              <a:buNone/>
            </a:pPr>
            <a:r>
              <a:rPr lang="es-ES" dirty="0" err="1"/>
              <a:t>beforeEach</a:t>
            </a:r>
            <a:r>
              <a:rPr lang="es-ES" dirty="0"/>
              <a:t>( </a:t>
            </a:r>
            <a:r>
              <a:rPr lang="es-ES" dirty="0" err="1"/>
              <a:t>async</a:t>
            </a:r>
            <a:r>
              <a:rPr lang="es-ES" dirty="0"/>
              <a:t>(() =&gt; {</a:t>
            </a:r>
          </a:p>
          <a:p>
            <a:pPr marL="400050" lvl="1" indent="0">
              <a:buNone/>
            </a:pPr>
            <a:r>
              <a:rPr lang="es-ES" dirty="0"/>
              <a:t>  </a:t>
            </a:r>
            <a:r>
              <a:rPr lang="es-ES" dirty="0" err="1"/>
              <a:t>TestBed.configureTestingModule</a:t>
            </a:r>
            <a:r>
              <a:rPr lang="es-ES" dirty="0"/>
              <a:t>({</a:t>
            </a:r>
          </a:p>
          <a:p>
            <a:pPr marL="400050" lvl="1" indent="0">
              <a:buNone/>
            </a:pPr>
            <a:r>
              <a:rPr lang="es-ES" dirty="0"/>
              <a:t>    </a:t>
            </a:r>
            <a:r>
              <a:rPr lang="es-ES" dirty="0" err="1"/>
              <a:t>declarations</a:t>
            </a:r>
            <a:r>
              <a:rPr lang="es-ES" dirty="0"/>
              <a:t>: [ </a:t>
            </a:r>
            <a:r>
              <a:rPr lang="es-ES" dirty="0" err="1"/>
              <a:t>MyComponent</a:t>
            </a:r>
            <a:r>
              <a:rPr lang="es-ES" dirty="0"/>
              <a:t>, </a:t>
            </a:r>
            <a:r>
              <a:rPr lang="es-ES" dirty="0" err="1"/>
              <a:t>TestHostComponent</a:t>
            </a:r>
            <a:r>
              <a:rPr lang="es-ES" dirty="0"/>
              <a:t> ], </a:t>
            </a:r>
          </a:p>
          <a:p>
            <a:pPr marL="400050" lvl="1" indent="0">
              <a:buNone/>
            </a:pPr>
            <a:r>
              <a:rPr lang="es-ES" dirty="0"/>
              <a:t>  }).</a:t>
            </a:r>
            <a:r>
              <a:rPr lang="es-ES" dirty="0" err="1"/>
              <a:t>compileComponents</a:t>
            </a:r>
            <a:r>
              <a:rPr lang="es-ES" dirty="0"/>
              <a:t>();</a:t>
            </a:r>
          </a:p>
          <a:p>
            <a:pPr marL="400050" lvl="1" indent="0">
              <a:buNone/>
            </a:pPr>
            <a:r>
              <a:rPr lang="es-ES" dirty="0"/>
              <a:t>}));</a:t>
            </a:r>
          </a:p>
          <a:p>
            <a:pPr marL="400050" lvl="1" indent="0">
              <a:buNone/>
            </a:pPr>
            <a:endParaRPr lang="es-ES" dirty="0"/>
          </a:p>
          <a:p>
            <a:pPr marL="400050" lvl="1" indent="0">
              <a:buNone/>
            </a:pPr>
            <a:r>
              <a:rPr lang="es-ES" dirty="0" err="1"/>
              <a:t>beforeEach</a:t>
            </a:r>
            <a:r>
              <a:rPr lang="es-ES" dirty="0"/>
              <a:t>(() =&gt; {</a:t>
            </a:r>
          </a:p>
          <a:p>
            <a:pPr marL="400050" lvl="1" indent="0">
              <a:buNone/>
            </a:pPr>
            <a:r>
              <a:rPr lang="es-ES" dirty="0"/>
              <a:t>  // </a:t>
            </a:r>
            <a:r>
              <a:rPr lang="es-ES" dirty="0" err="1"/>
              <a:t>create</a:t>
            </a:r>
            <a:r>
              <a:rPr lang="es-ES" dirty="0"/>
              <a:t> </a:t>
            </a:r>
            <a:r>
              <a:rPr lang="es-ES" dirty="0" err="1"/>
              <a:t>TestHostComponent</a:t>
            </a:r>
            <a:r>
              <a:rPr lang="es-ES" dirty="0"/>
              <a:t> </a:t>
            </a:r>
            <a:r>
              <a:rPr lang="es-ES" dirty="0" err="1"/>
              <a:t>instead</a:t>
            </a:r>
            <a:r>
              <a:rPr lang="es-ES" dirty="0"/>
              <a:t> of </a:t>
            </a:r>
            <a:r>
              <a:rPr lang="es-ES" dirty="0" err="1"/>
              <a:t>MyComponent</a:t>
            </a:r>
            <a:endParaRPr lang="es-ES" dirty="0"/>
          </a:p>
          <a:p>
            <a:pPr marL="400050" lvl="1" indent="0">
              <a:buNone/>
            </a:pPr>
            <a:r>
              <a:rPr lang="es-ES" dirty="0"/>
              <a:t>  </a:t>
            </a:r>
            <a:r>
              <a:rPr lang="es-ES" dirty="0" err="1"/>
              <a:t>fixture</a:t>
            </a:r>
            <a:r>
              <a:rPr lang="es-ES" dirty="0"/>
              <a:t>  = </a:t>
            </a:r>
            <a:r>
              <a:rPr lang="es-ES" dirty="0" err="1"/>
              <a:t>TestBed.createComponent</a:t>
            </a:r>
            <a:r>
              <a:rPr lang="es-ES" dirty="0"/>
              <a:t>(</a:t>
            </a:r>
            <a:r>
              <a:rPr lang="es-ES" dirty="0" err="1"/>
              <a:t>TestHostComponent</a:t>
            </a:r>
            <a:r>
              <a:rPr lang="es-ES" dirty="0"/>
              <a:t>);</a:t>
            </a:r>
          </a:p>
          <a:p>
            <a:pPr marL="400050" lvl="1" indent="0">
              <a:buNone/>
            </a:pPr>
            <a:r>
              <a:rPr lang="es-ES" dirty="0"/>
              <a:t>  </a:t>
            </a:r>
            <a:r>
              <a:rPr lang="es-ES" dirty="0" err="1"/>
              <a:t>testHost</a:t>
            </a:r>
            <a:r>
              <a:rPr lang="es-ES" dirty="0"/>
              <a:t> = </a:t>
            </a:r>
            <a:r>
              <a:rPr lang="es-ES" dirty="0" err="1"/>
              <a:t>fixture.componentInstance</a:t>
            </a:r>
            <a:r>
              <a:rPr lang="es-ES" dirty="0"/>
              <a:t>;</a:t>
            </a:r>
          </a:p>
          <a:p>
            <a:pPr marL="400050" lvl="1" indent="0">
              <a:buNone/>
            </a:pPr>
            <a:r>
              <a:rPr lang="es-ES" dirty="0"/>
              <a:t>  </a:t>
            </a:r>
            <a:r>
              <a:rPr lang="es-ES" dirty="0" err="1"/>
              <a:t>tag</a:t>
            </a:r>
            <a:r>
              <a:rPr lang="es-ES" dirty="0"/>
              <a:t>  = </a:t>
            </a:r>
            <a:r>
              <a:rPr lang="es-ES" dirty="0" err="1"/>
              <a:t>fixture.debugElement.query</a:t>
            </a:r>
            <a:r>
              <a:rPr lang="es-ES" dirty="0"/>
              <a:t>(By.css('</a:t>
            </a:r>
            <a:r>
              <a:rPr lang="es-ES" dirty="0" err="1"/>
              <a:t>my-component</a:t>
            </a:r>
            <a:r>
              <a:rPr lang="es-ES" dirty="0"/>
              <a:t>')); </a:t>
            </a:r>
          </a:p>
          <a:p>
            <a:pPr marL="400050" lvl="1" indent="0">
              <a:buNone/>
            </a:pPr>
            <a:r>
              <a:rPr lang="es-ES" dirty="0"/>
              <a:t>  </a:t>
            </a:r>
            <a:r>
              <a:rPr lang="es-ES" dirty="0" err="1"/>
              <a:t>fixture.detectChanges</a:t>
            </a:r>
            <a:r>
              <a:rPr lang="es-ES" dirty="0"/>
              <a:t>(); // </a:t>
            </a:r>
            <a:r>
              <a:rPr lang="es-ES" dirty="0" err="1"/>
              <a:t>trigger</a:t>
            </a:r>
            <a:r>
              <a:rPr lang="es-ES" dirty="0"/>
              <a:t> </a:t>
            </a:r>
            <a:r>
              <a:rPr lang="es-ES" dirty="0" err="1"/>
              <a:t>initial</a:t>
            </a:r>
            <a:r>
              <a:rPr lang="es-ES" dirty="0"/>
              <a:t> data </a:t>
            </a:r>
            <a:r>
              <a:rPr lang="es-ES" dirty="0" err="1"/>
              <a:t>binding</a:t>
            </a:r>
            <a:endParaRPr lang="es-ES" dirty="0"/>
          </a:p>
          <a:p>
            <a:pPr marL="400050" lvl="1" indent="0">
              <a:buNone/>
            </a:pPr>
            <a:r>
              <a:rPr lang="es-ES" dirty="0"/>
              <a:t>});</a:t>
            </a:r>
          </a:p>
          <a:p>
            <a:pPr marL="0" indent="0">
              <a:buNone/>
            </a:pPr>
            <a:endParaRPr lang="es-ES" dirty="0"/>
          </a:p>
        </p:txBody>
      </p:sp>
    </p:spTree>
    <p:extLst>
      <p:ext uri="{BB962C8B-B14F-4D97-AF65-F5344CB8AC3E}">
        <p14:creationId xmlns:p14="http://schemas.microsoft.com/office/powerpoint/2010/main" val="158192380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Entradas y Salidas</a:t>
            </a:r>
          </a:p>
        </p:txBody>
      </p:sp>
      <p:sp>
        <p:nvSpPr>
          <p:cNvPr id="3" name="Marcador de contenido 2"/>
          <p:cNvSpPr>
            <a:spLocks noGrp="1"/>
          </p:cNvSpPr>
          <p:nvPr>
            <p:ph idx="1"/>
          </p:nvPr>
        </p:nvSpPr>
        <p:spPr/>
        <p:txBody>
          <a:bodyPr>
            <a:normAutofit fontScale="62500" lnSpcReduction="20000"/>
          </a:bodyPr>
          <a:lstStyle/>
          <a:p>
            <a:r>
              <a:rPr lang="es-ES" dirty="0"/>
              <a:t>Entrada: Se modifican las entradas a través del componente de pruebas y se comprueba que las modificaciones se reflejan en el componente contenido.</a:t>
            </a:r>
          </a:p>
          <a:p>
            <a:pPr marL="400050" lvl="1" indent="0">
              <a:buNone/>
            </a:pPr>
            <a:r>
              <a:rPr lang="es-ES" dirty="0"/>
              <a:t> </a:t>
            </a:r>
            <a:r>
              <a:rPr lang="es-ES" dirty="0" err="1"/>
              <a:t>it</a:t>
            </a:r>
            <a:r>
              <a:rPr lang="es-ES" dirty="0"/>
              <a:t>('input test', () =&gt; {</a:t>
            </a:r>
          </a:p>
          <a:p>
            <a:pPr marL="400050" lvl="1" indent="0">
              <a:buNone/>
            </a:pPr>
            <a:r>
              <a:rPr lang="es-ES" dirty="0"/>
              <a:t>    </a:t>
            </a:r>
            <a:r>
              <a:rPr lang="es-ES" dirty="0" err="1"/>
              <a:t>testHost.MyInput</a:t>
            </a:r>
            <a:r>
              <a:rPr lang="es-ES" dirty="0"/>
              <a:t> = '666';</a:t>
            </a:r>
          </a:p>
          <a:p>
            <a:pPr marL="400050" lvl="1" indent="0">
              <a:buNone/>
            </a:pPr>
            <a:r>
              <a:rPr lang="es-ES" dirty="0"/>
              <a:t>    </a:t>
            </a:r>
            <a:r>
              <a:rPr lang="es-ES" dirty="0" err="1"/>
              <a:t>fixture.detectChanges</a:t>
            </a:r>
            <a:r>
              <a:rPr lang="es-ES" dirty="0"/>
              <a:t>();</a:t>
            </a:r>
          </a:p>
          <a:p>
            <a:pPr marL="400050" lvl="1" indent="0">
              <a:buNone/>
            </a:pPr>
            <a:r>
              <a:rPr lang="es-ES" dirty="0"/>
              <a:t>    </a:t>
            </a:r>
            <a:r>
              <a:rPr lang="es-ES" dirty="0" err="1"/>
              <a:t>expect</a:t>
            </a:r>
            <a:r>
              <a:rPr lang="es-ES" dirty="0"/>
              <a:t>(</a:t>
            </a:r>
            <a:r>
              <a:rPr lang="es-ES" dirty="0" err="1"/>
              <a:t>testHost.myComponent.getInit</a:t>
            </a:r>
            <a:r>
              <a:rPr lang="es-ES" dirty="0"/>
              <a:t>()).</a:t>
            </a:r>
            <a:r>
              <a:rPr lang="es-ES" dirty="0" err="1"/>
              <a:t>toBe</a:t>
            </a:r>
            <a:r>
              <a:rPr lang="es-ES" dirty="0"/>
              <a:t>('666');</a:t>
            </a:r>
          </a:p>
          <a:p>
            <a:pPr marL="400050" lvl="1" indent="0">
              <a:buNone/>
            </a:pPr>
            <a:r>
              <a:rPr lang="es-ES" dirty="0"/>
              <a:t>  });</a:t>
            </a:r>
          </a:p>
          <a:p>
            <a:r>
              <a:rPr lang="es-ES" dirty="0"/>
              <a:t>Salida: Se interactúa con el componente contenido para que se disparen los eventos de salida y se comprueba en el componente de pruebas que las modificaciones se han reflejado en el.</a:t>
            </a:r>
          </a:p>
          <a:p>
            <a:pPr marL="400050" lvl="1" indent="0">
              <a:buNone/>
            </a:pPr>
            <a:r>
              <a:rPr lang="es-ES" dirty="0"/>
              <a:t> </a:t>
            </a:r>
            <a:r>
              <a:rPr lang="es-ES" dirty="0" err="1"/>
              <a:t>it</a:t>
            </a:r>
            <a:r>
              <a:rPr lang="es-ES" dirty="0"/>
              <a:t>('output test', () =&gt; {</a:t>
            </a:r>
          </a:p>
          <a:p>
            <a:pPr marL="400050" lvl="1" indent="0">
              <a:buNone/>
            </a:pPr>
            <a:r>
              <a:rPr lang="es-ES" dirty="0"/>
              <a:t>    </a:t>
            </a:r>
            <a:r>
              <a:rPr lang="es-ES" dirty="0" err="1"/>
              <a:t>testHost.myComponent.exec</a:t>
            </a:r>
            <a:r>
              <a:rPr lang="es-ES" dirty="0"/>
              <a:t>();</a:t>
            </a:r>
          </a:p>
          <a:p>
            <a:pPr marL="400050" lvl="1" indent="0">
              <a:buNone/>
            </a:pPr>
            <a:r>
              <a:rPr lang="es-ES" dirty="0"/>
              <a:t>    </a:t>
            </a:r>
            <a:r>
              <a:rPr lang="es-ES" dirty="0" err="1"/>
              <a:t>fixture.detectChanges</a:t>
            </a:r>
            <a:r>
              <a:rPr lang="es-ES" dirty="0"/>
              <a:t>();</a:t>
            </a:r>
          </a:p>
          <a:p>
            <a:pPr marL="400050" lvl="1" indent="0">
              <a:buNone/>
            </a:pPr>
            <a:r>
              <a:rPr lang="es-ES" dirty="0"/>
              <a:t>    </a:t>
            </a:r>
            <a:r>
              <a:rPr lang="es-ES" dirty="0" err="1"/>
              <a:t>expect</a:t>
            </a:r>
            <a:r>
              <a:rPr lang="es-ES" dirty="0"/>
              <a:t>(</a:t>
            </a:r>
            <a:r>
              <a:rPr lang="es-ES" dirty="0" err="1"/>
              <a:t>testHost.MyOutput</a:t>
            </a:r>
            <a:r>
              <a:rPr lang="es-ES" dirty="0"/>
              <a:t>).</a:t>
            </a:r>
            <a:r>
              <a:rPr lang="es-ES" dirty="0" err="1"/>
              <a:t>toBe</a:t>
            </a:r>
            <a:r>
              <a:rPr lang="es-ES" dirty="0"/>
              <a:t>('666');</a:t>
            </a:r>
          </a:p>
          <a:p>
            <a:pPr marL="400050" lvl="1" indent="0">
              <a:buNone/>
            </a:pPr>
            <a:r>
              <a:rPr lang="es-ES" dirty="0"/>
              <a:t>  });</a:t>
            </a:r>
          </a:p>
        </p:txBody>
      </p:sp>
    </p:spTree>
    <p:extLst>
      <p:ext uri="{BB962C8B-B14F-4D97-AF65-F5344CB8AC3E}">
        <p14:creationId xmlns:p14="http://schemas.microsoft.com/office/powerpoint/2010/main" val="3353933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s-ES"/>
              <a:t>Tipos de datos</a:t>
            </a:r>
            <a:endParaRPr lang="es-ES" dirty="0"/>
          </a:p>
        </p:txBody>
      </p:sp>
      <p:sp>
        <p:nvSpPr>
          <p:cNvPr id="8" name="Marcador de contenido 7"/>
          <p:cNvSpPr>
            <a:spLocks noGrp="1"/>
          </p:cNvSpPr>
          <p:nvPr>
            <p:ph idx="1"/>
          </p:nvPr>
        </p:nvSpPr>
        <p:spPr>
          <a:xfrm>
            <a:off x="457200" y="1600200"/>
            <a:ext cx="8229600" cy="4853136"/>
          </a:xfrm>
        </p:spPr>
        <p:txBody>
          <a:bodyPr>
            <a:normAutofit fontScale="62500" lnSpcReduction="20000"/>
          </a:bodyPr>
          <a:lstStyle/>
          <a:p>
            <a:pPr>
              <a:tabLst>
                <a:tab pos="1612900" algn="l"/>
              </a:tabLst>
            </a:pPr>
            <a:r>
              <a:rPr lang="es-ES" dirty="0" err="1"/>
              <a:t>Boolean</a:t>
            </a:r>
            <a:r>
              <a:rPr lang="es-ES" dirty="0"/>
              <a:t>: 	</a:t>
            </a:r>
            <a:r>
              <a:rPr lang="es-ES" dirty="0" err="1"/>
              <a:t>var</a:t>
            </a:r>
            <a:r>
              <a:rPr lang="es-ES" dirty="0"/>
              <a:t> </a:t>
            </a:r>
            <a:r>
              <a:rPr lang="es-ES" dirty="0" err="1"/>
              <a:t>isDone</a:t>
            </a:r>
            <a:r>
              <a:rPr lang="es-ES" dirty="0"/>
              <a:t>: </a:t>
            </a:r>
            <a:r>
              <a:rPr lang="es-ES" dirty="0" err="1"/>
              <a:t>boolean</a:t>
            </a:r>
            <a:r>
              <a:rPr lang="es-ES" dirty="0"/>
              <a:t> = false; </a:t>
            </a:r>
          </a:p>
          <a:p>
            <a:pPr>
              <a:tabLst>
                <a:tab pos="1612900" algn="l"/>
              </a:tabLst>
            </a:pPr>
            <a:r>
              <a:rPr lang="es-ES" dirty="0" err="1"/>
              <a:t>Number</a:t>
            </a:r>
            <a:r>
              <a:rPr lang="es-ES" dirty="0"/>
              <a:t>:	</a:t>
            </a:r>
            <a:r>
              <a:rPr lang="es-ES" dirty="0" err="1"/>
              <a:t>var</a:t>
            </a:r>
            <a:r>
              <a:rPr lang="es-ES" dirty="0"/>
              <a:t> </a:t>
            </a:r>
            <a:r>
              <a:rPr lang="es-ES" dirty="0" err="1"/>
              <a:t>height</a:t>
            </a:r>
            <a:r>
              <a:rPr lang="es-ES" dirty="0"/>
              <a:t>: </a:t>
            </a:r>
            <a:r>
              <a:rPr lang="es-ES" dirty="0" err="1"/>
              <a:t>number</a:t>
            </a:r>
            <a:r>
              <a:rPr lang="es-ES" dirty="0"/>
              <a:t> = 6; </a:t>
            </a:r>
          </a:p>
          <a:p>
            <a:pPr>
              <a:tabLst>
                <a:tab pos="1612900" algn="l"/>
              </a:tabLst>
            </a:pPr>
            <a:r>
              <a:rPr lang="es-ES" dirty="0" err="1"/>
              <a:t>String</a:t>
            </a:r>
            <a:r>
              <a:rPr lang="es-ES" dirty="0"/>
              <a:t>: 	</a:t>
            </a:r>
            <a:r>
              <a:rPr lang="es-ES" dirty="0" err="1"/>
              <a:t>var</a:t>
            </a:r>
            <a:r>
              <a:rPr lang="es-ES" dirty="0"/>
              <a:t> </a:t>
            </a:r>
            <a:r>
              <a:rPr lang="es-ES" dirty="0" err="1"/>
              <a:t>name</a:t>
            </a:r>
            <a:r>
              <a:rPr lang="es-ES" dirty="0"/>
              <a:t>: </a:t>
            </a:r>
            <a:r>
              <a:rPr lang="es-ES" dirty="0" err="1"/>
              <a:t>string</a:t>
            </a:r>
            <a:r>
              <a:rPr lang="es-ES" dirty="0"/>
              <a:t> = "</a:t>
            </a:r>
            <a:r>
              <a:rPr lang="es-ES" dirty="0" err="1"/>
              <a:t>bob</a:t>
            </a:r>
            <a:r>
              <a:rPr lang="es-ES" dirty="0"/>
              <a:t>"; </a:t>
            </a:r>
          </a:p>
          <a:p>
            <a:pPr>
              <a:tabLst>
                <a:tab pos="1612900" algn="l"/>
              </a:tabLst>
            </a:pPr>
            <a:r>
              <a:rPr lang="es-ES" dirty="0" err="1"/>
              <a:t>Enum</a:t>
            </a:r>
            <a:r>
              <a:rPr lang="es-ES" dirty="0"/>
              <a:t>:	</a:t>
            </a:r>
            <a:r>
              <a:rPr lang="es-ES" dirty="0" err="1"/>
              <a:t>enum</a:t>
            </a:r>
            <a:r>
              <a:rPr lang="es-ES" dirty="0"/>
              <a:t> Color {Red, Green, Blue}; </a:t>
            </a:r>
          </a:p>
          <a:p>
            <a:pPr marL="0" indent="0">
              <a:buNone/>
              <a:tabLst>
                <a:tab pos="1612900" algn="l"/>
              </a:tabLst>
            </a:pPr>
            <a:r>
              <a:rPr lang="es-ES" dirty="0"/>
              <a:t>	</a:t>
            </a:r>
            <a:r>
              <a:rPr lang="es-ES" dirty="0" err="1"/>
              <a:t>var</a:t>
            </a:r>
            <a:r>
              <a:rPr lang="es-ES" dirty="0"/>
              <a:t> c: Color = </a:t>
            </a:r>
            <a:r>
              <a:rPr lang="es-ES" dirty="0" err="1"/>
              <a:t>Color.Green</a:t>
            </a:r>
            <a:r>
              <a:rPr lang="es-ES" dirty="0"/>
              <a:t>;</a:t>
            </a:r>
          </a:p>
          <a:p>
            <a:pPr>
              <a:tabLst>
                <a:tab pos="1612900" algn="l"/>
              </a:tabLst>
            </a:pPr>
            <a:r>
              <a:rPr lang="es-ES" dirty="0" err="1"/>
              <a:t>Array</a:t>
            </a:r>
            <a:r>
              <a:rPr lang="es-ES" dirty="0"/>
              <a:t>: 	</a:t>
            </a:r>
            <a:r>
              <a:rPr lang="es-ES" dirty="0" err="1"/>
              <a:t>var</a:t>
            </a:r>
            <a:r>
              <a:rPr lang="es-ES" dirty="0"/>
              <a:t> </a:t>
            </a:r>
            <a:r>
              <a:rPr lang="es-ES" dirty="0" err="1"/>
              <a:t>list:number</a:t>
            </a:r>
            <a:r>
              <a:rPr lang="es-ES" dirty="0"/>
              <a:t>[] = [1, 2, 3]; </a:t>
            </a:r>
          </a:p>
          <a:p>
            <a:pPr marL="0" indent="0">
              <a:buNone/>
              <a:tabLst>
                <a:tab pos="1612900" algn="l"/>
              </a:tabLst>
            </a:pPr>
            <a:r>
              <a:rPr lang="es-ES" dirty="0"/>
              <a:t>	</a:t>
            </a:r>
            <a:r>
              <a:rPr lang="es-ES" dirty="0" err="1"/>
              <a:t>var</a:t>
            </a:r>
            <a:r>
              <a:rPr lang="es-ES" dirty="0"/>
              <a:t> </a:t>
            </a:r>
            <a:r>
              <a:rPr lang="es-ES" dirty="0" err="1"/>
              <a:t>list:Array</a:t>
            </a:r>
            <a:r>
              <a:rPr lang="es-ES" dirty="0"/>
              <a:t>&lt;</a:t>
            </a:r>
            <a:r>
              <a:rPr lang="es-ES" dirty="0" err="1"/>
              <a:t>number</a:t>
            </a:r>
            <a:r>
              <a:rPr lang="es-ES" dirty="0"/>
              <a:t>&gt; = [1, 2, 3]; </a:t>
            </a:r>
          </a:p>
          <a:p>
            <a:pPr>
              <a:tabLst>
                <a:tab pos="1612900" algn="l"/>
              </a:tabLst>
            </a:pPr>
            <a:r>
              <a:rPr lang="es-ES" dirty="0" err="1"/>
              <a:t>Any</a:t>
            </a:r>
            <a:r>
              <a:rPr lang="es-ES" dirty="0"/>
              <a:t>:	</a:t>
            </a:r>
            <a:r>
              <a:rPr lang="es-ES" dirty="0" err="1"/>
              <a:t>var</a:t>
            </a:r>
            <a:r>
              <a:rPr lang="es-ES" dirty="0"/>
              <a:t> </a:t>
            </a:r>
            <a:r>
              <a:rPr lang="es-ES" dirty="0" err="1"/>
              <a:t>notSure</a:t>
            </a:r>
            <a:r>
              <a:rPr lang="es-ES" dirty="0"/>
              <a:t>: </a:t>
            </a:r>
            <a:r>
              <a:rPr lang="es-ES" dirty="0" err="1"/>
              <a:t>any</a:t>
            </a:r>
            <a:r>
              <a:rPr lang="es-ES" dirty="0"/>
              <a:t> = 4; </a:t>
            </a:r>
          </a:p>
          <a:p>
            <a:pPr marL="0" indent="0">
              <a:buNone/>
              <a:tabLst>
                <a:tab pos="1612900" algn="l"/>
              </a:tabLst>
            </a:pPr>
            <a:r>
              <a:rPr lang="es-ES" dirty="0"/>
              <a:t>	</a:t>
            </a:r>
            <a:r>
              <a:rPr lang="es-ES" dirty="0" err="1"/>
              <a:t>notSure</a:t>
            </a:r>
            <a:r>
              <a:rPr lang="es-ES" dirty="0"/>
              <a:t> = "</a:t>
            </a:r>
            <a:r>
              <a:rPr lang="es-ES" dirty="0" err="1"/>
              <a:t>maybe</a:t>
            </a:r>
            <a:r>
              <a:rPr lang="es-ES" dirty="0"/>
              <a:t> a </a:t>
            </a:r>
            <a:r>
              <a:rPr lang="es-ES" dirty="0" err="1"/>
              <a:t>string</a:t>
            </a:r>
            <a:r>
              <a:rPr lang="es-ES" dirty="0"/>
              <a:t> </a:t>
            </a:r>
            <a:r>
              <a:rPr lang="es-ES" dirty="0" err="1"/>
              <a:t>instead</a:t>
            </a:r>
            <a:r>
              <a:rPr lang="es-ES" dirty="0"/>
              <a:t>";</a:t>
            </a:r>
          </a:p>
          <a:p>
            <a:pPr marL="0" indent="0">
              <a:buNone/>
              <a:tabLst>
                <a:tab pos="1612900" algn="l"/>
              </a:tabLst>
            </a:pPr>
            <a:r>
              <a:rPr lang="es-ES" dirty="0"/>
              <a:t>	</a:t>
            </a:r>
            <a:r>
              <a:rPr lang="es-ES" dirty="0" err="1"/>
              <a:t>notSure</a:t>
            </a:r>
            <a:r>
              <a:rPr lang="es-ES" dirty="0"/>
              <a:t> = false; // </a:t>
            </a:r>
            <a:r>
              <a:rPr lang="es-ES" dirty="0" err="1"/>
              <a:t>okay</a:t>
            </a:r>
            <a:r>
              <a:rPr lang="es-ES" dirty="0"/>
              <a:t>, </a:t>
            </a:r>
            <a:r>
              <a:rPr lang="es-ES" dirty="0" err="1"/>
              <a:t>definitely</a:t>
            </a:r>
            <a:r>
              <a:rPr lang="es-ES" dirty="0"/>
              <a:t> a </a:t>
            </a:r>
            <a:r>
              <a:rPr lang="es-ES" dirty="0" err="1"/>
              <a:t>boolean</a:t>
            </a:r>
            <a:endParaRPr lang="es-ES" dirty="0"/>
          </a:p>
          <a:p>
            <a:pPr marL="0" indent="0">
              <a:buNone/>
              <a:tabLst>
                <a:tab pos="1612900" algn="l"/>
              </a:tabLst>
            </a:pPr>
            <a:r>
              <a:rPr lang="es-ES" dirty="0"/>
              <a:t>	</a:t>
            </a:r>
            <a:r>
              <a:rPr lang="es-ES" dirty="0" err="1"/>
              <a:t>var</a:t>
            </a:r>
            <a:r>
              <a:rPr lang="es-ES" dirty="0"/>
              <a:t> </a:t>
            </a:r>
            <a:r>
              <a:rPr lang="es-ES" dirty="0" err="1"/>
              <a:t>list:any</a:t>
            </a:r>
            <a:r>
              <a:rPr lang="es-ES" dirty="0"/>
              <a:t>[] = [1, true, "free"];</a:t>
            </a:r>
          </a:p>
          <a:p>
            <a:pPr>
              <a:tabLst>
                <a:tab pos="1612900" algn="l"/>
              </a:tabLst>
            </a:pPr>
            <a:r>
              <a:rPr lang="es-ES" dirty="0" err="1"/>
              <a:t>Void</a:t>
            </a:r>
            <a:r>
              <a:rPr lang="es-ES" dirty="0"/>
              <a:t>:	</a:t>
            </a:r>
            <a:r>
              <a:rPr lang="es-ES" dirty="0" err="1"/>
              <a:t>function</a:t>
            </a:r>
            <a:r>
              <a:rPr lang="es-ES" dirty="0"/>
              <a:t> </a:t>
            </a:r>
            <a:r>
              <a:rPr lang="es-ES" dirty="0" err="1"/>
              <a:t>warnUser</a:t>
            </a:r>
            <a:r>
              <a:rPr lang="es-ES" dirty="0"/>
              <a:t>(</a:t>
            </a:r>
            <a:r>
              <a:rPr lang="es-ES" dirty="0" err="1"/>
              <a:t>msg</a:t>
            </a:r>
            <a:r>
              <a:rPr lang="es-ES" dirty="0"/>
              <a:t>: </a:t>
            </a:r>
            <a:r>
              <a:rPr lang="es-ES" dirty="0" err="1"/>
              <a:t>string</a:t>
            </a:r>
            <a:r>
              <a:rPr lang="es-ES" dirty="0"/>
              <a:t>): </a:t>
            </a:r>
            <a:r>
              <a:rPr lang="es-ES" dirty="0" err="1"/>
              <a:t>void</a:t>
            </a:r>
            <a:r>
              <a:rPr lang="es-ES" dirty="0"/>
              <a:t> { </a:t>
            </a:r>
            <a:r>
              <a:rPr lang="es-ES" dirty="0" err="1"/>
              <a:t>alert</a:t>
            </a:r>
            <a:r>
              <a:rPr lang="es-ES" dirty="0"/>
              <a:t>(</a:t>
            </a:r>
            <a:r>
              <a:rPr lang="es-ES" dirty="0" err="1"/>
              <a:t>msg</a:t>
            </a:r>
            <a:r>
              <a:rPr lang="es-ES" dirty="0"/>
              <a:t>); }</a:t>
            </a:r>
          </a:p>
          <a:p>
            <a:r>
              <a:rPr lang="es-ES" dirty="0" err="1"/>
              <a:t>Null</a:t>
            </a:r>
            <a:r>
              <a:rPr lang="es-ES" dirty="0"/>
              <a:t>, </a:t>
            </a:r>
            <a:r>
              <a:rPr lang="es-ES" dirty="0" err="1"/>
              <a:t>Undefined</a:t>
            </a:r>
            <a:r>
              <a:rPr lang="es-ES" dirty="0"/>
              <a:t>, </a:t>
            </a:r>
            <a:r>
              <a:rPr lang="es-ES" dirty="0" err="1"/>
              <a:t>Never</a:t>
            </a:r>
            <a:endParaRPr lang="es-ES" dirty="0"/>
          </a:p>
          <a:p>
            <a:r>
              <a:rPr lang="es-ES" dirty="0" err="1"/>
              <a:t>Object</a:t>
            </a:r>
            <a:r>
              <a:rPr lang="es-ES" dirty="0"/>
              <a:t>:  no es </a:t>
            </a:r>
            <a:r>
              <a:rPr lang="es-ES" dirty="0" err="1"/>
              <a:t>number</a:t>
            </a:r>
            <a:r>
              <a:rPr lang="es-ES" dirty="0"/>
              <a:t>, </a:t>
            </a:r>
            <a:r>
              <a:rPr lang="es-ES" dirty="0" err="1"/>
              <a:t>string</a:t>
            </a:r>
            <a:r>
              <a:rPr lang="es-ES" dirty="0"/>
              <a:t>, </a:t>
            </a:r>
            <a:r>
              <a:rPr lang="es-ES" dirty="0" err="1"/>
              <a:t>boolean</a:t>
            </a:r>
            <a:r>
              <a:rPr lang="es-ES" dirty="0"/>
              <a:t>, symbol, </a:t>
            </a:r>
            <a:r>
              <a:rPr lang="es-ES" dirty="0" err="1"/>
              <a:t>null</a:t>
            </a:r>
            <a:r>
              <a:rPr lang="es-ES" dirty="0"/>
              <a:t>, o </a:t>
            </a:r>
            <a:r>
              <a:rPr lang="es-ES" dirty="0" err="1"/>
              <a:t>undefined</a:t>
            </a:r>
            <a:r>
              <a:rPr lang="es-ES" dirty="0"/>
              <a:t>.</a:t>
            </a:r>
          </a:p>
          <a:p>
            <a:r>
              <a:rPr lang="es-ES" dirty="0"/>
              <a:t>Clases e interfaces</a:t>
            </a:r>
          </a:p>
        </p:txBody>
      </p:sp>
    </p:spTree>
    <p:extLst>
      <p:ext uri="{BB962C8B-B14F-4D97-AF65-F5344CB8AC3E}">
        <p14:creationId xmlns:p14="http://schemas.microsoft.com/office/powerpoint/2010/main" val="2504911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Pruebas de observables</a:t>
            </a:r>
          </a:p>
        </p:txBody>
      </p:sp>
      <p:sp>
        <p:nvSpPr>
          <p:cNvPr id="3" name="Marcador de contenido 2"/>
          <p:cNvSpPr>
            <a:spLocks noGrp="1"/>
          </p:cNvSpPr>
          <p:nvPr>
            <p:ph idx="1"/>
          </p:nvPr>
        </p:nvSpPr>
        <p:spPr/>
        <p:txBody>
          <a:bodyPr>
            <a:normAutofit fontScale="85000" lnSpcReduction="20000"/>
          </a:bodyPr>
          <a:lstStyle/>
          <a:p>
            <a:r>
              <a:rPr lang="es-ES" dirty="0"/>
              <a:t>Para poder probar los observables es necesario:</a:t>
            </a:r>
          </a:p>
          <a:p>
            <a:pPr lvl="1"/>
            <a:r>
              <a:rPr lang="es-ES" dirty="0"/>
              <a:t>Crear una zona asíncrona</a:t>
            </a:r>
          </a:p>
          <a:p>
            <a:pPr lvl="1"/>
            <a:r>
              <a:rPr lang="es-ES" dirty="0"/>
              <a:t>Convertir el observable en una promesa</a:t>
            </a:r>
          </a:p>
          <a:p>
            <a:pPr lvl="1"/>
            <a:r>
              <a:rPr lang="es-ES" dirty="0"/>
              <a:t>Definir las expectativas dentro del .</a:t>
            </a:r>
            <a:r>
              <a:rPr lang="es-ES" dirty="0" err="1"/>
              <a:t>then</a:t>
            </a:r>
            <a:r>
              <a:rPr lang="es-ES" dirty="0"/>
              <a:t> de la promesa.</a:t>
            </a:r>
          </a:p>
          <a:p>
            <a:pPr lvl="8"/>
            <a:endParaRPr lang="es-ES" dirty="0"/>
          </a:p>
          <a:p>
            <a:pPr marL="857250" lvl="2" indent="0">
              <a:buNone/>
            </a:pPr>
            <a:r>
              <a:rPr lang="es-ES" dirty="0" err="1"/>
              <a:t>import</a:t>
            </a:r>
            <a:r>
              <a:rPr lang="es-ES" dirty="0"/>
              <a:t> '</a:t>
            </a:r>
            <a:r>
              <a:rPr lang="es-ES" dirty="0" err="1"/>
              <a:t>rxjs</a:t>
            </a:r>
            <a:r>
              <a:rPr lang="es-ES" dirty="0"/>
              <a:t>/</a:t>
            </a:r>
            <a:r>
              <a:rPr lang="es-ES" dirty="0" err="1"/>
              <a:t>add</a:t>
            </a:r>
            <a:r>
              <a:rPr lang="es-ES" dirty="0"/>
              <a:t>/</a:t>
            </a:r>
            <a:r>
              <a:rPr lang="es-ES" dirty="0" err="1"/>
              <a:t>operator</a:t>
            </a:r>
            <a:r>
              <a:rPr lang="es-ES" dirty="0"/>
              <a:t>/</a:t>
            </a:r>
            <a:r>
              <a:rPr lang="es-ES" dirty="0" err="1"/>
              <a:t>toPromise</a:t>
            </a:r>
            <a:r>
              <a:rPr lang="es-ES" dirty="0"/>
              <a:t>';</a:t>
            </a:r>
          </a:p>
          <a:p>
            <a:pPr marL="3600450" lvl="8" indent="0">
              <a:buNone/>
            </a:pPr>
            <a:endParaRPr lang="es-ES" dirty="0"/>
          </a:p>
          <a:p>
            <a:pPr marL="857250" lvl="2" indent="0">
              <a:buNone/>
            </a:pPr>
            <a:r>
              <a:rPr lang="es-ES" dirty="0"/>
              <a:t> </a:t>
            </a:r>
            <a:r>
              <a:rPr lang="es-ES" dirty="0" err="1"/>
              <a:t>it</a:t>
            </a:r>
            <a:r>
              <a:rPr lang="es-ES" dirty="0"/>
              <a:t>(‘</a:t>
            </a:r>
            <a:r>
              <a:rPr lang="es-ES" dirty="0" err="1"/>
              <a:t>get</a:t>
            </a:r>
            <a:r>
              <a:rPr lang="es-ES" dirty="0"/>
              <a:t> http', </a:t>
            </a:r>
            <a:r>
              <a:rPr lang="es-ES" b="1" dirty="0" err="1"/>
              <a:t>async</a:t>
            </a:r>
            <a:r>
              <a:rPr lang="es-ES" dirty="0"/>
              <a:t>(</a:t>
            </a:r>
            <a:r>
              <a:rPr lang="es-ES" dirty="0" err="1"/>
              <a:t>inject</a:t>
            </a:r>
            <a:r>
              <a:rPr lang="es-ES" dirty="0"/>
              <a:t>([</a:t>
            </a:r>
            <a:r>
              <a:rPr lang="es-ES" dirty="0" err="1"/>
              <a:t>HttpClient</a:t>
            </a:r>
            <a:r>
              <a:rPr lang="es-ES" dirty="0"/>
              <a:t>], (http: </a:t>
            </a:r>
            <a:r>
              <a:rPr lang="es-ES" dirty="0" err="1"/>
              <a:t>HttpClient</a:t>
            </a:r>
            <a:r>
              <a:rPr lang="es-ES" dirty="0"/>
              <a:t>) =&gt; {</a:t>
            </a:r>
          </a:p>
          <a:p>
            <a:pPr marL="857250" lvl="2" indent="0">
              <a:buNone/>
            </a:pPr>
            <a:r>
              <a:rPr lang="es-ES" dirty="0"/>
              <a:t>    </a:t>
            </a:r>
            <a:r>
              <a:rPr lang="es-ES" dirty="0" err="1"/>
              <a:t>http.get</a:t>
            </a:r>
            <a:r>
              <a:rPr lang="es-ES" dirty="0"/>
              <a:t>(</a:t>
            </a:r>
            <a:r>
              <a:rPr lang="es-ES" dirty="0" err="1"/>
              <a:t>url</a:t>
            </a:r>
            <a:r>
              <a:rPr lang="es-ES" dirty="0"/>
              <a:t>)</a:t>
            </a:r>
          </a:p>
          <a:p>
            <a:pPr marL="857250" lvl="2" indent="0">
              <a:buNone/>
            </a:pPr>
            <a:r>
              <a:rPr lang="es-ES" dirty="0"/>
              <a:t>      .</a:t>
            </a:r>
            <a:r>
              <a:rPr lang="es-ES" b="1" dirty="0" err="1"/>
              <a:t>toPromise</a:t>
            </a:r>
            <a:r>
              <a:rPr lang="es-ES" dirty="0"/>
              <a:t>().</a:t>
            </a:r>
            <a:r>
              <a:rPr lang="es-ES" dirty="0" err="1"/>
              <a:t>then</a:t>
            </a:r>
            <a:r>
              <a:rPr lang="es-ES" dirty="0"/>
              <a:t>(</a:t>
            </a:r>
          </a:p>
          <a:p>
            <a:pPr marL="857250" lvl="2" indent="0">
              <a:buNone/>
            </a:pPr>
            <a:r>
              <a:rPr lang="es-ES" dirty="0"/>
              <a:t>          data =&gt; { </a:t>
            </a:r>
            <a:r>
              <a:rPr lang="es-ES" dirty="0" err="1"/>
              <a:t>expect</a:t>
            </a:r>
            <a:r>
              <a:rPr lang="es-ES" dirty="0"/>
              <a:t>(data).</a:t>
            </a:r>
            <a:r>
              <a:rPr lang="es-ES" dirty="0" err="1"/>
              <a:t>toBeTruthy</a:t>
            </a:r>
            <a:r>
              <a:rPr lang="es-ES" dirty="0"/>
              <a:t>(); },</a:t>
            </a:r>
          </a:p>
          <a:p>
            <a:pPr marL="857250" lvl="2" indent="0">
              <a:buNone/>
            </a:pPr>
            <a:r>
              <a:rPr lang="es-ES" dirty="0"/>
              <a:t>          </a:t>
            </a:r>
            <a:r>
              <a:rPr lang="es-ES" dirty="0" err="1"/>
              <a:t>err</a:t>
            </a:r>
            <a:r>
              <a:rPr lang="es-ES" dirty="0"/>
              <a:t> =&gt; { </a:t>
            </a:r>
            <a:r>
              <a:rPr lang="es-ES" dirty="0" err="1"/>
              <a:t>fail</a:t>
            </a:r>
            <a:r>
              <a:rPr lang="es-ES" dirty="0"/>
              <a:t>(); }</a:t>
            </a:r>
          </a:p>
          <a:p>
            <a:pPr marL="857250" lvl="2" indent="0">
              <a:buNone/>
            </a:pPr>
            <a:r>
              <a:rPr lang="es-ES" dirty="0"/>
              <a:t>      );</a:t>
            </a:r>
          </a:p>
          <a:p>
            <a:pPr marL="857250" lvl="2" indent="0">
              <a:buNone/>
            </a:pPr>
            <a:r>
              <a:rPr lang="es-ES" dirty="0"/>
              <a:t>  })));</a:t>
            </a:r>
          </a:p>
        </p:txBody>
      </p:sp>
    </p:spTree>
    <p:extLst>
      <p:ext uri="{BB962C8B-B14F-4D97-AF65-F5344CB8AC3E}">
        <p14:creationId xmlns:p14="http://schemas.microsoft.com/office/powerpoint/2010/main" val="216561153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Dobles de prueba</a:t>
            </a:r>
          </a:p>
        </p:txBody>
      </p:sp>
      <p:sp>
        <p:nvSpPr>
          <p:cNvPr id="3" name="Marcador de contenido 2"/>
          <p:cNvSpPr>
            <a:spLocks noGrp="1"/>
          </p:cNvSpPr>
          <p:nvPr>
            <p:ph idx="1"/>
          </p:nvPr>
        </p:nvSpPr>
        <p:spPr/>
        <p:txBody>
          <a:bodyPr>
            <a:normAutofit fontScale="62500" lnSpcReduction="20000"/>
          </a:bodyPr>
          <a:lstStyle/>
          <a:p>
            <a:r>
              <a:rPr lang="es-ES" dirty="0"/>
              <a:t>La regla de oro de las pruebas unitarias, es que una unidad (</a:t>
            </a:r>
            <a:r>
              <a:rPr lang="es-ES" dirty="0" err="1"/>
              <a:t>unit</a:t>
            </a:r>
            <a:r>
              <a:rPr lang="es-ES" dirty="0"/>
              <a:t>) tiene que ser testeada sin utilizar ninguna de sus dependencias.</a:t>
            </a:r>
          </a:p>
          <a:p>
            <a:r>
              <a:rPr lang="es-ES" dirty="0"/>
              <a:t>Eso quiere decir que si una unidad tiene dependencias hay que reemplazarlas por </a:t>
            </a:r>
            <a:r>
              <a:rPr lang="es-ES" dirty="0" err="1"/>
              <a:t>mocks</a:t>
            </a:r>
            <a:r>
              <a:rPr lang="es-ES" dirty="0"/>
              <a:t>.</a:t>
            </a:r>
          </a:p>
          <a:p>
            <a:r>
              <a:rPr lang="es-ES" dirty="0"/>
              <a:t>Un ejemplo de </a:t>
            </a:r>
            <a:r>
              <a:rPr lang="es-ES" dirty="0" err="1"/>
              <a:t>mock</a:t>
            </a:r>
            <a:r>
              <a:rPr lang="es-ES" dirty="0"/>
              <a:t> de un servicio sería:</a:t>
            </a:r>
          </a:p>
          <a:p>
            <a:pPr marL="457200" lvl="1" indent="0">
              <a:buNone/>
            </a:pPr>
            <a:r>
              <a:rPr lang="es-ES" dirty="0" err="1"/>
              <a:t>class</a:t>
            </a:r>
            <a:r>
              <a:rPr lang="es-ES" dirty="0"/>
              <a:t> </a:t>
            </a:r>
            <a:r>
              <a:rPr lang="es-ES" dirty="0" err="1"/>
              <a:t>MyServiceSpy</a:t>
            </a:r>
            <a:r>
              <a:rPr lang="es-ES" dirty="0"/>
              <a:t> {</a:t>
            </a:r>
          </a:p>
          <a:p>
            <a:pPr marL="457200" lvl="1" indent="0">
              <a:buNone/>
            </a:pPr>
            <a:r>
              <a:rPr lang="es-ES" dirty="0"/>
              <a:t>  </a:t>
            </a:r>
            <a:r>
              <a:rPr lang="es-ES" dirty="0" err="1"/>
              <a:t>getData</a:t>
            </a:r>
            <a:r>
              <a:rPr lang="es-ES" dirty="0"/>
              <a:t> = </a:t>
            </a:r>
            <a:r>
              <a:rPr lang="es-ES" dirty="0" err="1"/>
              <a:t>jasmine.createSpy</a:t>
            </a:r>
            <a:r>
              <a:rPr lang="es-ES" dirty="0"/>
              <a:t>('</a:t>
            </a:r>
            <a:r>
              <a:rPr lang="es-ES" dirty="0" err="1"/>
              <a:t>getData</a:t>
            </a:r>
            <a:r>
              <a:rPr lang="es-ES" dirty="0"/>
              <a:t>').</a:t>
            </a:r>
            <a:r>
              <a:rPr lang="es-ES" dirty="0" err="1"/>
              <a:t>and.callFake</a:t>
            </a:r>
            <a:r>
              <a:rPr lang="es-ES" dirty="0"/>
              <a:t>(() =&gt; {</a:t>
            </a:r>
          </a:p>
          <a:p>
            <a:pPr marL="457200" lvl="1" indent="0">
              <a:buNone/>
            </a:pPr>
            <a:r>
              <a:rPr lang="es-ES" dirty="0"/>
              <a:t>    </a:t>
            </a:r>
            <a:r>
              <a:rPr lang="es-ES" dirty="0" err="1"/>
              <a:t>return</a:t>
            </a:r>
            <a:r>
              <a:rPr lang="es-ES" dirty="0"/>
              <a:t> of([{ id: 0, </a:t>
            </a:r>
            <a:r>
              <a:rPr lang="es-ES" dirty="0" err="1"/>
              <a:t>name</a:t>
            </a:r>
            <a:r>
              <a:rPr lang="es-ES" dirty="0"/>
              <a:t>: 'Uno'}, { id: 1, </a:t>
            </a:r>
            <a:r>
              <a:rPr lang="es-ES" dirty="0" err="1"/>
              <a:t>name</a:t>
            </a:r>
            <a:r>
              <a:rPr lang="es-ES" dirty="0"/>
              <a:t>: 'Dos' }]);</a:t>
            </a:r>
          </a:p>
          <a:p>
            <a:pPr marL="457200" lvl="1" indent="0">
              <a:buNone/>
            </a:pPr>
            <a:r>
              <a:rPr lang="es-ES" dirty="0"/>
              <a:t>  });</a:t>
            </a:r>
          </a:p>
          <a:p>
            <a:pPr marL="457200" lvl="1" indent="0">
              <a:buNone/>
            </a:pPr>
            <a:r>
              <a:rPr lang="es-ES" dirty="0"/>
              <a:t>}</a:t>
            </a:r>
          </a:p>
          <a:p>
            <a:r>
              <a:rPr lang="es-ES" dirty="0"/>
              <a:t>Para crear las especificación:</a:t>
            </a:r>
          </a:p>
          <a:p>
            <a:pPr marL="457200" lvl="1" indent="0">
              <a:buNone/>
            </a:pPr>
            <a:r>
              <a:rPr lang="en-US" dirty="0"/>
              <a:t>it('fetches all data', () =&gt; {</a:t>
            </a:r>
          </a:p>
          <a:p>
            <a:pPr marL="457200" lvl="1" indent="0">
              <a:buNone/>
            </a:pPr>
            <a:r>
              <a:rPr lang="en-US" dirty="0"/>
              <a:t>  // …</a:t>
            </a:r>
          </a:p>
          <a:p>
            <a:pPr marL="457200" lvl="1" indent="0">
              <a:buNone/>
            </a:pPr>
            <a:r>
              <a:rPr lang="en-US" dirty="0"/>
              <a:t>  expect(</a:t>
            </a:r>
            <a:r>
              <a:rPr lang="en-US" dirty="0" err="1"/>
              <a:t>instance.names.length</a:t>
            </a:r>
            <a:r>
              <a:rPr lang="en-US" dirty="0"/>
              <a:t>).</a:t>
            </a:r>
            <a:r>
              <a:rPr lang="en-US" dirty="0" err="1"/>
              <a:t>toBe</a:t>
            </a:r>
            <a:r>
              <a:rPr lang="en-US" dirty="0"/>
              <a:t>(2);</a:t>
            </a:r>
          </a:p>
          <a:p>
            <a:pPr marL="457200" lvl="1" indent="0">
              <a:buNone/>
            </a:pPr>
            <a:r>
              <a:rPr lang="en-US" dirty="0"/>
              <a:t>  expect(</a:t>
            </a:r>
            <a:r>
              <a:rPr lang="en-US" dirty="0" err="1"/>
              <a:t>MyService.getData</a:t>
            </a:r>
            <a:r>
              <a:rPr lang="en-US" dirty="0"/>
              <a:t>).</a:t>
            </a:r>
            <a:r>
              <a:rPr lang="en-US" dirty="0" err="1"/>
              <a:t>toHaveBeenCalled</a:t>
            </a:r>
            <a:r>
              <a:rPr lang="en-US" dirty="0"/>
              <a:t>();</a:t>
            </a:r>
          </a:p>
          <a:p>
            <a:pPr marL="457200" lvl="1" indent="0">
              <a:buNone/>
            </a:pPr>
            <a:r>
              <a:rPr lang="en-US" dirty="0"/>
              <a:t>});</a:t>
            </a:r>
          </a:p>
          <a:p>
            <a:pPr marL="457200" lvl="1" indent="0">
              <a:buNone/>
            </a:pPr>
            <a:endParaRPr lang="es-ES" dirty="0"/>
          </a:p>
        </p:txBody>
      </p:sp>
    </p:spTree>
    <p:extLst>
      <p:ext uri="{BB962C8B-B14F-4D97-AF65-F5344CB8AC3E}">
        <p14:creationId xmlns:p14="http://schemas.microsoft.com/office/powerpoint/2010/main" val="255062159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Doble de prueba Observable</a:t>
            </a:r>
            <a:endParaRPr lang="es-ES" dirty="0"/>
          </a:p>
        </p:txBody>
      </p:sp>
      <p:sp>
        <p:nvSpPr>
          <p:cNvPr id="3" name="Marcador de contenido 2"/>
          <p:cNvSpPr>
            <a:spLocks noGrp="1"/>
          </p:cNvSpPr>
          <p:nvPr>
            <p:ph idx="1"/>
          </p:nvPr>
        </p:nvSpPr>
        <p:spPr/>
        <p:txBody>
          <a:bodyPr>
            <a:normAutofit fontScale="70000" lnSpcReduction="20000"/>
          </a:bodyPr>
          <a:lstStyle/>
          <a:p>
            <a:pPr marL="0" indent="0">
              <a:buNone/>
            </a:pPr>
            <a:r>
              <a:rPr lang="es-ES" dirty="0" err="1"/>
              <a:t>import</a:t>
            </a:r>
            <a:r>
              <a:rPr lang="es-ES" dirty="0"/>
              <a:t> { of, Observable } </a:t>
            </a:r>
            <a:r>
              <a:rPr lang="es-ES" dirty="0" err="1"/>
              <a:t>from</a:t>
            </a:r>
            <a:r>
              <a:rPr lang="es-ES" dirty="0"/>
              <a:t> '</a:t>
            </a:r>
            <a:r>
              <a:rPr lang="es-ES" dirty="0" err="1"/>
              <a:t>rxjs</a:t>
            </a:r>
            <a:r>
              <a:rPr lang="es-ES" dirty="0"/>
              <a:t>';</a:t>
            </a:r>
          </a:p>
          <a:p>
            <a:pPr marL="1828800" lvl="4" indent="0">
              <a:buNone/>
            </a:pPr>
            <a:endParaRPr lang="es-ES" dirty="0"/>
          </a:p>
          <a:p>
            <a:pPr marL="0" indent="0">
              <a:buNone/>
            </a:pPr>
            <a:r>
              <a:rPr lang="es-ES" dirty="0" err="1"/>
              <a:t>export</a:t>
            </a:r>
            <a:r>
              <a:rPr lang="es-ES" dirty="0"/>
              <a:t> </a:t>
            </a:r>
            <a:r>
              <a:rPr lang="es-ES" dirty="0" err="1"/>
              <a:t>class</a:t>
            </a:r>
            <a:r>
              <a:rPr lang="es-ES" dirty="0"/>
              <a:t> </a:t>
            </a:r>
            <a:r>
              <a:rPr lang="es-ES" dirty="0" err="1"/>
              <a:t>DAOServiceMock</a:t>
            </a:r>
            <a:r>
              <a:rPr lang="es-ES" dirty="0"/>
              <a:t> {</a:t>
            </a:r>
          </a:p>
          <a:p>
            <a:pPr marL="0" indent="0">
              <a:buNone/>
            </a:pPr>
            <a:r>
              <a:rPr lang="es-ES" dirty="0"/>
              <a:t>  constructor(</a:t>
            </a:r>
            <a:r>
              <a:rPr lang="es-ES" dirty="0" err="1"/>
              <a:t>private</a:t>
            </a:r>
            <a:r>
              <a:rPr lang="es-ES" dirty="0"/>
              <a:t> listado: </a:t>
            </a:r>
            <a:r>
              <a:rPr lang="es-ES" dirty="0" err="1"/>
              <a:t>Array</a:t>
            </a:r>
            <a:r>
              <a:rPr lang="es-ES" dirty="0"/>
              <a:t>&lt;</a:t>
            </a:r>
            <a:r>
              <a:rPr lang="es-ES" dirty="0" err="1"/>
              <a:t>any</a:t>
            </a:r>
            <a:r>
              <a:rPr lang="es-ES" dirty="0"/>
              <a:t>&gt;) { }</a:t>
            </a:r>
          </a:p>
          <a:p>
            <a:pPr marL="0" indent="0">
              <a:buNone/>
            </a:pPr>
            <a:r>
              <a:rPr lang="es-ES" dirty="0"/>
              <a:t>  </a:t>
            </a:r>
            <a:r>
              <a:rPr lang="es-ES" dirty="0" err="1"/>
              <a:t>query</a:t>
            </a:r>
            <a:r>
              <a:rPr lang="es-ES" dirty="0"/>
              <a:t>(): Observable&lt;</a:t>
            </a:r>
            <a:r>
              <a:rPr lang="es-ES" dirty="0" err="1"/>
              <a:t>any</a:t>
            </a:r>
            <a:r>
              <a:rPr lang="es-ES" dirty="0"/>
              <a:t>&gt; { </a:t>
            </a:r>
            <a:r>
              <a:rPr lang="es-ES" dirty="0" err="1"/>
              <a:t>return</a:t>
            </a:r>
            <a:r>
              <a:rPr lang="es-ES" dirty="0"/>
              <a:t> of(</a:t>
            </a:r>
            <a:r>
              <a:rPr lang="es-ES" dirty="0" err="1"/>
              <a:t>this.listado</a:t>
            </a:r>
            <a:r>
              <a:rPr lang="es-ES" dirty="0"/>
              <a:t>); }</a:t>
            </a:r>
          </a:p>
          <a:p>
            <a:pPr marL="0" indent="0">
              <a:buNone/>
            </a:pPr>
            <a:r>
              <a:rPr lang="es-ES" dirty="0"/>
              <a:t>  </a:t>
            </a:r>
            <a:r>
              <a:rPr lang="es-ES" dirty="0" err="1"/>
              <a:t>get</a:t>
            </a:r>
            <a:r>
              <a:rPr lang="es-ES" dirty="0"/>
              <a:t>(id: </a:t>
            </a:r>
            <a:r>
              <a:rPr lang="es-ES" dirty="0" err="1"/>
              <a:t>number</a:t>
            </a:r>
            <a:r>
              <a:rPr lang="es-ES" dirty="0"/>
              <a:t>) { </a:t>
            </a:r>
            <a:r>
              <a:rPr lang="es-ES" dirty="0" err="1"/>
              <a:t>return</a:t>
            </a:r>
            <a:r>
              <a:rPr lang="es-ES" dirty="0"/>
              <a:t> of(</a:t>
            </a:r>
            <a:r>
              <a:rPr lang="es-ES" dirty="0" err="1"/>
              <a:t>this.listado</a:t>
            </a:r>
            <a:r>
              <a:rPr lang="es-ES" dirty="0"/>
              <a:t>[0]); }</a:t>
            </a:r>
          </a:p>
          <a:p>
            <a:pPr marL="0" indent="0">
              <a:buNone/>
            </a:pPr>
            <a:r>
              <a:rPr lang="es-ES" dirty="0"/>
              <a:t>  </a:t>
            </a:r>
            <a:r>
              <a:rPr lang="es-ES" dirty="0" err="1"/>
              <a:t>add</a:t>
            </a:r>
            <a:r>
              <a:rPr lang="es-ES" dirty="0"/>
              <a:t>(</a:t>
            </a:r>
            <a:r>
              <a:rPr lang="es-ES" dirty="0" err="1"/>
              <a:t>item</a:t>
            </a:r>
            <a:r>
              <a:rPr lang="es-ES" dirty="0"/>
              <a:t>: </a:t>
            </a:r>
            <a:r>
              <a:rPr lang="es-ES" dirty="0" err="1"/>
              <a:t>any</a:t>
            </a:r>
            <a:r>
              <a:rPr lang="es-ES" dirty="0"/>
              <a:t>) { </a:t>
            </a:r>
            <a:r>
              <a:rPr lang="es-ES" dirty="0" err="1"/>
              <a:t>return</a:t>
            </a:r>
            <a:r>
              <a:rPr lang="es-ES" dirty="0"/>
              <a:t> of(</a:t>
            </a:r>
            <a:r>
              <a:rPr lang="es-ES" dirty="0" err="1"/>
              <a:t>item</a:t>
            </a:r>
            <a:r>
              <a:rPr lang="es-ES" dirty="0"/>
              <a:t>); }</a:t>
            </a:r>
          </a:p>
          <a:p>
            <a:pPr marL="0" indent="0">
              <a:buNone/>
            </a:pPr>
            <a:r>
              <a:rPr lang="es-ES" dirty="0"/>
              <a:t>  </a:t>
            </a:r>
            <a:r>
              <a:rPr lang="es-ES" dirty="0" err="1"/>
              <a:t>change</a:t>
            </a:r>
            <a:r>
              <a:rPr lang="es-ES" dirty="0"/>
              <a:t>(id: </a:t>
            </a:r>
            <a:r>
              <a:rPr lang="es-ES" dirty="0" err="1"/>
              <a:t>number</a:t>
            </a:r>
            <a:r>
              <a:rPr lang="es-ES" dirty="0"/>
              <a:t>, </a:t>
            </a:r>
            <a:r>
              <a:rPr lang="es-ES" dirty="0" err="1"/>
              <a:t>item</a:t>
            </a:r>
            <a:r>
              <a:rPr lang="es-ES" dirty="0"/>
              <a:t>: </a:t>
            </a:r>
            <a:r>
              <a:rPr lang="es-ES" dirty="0" err="1"/>
              <a:t>any</a:t>
            </a:r>
            <a:r>
              <a:rPr lang="es-ES" dirty="0"/>
              <a:t>) { </a:t>
            </a:r>
            <a:r>
              <a:rPr lang="es-ES" dirty="0" err="1"/>
              <a:t>return</a:t>
            </a:r>
            <a:r>
              <a:rPr lang="es-ES" dirty="0"/>
              <a:t> of(</a:t>
            </a:r>
            <a:r>
              <a:rPr lang="es-ES" dirty="0" err="1"/>
              <a:t>item</a:t>
            </a:r>
            <a:r>
              <a:rPr lang="es-ES" dirty="0"/>
              <a:t>); }</a:t>
            </a:r>
          </a:p>
          <a:p>
            <a:pPr marL="0" indent="0">
              <a:buNone/>
            </a:pPr>
            <a:r>
              <a:rPr lang="es-ES" dirty="0"/>
              <a:t>  </a:t>
            </a:r>
            <a:r>
              <a:rPr lang="es-ES" dirty="0" err="1"/>
              <a:t>remove</a:t>
            </a:r>
            <a:r>
              <a:rPr lang="es-ES" dirty="0"/>
              <a:t>(id: </a:t>
            </a:r>
            <a:r>
              <a:rPr lang="es-ES" dirty="0" err="1"/>
              <a:t>number</a:t>
            </a:r>
            <a:r>
              <a:rPr lang="es-ES" dirty="0"/>
              <a:t>) { </a:t>
            </a:r>
            <a:r>
              <a:rPr lang="es-ES" dirty="0" err="1"/>
              <a:t>return</a:t>
            </a:r>
            <a:r>
              <a:rPr lang="es-ES" dirty="0"/>
              <a:t> of(id); }</a:t>
            </a:r>
          </a:p>
          <a:p>
            <a:pPr marL="0" indent="0">
              <a:buNone/>
            </a:pPr>
            <a:r>
              <a:rPr lang="es-ES" dirty="0"/>
              <a:t>}</a:t>
            </a:r>
          </a:p>
          <a:p>
            <a:pPr marL="114300" indent="0">
              <a:buNone/>
            </a:pPr>
            <a:endParaRPr lang="es-ES" dirty="0"/>
          </a:p>
          <a:p>
            <a:pPr marL="533400" indent="-533400">
              <a:buNone/>
            </a:pPr>
            <a:r>
              <a:rPr lang="es-ES" dirty="0"/>
              <a:t>{</a:t>
            </a:r>
            <a:r>
              <a:rPr lang="es-ES" dirty="0" err="1"/>
              <a:t>provide</a:t>
            </a:r>
            <a:r>
              <a:rPr lang="es-ES" dirty="0"/>
              <a:t>: </a:t>
            </a:r>
            <a:r>
              <a:rPr lang="es-ES" dirty="0" err="1"/>
              <a:t>MyDAOService</a:t>
            </a:r>
            <a:r>
              <a:rPr lang="es-ES" dirty="0"/>
              <a:t>, </a:t>
            </a:r>
            <a:r>
              <a:rPr lang="es-ES" dirty="0" err="1"/>
              <a:t>useValue</a:t>
            </a:r>
            <a:r>
              <a:rPr lang="es-ES" dirty="0"/>
              <a:t>: new </a:t>
            </a:r>
            <a:r>
              <a:rPr lang="es-ES" dirty="0" err="1"/>
              <a:t>DAOServiceMock</a:t>
            </a:r>
            <a:r>
              <a:rPr lang="es-ES" dirty="0"/>
              <a:t>([{ id: 0, </a:t>
            </a:r>
            <a:r>
              <a:rPr lang="es-ES" dirty="0" err="1"/>
              <a:t>name</a:t>
            </a:r>
            <a:r>
              <a:rPr lang="es-ES" dirty="0"/>
              <a:t>: 'Uno'}, { id: 1, </a:t>
            </a:r>
            <a:r>
              <a:rPr lang="es-ES" dirty="0" err="1"/>
              <a:t>name</a:t>
            </a:r>
            <a:r>
              <a:rPr lang="es-ES" dirty="0"/>
              <a:t>: 'Dos' }])}</a:t>
            </a:r>
          </a:p>
        </p:txBody>
      </p:sp>
    </p:spTree>
    <p:extLst>
      <p:ext uri="{BB962C8B-B14F-4D97-AF65-F5344CB8AC3E}">
        <p14:creationId xmlns:p14="http://schemas.microsoft.com/office/powerpoint/2010/main" val="391594782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Prueba de peticiones HTTP</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La biblioteca de pruebas HTTP de Angular está diseñada siguiendo un patrón de pruebas donde la especificación empieza haciendo las solicitudes. </a:t>
            </a:r>
          </a:p>
          <a:p>
            <a:r>
              <a:rPr lang="es-ES" dirty="0"/>
              <a:t>Después de eso, las pruebas esperan a que ciertas solicitudes hayan sido o no realizadas, se cumplan determinadas afirmaciones contra esas solicitudes y, finalmente, se proporcionan respuestas "descargando" cada solicitud esperada, lo que puede activar más solicitudes nuevas, etc. </a:t>
            </a:r>
          </a:p>
          <a:p>
            <a:r>
              <a:rPr lang="es-ES" dirty="0"/>
              <a:t>Al terminar, se pueden verificar que la aplicación no ha hecho peticiones inesperadas.‎</a:t>
            </a:r>
          </a:p>
          <a:p>
            <a:r>
              <a:rPr lang="es-ES" dirty="0"/>
              <a:t>Para disponer de la biblioteca de pruebas HTTP:</a:t>
            </a:r>
          </a:p>
          <a:p>
            <a:pPr marL="457200" lvl="1" indent="0">
              <a:buNone/>
            </a:pPr>
            <a:r>
              <a:rPr lang="es-ES" dirty="0" err="1"/>
              <a:t>imports</a:t>
            </a:r>
            <a:r>
              <a:rPr lang="es-ES" dirty="0"/>
              <a:t>: [ </a:t>
            </a:r>
            <a:r>
              <a:rPr lang="es-ES" dirty="0" err="1"/>
              <a:t>HttpClientTestingModule</a:t>
            </a:r>
            <a:r>
              <a:rPr lang="es-ES" dirty="0"/>
              <a:t>, ],</a:t>
            </a:r>
          </a:p>
          <a:p>
            <a:endParaRPr lang="es-ES" dirty="0"/>
          </a:p>
        </p:txBody>
      </p:sp>
    </p:spTree>
    <p:extLst>
      <p:ext uri="{BB962C8B-B14F-4D97-AF65-F5344CB8AC3E}">
        <p14:creationId xmlns:p14="http://schemas.microsoft.com/office/powerpoint/2010/main" val="313154464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Prueba de peticiones HTTP</a:t>
            </a:r>
          </a:p>
        </p:txBody>
      </p:sp>
      <p:sp>
        <p:nvSpPr>
          <p:cNvPr id="3" name="Marcador de contenido 2"/>
          <p:cNvSpPr>
            <a:spLocks noGrp="1"/>
          </p:cNvSpPr>
          <p:nvPr>
            <p:ph idx="1"/>
          </p:nvPr>
        </p:nvSpPr>
        <p:spPr/>
        <p:txBody>
          <a:bodyPr>
            <a:normAutofit fontScale="70000" lnSpcReduction="20000"/>
          </a:bodyPr>
          <a:lstStyle/>
          <a:p>
            <a:r>
              <a:rPr lang="es-ES" dirty="0"/>
              <a:t>El módulo instala un </a:t>
            </a:r>
            <a:r>
              <a:rPr lang="es-ES" dirty="0" err="1"/>
              <a:t>mock</a:t>
            </a:r>
            <a:r>
              <a:rPr lang="es-ES" dirty="0"/>
              <a:t> que sustituye el acceso real al servidor.</a:t>
            </a:r>
          </a:p>
          <a:p>
            <a:r>
              <a:rPr lang="es-ES" dirty="0" err="1"/>
              <a:t>HttpTestingController</a:t>
            </a:r>
            <a:r>
              <a:rPr lang="es-ES" dirty="0"/>
              <a:t> es el controlador que se inyecta en las pruebas, permite la inspección y el volcado de las solicitudes. </a:t>
            </a:r>
          </a:p>
          <a:p>
            <a:pPr lvl="4"/>
            <a:endParaRPr lang="es-ES" dirty="0"/>
          </a:p>
          <a:p>
            <a:pPr marL="400050" lvl="1" indent="0">
              <a:buNone/>
            </a:pPr>
            <a:r>
              <a:rPr lang="es-ES" dirty="0" err="1"/>
              <a:t>it</a:t>
            </a:r>
            <a:r>
              <a:rPr lang="es-ES" dirty="0"/>
              <a:t>('</a:t>
            </a:r>
            <a:r>
              <a:rPr lang="es-ES" dirty="0" err="1"/>
              <a:t>query</a:t>
            </a:r>
            <a:r>
              <a:rPr lang="es-ES" dirty="0"/>
              <a:t>', </a:t>
            </a:r>
            <a:r>
              <a:rPr lang="es-ES" dirty="0" err="1"/>
              <a:t>inject</a:t>
            </a:r>
            <a:r>
              <a:rPr lang="es-ES" dirty="0"/>
              <a:t>([</a:t>
            </a:r>
            <a:r>
              <a:rPr lang="es-ES" dirty="0" err="1"/>
              <a:t>DAOService</a:t>
            </a:r>
            <a:r>
              <a:rPr lang="es-ES" dirty="0"/>
              <a:t>, </a:t>
            </a:r>
            <a:r>
              <a:rPr lang="es-ES" dirty="0" err="1"/>
              <a:t>HttpTestingController</a:t>
            </a:r>
            <a:r>
              <a:rPr lang="es-ES" dirty="0"/>
              <a:t>], (</a:t>
            </a:r>
            <a:r>
              <a:rPr lang="es-ES" dirty="0" err="1"/>
              <a:t>dao</a:t>
            </a:r>
            <a:r>
              <a:rPr lang="es-ES" dirty="0"/>
              <a:t>: </a:t>
            </a:r>
            <a:r>
              <a:rPr lang="es-ES" dirty="0" err="1"/>
              <a:t>DAOService</a:t>
            </a:r>
            <a:r>
              <a:rPr lang="es-ES" dirty="0"/>
              <a:t>, </a:t>
            </a:r>
            <a:r>
              <a:rPr lang="es-ES" b="1" dirty="0" err="1"/>
              <a:t>httpMock</a:t>
            </a:r>
            <a:r>
              <a:rPr lang="es-ES" b="1" dirty="0"/>
              <a:t>: </a:t>
            </a:r>
            <a:r>
              <a:rPr lang="es-ES" b="1" dirty="0" err="1"/>
              <a:t>HttpTestingController</a:t>
            </a:r>
            <a:r>
              <a:rPr lang="es-ES" dirty="0"/>
              <a:t>) =&gt; {</a:t>
            </a:r>
          </a:p>
          <a:p>
            <a:pPr marL="400050" lvl="1" indent="0">
              <a:buNone/>
            </a:pPr>
            <a:r>
              <a:rPr lang="es-ES" dirty="0"/>
              <a:t>    </a:t>
            </a:r>
            <a:r>
              <a:rPr lang="es-ES" dirty="0" err="1"/>
              <a:t>dao.query</a:t>
            </a:r>
            <a:r>
              <a:rPr lang="es-ES" dirty="0"/>
              <a:t>().subscribe(</a:t>
            </a:r>
          </a:p>
          <a:p>
            <a:pPr marL="400050" lvl="1" indent="0">
              <a:buNone/>
            </a:pPr>
            <a:r>
              <a:rPr lang="es-ES" dirty="0"/>
              <a:t>      data =&gt; { </a:t>
            </a:r>
            <a:r>
              <a:rPr lang="es-ES" b="1" dirty="0" err="1"/>
              <a:t>expect</a:t>
            </a:r>
            <a:r>
              <a:rPr lang="es-ES" b="1" dirty="0"/>
              <a:t>(</a:t>
            </a:r>
            <a:r>
              <a:rPr lang="es-ES" b="1" dirty="0" err="1"/>
              <a:t>data.length</a:t>
            </a:r>
            <a:r>
              <a:rPr lang="es-ES" b="1" dirty="0"/>
              <a:t>).</a:t>
            </a:r>
            <a:r>
              <a:rPr lang="es-ES" b="1" dirty="0" err="1"/>
              <a:t>toEqual</a:t>
            </a:r>
            <a:r>
              <a:rPr lang="es-ES" b="1" dirty="0"/>
              <a:t>(2); </a:t>
            </a:r>
            <a:r>
              <a:rPr lang="es-ES" dirty="0"/>
              <a:t>},</a:t>
            </a:r>
          </a:p>
          <a:p>
            <a:pPr marL="400050" lvl="1" indent="0">
              <a:buNone/>
            </a:pPr>
            <a:r>
              <a:rPr lang="es-ES" dirty="0"/>
              <a:t>      data =&gt; { </a:t>
            </a:r>
            <a:r>
              <a:rPr lang="es-ES" dirty="0" err="1"/>
              <a:t>fail</a:t>
            </a:r>
            <a:r>
              <a:rPr lang="es-ES" dirty="0"/>
              <a:t>(); }</a:t>
            </a:r>
          </a:p>
          <a:p>
            <a:pPr marL="400050" lvl="1" indent="0">
              <a:buNone/>
            </a:pPr>
            <a:r>
              <a:rPr lang="es-ES" dirty="0"/>
              <a:t>    );</a:t>
            </a:r>
          </a:p>
          <a:p>
            <a:pPr marL="400050" lvl="1" indent="0">
              <a:buNone/>
            </a:pPr>
            <a:r>
              <a:rPr lang="es-ES" dirty="0"/>
              <a:t>    </a:t>
            </a:r>
            <a:r>
              <a:rPr lang="es-ES" dirty="0" err="1"/>
              <a:t>const</a:t>
            </a:r>
            <a:r>
              <a:rPr lang="es-ES" dirty="0"/>
              <a:t> </a:t>
            </a:r>
            <a:r>
              <a:rPr lang="es-ES" dirty="0" err="1"/>
              <a:t>req</a:t>
            </a:r>
            <a:r>
              <a:rPr lang="es-ES" dirty="0"/>
              <a:t> = </a:t>
            </a:r>
            <a:r>
              <a:rPr lang="es-ES" b="1" dirty="0" err="1"/>
              <a:t>httpMock.expectOne</a:t>
            </a:r>
            <a:r>
              <a:rPr lang="es-ES" dirty="0"/>
              <a:t>('http://localhost:4321/data');</a:t>
            </a:r>
          </a:p>
          <a:p>
            <a:pPr marL="400050" lvl="1" indent="0">
              <a:buNone/>
            </a:pPr>
            <a:r>
              <a:rPr lang="es-ES" dirty="0"/>
              <a:t>    </a:t>
            </a:r>
            <a:r>
              <a:rPr lang="es-ES" dirty="0" err="1"/>
              <a:t>expect</a:t>
            </a:r>
            <a:r>
              <a:rPr lang="es-ES" dirty="0"/>
              <a:t>(</a:t>
            </a:r>
            <a:r>
              <a:rPr lang="es-ES" dirty="0" err="1"/>
              <a:t>req.request.method</a:t>
            </a:r>
            <a:r>
              <a:rPr lang="es-ES" dirty="0"/>
              <a:t>).</a:t>
            </a:r>
            <a:r>
              <a:rPr lang="es-ES" dirty="0" err="1"/>
              <a:t>toEqual</a:t>
            </a:r>
            <a:r>
              <a:rPr lang="es-ES" dirty="0"/>
              <a:t>('GET');</a:t>
            </a:r>
          </a:p>
          <a:p>
            <a:pPr marL="400050" lvl="1" indent="0">
              <a:buNone/>
            </a:pPr>
            <a:r>
              <a:rPr lang="es-ES" dirty="0"/>
              <a:t>    </a:t>
            </a:r>
            <a:r>
              <a:rPr lang="es-ES" b="1" dirty="0" err="1"/>
              <a:t>req.flush</a:t>
            </a:r>
            <a:r>
              <a:rPr lang="es-ES" dirty="0"/>
              <a:t>([{ </a:t>
            </a:r>
            <a:r>
              <a:rPr lang="es-ES" dirty="0" err="1"/>
              <a:t>name</a:t>
            </a:r>
            <a:r>
              <a:rPr lang="es-ES" dirty="0"/>
              <a:t>: 'Data' }, { </a:t>
            </a:r>
            <a:r>
              <a:rPr lang="es-ES" dirty="0" err="1"/>
              <a:t>name</a:t>
            </a:r>
            <a:r>
              <a:rPr lang="es-ES" dirty="0"/>
              <a:t>: 'Data2' }]);</a:t>
            </a:r>
          </a:p>
          <a:p>
            <a:pPr marL="400050" lvl="1" indent="0">
              <a:buNone/>
            </a:pPr>
            <a:r>
              <a:rPr lang="es-ES" dirty="0"/>
              <a:t>    </a:t>
            </a:r>
            <a:r>
              <a:rPr lang="es-ES" b="1" dirty="0" err="1"/>
              <a:t>httpMock.verify</a:t>
            </a:r>
            <a:r>
              <a:rPr lang="es-ES" b="1" dirty="0"/>
              <a:t>();</a:t>
            </a:r>
          </a:p>
          <a:p>
            <a:pPr marL="400050" lvl="1" indent="0">
              <a:buNone/>
            </a:pPr>
            <a:r>
              <a:rPr lang="es-ES" dirty="0"/>
              <a:t>  }));</a:t>
            </a:r>
          </a:p>
        </p:txBody>
      </p:sp>
    </p:spTree>
    <p:extLst>
      <p:ext uri="{BB962C8B-B14F-4D97-AF65-F5344CB8AC3E}">
        <p14:creationId xmlns:p14="http://schemas.microsoft.com/office/powerpoint/2010/main" val="411926747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Enrutado</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Para disponer del enrutador se utilizará el módulo:</a:t>
            </a:r>
          </a:p>
          <a:p>
            <a:pPr marL="457200" lvl="1" indent="0">
              <a:buNone/>
            </a:pPr>
            <a:r>
              <a:rPr lang="es-ES" dirty="0"/>
              <a:t> </a:t>
            </a:r>
            <a:r>
              <a:rPr lang="es-ES" dirty="0" err="1"/>
              <a:t>imports</a:t>
            </a:r>
            <a:r>
              <a:rPr lang="es-ES" dirty="0"/>
              <a:t>: [ // …</a:t>
            </a:r>
          </a:p>
          <a:p>
            <a:pPr marL="457200" lvl="1" indent="0">
              <a:buNone/>
            </a:pPr>
            <a:r>
              <a:rPr lang="es-ES" dirty="0"/>
              <a:t>      </a:t>
            </a:r>
            <a:r>
              <a:rPr lang="es-ES" dirty="0" err="1"/>
              <a:t>RouterTestingModule.withRoutes</a:t>
            </a:r>
            <a:r>
              <a:rPr lang="es-ES" dirty="0"/>
              <a:t>([</a:t>
            </a:r>
          </a:p>
          <a:p>
            <a:pPr marL="457200" lvl="1" indent="0">
              <a:buNone/>
            </a:pPr>
            <a:r>
              <a:rPr lang="es-ES" dirty="0"/>
              <a:t>        {</a:t>
            </a:r>
            <a:r>
              <a:rPr lang="es-ES" dirty="0" err="1"/>
              <a:t>path</a:t>
            </a:r>
            <a:r>
              <a:rPr lang="es-ES" dirty="0"/>
              <a:t>: '', </a:t>
            </a:r>
            <a:r>
              <a:rPr lang="es-ES" dirty="0" err="1"/>
              <a:t>component</a:t>
            </a:r>
            <a:r>
              <a:rPr lang="es-ES" dirty="0"/>
              <a:t>: </a:t>
            </a:r>
            <a:r>
              <a:rPr lang="es-ES" dirty="0" err="1"/>
              <a:t>HomeCmp</a:t>
            </a:r>
            <a:r>
              <a:rPr lang="es-ES" dirty="0"/>
              <a:t>}, </a:t>
            </a:r>
          </a:p>
          <a:p>
            <a:pPr marL="457200" lvl="1" indent="0">
              <a:buNone/>
            </a:pPr>
            <a:r>
              <a:rPr lang="es-ES" dirty="0"/>
              <a:t>        {</a:t>
            </a:r>
            <a:r>
              <a:rPr lang="es-ES" dirty="0" err="1"/>
              <a:t>path</a:t>
            </a:r>
            <a:r>
              <a:rPr lang="es-ES" dirty="0"/>
              <a:t>: 'simple', </a:t>
            </a:r>
            <a:r>
              <a:rPr lang="es-ES" dirty="0" err="1"/>
              <a:t>component</a:t>
            </a:r>
            <a:r>
              <a:rPr lang="es-ES" dirty="0"/>
              <a:t>: </a:t>
            </a:r>
            <a:r>
              <a:rPr lang="es-ES" dirty="0" err="1"/>
              <a:t>SimpleCmp</a:t>
            </a:r>
            <a:r>
              <a:rPr lang="es-ES" dirty="0"/>
              <a:t>}</a:t>
            </a:r>
          </a:p>
          <a:p>
            <a:pPr marL="457200" lvl="1" indent="0">
              <a:buNone/>
            </a:pPr>
            <a:r>
              <a:rPr lang="es-ES" dirty="0"/>
              <a:t>      ])]</a:t>
            </a:r>
          </a:p>
          <a:p>
            <a:r>
              <a:rPr lang="es-ES" dirty="0"/>
              <a:t>Para crear y registrar un sustituto del </a:t>
            </a:r>
            <a:r>
              <a:rPr lang="es-ES" dirty="0" err="1"/>
              <a:t>Router</a:t>
            </a:r>
            <a:r>
              <a:rPr lang="es-ES" dirty="0"/>
              <a:t>:</a:t>
            </a:r>
          </a:p>
          <a:p>
            <a:pPr marL="457200" lvl="1" indent="0">
              <a:buNone/>
            </a:pPr>
            <a:r>
              <a:rPr lang="es-ES" dirty="0" err="1"/>
              <a:t>class</a:t>
            </a:r>
            <a:r>
              <a:rPr lang="es-ES" dirty="0"/>
              <a:t> </a:t>
            </a:r>
            <a:r>
              <a:rPr lang="es-ES" dirty="0" err="1"/>
              <a:t>RouterStub</a:t>
            </a:r>
            <a:r>
              <a:rPr lang="es-ES" dirty="0"/>
              <a:t> {</a:t>
            </a:r>
          </a:p>
          <a:p>
            <a:pPr marL="457200" lvl="1" indent="0">
              <a:buNone/>
            </a:pPr>
            <a:r>
              <a:rPr lang="es-ES" dirty="0"/>
              <a:t>  </a:t>
            </a:r>
            <a:r>
              <a:rPr lang="es-ES" dirty="0" err="1"/>
              <a:t>navigateByUrl</a:t>
            </a:r>
            <a:r>
              <a:rPr lang="es-ES" dirty="0"/>
              <a:t>(url: </a:t>
            </a:r>
            <a:r>
              <a:rPr lang="es-ES" dirty="0" err="1"/>
              <a:t>string</a:t>
            </a:r>
            <a:r>
              <a:rPr lang="es-ES" dirty="0"/>
              <a:t>) { </a:t>
            </a:r>
            <a:r>
              <a:rPr lang="es-ES" dirty="0" err="1"/>
              <a:t>return</a:t>
            </a:r>
            <a:r>
              <a:rPr lang="es-ES" dirty="0"/>
              <a:t> </a:t>
            </a:r>
            <a:r>
              <a:rPr lang="es-ES" dirty="0" err="1"/>
              <a:t>url</a:t>
            </a:r>
            <a:r>
              <a:rPr lang="es-ES" dirty="0"/>
              <a:t>; }</a:t>
            </a:r>
          </a:p>
          <a:p>
            <a:pPr marL="457200" lvl="1" indent="0">
              <a:buNone/>
            </a:pPr>
            <a:r>
              <a:rPr lang="es-ES" dirty="0"/>
              <a:t>  </a:t>
            </a:r>
            <a:r>
              <a:rPr lang="es-ES" dirty="0" err="1"/>
              <a:t>navigate</a:t>
            </a:r>
            <a:r>
              <a:rPr lang="es-ES" dirty="0"/>
              <a:t>(</a:t>
            </a:r>
            <a:r>
              <a:rPr lang="es-ES" dirty="0" err="1"/>
              <a:t>commands</a:t>
            </a:r>
            <a:r>
              <a:rPr lang="es-ES" dirty="0"/>
              <a:t>: </a:t>
            </a:r>
            <a:r>
              <a:rPr lang="es-ES" dirty="0" err="1"/>
              <a:t>Array</a:t>
            </a:r>
            <a:r>
              <a:rPr lang="es-ES" dirty="0"/>
              <a:t>&lt;</a:t>
            </a:r>
            <a:r>
              <a:rPr lang="es-ES" dirty="0" err="1"/>
              <a:t>any</a:t>
            </a:r>
            <a:r>
              <a:rPr lang="es-ES" dirty="0"/>
              <a:t>&gt;) { </a:t>
            </a:r>
            <a:r>
              <a:rPr lang="es-ES" dirty="0" err="1"/>
              <a:t>return</a:t>
            </a:r>
            <a:r>
              <a:rPr lang="es-ES" dirty="0"/>
              <a:t> </a:t>
            </a:r>
            <a:r>
              <a:rPr lang="es-ES" dirty="0" err="1"/>
              <a:t>url</a:t>
            </a:r>
            <a:r>
              <a:rPr lang="es-ES" dirty="0"/>
              <a:t>; }</a:t>
            </a:r>
          </a:p>
          <a:p>
            <a:pPr marL="457200" lvl="1" indent="0">
              <a:buNone/>
            </a:pPr>
            <a:r>
              <a:rPr lang="es-ES" dirty="0"/>
              <a:t>}</a:t>
            </a:r>
          </a:p>
          <a:p>
            <a:pPr marL="457200" lvl="1" indent="0">
              <a:buNone/>
            </a:pPr>
            <a:r>
              <a:rPr lang="es-ES" dirty="0"/>
              <a:t>{ </a:t>
            </a:r>
            <a:r>
              <a:rPr lang="es-ES" dirty="0" err="1"/>
              <a:t>provide</a:t>
            </a:r>
            <a:r>
              <a:rPr lang="es-ES" dirty="0"/>
              <a:t>: </a:t>
            </a:r>
            <a:r>
              <a:rPr lang="es-ES" dirty="0" err="1"/>
              <a:t>Router</a:t>
            </a:r>
            <a:r>
              <a:rPr lang="es-ES" dirty="0"/>
              <a:t>, </a:t>
            </a:r>
            <a:r>
              <a:rPr lang="es-ES" dirty="0" err="1"/>
              <a:t>useClass</a:t>
            </a:r>
            <a:r>
              <a:rPr lang="es-ES" dirty="0"/>
              <a:t>: </a:t>
            </a:r>
            <a:r>
              <a:rPr lang="es-ES" dirty="0" err="1"/>
              <a:t>RouterStub</a:t>
            </a:r>
            <a:r>
              <a:rPr lang="es-ES" dirty="0"/>
              <a:t> },</a:t>
            </a:r>
          </a:p>
          <a:p>
            <a:r>
              <a:rPr lang="es-ES" dirty="0"/>
              <a:t>Para interceptar las llamadas al </a:t>
            </a:r>
            <a:r>
              <a:rPr lang="es-ES" dirty="0" err="1"/>
              <a:t>Router</a:t>
            </a:r>
            <a:r>
              <a:rPr lang="es-ES" dirty="0"/>
              <a:t>:</a:t>
            </a:r>
          </a:p>
          <a:p>
            <a:pPr marL="457200" lvl="1" indent="0">
              <a:buNone/>
            </a:pPr>
            <a:r>
              <a:rPr lang="es-ES" dirty="0" err="1"/>
              <a:t>it</a:t>
            </a:r>
            <a:r>
              <a:rPr lang="es-ES" dirty="0"/>
              <a:t>('Demo ROUTER', </a:t>
            </a:r>
            <a:r>
              <a:rPr lang="es-ES" dirty="0" err="1"/>
              <a:t>inject</a:t>
            </a:r>
            <a:r>
              <a:rPr lang="es-ES" dirty="0"/>
              <a:t>([</a:t>
            </a:r>
            <a:r>
              <a:rPr lang="es-ES" dirty="0" err="1"/>
              <a:t>Router</a:t>
            </a:r>
            <a:r>
              <a:rPr lang="es-ES" dirty="0"/>
              <a:t>], (</a:t>
            </a:r>
            <a:r>
              <a:rPr lang="es-ES" dirty="0" err="1"/>
              <a:t>router</a:t>
            </a:r>
            <a:r>
              <a:rPr lang="es-ES" dirty="0"/>
              <a:t>: </a:t>
            </a:r>
            <a:r>
              <a:rPr lang="es-ES" dirty="0" err="1"/>
              <a:t>Router</a:t>
            </a:r>
            <a:r>
              <a:rPr lang="es-ES" dirty="0"/>
              <a:t>) =&gt; { // ...</a:t>
            </a:r>
          </a:p>
          <a:p>
            <a:pPr marL="457200" lvl="1" indent="0">
              <a:buNone/>
            </a:pPr>
            <a:r>
              <a:rPr lang="es-ES" dirty="0"/>
              <a:t>  </a:t>
            </a:r>
            <a:r>
              <a:rPr lang="es-ES" dirty="0" err="1"/>
              <a:t>const</a:t>
            </a:r>
            <a:r>
              <a:rPr lang="es-ES" dirty="0"/>
              <a:t> </a:t>
            </a:r>
            <a:r>
              <a:rPr lang="es-ES" dirty="0" err="1"/>
              <a:t>spy</a:t>
            </a:r>
            <a:r>
              <a:rPr lang="es-ES" dirty="0"/>
              <a:t> = </a:t>
            </a:r>
            <a:r>
              <a:rPr lang="es-ES" dirty="0" err="1"/>
              <a:t>spyOn</a:t>
            </a:r>
            <a:r>
              <a:rPr lang="es-ES" dirty="0"/>
              <a:t>(</a:t>
            </a:r>
            <a:r>
              <a:rPr lang="es-ES" dirty="0" err="1"/>
              <a:t>router</a:t>
            </a:r>
            <a:r>
              <a:rPr lang="es-ES" dirty="0"/>
              <a:t>, '</a:t>
            </a:r>
            <a:r>
              <a:rPr lang="es-ES" dirty="0" err="1"/>
              <a:t>navigateByUrl</a:t>
            </a:r>
            <a:r>
              <a:rPr lang="es-ES" dirty="0"/>
              <a:t>');</a:t>
            </a:r>
          </a:p>
          <a:p>
            <a:pPr marL="457200" lvl="1" indent="0">
              <a:buNone/>
            </a:pPr>
            <a:r>
              <a:rPr lang="es-ES" dirty="0"/>
              <a:t>  // ...</a:t>
            </a:r>
          </a:p>
          <a:p>
            <a:pPr marL="457200" lvl="1" indent="0">
              <a:buNone/>
            </a:pPr>
            <a:r>
              <a:rPr lang="es-ES" dirty="0"/>
              <a:t>  </a:t>
            </a:r>
            <a:r>
              <a:rPr lang="es-ES" dirty="0" err="1"/>
              <a:t>const</a:t>
            </a:r>
            <a:r>
              <a:rPr lang="es-ES" dirty="0"/>
              <a:t> </a:t>
            </a:r>
            <a:r>
              <a:rPr lang="es-ES" dirty="0" err="1"/>
              <a:t>navArgs</a:t>
            </a:r>
            <a:r>
              <a:rPr lang="es-ES" dirty="0"/>
              <a:t> = </a:t>
            </a:r>
            <a:r>
              <a:rPr lang="es-ES" dirty="0" err="1"/>
              <a:t>spy.calls.first</a:t>
            </a:r>
            <a:r>
              <a:rPr lang="es-ES" dirty="0"/>
              <a:t>().</a:t>
            </a:r>
            <a:r>
              <a:rPr lang="es-ES" dirty="0" err="1"/>
              <a:t>args</a:t>
            </a:r>
            <a:r>
              <a:rPr lang="es-ES" dirty="0"/>
              <a:t>[0];</a:t>
            </a:r>
          </a:p>
          <a:p>
            <a:pPr marL="457200" lvl="1" indent="0">
              <a:buNone/>
            </a:pPr>
            <a:r>
              <a:rPr lang="es-ES" dirty="0"/>
              <a:t>  </a:t>
            </a:r>
            <a:r>
              <a:rPr lang="es-ES" dirty="0" err="1"/>
              <a:t>expect</a:t>
            </a:r>
            <a:r>
              <a:rPr lang="es-ES" dirty="0"/>
              <a:t>(</a:t>
            </a:r>
            <a:r>
              <a:rPr lang="es-ES" dirty="0" err="1"/>
              <a:t>navArgs</a:t>
            </a:r>
            <a:r>
              <a:rPr lang="es-ES" dirty="0"/>
              <a:t>).</a:t>
            </a:r>
            <a:r>
              <a:rPr lang="es-ES" dirty="0" err="1"/>
              <a:t>toBe</a:t>
            </a:r>
            <a:r>
              <a:rPr lang="es-ES" dirty="0"/>
              <a:t>(...);</a:t>
            </a:r>
          </a:p>
          <a:p>
            <a:pPr marL="457200" lvl="1" indent="0">
              <a:buNone/>
            </a:pPr>
            <a:r>
              <a:rPr lang="es-ES" dirty="0"/>
              <a:t>}));</a:t>
            </a:r>
          </a:p>
          <a:p>
            <a:pPr marL="457200" lvl="1" indent="0">
              <a:buNone/>
            </a:pPr>
            <a:endParaRPr lang="es-ES" dirty="0"/>
          </a:p>
        </p:txBody>
      </p:sp>
    </p:spTree>
    <p:extLst>
      <p:ext uri="{BB962C8B-B14F-4D97-AF65-F5344CB8AC3E}">
        <p14:creationId xmlns:p14="http://schemas.microsoft.com/office/powerpoint/2010/main" val="231683284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Test E2E</a:t>
            </a:r>
          </a:p>
        </p:txBody>
      </p:sp>
      <p:sp>
        <p:nvSpPr>
          <p:cNvPr id="5" name="Marcador de texto 4"/>
          <p:cNvSpPr>
            <a:spLocks noGrp="1"/>
          </p:cNvSpPr>
          <p:nvPr>
            <p:ph type="body" idx="1"/>
          </p:nvPr>
        </p:nvSpPr>
        <p:spPr/>
        <p:txBody>
          <a:bodyPr/>
          <a:lstStyle/>
          <a:p>
            <a:r>
              <a:rPr lang="es-ES" dirty="0">
                <a:hlinkClick r:id="rId2"/>
              </a:rPr>
              <a:t>http://www.protractortest.org/</a:t>
            </a:r>
            <a:endParaRPr lang="es-ES" dirty="0"/>
          </a:p>
        </p:txBody>
      </p:sp>
    </p:spTree>
    <p:extLst>
      <p:ext uri="{BB962C8B-B14F-4D97-AF65-F5344CB8AC3E}">
        <p14:creationId xmlns:p14="http://schemas.microsoft.com/office/powerpoint/2010/main" val="376268807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62500" lnSpcReduction="20000"/>
          </a:bodyPr>
          <a:lstStyle/>
          <a:p>
            <a:r>
              <a:rPr lang="es-ES" dirty="0"/>
              <a:t>A medida que las aplicaciones crecen en tamaño y complejidad, se vuelve imposible depender de pruebas manuales para verificar la corrección de las nuevas características, errores de captura y avisos de regresión. </a:t>
            </a:r>
          </a:p>
          <a:p>
            <a:r>
              <a:rPr lang="es-ES" dirty="0"/>
              <a:t>Las pruebas unitarias son la primera línea de defensa para la captura de errores, pero a veces las circunstancias requieran la integración entre componentes que no se pueden capturar en una prueba unitarias. </a:t>
            </a:r>
          </a:p>
          <a:p>
            <a:r>
              <a:rPr lang="es-ES" dirty="0"/>
              <a:t>Las pruebas de extremo a extremo (E2E: </a:t>
            </a:r>
            <a:r>
              <a:rPr lang="es-ES" dirty="0" err="1"/>
              <a:t>end</a:t>
            </a:r>
            <a:r>
              <a:rPr lang="es-ES" dirty="0"/>
              <a:t> to </a:t>
            </a:r>
            <a:r>
              <a:rPr lang="es-ES" dirty="0" err="1"/>
              <a:t>end</a:t>
            </a:r>
            <a:r>
              <a:rPr lang="es-ES" dirty="0"/>
              <a:t>) se hacen para encontrar estos problemas.</a:t>
            </a:r>
          </a:p>
          <a:p>
            <a:r>
              <a:rPr lang="es-ES" dirty="0"/>
              <a:t>El equipo de Angular ha desarrollado </a:t>
            </a:r>
            <a:r>
              <a:rPr lang="es-ES" dirty="0" err="1"/>
              <a:t>Protractor</a:t>
            </a:r>
            <a:r>
              <a:rPr lang="es-ES" dirty="0"/>
              <a:t> que simula las interacciones del usuario con el interfaz (navegador) y que ayudará a verificar el estado de una aplicación Angular.</a:t>
            </a:r>
          </a:p>
          <a:p>
            <a:r>
              <a:rPr lang="es-ES" dirty="0" err="1"/>
              <a:t>Protractor</a:t>
            </a:r>
            <a:r>
              <a:rPr lang="es-ES" dirty="0"/>
              <a:t> es una aplicación Node.js para ejecutar pruebas de extremo a extremo que también están escritas en JavaScript y se ejecutan con el propio </a:t>
            </a:r>
            <a:r>
              <a:rPr lang="es-ES" dirty="0" err="1"/>
              <a:t>Node</a:t>
            </a:r>
            <a:r>
              <a:rPr lang="es-ES" dirty="0"/>
              <a:t>. </a:t>
            </a:r>
          </a:p>
          <a:p>
            <a:r>
              <a:rPr lang="es-ES" dirty="0" err="1"/>
              <a:t>Protractor</a:t>
            </a:r>
            <a:r>
              <a:rPr lang="es-ES" dirty="0"/>
              <a:t> utiliza </a:t>
            </a:r>
            <a:r>
              <a:rPr lang="es-ES" dirty="0" err="1"/>
              <a:t>WebDriver</a:t>
            </a:r>
            <a:r>
              <a:rPr lang="es-ES" dirty="0"/>
              <a:t> para controlar los navegadores y simular las acciones del usuario.</a:t>
            </a:r>
          </a:p>
        </p:txBody>
      </p:sp>
    </p:spTree>
    <p:extLst>
      <p:ext uri="{BB962C8B-B14F-4D97-AF65-F5344CB8AC3E}">
        <p14:creationId xmlns:p14="http://schemas.microsoft.com/office/powerpoint/2010/main" val="1948684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fontScale="70000" lnSpcReduction="20000"/>
          </a:bodyPr>
          <a:lstStyle/>
          <a:p>
            <a:r>
              <a:rPr lang="es-ES" dirty="0" err="1"/>
              <a:t>Protractor</a:t>
            </a:r>
            <a:r>
              <a:rPr lang="es-ES" dirty="0"/>
              <a:t> utiliza Jasmine para su sintaxis prueba. </a:t>
            </a:r>
          </a:p>
          <a:p>
            <a:r>
              <a:rPr lang="es-ES" dirty="0"/>
              <a:t>Al igual que en las pruebas unitarias, el archivo de pruebas se compone de uno o más bloques describe de </a:t>
            </a:r>
            <a:r>
              <a:rPr lang="es-ES" dirty="0" err="1"/>
              <a:t>it</a:t>
            </a:r>
            <a:r>
              <a:rPr lang="es-ES" dirty="0"/>
              <a:t> que describen los requisitos de su aplicación. </a:t>
            </a:r>
          </a:p>
          <a:p>
            <a:r>
              <a:rPr lang="es-ES" dirty="0"/>
              <a:t>Las bloques </a:t>
            </a:r>
            <a:r>
              <a:rPr lang="es-ES" dirty="0" err="1"/>
              <a:t>it</a:t>
            </a:r>
            <a:r>
              <a:rPr lang="es-ES" dirty="0"/>
              <a:t> están hechos de comandos y expectativas. </a:t>
            </a:r>
          </a:p>
          <a:p>
            <a:r>
              <a:rPr lang="es-ES" dirty="0"/>
              <a:t>Los comandos indican a </a:t>
            </a:r>
            <a:r>
              <a:rPr lang="es-ES" dirty="0" err="1"/>
              <a:t>Protractor</a:t>
            </a:r>
            <a:r>
              <a:rPr lang="es-ES" dirty="0"/>
              <a:t> que haga algo con la aplicación, como navegar a una página o hacer clic en un botón. </a:t>
            </a:r>
          </a:p>
          <a:p>
            <a:r>
              <a:rPr lang="es-ES" dirty="0"/>
              <a:t>Las expectativas indican a </a:t>
            </a:r>
            <a:r>
              <a:rPr lang="es-ES" dirty="0" err="1"/>
              <a:t>Protractor</a:t>
            </a:r>
            <a:r>
              <a:rPr lang="es-ES" dirty="0"/>
              <a:t> afirmaciones sobre algo acerca del estado de la aplicación, tales como el valor de un campo o la URL actual.</a:t>
            </a:r>
          </a:p>
          <a:p>
            <a:r>
              <a:rPr lang="es-ES" dirty="0"/>
              <a:t>Si alguna expectativa dentro de un bloque </a:t>
            </a:r>
            <a:r>
              <a:rPr lang="es-ES" dirty="0" err="1"/>
              <a:t>it</a:t>
            </a:r>
            <a:r>
              <a:rPr lang="es-ES" dirty="0"/>
              <a:t> falla, el ejecutor marca en </a:t>
            </a:r>
            <a:r>
              <a:rPr lang="es-ES" dirty="0" err="1"/>
              <a:t>it</a:t>
            </a:r>
            <a:r>
              <a:rPr lang="es-ES" dirty="0"/>
              <a:t> como "fallido" y continúa con el siguiente bloque.</a:t>
            </a:r>
          </a:p>
          <a:p>
            <a:r>
              <a:rPr lang="es-ES" dirty="0"/>
              <a:t>Los archivos de prueba también pueden tener bloques </a:t>
            </a:r>
            <a:r>
              <a:rPr lang="es-ES" dirty="0" err="1"/>
              <a:t>beforeEach</a:t>
            </a:r>
            <a:r>
              <a:rPr lang="es-ES" dirty="0"/>
              <a:t> y </a:t>
            </a:r>
            <a:r>
              <a:rPr lang="es-ES" dirty="0" err="1"/>
              <a:t>afterEach</a:t>
            </a:r>
            <a:r>
              <a:rPr lang="es-ES" dirty="0"/>
              <a:t>, que se ejecutarán antes o después de cada bloque </a:t>
            </a:r>
            <a:r>
              <a:rPr lang="es-ES" dirty="0" err="1"/>
              <a:t>it</a:t>
            </a:r>
            <a:r>
              <a:rPr lang="es-ES" dirty="0"/>
              <a:t>, independientemente de si el bloque pasa o falla.</a:t>
            </a:r>
          </a:p>
        </p:txBody>
      </p:sp>
    </p:spTree>
    <p:extLst>
      <p:ext uri="{BB962C8B-B14F-4D97-AF65-F5344CB8AC3E}">
        <p14:creationId xmlns:p14="http://schemas.microsoft.com/office/powerpoint/2010/main" val="134656905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Instalación</a:t>
            </a:r>
          </a:p>
        </p:txBody>
      </p:sp>
      <p:sp>
        <p:nvSpPr>
          <p:cNvPr id="3" name="Marcador de contenido 2"/>
          <p:cNvSpPr>
            <a:spLocks noGrp="1"/>
          </p:cNvSpPr>
          <p:nvPr>
            <p:ph idx="1"/>
          </p:nvPr>
        </p:nvSpPr>
        <p:spPr/>
        <p:txBody>
          <a:bodyPr>
            <a:normAutofit fontScale="62500" lnSpcReduction="20000"/>
          </a:bodyPr>
          <a:lstStyle/>
          <a:p>
            <a:r>
              <a:rPr lang="es-ES" dirty="0"/>
              <a:t>Se utiliza </a:t>
            </a:r>
            <a:r>
              <a:rPr lang="es-ES" dirty="0" err="1"/>
              <a:t>npm</a:t>
            </a:r>
            <a:r>
              <a:rPr lang="es-ES" dirty="0"/>
              <a:t> para instalar globalmente </a:t>
            </a:r>
            <a:r>
              <a:rPr lang="es-ES" dirty="0" err="1"/>
              <a:t>Protractor</a:t>
            </a:r>
            <a:r>
              <a:rPr lang="es-ES" dirty="0"/>
              <a:t>:</a:t>
            </a:r>
          </a:p>
          <a:p>
            <a:pPr lvl="1"/>
            <a:r>
              <a:rPr lang="es-ES" dirty="0" err="1"/>
              <a:t>npm</a:t>
            </a:r>
            <a:r>
              <a:rPr lang="es-ES" dirty="0"/>
              <a:t> </a:t>
            </a:r>
            <a:r>
              <a:rPr lang="es-ES" dirty="0" err="1"/>
              <a:t>install</a:t>
            </a:r>
            <a:r>
              <a:rPr lang="es-ES" dirty="0"/>
              <a:t> -g </a:t>
            </a:r>
            <a:r>
              <a:rPr lang="es-ES" dirty="0" err="1"/>
              <a:t>protractor</a:t>
            </a:r>
            <a:endParaRPr lang="es-ES" dirty="0"/>
          </a:p>
          <a:p>
            <a:r>
              <a:rPr lang="es-ES" dirty="0"/>
              <a:t>Esto instalará dos herramientas de línea de comandos, </a:t>
            </a:r>
            <a:r>
              <a:rPr lang="es-ES" dirty="0" err="1"/>
              <a:t>protractor</a:t>
            </a:r>
            <a:r>
              <a:rPr lang="es-ES" dirty="0"/>
              <a:t> y </a:t>
            </a:r>
            <a:r>
              <a:rPr lang="es-ES" dirty="0" err="1"/>
              <a:t>WebDriver</a:t>
            </a:r>
            <a:r>
              <a:rPr lang="es-ES" dirty="0"/>
              <a:t>-manager, para asegurarse de que está funcionando.</a:t>
            </a:r>
          </a:p>
          <a:p>
            <a:pPr lvl="1"/>
            <a:r>
              <a:rPr lang="es-ES" dirty="0" err="1"/>
              <a:t>protractor</a:t>
            </a:r>
            <a:r>
              <a:rPr lang="es-ES" dirty="0"/>
              <a:t> –versión</a:t>
            </a:r>
          </a:p>
          <a:p>
            <a:r>
              <a:rPr lang="es-ES" dirty="0"/>
              <a:t>El </a:t>
            </a:r>
            <a:r>
              <a:rPr lang="es-ES" dirty="0" err="1"/>
              <a:t>WebDriver</a:t>
            </a:r>
            <a:r>
              <a:rPr lang="es-ES" dirty="0"/>
              <a:t>-Manager es una herramienta de ayuda para obtener fácilmente una instancia de un servidor en ejecución </a:t>
            </a:r>
            <a:r>
              <a:rPr lang="es-ES" dirty="0" err="1"/>
              <a:t>Selenium</a:t>
            </a:r>
            <a:r>
              <a:rPr lang="es-ES" dirty="0"/>
              <a:t>. Para descargar los binarios necesarios:</a:t>
            </a:r>
          </a:p>
          <a:p>
            <a:pPr lvl="1"/>
            <a:r>
              <a:rPr lang="es-ES" dirty="0" err="1"/>
              <a:t>webdriver</a:t>
            </a:r>
            <a:r>
              <a:rPr lang="es-ES" dirty="0"/>
              <a:t>-manager </a:t>
            </a:r>
            <a:r>
              <a:rPr lang="es-ES" dirty="0" err="1"/>
              <a:t>update</a:t>
            </a:r>
            <a:endParaRPr lang="es-ES" dirty="0"/>
          </a:p>
          <a:p>
            <a:r>
              <a:rPr lang="es-ES" dirty="0"/>
              <a:t>Para poner en marcha el servidor:</a:t>
            </a:r>
          </a:p>
          <a:p>
            <a:pPr lvl="1"/>
            <a:r>
              <a:rPr lang="es-ES" dirty="0" err="1"/>
              <a:t>webdriver</a:t>
            </a:r>
            <a:r>
              <a:rPr lang="es-ES" dirty="0"/>
              <a:t>-manager </a:t>
            </a:r>
            <a:r>
              <a:rPr lang="es-ES" dirty="0" err="1"/>
              <a:t>start</a:t>
            </a:r>
            <a:endParaRPr lang="es-ES" dirty="0"/>
          </a:p>
          <a:p>
            <a:r>
              <a:rPr lang="es-ES" dirty="0"/>
              <a:t>Las pruebas </a:t>
            </a:r>
            <a:r>
              <a:rPr lang="es-ES" dirty="0" err="1"/>
              <a:t>Protractor</a:t>
            </a:r>
            <a:r>
              <a:rPr lang="es-ES" dirty="0"/>
              <a:t> enviarán solicitudes a este servidor para controlar un navegador local, el servidor debe estar en funcionamiento durante todo el proceso de pruebas. </a:t>
            </a:r>
          </a:p>
          <a:p>
            <a:r>
              <a:rPr lang="es-ES" dirty="0"/>
              <a:t>Se puede ver información sobre el estado del servidor en:</a:t>
            </a:r>
          </a:p>
          <a:p>
            <a:pPr lvl="1"/>
            <a:r>
              <a:rPr lang="es-ES" dirty="0"/>
              <a:t>http://localhost:4444/wd/hub</a:t>
            </a:r>
          </a:p>
          <a:p>
            <a:endParaRPr lang="es-ES" dirty="0"/>
          </a:p>
        </p:txBody>
      </p:sp>
    </p:spTree>
    <p:extLst>
      <p:ext uri="{BB962C8B-B14F-4D97-AF65-F5344CB8AC3E}">
        <p14:creationId xmlns:p14="http://schemas.microsoft.com/office/powerpoint/2010/main" val="4166137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Definiciones</a:t>
            </a:r>
          </a:p>
        </p:txBody>
      </p:sp>
      <p:sp>
        <p:nvSpPr>
          <p:cNvPr id="3" name="Marcador de contenido 2"/>
          <p:cNvSpPr>
            <a:spLocks noGrp="1"/>
          </p:cNvSpPr>
          <p:nvPr>
            <p:ph idx="1"/>
          </p:nvPr>
        </p:nvSpPr>
        <p:spPr/>
        <p:txBody>
          <a:bodyPr>
            <a:normAutofit fontScale="62500" lnSpcReduction="20000"/>
          </a:bodyPr>
          <a:lstStyle/>
          <a:p>
            <a:r>
              <a:rPr lang="es-ES" dirty="0"/>
              <a:t>Variables globales:</a:t>
            </a:r>
          </a:p>
          <a:p>
            <a:pPr marL="457200" lvl="1" indent="0">
              <a:buNone/>
            </a:pPr>
            <a:r>
              <a:rPr lang="es-ES" dirty="0" err="1"/>
              <a:t>var</a:t>
            </a:r>
            <a:r>
              <a:rPr lang="es-ES" dirty="0"/>
              <a:t> </a:t>
            </a:r>
            <a:r>
              <a:rPr lang="es-ES" dirty="0" err="1"/>
              <a:t>str</a:t>
            </a:r>
            <a:r>
              <a:rPr lang="es-ES" dirty="0"/>
              <a:t>: </a:t>
            </a:r>
            <a:r>
              <a:rPr lang="es-ES" dirty="0" err="1"/>
              <a:t>string</a:t>
            </a:r>
            <a:r>
              <a:rPr lang="es-ES" dirty="0"/>
              <a:t> = 'Inicio';</a:t>
            </a:r>
          </a:p>
          <a:p>
            <a:r>
              <a:rPr lang="es-ES" dirty="0"/>
              <a:t>Variables locales:</a:t>
            </a:r>
          </a:p>
          <a:p>
            <a:pPr marL="457200" lvl="1" indent="0">
              <a:buNone/>
            </a:pPr>
            <a:r>
              <a:rPr lang="es-ES" dirty="0" err="1"/>
              <a:t>let</a:t>
            </a:r>
            <a:r>
              <a:rPr lang="es-ES" dirty="0"/>
              <a:t> x, y, z: </a:t>
            </a:r>
            <a:r>
              <a:rPr lang="es-ES" dirty="0" err="1"/>
              <a:t>number</a:t>
            </a:r>
            <a:r>
              <a:rPr lang="es-ES" dirty="0"/>
              <a:t>; //  </a:t>
            </a:r>
            <a:r>
              <a:rPr lang="es-ES" dirty="0" err="1"/>
              <a:t>undefined</a:t>
            </a:r>
            <a:endParaRPr lang="es-ES" dirty="0"/>
          </a:p>
          <a:p>
            <a:r>
              <a:rPr lang="es-ES" dirty="0"/>
              <a:t>Variables constantes:</a:t>
            </a:r>
          </a:p>
          <a:p>
            <a:pPr marL="457200" lvl="1" indent="0">
              <a:buNone/>
            </a:pPr>
            <a:r>
              <a:rPr lang="es-ES" dirty="0" err="1"/>
              <a:t>const</a:t>
            </a:r>
            <a:r>
              <a:rPr lang="es-ES" dirty="0"/>
              <a:t> LEVEL: </a:t>
            </a:r>
            <a:r>
              <a:rPr lang="es-ES" dirty="0" err="1"/>
              <a:t>number</a:t>
            </a:r>
            <a:r>
              <a:rPr lang="es-ES" dirty="0"/>
              <a:t> = 4;</a:t>
            </a:r>
          </a:p>
          <a:p>
            <a:r>
              <a:rPr lang="es-ES" dirty="0"/>
              <a:t>Inferencia de tipo:</a:t>
            </a:r>
          </a:p>
          <a:p>
            <a:pPr marL="457200" lvl="1" indent="0">
              <a:buNone/>
            </a:pPr>
            <a:r>
              <a:rPr lang="es-ES" dirty="0" err="1"/>
              <a:t>let</a:t>
            </a:r>
            <a:r>
              <a:rPr lang="es-ES" dirty="0"/>
              <a:t> </a:t>
            </a:r>
            <a:r>
              <a:rPr lang="es-ES" dirty="0" err="1"/>
              <a:t>str</a:t>
            </a:r>
            <a:r>
              <a:rPr lang="es-ES" dirty="0"/>
              <a:t> = 'Inicio'; // </a:t>
            </a:r>
            <a:r>
              <a:rPr lang="es-ES" dirty="0" err="1"/>
              <a:t>string</a:t>
            </a:r>
            <a:endParaRPr lang="es-ES" dirty="0"/>
          </a:p>
          <a:p>
            <a:pPr marL="457200" lvl="1" indent="0">
              <a:buNone/>
            </a:pPr>
            <a:r>
              <a:rPr lang="es-ES" dirty="0" err="1"/>
              <a:t>let</a:t>
            </a:r>
            <a:r>
              <a:rPr lang="es-ES" dirty="0"/>
              <a:t> x = 1, y = 1; // </a:t>
            </a:r>
            <a:r>
              <a:rPr lang="es-ES" dirty="0" err="1"/>
              <a:t>number</a:t>
            </a:r>
            <a:endParaRPr lang="es-ES" dirty="0"/>
          </a:p>
          <a:p>
            <a:r>
              <a:rPr lang="es-ES" dirty="0" err="1"/>
              <a:t>Tuplas</a:t>
            </a:r>
            <a:r>
              <a:rPr lang="es-ES" dirty="0"/>
              <a:t>: </a:t>
            </a:r>
          </a:p>
          <a:p>
            <a:pPr marL="457200" lvl="1" indent="0">
              <a:buNone/>
            </a:pPr>
            <a:r>
              <a:rPr lang="es-ES" dirty="0" err="1"/>
              <a:t>let</a:t>
            </a:r>
            <a:r>
              <a:rPr lang="es-ES" dirty="0"/>
              <a:t> </a:t>
            </a:r>
            <a:r>
              <a:rPr lang="es-ES" dirty="0" err="1"/>
              <a:t>tupla</a:t>
            </a:r>
            <a:r>
              <a:rPr lang="es-ES" dirty="0"/>
              <a:t>: [</a:t>
            </a:r>
            <a:r>
              <a:rPr lang="es-ES" dirty="0" err="1"/>
              <a:t>number</a:t>
            </a:r>
            <a:r>
              <a:rPr lang="es-ES" dirty="0"/>
              <a:t>, </a:t>
            </a:r>
            <a:r>
              <a:rPr lang="es-ES" dirty="0" err="1"/>
              <a:t>string</a:t>
            </a:r>
            <a:r>
              <a:rPr lang="es-ES" dirty="0"/>
              <a:t>] = [1, "cadena"];</a:t>
            </a:r>
          </a:p>
          <a:p>
            <a:pPr marL="457200" lvl="1" indent="0">
              <a:buNone/>
            </a:pPr>
            <a:r>
              <a:rPr lang="es-ES" dirty="0" err="1"/>
              <a:t>let</a:t>
            </a:r>
            <a:r>
              <a:rPr lang="es-ES" dirty="0"/>
              <a:t> x : </a:t>
            </a:r>
            <a:r>
              <a:rPr lang="es-ES" dirty="0" err="1"/>
              <a:t>number</a:t>
            </a:r>
            <a:r>
              <a:rPr lang="es-ES" dirty="0"/>
              <a:t> = </a:t>
            </a:r>
            <a:r>
              <a:rPr lang="es-ES" dirty="0" err="1"/>
              <a:t>tupla</a:t>
            </a:r>
            <a:r>
              <a:rPr lang="es-ES" dirty="0"/>
              <a:t>[0];</a:t>
            </a:r>
          </a:p>
          <a:p>
            <a:r>
              <a:rPr lang="es-ES" dirty="0"/>
              <a:t>Alias a los tipos:</a:t>
            </a:r>
          </a:p>
          <a:p>
            <a:pPr marL="457200" lvl="1" indent="0">
              <a:buNone/>
            </a:pPr>
            <a:r>
              <a:rPr lang="es-ES" dirty="0" err="1"/>
              <a:t>type</a:t>
            </a:r>
            <a:r>
              <a:rPr lang="es-ES" dirty="0"/>
              <a:t> </a:t>
            </a:r>
            <a:r>
              <a:rPr lang="es-ES" dirty="0" err="1"/>
              <a:t>Tupla</a:t>
            </a:r>
            <a:r>
              <a:rPr lang="es-ES" dirty="0"/>
              <a:t> = [</a:t>
            </a:r>
            <a:r>
              <a:rPr lang="es-ES" dirty="0" err="1"/>
              <a:t>number</a:t>
            </a:r>
            <a:r>
              <a:rPr lang="es-ES" dirty="0"/>
              <a:t>, </a:t>
            </a:r>
            <a:r>
              <a:rPr lang="es-ES" dirty="0" err="1"/>
              <a:t>string</a:t>
            </a:r>
            <a:r>
              <a:rPr lang="es-ES" dirty="0"/>
              <a:t>];</a:t>
            </a:r>
          </a:p>
          <a:p>
            <a:pPr marL="457200" lvl="1" indent="0">
              <a:buNone/>
            </a:pPr>
            <a:r>
              <a:rPr lang="es-ES" dirty="0" err="1"/>
              <a:t>let</a:t>
            </a:r>
            <a:r>
              <a:rPr lang="es-ES" dirty="0"/>
              <a:t> </a:t>
            </a:r>
            <a:r>
              <a:rPr lang="es-ES" dirty="0" err="1"/>
              <a:t>tupla</a:t>
            </a:r>
            <a:r>
              <a:rPr lang="es-ES" dirty="0"/>
              <a:t>: </a:t>
            </a:r>
            <a:r>
              <a:rPr lang="es-ES" dirty="0" err="1"/>
              <a:t>Tupla</a:t>
            </a:r>
            <a:r>
              <a:rPr lang="es-ES" dirty="0"/>
              <a:t> = [1, "cadena"];</a:t>
            </a:r>
          </a:p>
          <a:p>
            <a:endParaRPr lang="es-ES" dirty="0"/>
          </a:p>
        </p:txBody>
      </p:sp>
    </p:spTree>
    <p:extLst>
      <p:ext uri="{BB962C8B-B14F-4D97-AF65-F5344CB8AC3E}">
        <p14:creationId xmlns:p14="http://schemas.microsoft.com/office/powerpoint/2010/main" val="150609192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Configuración y Ejecución</a:t>
            </a:r>
          </a:p>
        </p:txBody>
      </p:sp>
      <p:sp>
        <p:nvSpPr>
          <p:cNvPr id="3" name="Marcador de contenido 2"/>
          <p:cNvSpPr>
            <a:spLocks noGrp="1"/>
          </p:cNvSpPr>
          <p:nvPr>
            <p:ph idx="1"/>
          </p:nvPr>
        </p:nvSpPr>
        <p:spPr/>
        <p:txBody>
          <a:bodyPr>
            <a:normAutofit fontScale="77500" lnSpcReduction="20000"/>
          </a:bodyPr>
          <a:lstStyle/>
          <a:p>
            <a:r>
              <a:rPr lang="es-ES" dirty="0"/>
              <a:t>Se configura un fichero con las pruebas a realizar:</a:t>
            </a:r>
          </a:p>
          <a:p>
            <a:pPr marL="400050" lvl="1" indent="0">
              <a:buNone/>
            </a:pPr>
            <a:r>
              <a:rPr lang="es-ES" dirty="0"/>
              <a:t>// Fichero: e2e.conf.js</a:t>
            </a:r>
          </a:p>
          <a:p>
            <a:pPr marL="400050" lvl="1" indent="0">
              <a:buNone/>
            </a:pPr>
            <a:r>
              <a:rPr lang="es-ES" dirty="0"/>
              <a:t>  </a:t>
            </a:r>
            <a:r>
              <a:rPr lang="es-ES" dirty="0" err="1"/>
              <a:t>exports.config</a:t>
            </a:r>
            <a:r>
              <a:rPr lang="es-ES" dirty="0"/>
              <a:t> = {</a:t>
            </a:r>
          </a:p>
          <a:p>
            <a:pPr marL="400050" lvl="1" indent="0">
              <a:buNone/>
            </a:pPr>
            <a:r>
              <a:rPr lang="es-ES" dirty="0"/>
              <a:t>  </a:t>
            </a:r>
            <a:r>
              <a:rPr lang="es-ES" dirty="0" err="1"/>
              <a:t>framework</a:t>
            </a:r>
            <a:r>
              <a:rPr lang="es-ES" dirty="0"/>
              <a:t>: '</a:t>
            </a:r>
            <a:r>
              <a:rPr lang="es-ES" dirty="0" err="1"/>
              <a:t>jasmine</a:t>
            </a:r>
            <a:r>
              <a:rPr lang="es-ES" dirty="0"/>
              <a:t>',</a:t>
            </a:r>
          </a:p>
          <a:p>
            <a:pPr marL="400050" lvl="1" indent="0">
              <a:buNone/>
            </a:pPr>
            <a:r>
              <a:rPr lang="es-ES" dirty="0"/>
              <a:t>  </a:t>
            </a:r>
            <a:r>
              <a:rPr lang="es-ES" dirty="0" err="1"/>
              <a:t>seleniumAddress</a:t>
            </a:r>
            <a:r>
              <a:rPr lang="es-ES" dirty="0"/>
              <a:t>: 'http://localhost:4444/</a:t>
            </a:r>
            <a:r>
              <a:rPr lang="es-ES" dirty="0" err="1"/>
              <a:t>wd</a:t>
            </a:r>
            <a:r>
              <a:rPr lang="es-ES" dirty="0"/>
              <a:t>/</a:t>
            </a:r>
            <a:r>
              <a:rPr lang="es-ES" dirty="0" err="1"/>
              <a:t>hub</a:t>
            </a:r>
            <a:r>
              <a:rPr lang="es-ES" dirty="0"/>
              <a:t>',</a:t>
            </a:r>
          </a:p>
          <a:p>
            <a:pPr marL="400050" lvl="1" indent="0">
              <a:buNone/>
            </a:pPr>
            <a:r>
              <a:rPr lang="es-ES" dirty="0"/>
              <a:t>  </a:t>
            </a:r>
            <a:r>
              <a:rPr lang="es-ES" dirty="0" err="1"/>
              <a:t>specs</a:t>
            </a:r>
            <a:r>
              <a:rPr lang="es-ES" dirty="0"/>
              <a:t>: ['test/*.e2e.js'],</a:t>
            </a:r>
          </a:p>
          <a:p>
            <a:pPr marL="400050" lvl="1" indent="0">
              <a:buNone/>
            </a:pPr>
            <a:r>
              <a:rPr lang="es-ES" dirty="0"/>
              <a:t>  </a:t>
            </a:r>
            <a:r>
              <a:rPr lang="es-ES" dirty="0" err="1"/>
              <a:t>multiCapabilities</a:t>
            </a:r>
            <a:r>
              <a:rPr lang="es-ES" dirty="0"/>
              <a:t>: [</a:t>
            </a:r>
          </a:p>
          <a:p>
            <a:pPr marL="400050" lvl="1" indent="0">
              <a:buNone/>
            </a:pPr>
            <a:r>
              <a:rPr lang="es-ES" dirty="0"/>
              <a:t>      //{ </a:t>
            </a:r>
            <a:r>
              <a:rPr lang="es-ES" dirty="0" err="1"/>
              <a:t>browserName</a:t>
            </a:r>
            <a:r>
              <a:rPr lang="es-ES" dirty="0"/>
              <a:t>: '</a:t>
            </a:r>
            <a:r>
              <a:rPr lang="es-ES" dirty="0" err="1"/>
              <a:t>firefox</a:t>
            </a:r>
            <a:r>
              <a:rPr lang="es-ES" dirty="0"/>
              <a:t>' }, </a:t>
            </a:r>
          </a:p>
          <a:p>
            <a:pPr marL="400050" lvl="1" indent="0">
              <a:buNone/>
            </a:pPr>
            <a:r>
              <a:rPr lang="es-ES" dirty="0"/>
              <a:t>      { </a:t>
            </a:r>
            <a:r>
              <a:rPr lang="es-ES" dirty="0" err="1"/>
              <a:t>browserName</a:t>
            </a:r>
            <a:r>
              <a:rPr lang="es-ES" dirty="0"/>
              <a:t>: '</a:t>
            </a:r>
            <a:r>
              <a:rPr lang="es-ES" dirty="0" err="1"/>
              <a:t>chrome</a:t>
            </a:r>
            <a:r>
              <a:rPr lang="es-ES" dirty="0"/>
              <a:t>' }</a:t>
            </a:r>
          </a:p>
          <a:p>
            <a:pPr marL="400050" lvl="1" indent="0">
              <a:buNone/>
            </a:pPr>
            <a:r>
              <a:rPr lang="es-ES" dirty="0"/>
              <a:t>    ]</a:t>
            </a:r>
          </a:p>
          <a:p>
            <a:pPr marL="400050" lvl="1" indent="0">
              <a:buNone/>
            </a:pPr>
            <a:r>
              <a:rPr lang="es-ES" dirty="0"/>
              <a:t>};</a:t>
            </a:r>
          </a:p>
          <a:p>
            <a:r>
              <a:rPr lang="es-ES" dirty="0"/>
              <a:t>Se lanzan las pruebas (con </a:t>
            </a:r>
            <a:r>
              <a:rPr lang="es-ES" dirty="0" err="1"/>
              <a:t>Selenium</a:t>
            </a:r>
            <a:r>
              <a:rPr lang="es-ES" dirty="0"/>
              <a:t> Server en ejecución):</a:t>
            </a:r>
          </a:p>
          <a:p>
            <a:pPr marL="857250" lvl="1" indent="-457200"/>
            <a:r>
              <a:rPr lang="es-ES" dirty="0" err="1"/>
              <a:t>protractor</a:t>
            </a:r>
            <a:r>
              <a:rPr lang="es-ES" dirty="0"/>
              <a:t> e2e.conf.js</a:t>
            </a:r>
          </a:p>
          <a:p>
            <a:endParaRPr lang="es-ES" dirty="0"/>
          </a:p>
        </p:txBody>
      </p:sp>
    </p:spTree>
    <p:extLst>
      <p:ext uri="{BB962C8B-B14F-4D97-AF65-F5344CB8AC3E}">
        <p14:creationId xmlns:p14="http://schemas.microsoft.com/office/powerpoint/2010/main" val="14007801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Elementos Globales</a:t>
            </a:r>
          </a:p>
        </p:txBody>
      </p:sp>
      <p:sp>
        <p:nvSpPr>
          <p:cNvPr id="5" name="Marcador de contenido 4"/>
          <p:cNvSpPr>
            <a:spLocks noGrp="1"/>
          </p:cNvSpPr>
          <p:nvPr>
            <p:ph idx="1"/>
          </p:nvPr>
        </p:nvSpPr>
        <p:spPr/>
        <p:txBody>
          <a:bodyPr>
            <a:normAutofit fontScale="62500" lnSpcReduction="20000"/>
          </a:bodyPr>
          <a:lstStyle/>
          <a:p>
            <a:r>
              <a:rPr lang="es-ES" dirty="0"/>
              <a:t>browser: Envoltura alrededor de una instancia de </a:t>
            </a:r>
            <a:r>
              <a:rPr lang="es-ES" dirty="0" err="1"/>
              <a:t>WebDriver</a:t>
            </a:r>
            <a:r>
              <a:rPr lang="es-ES" dirty="0"/>
              <a:t>, utilizado para la navegación y la información de toda la página. </a:t>
            </a:r>
          </a:p>
          <a:p>
            <a:pPr lvl="1"/>
            <a:r>
              <a:rPr lang="es-ES" dirty="0"/>
              <a:t>El método </a:t>
            </a:r>
            <a:r>
              <a:rPr lang="es-ES" dirty="0" err="1"/>
              <a:t>browser.get</a:t>
            </a:r>
            <a:r>
              <a:rPr lang="es-ES" dirty="0"/>
              <a:t> carga una página. </a:t>
            </a:r>
          </a:p>
          <a:p>
            <a:pPr lvl="1"/>
            <a:r>
              <a:rPr lang="es-ES" dirty="0" err="1"/>
              <a:t>Protractor</a:t>
            </a:r>
            <a:r>
              <a:rPr lang="es-ES" dirty="0"/>
              <a:t> espera que Angular esté presente la página, por lo que generará un error si la página que está intentando cargar no contiene la biblioteca Angular. </a:t>
            </a:r>
          </a:p>
          <a:p>
            <a:r>
              <a:rPr lang="es-ES" dirty="0" err="1"/>
              <a:t>element</a:t>
            </a:r>
            <a:r>
              <a:rPr lang="es-ES" dirty="0"/>
              <a:t>: Función de ayuda para encontrar e interactuar con los elementos DOM de la página que se está probando. </a:t>
            </a:r>
          </a:p>
          <a:p>
            <a:pPr lvl="1"/>
            <a:r>
              <a:rPr lang="es-ES" dirty="0"/>
              <a:t>La función </a:t>
            </a:r>
            <a:r>
              <a:rPr lang="es-ES" dirty="0" err="1"/>
              <a:t>element</a:t>
            </a:r>
            <a:r>
              <a:rPr lang="es-ES" dirty="0"/>
              <a:t> busca un elemento en la página. </a:t>
            </a:r>
          </a:p>
          <a:p>
            <a:pPr lvl="1"/>
            <a:r>
              <a:rPr lang="es-ES" dirty="0"/>
              <a:t>Se requiere un parámetro: una estrategia de localización del elemento dentro de la página. </a:t>
            </a:r>
          </a:p>
          <a:p>
            <a:r>
              <a:rPr lang="es-ES" dirty="0" err="1"/>
              <a:t>by</a:t>
            </a:r>
            <a:r>
              <a:rPr lang="es-ES" dirty="0"/>
              <a:t>: Colección de estrategias elemento localizador. </a:t>
            </a:r>
          </a:p>
          <a:p>
            <a:pPr lvl="1"/>
            <a:r>
              <a:rPr lang="es-ES" dirty="0"/>
              <a:t>Por ejemplo, los elementos pueden ser encontrados por el selector CSS, por el ID, por el atributo </a:t>
            </a:r>
            <a:r>
              <a:rPr lang="es-ES" dirty="0" err="1"/>
              <a:t>ng-model</a:t>
            </a:r>
            <a:r>
              <a:rPr lang="es-ES" dirty="0"/>
              <a:t>, …</a:t>
            </a:r>
          </a:p>
          <a:p>
            <a:r>
              <a:rPr lang="es-ES" dirty="0" err="1"/>
              <a:t>protractor</a:t>
            </a:r>
            <a:r>
              <a:rPr lang="es-ES" dirty="0"/>
              <a:t>: Espacio de nombres de Angular que envuelve el espacio de nombres </a:t>
            </a:r>
            <a:r>
              <a:rPr lang="es-ES" dirty="0" err="1"/>
              <a:t>WebDriver</a:t>
            </a:r>
            <a:r>
              <a:rPr lang="es-ES" dirty="0"/>
              <a:t>. </a:t>
            </a:r>
          </a:p>
          <a:p>
            <a:pPr lvl="1"/>
            <a:r>
              <a:rPr lang="es-ES" dirty="0"/>
              <a:t>Contiene variables y clases estáticas, tales como </a:t>
            </a:r>
            <a:r>
              <a:rPr lang="es-ES" dirty="0" err="1"/>
              <a:t>protractor.Key</a:t>
            </a:r>
            <a:r>
              <a:rPr lang="es-ES" dirty="0"/>
              <a:t> que se enumera los códigos de teclas especiales del teclado.</a:t>
            </a:r>
          </a:p>
        </p:txBody>
      </p:sp>
    </p:spTree>
    <p:extLst>
      <p:ext uri="{BB962C8B-B14F-4D97-AF65-F5344CB8AC3E}">
        <p14:creationId xmlns:p14="http://schemas.microsoft.com/office/powerpoint/2010/main" val="15312441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Visión de conjunto</a:t>
            </a:r>
          </a:p>
        </p:txBody>
      </p:sp>
      <p:sp>
        <p:nvSpPr>
          <p:cNvPr id="3" name="Marcador de contenido 2"/>
          <p:cNvSpPr>
            <a:spLocks noGrp="1"/>
          </p:cNvSpPr>
          <p:nvPr>
            <p:ph idx="1"/>
          </p:nvPr>
        </p:nvSpPr>
        <p:spPr/>
        <p:txBody>
          <a:bodyPr>
            <a:normAutofit fontScale="70000" lnSpcReduction="20000"/>
          </a:bodyPr>
          <a:lstStyle/>
          <a:p>
            <a:r>
              <a:rPr lang="es-ES" dirty="0" err="1"/>
              <a:t>Protractor</a:t>
            </a:r>
            <a:r>
              <a:rPr lang="es-ES" dirty="0"/>
              <a:t> exporta la función global </a:t>
            </a:r>
            <a:r>
              <a:rPr lang="es-ES" dirty="0" err="1"/>
              <a:t>element</a:t>
            </a:r>
            <a:r>
              <a:rPr lang="es-ES" dirty="0"/>
              <a:t>, que con un localizador devolverá un </a:t>
            </a:r>
            <a:r>
              <a:rPr lang="es-ES" dirty="0" err="1"/>
              <a:t>ElementFinder</a:t>
            </a:r>
            <a:r>
              <a:rPr lang="es-ES" dirty="0"/>
              <a:t>. </a:t>
            </a:r>
          </a:p>
          <a:p>
            <a:r>
              <a:rPr lang="es-ES" dirty="0"/>
              <a:t>Esta función recupera un solo elemento, si se necesita recuperar varios elementos, la función </a:t>
            </a:r>
            <a:r>
              <a:rPr lang="es-ES" dirty="0" err="1"/>
              <a:t>element.all</a:t>
            </a:r>
            <a:r>
              <a:rPr lang="es-ES" dirty="0"/>
              <a:t> obtiene la colección de elementos localizados.</a:t>
            </a:r>
          </a:p>
          <a:p>
            <a:r>
              <a:rPr lang="es-ES" dirty="0"/>
              <a:t>El </a:t>
            </a:r>
            <a:r>
              <a:rPr lang="es-ES" dirty="0" err="1"/>
              <a:t>ElementFinder</a:t>
            </a:r>
            <a:r>
              <a:rPr lang="es-ES" dirty="0"/>
              <a:t> tiene un conjunto de métodos de acción, tales como </a:t>
            </a:r>
            <a:r>
              <a:rPr lang="es-ES" dirty="0" err="1"/>
              <a:t>click</a:t>
            </a:r>
            <a:r>
              <a:rPr lang="es-ES" dirty="0"/>
              <a:t>(), </a:t>
            </a:r>
            <a:r>
              <a:rPr lang="es-ES" dirty="0" err="1"/>
              <a:t>getText</a:t>
            </a:r>
            <a:r>
              <a:rPr lang="es-ES" dirty="0"/>
              <a:t>(), y </a:t>
            </a:r>
            <a:r>
              <a:rPr lang="es-ES" dirty="0" err="1"/>
              <a:t>sendKeys</a:t>
            </a:r>
            <a:r>
              <a:rPr lang="es-ES" dirty="0"/>
              <a:t>(). </a:t>
            </a:r>
          </a:p>
          <a:p>
            <a:r>
              <a:rPr lang="es-ES" dirty="0"/>
              <a:t>Esta es la forma principal para interactuar con un elemento (etiqueta) de la página y obtener información de respuesta de el.</a:t>
            </a:r>
          </a:p>
          <a:p>
            <a:r>
              <a:rPr lang="es-ES" dirty="0"/>
              <a:t>Cuando se buscan elementos en </a:t>
            </a:r>
            <a:r>
              <a:rPr lang="es-ES" dirty="0" err="1"/>
              <a:t>Protractor</a:t>
            </a:r>
            <a:r>
              <a:rPr lang="es-ES" dirty="0"/>
              <a:t> todas las acciones son asíncronas:</a:t>
            </a:r>
          </a:p>
          <a:p>
            <a:pPr lvl="1"/>
            <a:r>
              <a:rPr lang="es-ES" dirty="0"/>
              <a:t>Por debajo, todas las acciones se envían al navegador mediante el protocolo SON </a:t>
            </a:r>
            <a:r>
              <a:rPr lang="es-ES" dirty="0" err="1"/>
              <a:t>Webdriver</a:t>
            </a:r>
            <a:r>
              <a:rPr lang="es-ES" dirty="0"/>
              <a:t> </a:t>
            </a:r>
            <a:r>
              <a:rPr lang="es-ES" dirty="0" err="1"/>
              <a:t>Wire</a:t>
            </a:r>
            <a:r>
              <a:rPr lang="es-ES" dirty="0"/>
              <a:t> </a:t>
            </a:r>
            <a:r>
              <a:rPr lang="es-ES" dirty="0" err="1"/>
              <a:t>Protocol</a:t>
            </a:r>
            <a:r>
              <a:rPr lang="es-ES" dirty="0"/>
              <a:t>. </a:t>
            </a:r>
          </a:p>
          <a:p>
            <a:pPr lvl="1"/>
            <a:r>
              <a:rPr lang="es-ES" dirty="0"/>
              <a:t>El navegador realiza la acción tal y como un usuario lo haría de forma nativa o manual.</a:t>
            </a:r>
          </a:p>
        </p:txBody>
      </p:sp>
    </p:spTree>
    <p:extLst>
      <p:ext uri="{BB962C8B-B14F-4D97-AF65-F5344CB8AC3E}">
        <p14:creationId xmlns:p14="http://schemas.microsoft.com/office/powerpoint/2010/main" val="169650040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Localizadores</a:t>
            </a:r>
          </a:p>
        </p:txBody>
      </p:sp>
      <p:sp>
        <p:nvSpPr>
          <p:cNvPr id="3" name="Marcador de contenido 2"/>
          <p:cNvSpPr>
            <a:spLocks noGrp="1"/>
          </p:cNvSpPr>
          <p:nvPr>
            <p:ph idx="1"/>
          </p:nvPr>
        </p:nvSpPr>
        <p:spPr/>
        <p:txBody>
          <a:bodyPr>
            <a:normAutofit fontScale="62500" lnSpcReduction="20000"/>
          </a:bodyPr>
          <a:lstStyle/>
          <a:p>
            <a:r>
              <a:rPr lang="es-ES" dirty="0"/>
              <a:t>Un localizador de </a:t>
            </a:r>
            <a:r>
              <a:rPr lang="es-ES" dirty="0" err="1"/>
              <a:t>Protractor</a:t>
            </a:r>
            <a:r>
              <a:rPr lang="es-ES" dirty="0"/>
              <a:t> dice cómo encontrar un cierto elemento DOM. </a:t>
            </a:r>
          </a:p>
          <a:p>
            <a:r>
              <a:rPr lang="es-ES" dirty="0"/>
              <a:t>Los localizadores más comunes son:</a:t>
            </a:r>
          </a:p>
          <a:p>
            <a:pPr lvl="1"/>
            <a:r>
              <a:rPr lang="es-ES" dirty="0"/>
              <a:t>by.css('.</a:t>
            </a:r>
            <a:r>
              <a:rPr lang="es-ES" dirty="0" err="1"/>
              <a:t>myclass</a:t>
            </a:r>
            <a:r>
              <a:rPr lang="es-ES" dirty="0"/>
              <a:t>') </a:t>
            </a:r>
          </a:p>
          <a:p>
            <a:pPr lvl="1"/>
            <a:r>
              <a:rPr lang="es-ES" dirty="0"/>
              <a:t>by.id('</a:t>
            </a:r>
            <a:r>
              <a:rPr lang="es-ES" dirty="0" err="1"/>
              <a:t>myid</a:t>
            </a:r>
            <a:r>
              <a:rPr lang="es-ES" dirty="0"/>
              <a:t>')</a:t>
            </a:r>
          </a:p>
          <a:p>
            <a:pPr lvl="1"/>
            <a:r>
              <a:rPr lang="es-ES" dirty="0" err="1"/>
              <a:t>by.model</a:t>
            </a:r>
            <a:r>
              <a:rPr lang="es-ES" dirty="0"/>
              <a:t>('</a:t>
            </a:r>
            <a:r>
              <a:rPr lang="es-ES" dirty="0" err="1"/>
              <a:t>name</a:t>
            </a:r>
            <a:r>
              <a:rPr lang="es-ES" dirty="0"/>
              <a:t>')</a:t>
            </a:r>
          </a:p>
          <a:p>
            <a:pPr lvl="1"/>
            <a:r>
              <a:rPr lang="es-ES" dirty="0" err="1"/>
              <a:t>by.binding</a:t>
            </a:r>
            <a:r>
              <a:rPr lang="es-ES" dirty="0"/>
              <a:t>('</a:t>
            </a:r>
            <a:r>
              <a:rPr lang="es-ES" dirty="0" err="1"/>
              <a:t>bindingname</a:t>
            </a:r>
            <a:r>
              <a:rPr lang="es-ES" dirty="0"/>
              <a:t>')</a:t>
            </a:r>
          </a:p>
          <a:p>
            <a:r>
              <a:rPr lang="es-ES" dirty="0"/>
              <a:t>Los localizadores se pasan a la función </a:t>
            </a:r>
            <a:r>
              <a:rPr lang="es-ES" dirty="0" err="1"/>
              <a:t>element</a:t>
            </a:r>
            <a:r>
              <a:rPr lang="es-ES" dirty="0"/>
              <a:t>:</a:t>
            </a:r>
          </a:p>
          <a:p>
            <a:pPr lvl="1"/>
            <a:r>
              <a:rPr lang="es-ES" dirty="0" err="1"/>
              <a:t>var</a:t>
            </a:r>
            <a:r>
              <a:rPr lang="es-ES" dirty="0"/>
              <a:t> </a:t>
            </a:r>
            <a:r>
              <a:rPr lang="es-ES" dirty="0" err="1"/>
              <a:t>tag</a:t>
            </a:r>
            <a:r>
              <a:rPr lang="es-ES" dirty="0"/>
              <a:t> = </a:t>
            </a:r>
            <a:r>
              <a:rPr lang="es-ES" dirty="0" err="1"/>
              <a:t>element</a:t>
            </a:r>
            <a:r>
              <a:rPr lang="es-ES" dirty="0"/>
              <a:t>(by.css('</a:t>
            </a:r>
            <a:r>
              <a:rPr lang="es-ES" dirty="0" err="1"/>
              <a:t>some-css</a:t>
            </a:r>
            <a:r>
              <a:rPr lang="es-ES" dirty="0"/>
              <a:t>'));</a:t>
            </a:r>
          </a:p>
          <a:p>
            <a:pPr lvl="1"/>
            <a:r>
              <a:rPr lang="es-ES" dirty="0" err="1"/>
              <a:t>var</a:t>
            </a:r>
            <a:r>
              <a:rPr lang="es-ES" dirty="0"/>
              <a:t> </a:t>
            </a:r>
            <a:r>
              <a:rPr lang="es-ES" dirty="0" err="1"/>
              <a:t>arr</a:t>
            </a:r>
            <a:r>
              <a:rPr lang="es-ES" dirty="0"/>
              <a:t> = </a:t>
            </a:r>
            <a:r>
              <a:rPr lang="es-ES" dirty="0" err="1"/>
              <a:t>element.all</a:t>
            </a:r>
            <a:r>
              <a:rPr lang="es-ES" dirty="0"/>
              <a:t>(by.css('</a:t>
            </a:r>
            <a:r>
              <a:rPr lang="es-ES" dirty="0" err="1"/>
              <a:t>some-css</a:t>
            </a:r>
            <a:r>
              <a:rPr lang="es-ES" dirty="0"/>
              <a:t>'));</a:t>
            </a:r>
          </a:p>
          <a:p>
            <a:r>
              <a:rPr lang="es-ES" dirty="0"/>
              <a:t>Aunque existe una notación abreviada para CSS similar a jQuery:</a:t>
            </a:r>
          </a:p>
          <a:p>
            <a:pPr lvl="1"/>
            <a:r>
              <a:rPr lang="es-ES" dirty="0" err="1"/>
              <a:t>var</a:t>
            </a:r>
            <a:r>
              <a:rPr lang="es-ES" dirty="0"/>
              <a:t> </a:t>
            </a:r>
            <a:r>
              <a:rPr lang="es-ES" dirty="0" err="1"/>
              <a:t>tag</a:t>
            </a:r>
            <a:r>
              <a:rPr lang="es-ES" dirty="0"/>
              <a:t> = $('</a:t>
            </a:r>
            <a:r>
              <a:rPr lang="es-ES" dirty="0" err="1"/>
              <a:t>some-css</a:t>
            </a:r>
            <a:r>
              <a:rPr lang="es-ES" dirty="0"/>
              <a:t>');</a:t>
            </a:r>
          </a:p>
          <a:p>
            <a:r>
              <a:rPr lang="es-ES" dirty="0"/>
              <a:t>Para encontrar subelementos o listas de subelementos: </a:t>
            </a:r>
          </a:p>
          <a:p>
            <a:pPr lvl="1"/>
            <a:r>
              <a:rPr lang="es-ES" dirty="0" err="1"/>
              <a:t>var</a:t>
            </a:r>
            <a:r>
              <a:rPr lang="es-ES" dirty="0"/>
              <a:t> uno = </a:t>
            </a:r>
            <a:r>
              <a:rPr lang="es-ES" dirty="0" err="1"/>
              <a:t>element</a:t>
            </a:r>
            <a:r>
              <a:rPr lang="es-ES" dirty="0"/>
              <a:t>(by.css('</a:t>
            </a:r>
            <a:r>
              <a:rPr lang="es-ES" dirty="0" err="1"/>
              <a:t>some-css</a:t>
            </a:r>
            <a:r>
              <a:rPr lang="es-ES" dirty="0"/>
              <a:t>')).</a:t>
            </a:r>
            <a:r>
              <a:rPr lang="es-ES" dirty="0" err="1"/>
              <a:t>element</a:t>
            </a:r>
            <a:r>
              <a:rPr lang="es-ES" dirty="0"/>
              <a:t>(</a:t>
            </a:r>
            <a:r>
              <a:rPr lang="es-ES" dirty="0" err="1"/>
              <a:t>by.tagName</a:t>
            </a:r>
            <a:r>
              <a:rPr lang="es-ES" dirty="0"/>
              <a:t>('</a:t>
            </a:r>
            <a:r>
              <a:rPr lang="es-ES" dirty="0" err="1"/>
              <a:t>tag-within-css</a:t>
            </a:r>
            <a:r>
              <a:rPr lang="es-ES" dirty="0"/>
              <a:t>'));</a:t>
            </a:r>
          </a:p>
          <a:p>
            <a:pPr lvl="1"/>
            <a:r>
              <a:rPr lang="es-ES" dirty="0" err="1"/>
              <a:t>var</a:t>
            </a:r>
            <a:r>
              <a:rPr lang="es-ES" dirty="0"/>
              <a:t> varios = </a:t>
            </a:r>
            <a:r>
              <a:rPr lang="es-ES" dirty="0" err="1"/>
              <a:t>element</a:t>
            </a:r>
            <a:r>
              <a:rPr lang="es-ES" dirty="0"/>
              <a:t>(by.css('</a:t>
            </a:r>
            <a:r>
              <a:rPr lang="es-ES" dirty="0" err="1"/>
              <a:t>some-css</a:t>
            </a:r>
            <a:r>
              <a:rPr lang="es-ES" dirty="0"/>
              <a:t>')).</a:t>
            </a:r>
            <a:r>
              <a:rPr lang="es-ES" dirty="0" err="1"/>
              <a:t>all</a:t>
            </a:r>
            <a:r>
              <a:rPr lang="es-ES" dirty="0"/>
              <a:t>(</a:t>
            </a:r>
            <a:r>
              <a:rPr lang="es-ES" dirty="0" err="1"/>
              <a:t>by.tagName</a:t>
            </a:r>
            <a:r>
              <a:rPr lang="es-ES" dirty="0"/>
              <a:t>('</a:t>
            </a:r>
            <a:r>
              <a:rPr lang="es-ES" dirty="0" err="1"/>
              <a:t>tag-within-css</a:t>
            </a:r>
            <a:r>
              <a:rPr lang="es-ES" dirty="0"/>
              <a:t>'));</a:t>
            </a:r>
          </a:p>
          <a:p>
            <a:endParaRPr lang="es-ES" dirty="0"/>
          </a:p>
        </p:txBody>
      </p:sp>
    </p:spTree>
    <p:extLst>
      <p:ext uri="{BB962C8B-B14F-4D97-AF65-F5344CB8AC3E}">
        <p14:creationId xmlns:p14="http://schemas.microsoft.com/office/powerpoint/2010/main" val="144332865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ElementFinder</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La función </a:t>
            </a:r>
            <a:r>
              <a:rPr lang="es-ES" dirty="0" err="1"/>
              <a:t>element</a:t>
            </a:r>
            <a:r>
              <a:rPr lang="es-ES" dirty="0"/>
              <a:t>() devuelve un objeto </a:t>
            </a:r>
            <a:r>
              <a:rPr lang="es-ES" dirty="0" err="1"/>
              <a:t>ElementFinder</a:t>
            </a:r>
            <a:r>
              <a:rPr lang="es-ES" dirty="0"/>
              <a:t>. </a:t>
            </a:r>
          </a:p>
          <a:p>
            <a:r>
              <a:rPr lang="es-ES" dirty="0"/>
              <a:t>El </a:t>
            </a:r>
            <a:r>
              <a:rPr lang="es-ES" dirty="0" err="1"/>
              <a:t>ElementFinder</a:t>
            </a:r>
            <a:r>
              <a:rPr lang="es-ES" dirty="0"/>
              <a:t> sabe cómo localizar el elemento DOM utilizando el localizador que se pasa como un parámetro, pero en realidad no lo ha hecho todavía. </a:t>
            </a:r>
          </a:p>
          <a:p>
            <a:r>
              <a:rPr lang="es-ES" dirty="0"/>
              <a:t>No va a ponerse en contacto con el navegador hasta que un método de acción sea llamado.</a:t>
            </a:r>
          </a:p>
          <a:p>
            <a:r>
              <a:rPr lang="es-ES" dirty="0" err="1"/>
              <a:t>ElementFinder</a:t>
            </a:r>
            <a:r>
              <a:rPr lang="es-ES" dirty="0"/>
              <a:t> permite invocar acciones como si se produjesen directamente en el navegador.</a:t>
            </a:r>
          </a:p>
          <a:p>
            <a:r>
              <a:rPr lang="es-ES" dirty="0"/>
              <a:t>Dado que todas las acciones son asíncronas, todos los métodos de acción devuelven una promesa.</a:t>
            </a:r>
          </a:p>
          <a:p>
            <a:r>
              <a:rPr lang="es-ES" dirty="0"/>
              <a:t>Las acciones sucesivas se encolan y se mandan la navegador ordenadamente.</a:t>
            </a:r>
          </a:p>
          <a:p>
            <a:r>
              <a:rPr lang="es-ES" dirty="0"/>
              <a:t>Para acciones que deban esperar se usan las promesas:</a:t>
            </a:r>
          </a:p>
          <a:p>
            <a:pPr marL="457200" lvl="1" indent="0">
              <a:buNone/>
            </a:pPr>
            <a:r>
              <a:rPr lang="es-ES" dirty="0" err="1"/>
              <a:t>element</a:t>
            </a:r>
            <a:r>
              <a:rPr lang="es-ES" dirty="0"/>
              <a:t>(</a:t>
            </a:r>
            <a:r>
              <a:rPr lang="es-ES" dirty="0" err="1"/>
              <a:t>by.model</a:t>
            </a:r>
            <a:r>
              <a:rPr lang="es-ES" dirty="0"/>
              <a:t>('nombre')).</a:t>
            </a:r>
            <a:r>
              <a:rPr lang="es-ES" dirty="0" err="1"/>
              <a:t>getText</a:t>
            </a:r>
            <a:r>
              <a:rPr lang="es-ES" dirty="0"/>
              <a:t>().</a:t>
            </a:r>
            <a:r>
              <a:rPr lang="es-ES" dirty="0" err="1"/>
              <a:t>then</a:t>
            </a:r>
            <a:r>
              <a:rPr lang="es-ES" dirty="0"/>
              <a:t>(</a:t>
            </a:r>
            <a:r>
              <a:rPr lang="es-ES" dirty="0" err="1"/>
              <a:t>function</a:t>
            </a:r>
            <a:r>
              <a:rPr lang="es-ES" dirty="0"/>
              <a:t>(</a:t>
            </a:r>
            <a:r>
              <a:rPr lang="es-ES" dirty="0" err="1"/>
              <a:t>text</a:t>
            </a:r>
            <a:r>
              <a:rPr lang="es-ES" dirty="0"/>
              <a:t>) {</a:t>
            </a:r>
          </a:p>
          <a:p>
            <a:pPr marL="457200" lvl="1" indent="0">
              <a:buNone/>
            </a:pPr>
            <a:r>
              <a:rPr lang="es-ES" dirty="0"/>
              <a:t>  </a:t>
            </a:r>
            <a:r>
              <a:rPr lang="es-ES" dirty="0" err="1"/>
              <a:t>expect</a:t>
            </a:r>
            <a:r>
              <a:rPr lang="es-ES" dirty="0"/>
              <a:t>(</a:t>
            </a:r>
            <a:r>
              <a:rPr lang="es-ES" dirty="0" err="1"/>
              <a:t>text</a:t>
            </a:r>
            <a:r>
              <a:rPr lang="es-ES" dirty="0"/>
              <a:t>).</a:t>
            </a:r>
            <a:r>
              <a:rPr lang="es-ES" dirty="0" err="1"/>
              <a:t>toBe</a:t>
            </a:r>
            <a:r>
              <a:rPr lang="es-ES" dirty="0"/>
              <a:t>("MUNDO");</a:t>
            </a:r>
          </a:p>
          <a:p>
            <a:pPr marL="457200" lvl="1" indent="0">
              <a:buNone/>
            </a:pPr>
            <a:r>
              <a:rPr lang="es-ES" dirty="0"/>
              <a:t>});</a:t>
            </a:r>
          </a:p>
          <a:p>
            <a:endParaRPr lang="es-ES" dirty="0"/>
          </a:p>
        </p:txBody>
      </p:sp>
    </p:spTree>
    <p:extLst>
      <p:ext uri="{BB962C8B-B14F-4D97-AF65-F5344CB8AC3E}">
        <p14:creationId xmlns:p14="http://schemas.microsoft.com/office/powerpoint/2010/main" val="58670488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 prueba</a:t>
            </a:r>
          </a:p>
        </p:txBody>
      </p:sp>
      <p:sp>
        <p:nvSpPr>
          <p:cNvPr id="3" name="Marcador de contenido 2"/>
          <p:cNvSpPr>
            <a:spLocks noGrp="1"/>
          </p:cNvSpPr>
          <p:nvPr>
            <p:ph idx="1"/>
          </p:nvPr>
        </p:nvSpPr>
        <p:spPr/>
        <p:txBody>
          <a:bodyPr>
            <a:normAutofit fontScale="70000" lnSpcReduction="20000"/>
          </a:bodyPr>
          <a:lstStyle/>
          <a:p>
            <a:pPr marL="0" indent="0">
              <a:buNone/>
            </a:pPr>
            <a:r>
              <a:rPr lang="es-ES" dirty="0"/>
              <a:t>describe('Primera prueba con </a:t>
            </a:r>
            <a:r>
              <a:rPr lang="es-ES" dirty="0" err="1"/>
              <a:t>Protractor</a:t>
            </a:r>
            <a:r>
              <a:rPr lang="es-ES" dirty="0"/>
              <a:t>', </a:t>
            </a:r>
            <a:r>
              <a:rPr lang="es-ES" dirty="0" err="1"/>
              <a:t>function</a:t>
            </a:r>
            <a:r>
              <a:rPr lang="es-ES" dirty="0"/>
              <a:t>() {</a:t>
            </a:r>
          </a:p>
          <a:p>
            <a:pPr marL="0" indent="0">
              <a:buNone/>
            </a:pPr>
            <a:r>
              <a:rPr lang="es-ES" dirty="0"/>
              <a:t>  </a:t>
            </a:r>
            <a:r>
              <a:rPr lang="es-ES" dirty="0" err="1"/>
              <a:t>it</a:t>
            </a:r>
            <a:r>
              <a:rPr lang="es-ES" dirty="0"/>
              <a:t>('introducir nombre y saludar', </a:t>
            </a:r>
            <a:r>
              <a:rPr lang="es-ES" dirty="0" err="1"/>
              <a:t>function</a:t>
            </a:r>
            <a:r>
              <a:rPr lang="es-ES" dirty="0"/>
              <a:t>() {</a:t>
            </a:r>
          </a:p>
          <a:p>
            <a:pPr marL="0" indent="0">
              <a:buNone/>
            </a:pPr>
            <a:r>
              <a:rPr lang="es-ES" dirty="0"/>
              <a:t>    </a:t>
            </a:r>
            <a:r>
              <a:rPr lang="es-ES" dirty="0" err="1"/>
              <a:t>browser.get</a:t>
            </a:r>
            <a:r>
              <a:rPr lang="es-ES" dirty="0"/>
              <a:t>('http://localhost:4200/');</a:t>
            </a:r>
          </a:p>
          <a:p>
            <a:pPr marL="0" indent="0">
              <a:buNone/>
            </a:pPr>
            <a:r>
              <a:rPr lang="es-ES" dirty="0"/>
              <a:t>    </a:t>
            </a:r>
            <a:r>
              <a:rPr lang="es-ES" dirty="0" err="1"/>
              <a:t>var</a:t>
            </a:r>
            <a:r>
              <a:rPr lang="es-ES" dirty="0"/>
              <a:t> </a:t>
            </a:r>
            <a:r>
              <a:rPr lang="es-ES" dirty="0" err="1"/>
              <a:t>txt</a:t>
            </a:r>
            <a:r>
              <a:rPr lang="es-ES" dirty="0"/>
              <a:t> = </a:t>
            </a:r>
            <a:r>
              <a:rPr lang="es-ES" dirty="0" err="1"/>
              <a:t>element</a:t>
            </a:r>
            <a:r>
              <a:rPr lang="es-ES" dirty="0"/>
              <a:t>(</a:t>
            </a:r>
            <a:r>
              <a:rPr lang="es-ES" dirty="0" err="1"/>
              <a:t>by.model</a:t>
            </a:r>
            <a:r>
              <a:rPr lang="es-ES" dirty="0"/>
              <a:t>('</a:t>
            </a:r>
            <a:r>
              <a:rPr lang="es-ES" dirty="0" err="1"/>
              <a:t>vm.nombre</a:t>
            </a:r>
            <a:r>
              <a:rPr lang="es-ES" dirty="0"/>
              <a:t>'));</a:t>
            </a:r>
          </a:p>
          <a:p>
            <a:pPr marL="0" indent="0">
              <a:buNone/>
            </a:pPr>
            <a:r>
              <a:rPr lang="es-ES" dirty="0"/>
              <a:t>    </a:t>
            </a:r>
            <a:r>
              <a:rPr lang="es-ES" dirty="0" err="1"/>
              <a:t>txt.clear</a:t>
            </a:r>
            <a:r>
              <a:rPr lang="es-ES" dirty="0"/>
              <a:t>();</a:t>
            </a:r>
          </a:p>
          <a:p>
            <a:pPr marL="0" indent="0">
              <a:buNone/>
            </a:pPr>
            <a:r>
              <a:rPr lang="es-ES" dirty="0"/>
              <a:t>    </a:t>
            </a:r>
            <a:r>
              <a:rPr lang="es-ES" dirty="0" err="1"/>
              <a:t>txt.sendKeys</a:t>
            </a:r>
            <a:r>
              <a:rPr lang="es-ES" dirty="0"/>
              <a:t>('Mundo');</a:t>
            </a:r>
          </a:p>
          <a:p>
            <a:pPr marL="0" indent="0">
              <a:buNone/>
            </a:pPr>
            <a:r>
              <a:rPr lang="es-ES" dirty="0"/>
              <a:t>    </a:t>
            </a:r>
            <a:r>
              <a:rPr lang="es-ES" dirty="0" err="1"/>
              <a:t>browser.sleep</a:t>
            </a:r>
            <a:r>
              <a:rPr lang="es-ES" dirty="0"/>
              <a:t>(5000);</a:t>
            </a:r>
          </a:p>
          <a:p>
            <a:pPr marL="0" indent="0">
              <a:buNone/>
            </a:pPr>
            <a:r>
              <a:rPr lang="es-ES" dirty="0"/>
              <a:t>    </a:t>
            </a:r>
            <a:r>
              <a:rPr lang="es-ES" dirty="0" err="1"/>
              <a:t>element</a:t>
            </a:r>
            <a:r>
              <a:rPr lang="es-ES" dirty="0"/>
              <a:t>(by.id('</a:t>
            </a:r>
            <a:r>
              <a:rPr lang="es-ES" dirty="0" err="1"/>
              <a:t>btnSaluda</a:t>
            </a:r>
            <a:r>
              <a:rPr lang="es-ES" dirty="0"/>
              <a:t>')).</a:t>
            </a:r>
            <a:r>
              <a:rPr lang="es-ES" dirty="0" err="1"/>
              <a:t>click</a:t>
            </a:r>
            <a:r>
              <a:rPr lang="es-ES" dirty="0"/>
              <a:t>();</a:t>
            </a:r>
          </a:p>
          <a:p>
            <a:pPr marL="0" indent="0">
              <a:buNone/>
            </a:pPr>
            <a:r>
              <a:rPr lang="es-ES" dirty="0"/>
              <a:t>    </a:t>
            </a:r>
            <a:r>
              <a:rPr lang="es-ES" dirty="0" err="1"/>
              <a:t>expect</a:t>
            </a:r>
            <a:r>
              <a:rPr lang="es-ES" dirty="0"/>
              <a:t>(</a:t>
            </a:r>
            <a:r>
              <a:rPr lang="es-ES" dirty="0" err="1"/>
              <a:t>element</a:t>
            </a:r>
            <a:r>
              <a:rPr lang="es-ES" dirty="0"/>
              <a:t>(</a:t>
            </a:r>
            <a:r>
              <a:rPr lang="es-ES" dirty="0" err="1"/>
              <a:t>by.binding</a:t>
            </a:r>
            <a:r>
              <a:rPr lang="es-ES" dirty="0"/>
              <a:t>('vm.msg')).</a:t>
            </a:r>
            <a:r>
              <a:rPr lang="es-ES" dirty="0" err="1"/>
              <a:t>getText</a:t>
            </a:r>
            <a:r>
              <a:rPr lang="es-ES" dirty="0"/>
              <a:t>()).</a:t>
            </a:r>
          </a:p>
          <a:p>
            <a:pPr marL="0" indent="0">
              <a:buNone/>
            </a:pPr>
            <a:r>
              <a:rPr lang="es-ES" dirty="0"/>
              <a:t>        </a:t>
            </a:r>
            <a:r>
              <a:rPr lang="es-ES" dirty="0" err="1"/>
              <a:t>toEqual</a:t>
            </a:r>
            <a:r>
              <a:rPr lang="es-ES" dirty="0"/>
              <a:t>('Hola Mundo'); </a:t>
            </a:r>
          </a:p>
          <a:p>
            <a:pPr marL="0" indent="0">
              <a:buNone/>
            </a:pPr>
            <a:r>
              <a:rPr lang="es-ES" dirty="0"/>
              <a:t>    </a:t>
            </a:r>
            <a:r>
              <a:rPr lang="es-ES" dirty="0" err="1"/>
              <a:t>browser.sleep</a:t>
            </a:r>
            <a:r>
              <a:rPr lang="es-ES" dirty="0"/>
              <a:t>(5000);</a:t>
            </a:r>
          </a:p>
          <a:p>
            <a:pPr marL="0" indent="0">
              <a:buNone/>
            </a:pPr>
            <a:r>
              <a:rPr lang="es-ES" dirty="0"/>
              <a:t>  });</a:t>
            </a:r>
          </a:p>
          <a:p>
            <a:pPr marL="0" indent="0">
              <a:buNone/>
            </a:pPr>
            <a:r>
              <a:rPr lang="es-ES" dirty="0"/>
              <a:t>});</a:t>
            </a:r>
          </a:p>
          <a:p>
            <a:pPr marL="0" indent="0">
              <a:buNone/>
            </a:pPr>
            <a:endParaRPr lang="es-ES" dirty="0"/>
          </a:p>
        </p:txBody>
      </p:sp>
    </p:spTree>
    <p:extLst>
      <p:ext uri="{BB962C8B-B14F-4D97-AF65-F5344CB8AC3E}">
        <p14:creationId xmlns:p14="http://schemas.microsoft.com/office/powerpoint/2010/main" val="89098931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endParaRPr lang="es-ES" dirty="0"/>
          </a:p>
        </p:txBody>
      </p:sp>
      <p:sp>
        <p:nvSpPr>
          <p:cNvPr id="3" name="Marcador de contenido 2"/>
          <p:cNvSpPr>
            <a:spLocks noGrp="1"/>
          </p:cNvSpPr>
          <p:nvPr>
            <p:ph idx="1"/>
          </p:nvPr>
        </p:nvSpPr>
        <p:spPr/>
        <p:txBody>
          <a:bodyPr>
            <a:normAutofit fontScale="55000" lnSpcReduction="20000"/>
          </a:bodyPr>
          <a:lstStyle/>
          <a:p>
            <a:r>
              <a:rPr lang="es-ES" dirty="0"/>
              <a:t>El </a:t>
            </a:r>
            <a:r>
              <a:rPr lang="es-ES" dirty="0" err="1"/>
              <a:t>Selenium</a:t>
            </a:r>
            <a:r>
              <a:rPr lang="es-ES" dirty="0"/>
              <a:t> es un conjunto de herramientas para automatizar los navegadores web, robot que simula la interacción del usuario con el navegador, originalmente pensado como entorno de pruebas de software para aplicaciones basadas en la web. </a:t>
            </a:r>
          </a:p>
          <a:p>
            <a:r>
              <a:rPr lang="es-ES" dirty="0"/>
              <a:t>Como principales herramientas </a:t>
            </a:r>
            <a:r>
              <a:rPr lang="es-ES" dirty="0" err="1"/>
              <a:t>Selenium</a:t>
            </a:r>
            <a:r>
              <a:rPr lang="es-ES" dirty="0"/>
              <a:t> cuenta con:</a:t>
            </a:r>
          </a:p>
          <a:p>
            <a:pPr lvl="1"/>
            <a:r>
              <a:rPr lang="es-ES" sz="2900" dirty="0" err="1"/>
              <a:t>Selenium</a:t>
            </a:r>
            <a:r>
              <a:rPr lang="es-ES" sz="2900" dirty="0"/>
              <a:t> IDE: una herramienta para grabar y reproducir secuencias de acciones con el navegador que permite crear pruebas sin usar un lenguaje de scripting para pruebas. </a:t>
            </a:r>
          </a:p>
          <a:p>
            <a:pPr lvl="1"/>
            <a:r>
              <a:rPr lang="es-ES" sz="2900" dirty="0" err="1"/>
              <a:t>Selenium</a:t>
            </a:r>
            <a:r>
              <a:rPr lang="es-ES" sz="2900" dirty="0"/>
              <a:t> Core: API para escribir pruebas automatizadas y de regresión en un amplio número de lenguajes de programación populares incluyendo Java, C#, Ruby, </a:t>
            </a:r>
            <a:r>
              <a:rPr lang="es-ES" sz="2900" dirty="0" err="1"/>
              <a:t>Groovy</a:t>
            </a:r>
            <a:r>
              <a:rPr lang="es-ES" sz="2900" dirty="0"/>
              <a:t>, Perl, </a:t>
            </a:r>
            <a:r>
              <a:rPr lang="es-ES" sz="2900" dirty="0" err="1"/>
              <a:t>Php</a:t>
            </a:r>
            <a:r>
              <a:rPr lang="es-ES" sz="2900" dirty="0"/>
              <a:t> y Python. </a:t>
            </a:r>
          </a:p>
          <a:p>
            <a:pPr lvl="1"/>
            <a:r>
              <a:rPr lang="es-ES" sz="2900" dirty="0" err="1"/>
              <a:t>WebDriver</a:t>
            </a:r>
            <a:r>
              <a:rPr lang="es-ES" sz="2900" dirty="0"/>
              <a:t>: interfaces que permite ejecutar las pruebas de forma nativa usando la mayoría de los navegadores web modernos en diferentes sistemas operativos como Windows, Linux y OSX.</a:t>
            </a:r>
          </a:p>
          <a:p>
            <a:pPr lvl="1"/>
            <a:r>
              <a:rPr lang="es-ES" sz="2900" dirty="0" err="1"/>
              <a:t>Selenium</a:t>
            </a:r>
            <a:r>
              <a:rPr lang="es-ES" sz="2900" dirty="0"/>
              <a:t> </a:t>
            </a:r>
            <a:r>
              <a:rPr lang="es-ES" sz="2900" dirty="0" err="1"/>
              <a:t>Grid</a:t>
            </a:r>
            <a:r>
              <a:rPr lang="es-ES" sz="2900" dirty="0"/>
              <a:t>: Permite ejecutar muchas pruebas de un mismo grupo en paralelo o pruebas en múltiples entornos. Tiene la ventaja que un conjunto de pruebas muy grande puede dividirse en varias maquinas remotas para una ejecución más rápida o si se necesitan repetir las mismas pruebas en múltiples entornos. </a:t>
            </a:r>
          </a:p>
          <a:p>
            <a:endParaRPr lang="es-ES" dirty="0"/>
          </a:p>
          <a:p>
            <a:endParaRPr lang="es-ES" dirty="0"/>
          </a:p>
          <a:p>
            <a:endParaRPr lang="es-ES" dirty="0"/>
          </a:p>
        </p:txBody>
      </p:sp>
    </p:spTree>
    <p:extLst>
      <p:ext uri="{BB962C8B-B14F-4D97-AF65-F5344CB8AC3E}">
        <p14:creationId xmlns:p14="http://schemas.microsoft.com/office/powerpoint/2010/main" val="195695256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r>
              <a:rPr lang="es-ES" dirty="0"/>
              <a:t> IDE</a:t>
            </a:r>
          </a:p>
        </p:txBody>
      </p:sp>
      <p:sp>
        <p:nvSpPr>
          <p:cNvPr id="3" name="Marcador de contenido 2"/>
          <p:cNvSpPr>
            <a:spLocks noGrp="1"/>
          </p:cNvSpPr>
          <p:nvPr>
            <p:ph idx="1"/>
          </p:nvPr>
        </p:nvSpPr>
        <p:spPr/>
        <p:txBody>
          <a:bodyPr>
            <a:normAutofit fontScale="55000" lnSpcReduction="20000"/>
          </a:bodyPr>
          <a:lstStyle/>
          <a:p>
            <a:r>
              <a:rPr lang="es-ES" dirty="0"/>
              <a:t>Es el entorno de desarrollo integrado para pruebas con </a:t>
            </a:r>
            <a:r>
              <a:rPr lang="es-ES" dirty="0" err="1"/>
              <a:t>Selenium</a:t>
            </a:r>
            <a:r>
              <a:rPr lang="es-ES" dirty="0"/>
              <a:t> que permite grabar, editar y depurar fácilmente las pruebas. </a:t>
            </a:r>
          </a:p>
          <a:p>
            <a:r>
              <a:rPr lang="es-ES" dirty="0"/>
              <a:t>Solo está disponible como una extensión de Firefox y Chrome.</a:t>
            </a:r>
          </a:p>
          <a:p>
            <a:r>
              <a:rPr lang="es-ES" dirty="0"/>
              <a:t>Se pueden desarrollar automáticamente scripts al crear una grabación y de esa manera se puede editar manualmente con sentencias y comandos para que la reproducción de nuestra grabación sea correcta</a:t>
            </a:r>
          </a:p>
          <a:p>
            <a:r>
              <a:rPr lang="es-ES" dirty="0"/>
              <a:t>Los scripts se generan en un lenguaje de scripting especial para </a:t>
            </a:r>
            <a:r>
              <a:rPr lang="es-ES" dirty="0" err="1"/>
              <a:t>Selenium</a:t>
            </a:r>
            <a:r>
              <a:rPr lang="es-ES" dirty="0"/>
              <a:t> a menudo denominado </a:t>
            </a:r>
            <a:r>
              <a:rPr lang="es-ES" dirty="0" err="1"/>
              <a:t>Selanese</a:t>
            </a:r>
            <a:r>
              <a:rPr lang="es-ES" dirty="0"/>
              <a:t>. </a:t>
            </a:r>
          </a:p>
          <a:p>
            <a:r>
              <a:rPr lang="es-ES" dirty="0" err="1"/>
              <a:t>Selanese</a:t>
            </a:r>
            <a:r>
              <a:rPr lang="es-ES" dirty="0"/>
              <a:t> provee comandos que dicen al </a:t>
            </a:r>
            <a:r>
              <a:rPr lang="es-ES" dirty="0" err="1"/>
              <a:t>Selenium</a:t>
            </a:r>
            <a:r>
              <a:rPr lang="es-ES" dirty="0"/>
              <a:t> que hacer y pueden ser:</a:t>
            </a:r>
          </a:p>
          <a:p>
            <a:pPr lvl="1"/>
            <a:r>
              <a:rPr lang="es-ES" b="1" dirty="0"/>
              <a:t>Acciones</a:t>
            </a:r>
            <a:r>
              <a:rPr lang="es-ES" dirty="0"/>
              <a:t>: son comandos que generalmente manipulan el estado de la aplicación, ejecutan acciones sobre objetos del navegador, como hacer </a:t>
            </a:r>
            <a:r>
              <a:rPr lang="es-ES" dirty="0" err="1"/>
              <a:t>click</a:t>
            </a:r>
            <a:r>
              <a:rPr lang="es-ES" dirty="0"/>
              <a:t> en un enlace, escribir en cajas de texto o seleccionar de una lista de opciones. Muchas acciones pueden ser llamadas con el sufijo "</a:t>
            </a:r>
            <a:r>
              <a:rPr lang="es-ES" dirty="0" err="1"/>
              <a:t>AndWait</a:t>
            </a:r>
            <a:r>
              <a:rPr lang="es-ES" dirty="0"/>
              <a:t>“ que indica la acción hará que el navegador realice una llamada al servidor y que se debe esperar a una nueva página se cargue.</a:t>
            </a:r>
          </a:p>
          <a:p>
            <a:pPr lvl="1"/>
            <a:r>
              <a:rPr lang="es-ES" b="1" dirty="0"/>
              <a:t>Descriptores de acceso</a:t>
            </a:r>
            <a:r>
              <a:rPr lang="es-ES" dirty="0"/>
              <a:t>: examinan el estado de la página y almacenan los resultados en variables.</a:t>
            </a:r>
          </a:p>
          <a:p>
            <a:pPr lvl="1"/>
            <a:r>
              <a:rPr lang="es-ES" b="1" dirty="0"/>
              <a:t>Aserciones</a:t>
            </a:r>
            <a:r>
              <a:rPr lang="es-ES" dirty="0"/>
              <a:t>: son como descriptores de acceso, pero las muestras confirman que el estado de la solicitud se ajusta a lo que se esperaba, verifican la presencia de un texto en particular o la existencia de elementos.</a:t>
            </a:r>
          </a:p>
          <a:p>
            <a:pPr marL="0" indent="0">
              <a:buNone/>
            </a:pPr>
            <a:endParaRPr lang="es-ES" dirty="0"/>
          </a:p>
        </p:txBody>
      </p:sp>
    </p:spTree>
    <p:extLst>
      <p:ext uri="{BB962C8B-B14F-4D97-AF65-F5344CB8AC3E}">
        <p14:creationId xmlns:p14="http://schemas.microsoft.com/office/powerpoint/2010/main" val="57153579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r>
              <a:rPr lang="es-ES" dirty="0"/>
              <a:t> IDE</a:t>
            </a:r>
          </a:p>
        </p:txBody>
      </p:sp>
      <p:sp>
        <p:nvSpPr>
          <p:cNvPr id="3" name="Marcador de contenido 2"/>
          <p:cNvSpPr>
            <a:spLocks noGrp="1"/>
          </p:cNvSpPr>
          <p:nvPr>
            <p:ph idx="1"/>
          </p:nvPr>
        </p:nvSpPr>
        <p:spPr/>
        <p:txBody>
          <a:bodyPr>
            <a:normAutofit fontScale="77500" lnSpcReduction="20000"/>
          </a:bodyPr>
          <a:lstStyle/>
          <a:p>
            <a:r>
              <a:rPr lang="es-ES" dirty="0"/>
              <a:t>Dispone de una selección inteligente de campos usando ID, nombre, </a:t>
            </a:r>
            <a:r>
              <a:rPr lang="es-ES" dirty="0" err="1"/>
              <a:t>Xpath</a:t>
            </a:r>
            <a:r>
              <a:rPr lang="es-ES" dirty="0"/>
              <a:t> o DOM según se necesite.</a:t>
            </a:r>
          </a:p>
          <a:p>
            <a:r>
              <a:rPr lang="es-ES" dirty="0"/>
              <a:t>Para la depuración permite la configuración de los puntos de interrupción, iniciar y detener la ejecución de un caso de prueba desde cualquier punto dentro del caso de prueba e inspeccionar la forma en el caso de prueba se comporta en ese punto.</a:t>
            </a:r>
          </a:p>
          <a:p>
            <a:r>
              <a:rPr lang="es-ES" strike="sngStrike" dirty="0"/>
              <a:t>Permite exportar los casos de prueba a Java, C# y Ruby, actuando como embriones en la creación de los casos de prueba para </a:t>
            </a:r>
            <a:r>
              <a:rPr lang="es-ES" strike="sngStrike" dirty="0" err="1"/>
              <a:t>WebDriver</a:t>
            </a:r>
            <a:r>
              <a:rPr lang="es-ES" strike="sngStrike" dirty="0"/>
              <a:t>.</a:t>
            </a:r>
          </a:p>
          <a:p>
            <a:r>
              <a:rPr lang="es-ES" dirty="0" err="1"/>
              <a:t>Selenium</a:t>
            </a:r>
            <a:r>
              <a:rPr lang="es-ES" dirty="0"/>
              <a:t> IDE dispone de un amplio conjunto de extensiones adicionales que ayudan o simplifican la elaboración de los casos de pruebas.</a:t>
            </a:r>
          </a:p>
        </p:txBody>
      </p:sp>
    </p:spTree>
    <p:extLst>
      <p:ext uri="{BB962C8B-B14F-4D97-AF65-F5344CB8AC3E}">
        <p14:creationId xmlns:p14="http://schemas.microsoft.com/office/powerpoint/2010/main" val="5794290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Localizadores</a:t>
            </a:r>
          </a:p>
        </p:txBody>
      </p:sp>
      <p:sp>
        <p:nvSpPr>
          <p:cNvPr id="3" name="Marcador de contenido 2"/>
          <p:cNvSpPr>
            <a:spLocks noGrp="1"/>
          </p:cNvSpPr>
          <p:nvPr>
            <p:ph idx="1"/>
          </p:nvPr>
        </p:nvSpPr>
        <p:spPr/>
        <p:txBody>
          <a:bodyPr>
            <a:normAutofit fontScale="92500" lnSpcReduction="20000"/>
          </a:bodyPr>
          <a:lstStyle/>
          <a:p>
            <a:r>
              <a:rPr lang="es-ES" dirty="0"/>
              <a:t>Localizar por </a:t>
            </a:r>
            <a:r>
              <a:rPr lang="en-US" dirty="0"/>
              <a:t>Id:</a:t>
            </a:r>
          </a:p>
          <a:p>
            <a:pPr lvl="1"/>
            <a:r>
              <a:rPr lang="en-US" dirty="0"/>
              <a:t>id=</a:t>
            </a:r>
            <a:r>
              <a:rPr lang="en-US" dirty="0" err="1"/>
              <a:t>loginForm</a:t>
            </a:r>
            <a:endParaRPr lang="en-US" dirty="0"/>
          </a:p>
          <a:p>
            <a:r>
              <a:rPr lang="es-ES" dirty="0"/>
              <a:t>Localizar por </a:t>
            </a:r>
            <a:r>
              <a:rPr lang="en-US" dirty="0"/>
              <a:t>Name</a:t>
            </a:r>
          </a:p>
          <a:p>
            <a:pPr lvl="1"/>
            <a:r>
              <a:rPr lang="en-US" dirty="0"/>
              <a:t>name=username</a:t>
            </a:r>
          </a:p>
          <a:p>
            <a:r>
              <a:rPr lang="es-ES" dirty="0"/>
              <a:t>Localizar por </a:t>
            </a:r>
            <a:r>
              <a:rPr lang="en-US" dirty="0"/>
              <a:t>XPath</a:t>
            </a:r>
          </a:p>
          <a:p>
            <a:pPr lvl="1"/>
            <a:r>
              <a:rPr lang="en-US" dirty="0" err="1"/>
              <a:t>xpath</a:t>
            </a:r>
            <a:r>
              <a:rPr lang="en-US" dirty="0"/>
              <a:t>=//form[@id='</a:t>
            </a:r>
            <a:r>
              <a:rPr lang="en-US" dirty="0" err="1"/>
              <a:t>loginForm</a:t>
            </a:r>
            <a:r>
              <a:rPr lang="en-US" dirty="0"/>
              <a:t>']</a:t>
            </a:r>
          </a:p>
          <a:p>
            <a:r>
              <a:rPr lang="es-ES" dirty="0"/>
              <a:t>Localizar por el texto en los hipervínculos</a:t>
            </a:r>
            <a:endParaRPr lang="en-US" dirty="0"/>
          </a:p>
          <a:p>
            <a:pPr lvl="1"/>
            <a:r>
              <a:rPr lang="en-US" dirty="0"/>
              <a:t>link=Continue</a:t>
            </a:r>
          </a:p>
          <a:p>
            <a:r>
              <a:rPr lang="es-ES" dirty="0"/>
              <a:t>Localizar por </a:t>
            </a:r>
            <a:r>
              <a:rPr lang="en-US" dirty="0"/>
              <a:t>CSS</a:t>
            </a:r>
          </a:p>
          <a:p>
            <a:pPr lvl="1"/>
            <a:r>
              <a:rPr lang="en-US" dirty="0" err="1"/>
              <a:t>css</a:t>
            </a:r>
            <a:r>
              <a:rPr lang="en-US" dirty="0"/>
              <a:t>=input[name="username"]</a:t>
            </a:r>
          </a:p>
          <a:p>
            <a:endParaRPr lang="en-US" dirty="0"/>
          </a:p>
        </p:txBody>
      </p:sp>
    </p:spTree>
    <p:extLst>
      <p:ext uri="{BB962C8B-B14F-4D97-AF65-F5344CB8AC3E}">
        <p14:creationId xmlns:p14="http://schemas.microsoft.com/office/powerpoint/2010/main" val="2660785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Sintaxis ampliada (ES6)</a:t>
            </a:r>
          </a:p>
        </p:txBody>
      </p:sp>
      <p:sp>
        <p:nvSpPr>
          <p:cNvPr id="3" name="Marcador de contenido 2"/>
          <p:cNvSpPr>
            <a:spLocks noGrp="1"/>
          </p:cNvSpPr>
          <p:nvPr>
            <p:ph idx="1"/>
          </p:nvPr>
        </p:nvSpPr>
        <p:spPr/>
        <p:txBody>
          <a:bodyPr>
            <a:normAutofit fontScale="62500" lnSpcReduction="20000"/>
          </a:bodyPr>
          <a:lstStyle/>
          <a:p>
            <a:r>
              <a:rPr lang="es-ES" dirty="0"/>
              <a:t>Cadenas (Interpolación y múltiples líneas)</a:t>
            </a:r>
          </a:p>
          <a:p>
            <a:pPr marL="457200" lvl="1" indent="0">
              <a:buNone/>
            </a:pPr>
            <a:r>
              <a:rPr lang="es-ES" dirty="0" err="1"/>
              <a:t>let</a:t>
            </a:r>
            <a:r>
              <a:rPr lang="es-ES" dirty="0"/>
              <a:t> </a:t>
            </a:r>
            <a:r>
              <a:rPr lang="es-ES" dirty="0" err="1"/>
              <a:t>msg</a:t>
            </a:r>
            <a:r>
              <a:rPr lang="es-ES" dirty="0"/>
              <a:t> = `El precio de ${producto} es</a:t>
            </a:r>
          </a:p>
          <a:p>
            <a:pPr marL="457200" lvl="1" indent="0">
              <a:buNone/>
            </a:pPr>
            <a:r>
              <a:rPr lang="es-ES" dirty="0"/>
              <a:t>   de ${unidades * precio} euros`;</a:t>
            </a:r>
          </a:p>
          <a:p>
            <a:r>
              <a:rPr lang="es-ES" dirty="0"/>
              <a:t>Bucle </a:t>
            </a:r>
            <a:r>
              <a:rPr lang="es-ES" dirty="0" err="1"/>
              <a:t>foreach</a:t>
            </a:r>
            <a:r>
              <a:rPr lang="es-ES" dirty="0"/>
              <a:t>:</a:t>
            </a:r>
          </a:p>
          <a:p>
            <a:pPr marL="457200" lvl="1" indent="0">
              <a:buNone/>
            </a:pPr>
            <a:r>
              <a:rPr lang="es-ES" dirty="0" err="1"/>
              <a:t>for</a:t>
            </a:r>
            <a:r>
              <a:rPr lang="es-ES" dirty="0"/>
              <a:t> (</a:t>
            </a:r>
            <a:r>
              <a:rPr lang="es-ES" dirty="0" err="1"/>
              <a:t>var</a:t>
            </a:r>
            <a:r>
              <a:rPr lang="es-ES" dirty="0"/>
              <a:t> i of [10, 20, 30) { </a:t>
            </a:r>
            <a:r>
              <a:rPr lang="es-ES" dirty="0" err="1"/>
              <a:t>window.alert</a:t>
            </a:r>
            <a:r>
              <a:rPr lang="es-ES" dirty="0"/>
              <a:t>(i); }</a:t>
            </a:r>
          </a:p>
          <a:p>
            <a:r>
              <a:rPr lang="es-ES" dirty="0" err="1"/>
              <a:t>Destructing</a:t>
            </a:r>
            <a:endParaRPr lang="es-ES" dirty="0"/>
          </a:p>
          <a:p>
            <a:pPr marL="457200" lvl="1" indent="0">
              <a:buNone/>
            </a:pPr>
            <a:r>
              <a:rPr lang="es-ES" dirty="0" err="1"/>
              <a:t>let</a:t>
            </a:r>
            <a:r>
              <a:rPr lang="es-ES" dirty="0"/>
              <a:t> x = 1;</a:t>
            </a:r>
          </a:p>
          <a:p>
            <a:pPr marL="457200" lvl="1" indent="0">
              <a:buNone/>
            </a:pPr>
            <a:r>
              <a:rPr lang="es-ES" dirty="0" err="1"/>
              <a:t>let</a:t>
            </a:r>
            <a:r>
              <a:rPr lang="es-ES" dirty="0"/>
              <a:t> y = 2;</a:t>
            </a:r>
          </a:p>
          <a:p>
            <a:pPr marL="457200" lvl="1" indent="0">
              <a:buNone/>
            </a:pPr>
            <a:r>
              <a:rPr lang="es-ES" dirty="0"/>
              <a:t>[x, y] = [y, x];</a:t>
            </a:r>
          </a:p>
          <a:p>
            <a:pPr marL="2228850" lvl="5" indent="0">
              <a:buNone/>
            </a:pPr>
            <a:endParaRPr lang="es-ES" dirty="0"/>
          </a:p>
          <a:p>
            <a:pPr marL="457200" lvl="1" indent="0">
              <a:buNone/>
            </a:pPr>
            <a:r>
              <a:rPr lang="es-ES" dirty="0" err="1"/>
              <a:t>let</a:t>
            </a:r>
            <a:r>
              <a:rPr lang="es-ES" dirty="0"/>
              <a:t> </a:t>
            </a:r>
            <a:r>
              <a:rPr lang="es-ES" dirty="0" err="1"/>
              <a:t>point</a:t>
            </a:r>
            <a:r>
              <a:rPr lang="es-ES" dirty="0"/>
              <a:t> = {x: 1, y: 2};</a:t>
            </a:r>
          </a:p>
          <a:p>
            <a:pPr marL="457200" lvl="1" indent="0">
              <a:buNone/>
            </a:pPr>
            <a:r>
              <a:rPr lang="es-ES" dirty="0"/>
              <a:t>{x, y} = </a:t>
            </a:r>
            <a:r>
              <a:rPr lang="es-ES" dirty="0" err="1"/>
              <a:t>point</a:t>
            </a:r>
            <a:r>
              <a:rPr lang="es-ES" dirty="0"/>
              <a:t>;</a:t>
            </a:r>
          </a:p>
          <a:p>
            <a:r>
              <a:rPr lang="es-ES" dirty="0"/>
              <a:t>Auto nombrado:</a:t>
            </a:r>
          </a:p>
          <a:p>
            <a:pPr marL="457200" lvl="1" indent="0">
              <a:buNone/>
            </a:pPr>
            <a:r>
              <a:rPr lang="es-ES" dirty="0" err="1"/>
              <a:t>let</a:t>
            </a:r>
            <a:r>
              <a:rPr lang="es-ES" dirty="0"/>
              <a:t> x = 1;</a:t>
            </a:r>
          </a:p>
          <a:p>
            <a:pPr marL="457200" lvl="1" indent="0">
              <a:buNone/>
            </a:pPr>
            <a:r>
              <a:rPr lang="es-ES" dirty="0" err="1"/>
              <a:t>let</a:t>
            </a:r>
            <a:r>
              <a:rPr lang="es-ES" dirty="0"/>
              <a:t> y = 2;</a:t>
            </a:r>
          </a:p>
          <a:p>
            <a:pPr marL="457200" lvl="1" indent="0">
              <a:buNone/>
            </a:pPr>
            <a:r>
              <a:rPr lang="es-ES" dirty="0" err="1"/>
              <a:t>let</a:t>
            </a:r>
            <a:r>
              <a:rPr lang="es-ES" dirty="0"/>
              <a:t> </a:t>
            </a:r>
            <a:r>
              <a:rPr lang="es-ES" dirty="0" err="1"/>
              <a:t>point</a:t>
            </a:r>
            <a:r>
              <a:rPr lang="es-ES" dirty="0"/>
              <a:t> = {x, y}; // {x: x, y: y}</a:t>
            </a:r>
          </a:p>
          <a:p>
            <a:endParaRPr lang="es-ES" dirty="0"/>
          </a:p>
          <a:p>
            <a:endParaRPr lang="es-ES" dirty="0"/>
          </a:p>
        </p:txBody>
      </p:sp>
    </p:spTree>
    <p:extLst>
      <p:ext uri="{BB962C8B-B14F-4D97-AF65-F5344CB8AC3E}">
        <p14:creationId xmlns:p14="http://schemas.microsoft.com/office/powerpoint/2010/main" val="429047155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Variables</a:t>
            </a:r>
          </a:p>
        </p:txBody>
      </p:sp>
      <p:sp>
        <p:nvSpPr>
          <p:cNvPr id="3" name="Marcador de contenido 2"/>
          <p:cNvSpPr>
            <a:spLocks noGrp="1"/>
          </p:cNvSpPr>
          <p:nvPr>
            <p:ph idx="1"/>
          </p:nvPr>
        </p:nvSpPr>
        <p:spPr/>
        <p:txBody>
          <a:bodyPr>
            <a:normAutofit fontScale="77500" lnSpcReduction="20000"/>
          </a:bodyPr>
          <a:lstStyle/>
          <a:p>
            <a:r>
              <a:rPr lang="es-ES" dirty="0"/>
              <a:t>Se puede usar variable en </a:t>
            </a:r>
            <a:r>
              <a:rPr lang="es-ES" dirty="0" err="1"/>
              <a:t>Selenium</a:t>
            </a:r>
            <a:r>
              <a:rPr lang="es-ES" dirty="0"/>
              <a:t> para almacenar constantes al principio de un script. Además, cuando se combina con un diseño de prueba controlado por datos, las variables de </a:t>
            </a:r>
            <a:r>
              <a:rPr lang="es-ES" dirty="0" err="1"/>
              <a:t>Selenium</a:t>
            </a:r>
            <a:r>
              <a:rPr lang="es-ES" dirty="0"/>
              <a:t> se pueden usar para almacenar valores pasados ​​a la prueba desde la línea de comandos, desde otro programa o desde un archivo.</a:t>
            </a:r>
          </a:p>
          <a:p>
            <a:pPr lvl="1"/>
            <a:r>
              <a:rPr lang="es-ES" dirty="0"/>
              <a:t>store </a:t>
            </a:r>
            <a:r>
              <a:rPr lang="es-ES" dirty="0" err="1"/>
              <a:t>target:valor</a:t>
            </a:r>
            <a:r>
              <a:rPr lang="es-ES" dirty="0"/>
              <a:t> </a:t>
            </a:r>
            <a:r>
              <a:rPr lang="es-ES" dirty="0" err="1"/>
              <a:t>value:varName</a:t>
            </a:r>
            <a:endParaRPr lang="es-ES" dirty="0"/>
          </a:p>
          <a:p>
            <a:r>
              <a:rPr lang="es-ES" dirty="0"/>
              <a:t>Para acceder al valor de una variable:</a:t>
            </a:r>
          </a:p>
          <a:p>
            <a:pPr lvl="1"/>
            <a:r>
              <a:rPr lang="es-ES" dirty="0"/>
              <a:t>${</a:t>
            </a:r>
            <a:r>
              <a:rPr lang="es-ES" dirty="0" err="1"/>
              <a:t>userName</a:t>
            </a:r>
            <a:r>
              <a:rPr lang="es-ES" dirty="0"/>
              <a:t>}</a:t>
            </a:r>
          </a:p>
          <a:p>
            <a:r>
              <a:rPr lang="es-ES" dirty="0"/>
              <a:t>Hay métodos </a:t>
            </a:r>
            <a:r>
              <a:rPr lang="es-ES" dirty="0" err="1"/>
              <a:t>diponibles</a:t>
            </a:r>
            <a:r>
              <a:rPr lang="es-ES" dirty="0"/>
              <a:t> para recuperar información de la página y almacenarla en variables:</a:t>
            </a:r>
          </a:p>
          <a:p>
            <a:pPr lvl="1"/>
            <a:r>
              <a:rPr lang="en-US" dirty="0" err="1"/>
              <a:t>storeAttribute</a:t>
            </a:r>
            <a:r>
              <a:rPr lang="en-US" dirty="0"/>
              <a:t>, </a:t>
            </a:r>
            <a:r>
              <a:rPr lang="en-US" dirty="0" err="1"/>
              <a:t>storeText</a:t>
            </a:r>
            <a:r>
              <a:rPr lang="en-US" dirty="0"/>
              <a:t>, </a:t>
            </a:r>
            <a:r>
              <a:rPr lang="en-US" dirty="0" err="1"/>
              <a:t>storeValue</a:t>
            </a:r>
            <a:r>
              <a:rPr lang="en-US" dirty="0"/>
              <a:t>, </a:t>
            </a:r>
            <a:r>
              <a:rPr lang="en-US" dirty="0" err="1"/>
              <a:t>storeTitle</a:t>
            </a:r>
            <a:r>
              <a:rPr lang="en-US" dirty="0"/>
              <a:t>, </a:t>
            </a:r>
            <a:r>
              <a:rPr lang="en-US" dirty="0" err="1"/>
              <a:t>storeXpathCount</a:t>
            </a:r>
            <a:endParaRPr lang="es-ES" dirty="0"/>
          </a:p>
          <a:p>
            <a:endParaRPr lang="es-ES" dirty="0"/>
          </a:p>
        </p:txBody>
      </p:sp>
    </p:spTree>
    <p:extLst>
      <p:ext uri="{BB962C8B-B14F-4D97-AF65-F5344CB8AC3E}">
        <p14:creationId xmlns:p14="http://schemas.microsoft.com/office/powerpoint/2010/main" val="10121101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Afirmar y Verificar</a:t>
            </a:r>
          </a:p>
        </p:txBody>
      </p:sp>
      <p:sp>
        <p:nvSpPr>
          <p:cNvPr id="3" name="Marcador de contenido 2"/>
          <p:cNvSpPr>
            <a:spLocks noGrp="1"/>
          </p:cNvSpPr>
          <p:nvPr>
            <p:ph idx="1"/>
          </p:nvPr>
        </p:nvSpPr>
        <p:spPr>
          <a:xfrm>
            <a:off x="457200" y="1600200"/>
            <a:ext cx="8229600" cy="4781128"/>
          </a:xfrm>
        </p:spPr>
        <p:txBody>
          <a:bodyPr>
            <a:normAutofit fontScale="55000" lnSpcReduction="20000"/>
          </a:bodyPr>
          <a:lstStyle/>
          <a:p>
            <a:r>
              <a:rPr lang="es-ES" dirty="0"/>
              <a:t>Una "afirmación" hará fallar la prueba y abortará el caso de prueba actual, mientras que una "verificación" hará fallar la prueba pero continuará ejecutando el caso de prueba.</a:t>
            </a:r>
          </a:p>
          <a:p>
            <a:pPr lvl="1"/>
            <a:r>
              <a:rPr lang="es-ES" dirty="0"/>
              <a:t>Tiene muy poco sentido para comprobar que el primer párrafo de la página sea el correcto si la prueba ya falló al comprobar que el navegador muestra la página esperada. Por otro lado, es posible que desee comprobar muchos atributos de una página sin abortar el caso de prueba al primer fallo, ya que esto permitirá revisar todas los fallos en la página y tomar la acción apropiada.</a:t>
            </a:r>
          </a:p>
          <a:p>
            <a:r>
              <a:rPr lang="es-ES" dirty="0" err="1"/>
              <a:t>Selenese</a:t>
            </a:r>
            <a:r>
              <a:rPr lang="es-ES" dirty="0"/>
              <a:t> permite múltiples formas de comprobar los elementos de la interfaz de usuario pero hay que decidir el métodos mas apropiado:</a:t>
            </a:r>
          </a:p>
          <a:p>
            <a:pPr lvl="1"/>
            <a:r>
              <a:rPr lang="es-ES" dirty="0"/>
              <a:t>¿Un elemento está presente en algún lugar de la página?</a:t>
            </a:r>
          </a:p>
          <a:p>
            <a:pPr lvl="1"/>
            <a:r>
              <a:rPr lang="es-ES" dirty="0"/>
              <a:t>¿El texto especificado está en algún lugar de la página?</a:t>
            </a:r>
          </a:p>
          <a:p>
            <a:pPr lvl="1"/>
            <a:r>
              <a:rPr lang="es-ES" dirty="0"/>
              <a:t>¿El texto especificado está en una ubicación específica en la página?</a:t>
            </a:r>
          </a:p>
          <a:p>
            <a:r>
              <a:rPr lang="es-ES" dirty="0"/>
              <a:t>Métodos:</a:t>
            </a:r>
          </a:p>
          <a:p>
            <a:pPr lvl="1"/>
            <a:r>
              <a:rPr lang="es-ES" dirty="0" err="1"/>
              <a:t>assert</a:t>
            </a:r>
            <a:r>
              <a:rPr lang="es-ES" dirty="0"/>
              <a:t>, </a:t>
            </a:r>
            <a:r>
              <a:rPr lang="es-ES" dirty="0" err="1"/>
              <a:t>assertAlert</a:t>
            </a:r>
            <a:r>
              <a:rPr lang="es-ES" dirty="0"/>
              <a:t>, </a:t>
            </a:r>
            <a:r>
              <a:rPr lang="es-ES" dirty="0" err="1"/>
              <a:t>assertChecked</a:t>
            </a:r>
            <a:r>
              <a:rPr lang="es-ES" dirty="0"/>
              <a:t>, </a:t>
            </a:r>
            <a:r>
              <a:rPr lang="es-ES" dirty="0" err="1"/>
              <a:t>assertNotChecked</a:t>
            </a:r>
            <a:r>
              <a:rPr lang="es-ES" dirty="0"/>
              <a:t>, </a:t>
            </a:r>
            <a:r>
              <a:rPr lang="es-ES" dirty="0" err="1"/>
              <a:t>assertConfirmation</a:t>
            </a:r>
            <a:r>
              <a:rPr lang="es-ES" dirty="0"/>
              <a:t>, </a:t>
            </a:r>
            <a:r>
              <a:rPr lang="es-ES" dirty="0" err="1"/>
              <a:t>assertEditable</a:t>
            </a:r>
            <a:r>
              <a:rPr lang="es-ES" dirty="0"/>
              <a:t>, </a:t>
            </a:r>
            <a:r>
              <a:rPr lang="es-ES" dirty="0" err="1"/>
              <a:t>assertNotEditable</a:t>
            </a:r>
            <a:r>
              <a:rPr lang="es-ES" dirty="0"/>
              <a:t>, </a:t>
            </a:r>
            <a:r>
              <a:rPr lang="es-ES" dirty="0" err="1"/>
              <a:t>assertElementPresent</a:t>
            </a:r>
            <a:r>
              <a:rPr lang="es-ES" dirty="0"/>
              <a:t>, </a:t>
            </a:r>
            <a:r>
              <a:rPr lang="es-ES" dirty="0" err="1"/>
              <a:t>assertElementNotPresent</a:t>
            </a:r>
            <a:r>
              <a:rPr lang="es-ES" dirty="0"/>
              <a:t>, </a:t>
            </a:r>
            <a:r>
              <a:rPr lang="es-ES" dirty="0" err="1"/>
              <a:t>assertPrompt</a:t>
            </a:r>
            <a:r>
              <a:rPr lang="es-ES" dirty="0"/>
              <a:t>, </a:t>
            </a:r>
            <a:r>
              <a:rPr lang="es-ES" dirty="0" err="1"/>
              <a:t>assertSelectedValue</a:t>
            </a:r>
            <a:r>
              <a:rPr lang="es-ES" dirty="0"/>
              <a:t>, </a:t>
            </a:r>
            <a:r>
              <a:rPr lang="es-ES" dirty="0" err="1"/>
              <a:t>assertNotSelectedValue</a:t>
            </a:r>
            <a:r>
              <a:rPr lang="es-ES" dirty="0"/>
              <a:t>, </a:t>
            </a:r>
            <a:r>
              <a:rPr lang="es-ES" dirty="0" err="1"/>
              <a:t>assertSelectedLabel</a:t>
            </a:r>
            <a:r>
              <a:rPr lang="es-ES" dirty="0"/>
              <a:t>, </a:t>
            </a:r>
            <a:r>
              <a:rPr lang="es-ES" dirty="0" err="1"/>
              <a:t>assertText</a:t>
            </a:r>
            <a:r>
              <a:rPr lang="es-ES" dirty="0"/>
              <a:t>, </a:t>
            </a:r>
            <a:r>
              <a:rPr lang="es-ES" dirty="0" err="1"/>
              <a:t>assertNotText</a:t>
            </a:r>
            <a:r>
              <a:rPr lang="es-ES" dirty="0"/>
              <a:t>, </a:t>
            </a:r>
            <a:r>
              <a:rPr lang="es-ES" dirty="0" err="1"/>
              <a:t>assertTitle</a:t>
            </a:r>
            <a:r>
              <a:rPr lang="es-ES" dirty="0"/>
              <a:t>, </a:t>
            </a:r>
            <a:r>
              <a:rPr lang="es-ES" dirty="0" err="1"/>
              <a:t>assertValue</a:t>
            </a:r>
            <a:endParaRPr lang="es-ES" dirty="0"/>
          </a:p>
          <a:p>
            <a:pPr lvl="1"/>
            <a:r>
              <a:rPr lang="es-ES" dirty="0" err="1"/>
              <a:t>verify</a:t>
            </a:r>
            <a:r>
              <a:rPr lang="es-ES" dirty="0"/>
              <a:t>, </a:t>
            </a:r>
            <a:r>
              <a:rPr lang="es-ES" dirty="0" err="1"/>
              <a:t>verifyChecked</a:t>
            </a:r>
            <a:r>
              <a:rPr lang="es-ES" dirty="0"/>
              <a:t>, </a:t>
            </a:r>
            <a:r>
              <a:rPr lang="es-ES" dirty="0" err="1"/>
              <a:t>verifyNotChecked</a:t>
            </a:r>
            <a:r>
              <a:rPr lang="es-ES" dirty="0"/>
              <a:t>, </a:t>
            </a:r>
            <a:r>
              <a:rPr lang="es-ES" dirty="0" err="1"/>
              <a:t>verifyEditable</a:t>
            </a:r>
            <a:r>
              <a:rPr lang="es-ES" dirty="0"/>
              <a:t>, </a:t>
            </a:r>
            <a:r>
              <a:rPr lang="es-ES" dirty="0" err="1"/>
              <a:t>verifyNotEditable</a:t>
            </a:r>
            <a:r>
              <a:rPr lang="es-ES" dirty="0"/>
              <a:t>, </a:t>
            </a:r>
            <a:r>
              <a:rPr lang="es-ES" dirty="0" err="1"/>
              <a:t>verifyElementPresent</a:t>
            </a:r>
            <a:r>
              <a:rPr lang="es-ES" dirty="0"/>
              <a:t>, </a:t>
            </a:r>
            <a:r>
              <a:rPr lang="es-ES" dirty="0" err="1"/>
              <a:t>verifyElementNotPresent</a:t>
            </a:r>
            <a:r>
              <a:rPr lang="es-ES" dirty="0"/>
              <a:t>, </a:t>
            </a:r>
            <a:r>
              <a:rPr lang="es-ES" dirty="0" err="1"/>
              <a:t>verifySelectedValue</a:t>
            </a:r>
            <a:r>
              <a:rPr lang="es-ES" dirty="0"/>
              <a:t>, </a:t>
            </a:r>
            <a:r>
              <a:rPr lang="es-ES" dirty="0" err="1"/>
              <a:t>verifyNotSelectedValue</a:t>
            </a:r>
            <a:r>
              <a:rPr lang="es-ES" dirty="0"/>
              <a:t>, </a:t>
            </a:r>
            <a:r>
              <a:rPr lang="es-ES" dirty="0" err="1"/>
              <a:t>verifyText</a:t>
            </a:r>
            <a:r>
              <a:rPr lang="es-ES" dirty="0"/>
              <a:t>, </a:t>
            </a:r>
            <a:r>
              <a:rPr lang="es-ES" dirty="0" err="1"/>
              <a:t>verifyNotText</a:t>
            </a:r>
            <a:r>
              <a:rPr lang="es-ES" dirty="0"/>
              <a:t>, </a:t>
            </a:r>
            <a:r>
              <a:rPr lang="es-ES" dirty="0" err="1"/>
              <a:t>verifyTitle</a:t>
            </a:r>
            <a:r>
              <a:rPr lang="es-ES" dirty="0"/>
              <a:t>, </a:t>
            </a:r>
            <a:r>
              <a:rPr lang="es-ES" dirty="0" err="1"/>
              <a:t>verifyValue</a:t>
            </a:r>
            <a:r>
              <a:rPr lang="es-ES" dirty="0"/>
              <a:t>, </a:t>
            </a:r>
            <a:r>
              <a:rPr lang="es-ES" dirty="0" err="1"/>
              <a:t>verifySelectedLabel</a:t>
            </a:r>
            <a:endParaRPr lang="es-ES" dirty="0"/>
          </a:p>
        </p:txBody>
      </p:sp>
    </p:spTree>
    <p:extLst>
      <p:ext uri="{BB962C8B-B14F-4D97-AF65-F5344CB8AC3E}">
        <p14:creationId xmlns:p14="http://schemas.microsoft.com/office/powerpoint/2010/main" val="73494983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WebDriver</a:t>
            </a:r>
            <a:endParaRPr lang="es-ES" dirty="0"/>
          </a:p>
        </p:txBody>
      </p:sp>
      <p:sp>
        <p:nvSpPr>
          <p:cNvPr id="3" name="Marcador de contenido 2"/>
          <p:cNvSpPr>
            <a:spLocks noGrp="1"/>
          </p:cNvSpPr>
          <p:nvPr>
            <p:ph idx="1"/>
          </p:nvPr>
        </p:nvSpPr>
        <p:spPr/>
        <p:txBody>
          <a:bodyPr>
            <a:normAutofit fontScale="40000" lnSpcReduction="20000"/>
          </a:bodyPr>
          <a:lstStyle/>
          <a:p>
            <a:pPr marL="0" indent="0">
              <a:buNone/>
            </a:pPr>
            <a:r>
              <a:rPr lang="es-ES" dirty="0"/>
              <a:t> @</a:t>
            </a:r>
            <a:r>
              <a:rPr lang="es-ES" dirty="0" err="1"/>
              <a:t>BeforeClass</a:t>
            </a:r>
            <a:endParaRPr lang="es-ES" dirty="0"/>
          </a:p>
          <a:p>
            <a:pPr marL="0" indent="0">
              <a:buNone/>
            </a:pPr>
            <a:r>
              <a:rPr lang="es-ES" dirty="0"/>
              <a:t>  </a:t>
            </a:r>
            <a:r>
              <a:rPr lang="es-ES" dirty="0" err="1"/>
              <a:t>public</a:t>
            </a:r>
            <a:r>
              <a:rPr lang="es-ES" dirty="0"/>
              <a:t> </a:t>
            </a:r>
            <a:r>
              <a:rPr lang="es-ES" dirty="0" err="1"/>
              <a:t>static</a:t>
            </a:r>
            <a:r>
              <a:rPr lang="es-ES" dirty="0"/>
              <a:t> </a:t>
            </a:r>
            <a:r>
              <a:rPr lang="es-ES" dirty="0" err="1"/>
              <a:t>void</a:t>
            </a:r>
            <a:r>
              <a:rPr lang="es-ES" dirty="0"/>
              <a:t> </a:t>
            </a:r>
            <a:r>
              <a:rPr lang="es-ES" dirty="0" err="1"/>
              <a:t>setUpClass</a:t>
            </a:r>
            <a:r>
              <a:rPr lang="es-ES" dirty="0"/>
              <a:t>() </a:t>
            </a:r>
            <a:r>
              <a:rPr lang="es-ES" dirty="0" err="1"/>
              <a:t>throws</a:t>
            </a:r>
            <a:r>
              <a:rPr lang="es-ES" dirty="0"/>
              <a:t> </a:t>
            </a:r>
            <a:r>
              <a:rPr lang="es-ES" dirty="0" err="1"/>
              <a:t>Exception</a:t>
            </a:r>
            <a:r>
              <a:rPr lang="es-ES" dirty="0"/>
              <a:t> {</a:t>
            </a:r>
          </a:p>
          <a:p>
            <a:pPr marL="0" indent="0">
              <a:buNone/>
            </a:pPr>
            <a:r>
              <a:rPr lang="es-ES" dirty="0"/>
              <a:t>	</a:t>
            </a:r>
            <a:r>
              <a:rPr lang="es-ES" dirty="0" err="1"/>
              <a:t>System.setProperty</a:t>
            </a:r>
            <a:r>
              <a:rPr lang="es-ES" dirty="0"/>
              <a:t>("</a:t>
            </a:r>
            <a:r>
              <a:rPr lang="es-ES" dirty="0" err="1"/>
              <a:t>webdriver.chrome.driver</a:t>
            </a:r>
            <a:r>
              <a:rPr lang="es-ES" dirty="0"/>
              <a:t>", "C:/Archivos/…/chromedriver.exe");</a:t>
            </a:r>
          </a:p>
          <a:p>
            <a:pPr marL="0" indent="0">
              <a:buNone/>
            </a:pPr>
            <a:r>
              <a:rPr lang="es-ES" dirty="0"/>
              <a:t>  }</a:t>
            </a:r>
          </a:p>
          <a:p>
            <a:pPr marL="0" indent="0">
              <a:buNone/>
            </a:pPr>
            <a:r>
              <a:rPr lang="es-ES" dirty="0"/>
              <a:t>  @</a:t>
            </a:r>
            <a:r>
              <a:rPr lang="es-ES" dirty="0" err="1"/>
              <a:t>Before</a:t>
            </a:r>
            <a:endParaRPr lang="es-ES" dirty="0"/>
          </a:p>
          <a:p>
            <a:pPr marL="0" indent="0">
              <a:buNone/>
            </a:pPr>
            <a:r>
              <a:rPr lang="es-ES" dirty="0"/>
              <a:t>  </a:t>
            </a:r>
            <a:r>
              <a:rPr lang="es-ES" dirty="0" err="1"/>
              <a:t>public</a:t>
            </a:r>
            <a:r>
              <a:rPr lang="es-ES" dirty="0"/>
              <a:t> </a:t>
            </a:r>
            <a:r>
              <a:rPr lang="es-ES" dirty="0" err="1"/>
              <a:t>void</a:t>
            </a:r>
            <a:r>
              <a:rPr lang="es-ES" dirty="0"/>
              <a:t> </a:t>
            </a:r>
            <a:r>
              <a:rPr lang="es-ES" dirty="0" err="1"/>
              <a:t>setUp</a:t>
            </a:r>
            <a:r>
              <a:rPr lang="es-ES" dirty="0"/>
              <a:t>() </a:t>
            </a:r>
            <a:r>
              <a:rPr lang="es-ES" dirty="0" err="1"/>
              <a:t>throws</a:t>
            </a:r>
            <a:r>
              <a:rPr lang="es-ES" dirty="0"/>
              <a:t> </a:t>
            </a:r>
            <a:r>
              <a:rPr lang="es-ES" dirty="0" err="1"/>
              <a:t>Exception</a:t>
            </a:r>
            <a:r>
              <a:rPr lang="es-ES" dirty="0"/>
              <a:t> {</a:t>
            </a:r>
          </a:p>
          <a:p>
            <a:pPr marL="0" indent="0">
              <a:buNone/>
            </a:pPr>
            <a:r>
              <a:rPr lang="es-ES" dirty="0"/>
              <a:t>    driver = new </a:t>
            </a:r>
            <a:r>
              <a:rPr lang="es-ES" dirty="0" err="1"/>
              <a:t>ChromeDriver</a:t>
            </a:r>
            <a:r>
              <a:rPr lang="es-ES" dirty="0"/>
              <a:t>();</a:t>
            </a:r>
          </a:p>
          <a:p>
            <a:pPr marL="0" indent="0">
              <a:buNone/>
            </a:pPr>
            <a:r>
              <a:rPr lang="es-ES" dirty="0"/>
              <a:t>    </a:t>
            </a:r>
            <a:r>
              <a:rPr lang="es-ES" dirty="0" err="1"/>
              <a:t>baseUrl</a:t>
            </a:r>
            <a:r>
              <a:rPr lang="es-ES" dirty="0"/>
              <a:t> = "http://localhost/";</a:t>
            </a:r>
          </a:p>
          <a:p>
            <a:pPr marL="0" indent="0">
              <a:buNone/>
            </a:pPr>
            <a:r>
              <a:rPr lang="es-ES" dirty="0"/>
              <a:t>    </a:t>
            </a:r>
            <a:r>
              <a:rPr lang="es-ES" dirty="0" err="1"/>
              <a:t>driver.manage</a:t>
            </a:r>
            <a:r>
              <a:rPr lang="es-ES" dirty="0"/>
              <a:t>().</a:t>
            </a:r>
            <a:r>
              <a:rPr lang="es-ES" dirty="0" err="1"/>
              <a:t>timeouts</a:t>
            </a:r>
            <a:r>
              <a:rPr lang="es-ES" dirty="0"/>
              <a:t>().</a:t>
            </a:r>
            <a:r>
              <a:rPr lang="es-ES" dirty="0" err="1"/>
              <a:t>implicitlyWait</a:t>
            </a:r>
            <a:r>
              <a:rPr lang="es-ES" dirty="0"/>
              <a:t>(30, </a:t>
            </a:r>
            <a:r>
              <a:rPr lang="es-ES" dirty="0" err="1"/>
              <a:t>TimeUnit.SECONDS</a:t>
            </a:r>
            <a:r>
              <a:rPr lang="es-ES" dirty="0"/>
              <a:t>);</a:t>
            </a:r>
          </a:p>
          <a:p>
            <a:pPr marL="0" indent="0">
              <a:buNone/>
            </a:pPr>
            <a:r>
              <a:rPr lang="es-ES" dirty="0"/>
              <a:t>  }</a:t>
            </a:r>
          </a:p>
          <a:p>
            <a:pPr marL="0" indent="0">
              <a:buNone/>
            </a:pPr>
            <a:r>
              <a:rPr lang="es-ES" dirty="0"/>
              <a:t> @Test</a:t>
            </a:r>
          </a:p>
          <a:p>
            <a:pPr marL="0" indent="0">
              <a:buNone/>
            </a:pPr>
            <a:r>
              <a:rPr lang="es-ES" dirty="0"/>
              <a:t>  </a:t>
            </a:r>
            <a:r>
              <a:rPr lang="es-ES" dirty="0" err="1"/>
              <a:t>public</a:t>
            </a:r>
            <a:r>
              <a:rPr lang="es-ES" dirty="0"/>
              <a:t> </a:t>
            </a:r>
            <a:r>
              <a:rPr lang="es-ES" dirty="0" err="1"/>
              <a:t>void</a:t>
            </a:r>
            <a:r>
              <a:rPr lang="es-ES" dirty="0"/>
              <a:t> </a:t>
            </a:r>
            <a:r>
              <a:rPr lang="es-ES" dirty="0" err="1"/>
              <a:t>testLoginOK</a:t>
            </a:r>
            <a:r>
              <a:rPr lang="es-ES" dirty="0"/>
              <a:t>() </a:t>
            </a:r>
            <a:r>
              <a:rPr lang="es-ES" dirty="0" err="1"/>
              <a:t>throws</a:t>
            </a:r>
            <a:r>
              <a:rPr lang="es-ES" dirty="0"/>
              <a:t> </a:t>
            </a:r>
            <a:r>
              <a:rPr lang="es-ES" dirty="0" err="1"/>
              <a:t>Exception</a:t>
            </a:r>
            <a:r>
              <a:rPr lang="es-ES" dirty="0"/>
              <a:t> {</a:t>
            </a:r>
          </a:p>
          <a:p>
            <a:pPr marL="0" indent="0">
              <a:buNone/>
            </a:pPr>
            <a:r>
              <a:rPr lang="es-ES" dirty="0"/>
              <a:t>    </a:t>
            </a:r>
            <a:r>
              <a:rPr lang="es-ES" dirty="0" err="1"/>
              <a:t>driver.get</a:t>
            </a:r>
            <a:r>
              <a:rPr lang="es-ES" dirty="0"/>
              <a:t>(</a:t>
            </a:r>
            <a:r>
              <a:rPr lang="es-ES" dirty="0" err="1"/>
              <a:t>baseUrl</a:t>
            </a:r>
            <a:r>
              <a:rPr lang="es-ES" dirty="0"/>
              <a:t> + "/</a:t>
            </a:r>
            <a:r>
              <a:rPr lang="es-ES" dirty="0" err="1"/>
              <a:t>login.php</a:t>
            </a:r>
            <a:r>
              <a:rPr lang="es-ES" dirty="0"/>
              <a:t>");</a:t>
            </a:r>
          </a:p>
          <a:p>
            <a:pPr marL="0" indent="0">
              <a:buNone/>
            </a:pPr>
            <a:r>
              <a:rPr lang="es-ES" dirty="0"/>
              <a:t>    </a:t>
            </a:r>
            <a:r>
              <a:rPr lang="es-ES" dirty="0" err="1"/>
              <a:t>driver.findElement</a:t>
            </a:r>
            <a:r>
              <a:rPr lang="es-ES" dirty="0"/>
              <a:t>(By.id("</a:t>
            </a:r>
            <a:r>
              <a:rPr lang="es-ES" dirty="0" err="1"/>
              <a:t>login</a:t>
            </a:r>
            <a:r>
              <a:rPr lang="es-ES" dirty="0"/>
              <a:t>")).</a:t>
            </a:r>
            <a:r>
              <a:rPr lang="es-ES" dirty="0" err="1"/>
              <a:t>sendKeys</a:t>
            </a:r>
            <a:r>
              <a:rPr lang="es-ES" dirty="0"/>
              <a:t>("</a:t>
            </a:r>
            <a:r>
              <a:rPr lang="es-ES" dirty="0" err="1"/>
              <a:t>admin</a:t>
            </a:r>
            <a:r>
              <a:rPr lang="es-ES" dirty="0"/>
              <a:t>");</a:t>
            </a:r>
          </a:p>
          <a:p>
            <a:pPr marL="0" indent="0">
              <a:buNone/>
            </a:pPr>
            <a:r>
              <a:rPr lang="es-ES" dirty="0"/>
              <a:t>    </a:t>
            </a:r>
            <a:r>
              <a:rPr lang="es-ES" dirty="0" err="1"/>
              <a:t>driver.findElement</a:t>
            </a:r>
            <a:r>
              <a:rPr lang="es-ES" dirty="0"/>
              <a:t>(By.id("</a:t>
            </a:r>
            <a:r>
              <a:rPr lang="es-ES" dirty="0" err="1"/>
              <a:t>password</a:t>
            </a:r>
            <a:r>
              <a:rPr lang="es-ES" dirty="0"/>
              <a:t>")).</a:t>
            </a:r>
            <a:r>
              <a:rPr lang="es-ES" dirty="0" err="1"/>
              <a:t>sendKeys</a:t>
            </a:r>
            <a:r>
              <a:rPr lang="es-ES" dirty="0"/>
              <a:t>("</a:t>
            </a:r>
            <a:r>
              <a:rPr lang="es-ES" dirty="0" err="1"/>
              <a:t>admin</a:t>
            </a:r>
            <a:r>
              <a:rPr lang="es-ES" dirty="0"/>
              <a:t>");</a:t>
            </a:r>
          </a:p>
          <a:p>
            <a:pPr marL="0" indent="0">
              <a:buNone/>
            </a:pPr>
            <a:r>
              <a:rPr lang="es-ES" dirty="0"/>
              <a:t>    </a:t>
            </a:r>
            <a:r>
              <a:rPr lang="es-ES" dirty="0" err="1"/>
              <a:t>driver.findElement</a:t>
            </a:r>
            <a:r>
              <a:rPr lang="es-ES" dirty="0"/>
              <a:t>(</a:t>
            </a:r>
            <a:r>
              <a:rPr lang="es-ES" dirty="0" err="1"/>
              <a:t>By.cssSelector</a:t>
            </a:r>
            <a:r>
              <a:rPr lang="es-ES" dirty="0"/>
              <a:t>("input[</a:t>
            </a:r>
            <a:r>
              <a:rPr lang="es-ES" dirty="0" err="1"/>
              <a:t>type</a:t>
            </a:r>
            <a:r>
              <a:rPr lang="es-ES" dirty="0"/>
              <a:t>=\"</a:t>
            </a:r>
            <a:r>
              <a:rPr lang="es-ES" dirty="0" err="1"/>
              <a:t>submit</a:t>
            </a:r>
            <a:r>
              <a:rPr lang="es-ES" dirty="0"/>
              <a:t>\"]")).</a:t>
            </a:r>
            <a:r>
              <a:rPr lang="es-ES" dirty="0" err="1"/>
              <a:t>click</a:t>
            </a:r>
            <a:r>
              <a:rPr lang="es-ES" dirty="0"/>
              <a:t>();</a:t>
            </a:r>
          </a:p>
          <a:p>
            <a:pPr marL="0" indent="0">
              <a:buNone/>
            </a:pPr>
            <a:r>
              <a:rPr lang="es-ES" dirty="0"/>
              <a:t>    try {</a:t>
            </a:r>
          </a:p>
          <a:p>
            <a:pPr marL="0" indent="0">
              <a:buNone/>
            </a:pPr>
            <a:r>
              <a:rPr lang="es-ES" dirty="0"/>
              <a:t>      </a:t>
            </a:r>
            <a:r>
              <a:rPr lang="es-ES" dirty="0" err="1"/>
              <a:t>assertEquals</a:t>
            </a:r>
            <a:r>
              <a:rPr lang="es-ES" dirty="0"/>
              <a:t>("", </a:t>
            </a:r>
            <a:r>
              <a:rPr lang="es-ES" dirty="0" err="1"/>
              <a:t>driver.findElement</a:t>
            </a:r>
            <a:r>
              <a:rPr lang="es-ES" dirty="0"/>
              <a:t>(</a:t>
            </a:r>
            <a:r>
              <a:rPr lang="es-ES" dirty="0" err="1"/>
              <a:t>By.cssSelector</a:t>
            </a:r>
            <a:r>
              <a:rPr lang="es-ES" dirty="0"/>
              <a:t>("</a:t>
            </a:r>
            <a:r>
              <a:rPr lang="es-ES" dirty="0" err="1"/>
              <a:t>img</a:t>
            </a:r>
            <a:r>
              <a:rPr lang="es-ES" dirty="0"/>
              <a:t>[</a:t>
            </a:r>
            <a:r>
              <a:rPr lang="es-ES" dirty="0" err="1"/>
              <a:t>title</a:t>
            </a:r>
            <a:r>
              <a:rPr lang="es-ES" dirty="0"/>
              <a:t>=\"</a:t>
            </a:r>
            <a:r>
              <a:rPr lang="es-ES" dirty="0" err="1"/>
              <a:t>Main</a:t>
            </a:r>
            <a:r>
              <a:rPr lang="es-ES" dirty="0"/>
              <a:t> </a:t>
            </a:r>
            <a:r>
              <a:rPr lang="es-ES" dirty="0" err="1"/>
              <a:t>Menu</a:t>
            </a:r>
            <a:r>
              <a:rPr lang="es-ES" dirty="0"/>
              <a:t>\"]")).</a:t>
            </a:r>
            <a:r>
              <a:rPr lang="es-ES" dirty="0" err="1"/>
              <a:t>getText</a:t>
            </a:r>
            <a:r>
              <a:rPr lang="es-ES" dirty="0"/>
              <a:t>());</a:t>
            </a:r>
          </a:p>
          <a:p>
            <a:pPr marL="0" indent="0">
              <a:buNone/>
            </a:pPr>
            <a:r>
              <a:rPr lang="es-ES" dirty="0"/>
              <a:t>    } catch (Error e) {</a:t>
            </a:r>
          </a:p>
          <a:p>
            <a:pPr marL="0" indent="0">
              <a:buNone/>
            </a:pPr>
            <a:r>
              <a:rPr lang="es-ES" dirty="0"/>
              <a:t>      </a:t>
            </a:r>
            <a:r>
              <a:rPr lang="es-ES" dirty="0" err="1"/>
              <a:t>verificationErrors.append</a:t>
            </a:r>
            <a:r>
              <a:rPr lang="es-ES" dirty="0"/>
              <a:t>(</a:t>
            </a:r>
            <a:r>
              <a:rPr lang="es-ES" dirty="0" err="1"/>
              <a:t>e.toString</a:t>
            </a:r>
            <a:r>
              <a:rPr lang="es-ES" dirty="0"/>
              <a:t>());</a:t>
            </a:r>
          </a:p>
          <a:p>
            <a:pPr marL="0" indent="0">
              <a:buNone/>
            </a:pPr>
            <a:r>
              <a:rPr lang="es-ES" dirty="0"/>
              <a:t>    }</a:t>
            </a:r>
          </a:p>
          <a:p>
            <a:pPr marL="0" indent="0">
              <a:buNone/>
            </a:pPr>
            <a:r>
              <a:rPr lang="es-ES" dirty="0"/>
              <a:t>  }</a:t>
            </a:r>
          </a:p>
        </p:txBody>
      </p:sp>
      <p:sp>
        <p:nvSpPr>
          <p:cNvPr id="4" name="CuadroTexto 3"/>
          <p:cNvSpPr txBox="1"/>
          <p:nvPr/>
        </p:nvSpPr>
        <p:spPr>
          <a:xfrm>
            <a:off x="5485411" y="3212976"/>
            <a:ext cx="3201389" cy="1446550"/>
          </a:xfrm>
          <a:prstGeom prst="rect">
            <a:avLst/>
          </a:prstGeom>
          <a:solidFill>
            <a:srgbClr val="00B0F0"/>
          </a:solidFill>
          <a:ln>
            <a:solidFill>
              <a:srgbClr val="0070C0"/>
            </a:solidFill>
          </a:ln>
        </p:spPr>
        <p:txBody>
          <a:bodyPr wrap="none" rtlCol="0">
            <a:spAutoFit/>
          </a:bodyPr>
          <a:lstStyle/>
          <a:p>
            <a:r>
              <a:rPr lang="es-ES" sz="1600" b="1" dirty="0" err="1"/>
              <a:t>Maven</a:t>
            </a:r>
            <a:endParaRPr lang="es-ES" sz="1600" b="1" dirty="0"/>
          </a:p>
          <a:p>
            <a:r>
              <a:rPr lang="es-ES" sz="1200" dirty="0"/>
              <a:t>&lt;</a:t>
            </a:r>
            <a:r>
              <a:rPr lang="es-ES" sz="1200" dirty="0" err="1"/>
              <a:t>dependency</a:t>
            </a:r>
            <a:r>
              <a:rPr lang="es-ES" sz="1200" dirty="0"/>
              <a:t>&gt;</a:t>
            </a:r>
          </a:p>
          <a:p>
            <a:r>
              <a:rPr lang="es-ES" sz="1200" dirty="0"/>
              <a:t>   &lt;</a:t>
            </a:r>
            <a:r>
              <a:rPr lang="es-ES" sz="1200" dirty="0" err="1"/>
              <a:t>groupId</a:t>
            </a:r>
            <a:r>
              <a:rPr lang="es-ES" sz="1200" dirty="0"/>
              <a:t>&gt;</a:t>
            </a:r>
            <a:r>
              <a:rPr lang="es-ES" sz="1200" dirty="0" err="1"/>
              <a:t>org.seleniumhq.selenium</a:t>
            </a:r>
            <a:r>
              <a:rPr lang="es-ES" sz="1200" dirty="0"/>
              <a:t>&lt;/</a:t>
            </a:r>
            <a:r>
              <a:rPr lang="es-ES" sz="1200" dirty="0" err="1"/>
              <a:t>groupId</a:t>
            </a:r>
            <a:r>
              <a:rPr lang="es-ES" sz="1200" dirty="0"/>
              <a:t>&gt;</a:t>
            </a:r>
          </a:p>
          <a:p>
            <a:r>
              <a:rPr lang="es-ES" sz="1200" dirty="0"/>
              <a:t>   &lt;</a:t>
            </a:r>
            <a:r>
              <a:rPr lang="es-ES" sz="1200" dirty="0" err="1"/>
              <a:t>artifactId</a:t>
            </a:r>
            <a:r>
              <a:rPr lang="es-ES" sz="1200" dirty="0"/>
              <a:t>&gt;</a:t>
            </a:r>
            <a:r>
              <a:rPr lang="es-ES" sz="1200" dirty="0" err="1"/>
              <a:t>selenium</a:t>
            </a:r>
            <a:r>
              <a:rPr lang="es-ES" sz="1200" dirty="0"/>
              <a:t>-java&lt;/</a:t>
            </a:r>
            <a:r>
              <a:rPr lang="es-ES" sz="1200" dirty="0" err="1"/>
              <a:t>artifactId</a:t>
            </a:r>
            <a:r>
              <a:rPr lang="es-ES" sz="1200" dirty="0"/>
              <a:t>&gt;</a:t>
            </a:r>
          </a:p>
          <a:p>
            <a:r>
              <a:rPr lang="es-ES" sz="1200" dirty="0"/>
              <a:t>   &lt;</a:t>
            </a:r>
            <a:r>
              <a:rPr lang="es-ES" sz="1200" dirty="0" err="1"/>
              <a:t>version</a:t>
            </a:r>
            <a:r>
              <a:rPr lang="es-ES" sz="1200" dirty="0"/>
              <a:t>&gt;3.13.0&lt;/</a:t>
            </a:r>
            <a:r>
              <a:rPr lang="es-ES" sz="1200" dirty="0" err="1"/>
              <a:t>version</a:t>
            </a:r>
            <a:r>
              <a:rPr lang="es-ES" sz="1200" dirty="0"/>
              <a:t>&gt;</a:t>
            </a:r>
          </a:p>
          <a:p>
            <a:r>
              <a:rPr lang="es-ES" sz="1200" dirty="0"/>
              <a:t>&lt;/</a:t>
            </a:r>
            <a:r>
              <a:rPr lang="es-ES" sz="1200" dirty="0" err="1"/>
              <a:t>dependency</a:t>
            </a:r>
            <a:r>
              <a:rPr lang="es-ES" sz="1200" dirty="0"/>
              <a:t>&gt;</a:t>
            </a:r>
          </a:p>
          <a:p>
            <a:endParaRPr lang="es-ES" sz="1200" dirty="0"/>
          </a:p>
        </p:txBody>
      </p:sp>
    </p:spTree>
    <p:extLst>
      <p:ext uri="{BB962C8B-B14F-4D97-AF65-F5344CB8AC3E}">
        <p14:creationId xmlns:p14="http://schemas.microsoft.com/office/powerpoint/2010/main" val="348282425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Ejecutar en línea de comandos</a:t>
            </a:r>
          </a:p>
        </p:txBody>
      </p:sp>
      <p:sp>
        <p:nvSpPr>
          <p:cNvPr id="3" name="Marcador de contenido 2"/>
          <p:cNvSpPr>
            <a:spLocks noGrp="1"/>
          </p:cNvSpPr>
          <p:nvPr>
            <p:ph idx="1"/>
          </p:nvPr>
        </p:nvSpPr>
        <p:spPr/>
        <p:txBody>
          <a:bodyPr>
            <a:normAutofit fontScale="77500" lnSpcReduction="20000"/>
          </a:bodyPr>
          <a:lstStyle/>
          <a:p>
            <a:r>
              <a:rPr lang="es-ES" dirty="0"/>
              <a:t>Requiere tener instalado </a:t>
            </a:r>
            <a:r>
              <a:rPr lang="es-ES" dirty="0" err="1"/>
              <a:t>NodeJS</a:t>
            </a:r>
            <a:r>
              <a:rPr lang="es-ES" dirty="0"/>
              <a:t> (</a:t>
            </a:r>
            <a:r>
              <a:rPr lang="es-ES" dirty="0">
                <a:hlinkClick r:id="rId2"/>
              </a:rPr>
              <a:t>https://nodejs.org</a:t>
            </a:r>
            <a:r>
              <a:rPr lang="es-ES" dirty="0"/>
              <a:t>)</a:t>
            </a:r>
          </a:p>
          <a:p>
            <a:r>
              <a:rPr lang="es-ES" dirty="0"/>
              <a:t>Instalar CLI</a:t>
            </a:r>
          </a:p>
          <a:p>
            <a:pPr lvl="1"/>
            <a:r>
              <a:rPr lang="es-ES" dirty="0" err="1"/>
              <a:t>npm</a:t>
            </a:r>
            <a:r>
              <a:rPr lang="es-ES" dirty="0"/>
              <a:t> </a:t>
            </a:r>
            <a:r>
              <a:rPr lang="es-ES" dirty="0" err="1"/>
              <a:t>install</a:t>
            </a:r>
            <a:r>
              <a:rPr lang="es-ES" dirty="0"/>
              <a:t> -g </a:t>
            </a:r>
            <a:r>
              <a:rPr lang="es-ES" dirty="0" err="1"/>
              <a:t>selenium</a:t>
            </a:r>
            <a:r>
              <a:rPr lang="es-ES" dirty="0"/>
              <a:t>-</a:t>
            </a:r>
            <a:r>
              <a:rPr lang="es-ES" dirty="0" err="1"/>
              <a:t>side</a:t>
            </a:r>
            <a:r>
              <a:rPr lang="es-ES" dirty="0"/>
              <a:t>-runner</a:t>
            </a:r>
          </a:p>
          <a:p>
            <a:r>
              <a:rPr lang="es-ES" dirty="0"/>
              <a:t>Instalar los </a:t>
            </a:r>
            <a:r>
              <a:rPr lang="es-ES" dirty="0" err="1"/>
              <a:t>WebDriver</a:t>
            </a:r>
            <a:r>
              <a:rPr lang="es-ES" dirty="0"/>
              <a:t>:</a:t>
            </a:r>
          </a:p>
          <a:p>
            <a:pPr lvl="1"/>
            <a:r>
              <a:rPr lang="es-ES" dirty="0"/>
              <a:t>Crear una carpeta y referenciarla en el PATH del sistema.</a:t>
            </a:r>
          </a:p>
          <a:p>
            <a:pPr lvl="1"/>
            <a:r>
              <a:rPr lang="es-ES" dirty="0"/>
              <a:t>Descargar los drivers (</a:t>
            </a:r>
            <a:r>
              <a:rPr lang="es-ES" dirty="0">
                <a:hlinkClick r:id="rId3"/>
              </a:rPr>
              <a:t>https://www.seleniumhq.org/download/</a:t>
            </a:r>
            <a:r>
              <a:rPr lang="es-ES" dirty="0"/>
              <a:t>)</a:t>
            </a:r>
          </a:p>
          <a:p>
            <a:pPr lvl="1"/>
            <a:r>
              <a:rPr lang="es-ES" dirty="0"/>
              <a:t>Copiarlos a la carpeta creada.</a:t>
            </a:r>
          </a:p>
          <a:p>
            <a:r>
              <a:rPr lang="es-ES" dirty="0"/>
              <a:t>Para ejecutar las suites de pruebas:</a:t>
            </a:r>
          </a:p>
          <a:p>
            <a:pPr lvl="1"/>
            <a:r>
              <a:rPr lang="es-ES" dirty="0" err="1"/>
              <a:t>selenium</a:t>
            </a:r>
            <a:r>
              <a:rPr lang="es-ES" dirty="0"/>
              <a:t>-</a:t>
            </a:r>
            <a:r>
              <a:rPr lang="es-ES" dirty="0" err="1"/>
              <a:t>side</a:t>
            </a:r>
            <a:r>
              <a:rPr lang="es-ES" dirty="0"/>
              <a:t>-runner </a:t>
            </a:r>
            <a:r>
              <a:rPr lang="es-ES" dirty="0" err="1"/>
              <a:t>project.side</a:t>
            </a:r>
            <a:r>
              <a:rPr lang="es-ES" dirty="0"/>
              <a:t> project2.side *.</a:t>
            </a:r>
            <a:r>
              <a:rPr lang="es-ES" dirty="0" err="1"/>
              <a:t>side</a:t>
            </a:r>
            <a:endParaRPr lang="es-ES" dirty="0"/>
          </a:p>
          <a:p>
            <a:r>
              <a:rPr lang="es-ES" dirty="0"/>
              <a:t>Para ejecutar en diferentes navegadores:</a:t>
            </a:r>
          </a:p>
          <a:p>
            <a:pPr lvl="1"/>
            <a:r>
              <a:rPr lang="es-ES" dirty="0" err="1"/>
              <a:t>selenium</a:t>
            </a:r>
            <a:r>
              <a:rPr lang="es-ES" dirty="0"/>
              <a:t>-</a:t>
            </a:r>
            <a:r>
              <a:rPr lang="es-ES" dirty="0" err="1"/>
              <a:t>side</a:t>
            </a:r>
            <a:r>
              <a:rPr lang="es-ES" dirty="0"/>
              <a:t>-runner *.</a:t>
            </a:r>
            <a:r>
              <a:rPr lang="es-ES" dirty="0" err="1"/>
              <a:t>side</a:t>
            </a:r>
            <a:r>
              <a:rPr lang="es-ES" dirty="0"/>
              <a:t> -c "</a:t>
            </a:r>
            <a:r>
              <a:rPr lang="es-ES" dirty="0" err="1"/>
              <a:t>browserName</a:t>
            </a:r>
            <a:r>
              <a:rPr lang="es-ES" dirty="0"/>
              <a:t>=Chrome"</a:t>
            </a:r>
          </a:p>
          <a:p>
            <a:pPr lvl="1"/>
            <a:r>
              <a:rPr lang="es-ES" dirty="0" err="1"/>
              <a:t>selenium</a:t>
            </a:r>
            <a:r>
              <a:rPr lang="es-ES" dirty="0"/>
              <a:t>-</a:t>
            </a:r>
            <a:r>
              <a:rPr lang="es-ES" dirty="0" err="1"/>
              <a:t>side</a:t>
            </a:r>
            <a:r>
              <a:rPr lang="es-ES" dirty="0"/>
              <a:t>-runner *.</a:t>
            </a:r>
            <a:r>
              <a:rPr lang="es-ES" dirty="0" err="1"/>
              <a:t>side</a:t>
            </a:r>
            <a:r>
              <a:rPr lang="es-ES" dirty="0"/>
              <a:t> -c "</a:t>
            </a:r>
            <a:r>
              <a:rPr lang="es-ES" dirty="0" err="1"/>
              <a:t>browserName</a:t>
            </a:r>
            <a:r>
              <a:rPr lang="es-ES" dirty="0"/>
              <a:t>=</a:t>
            </a:r>
            <a:r>
              <a:rPr lang="es-ES" dirty="0" err="1"/>
              <a:t>firefox</a:t>
            </a:r>
            <a:r>
              <a:rPr lang="es-ES" dirty="0"/>
              <a:t>"</a:t>
            </a:r>
          </a:p>
          <a:p>
            <a:pPr lvl="1"/>
            <a:endParaRPr lang="es-ES" dirty="0"/>
          </a:p>
          <a:p>
            <a:pPr lvl="1"/>
            <a:endParaRPr lang="es-ES" dirty="0"/>
          </a:p>
          <a:p>
            <a:endParaRPr lang="es-ES" dirty="0"/>
          </a:p>
          <a:p>
            <a:endParaRPr lang="es-ES" dirty="0"/>
          </a:p>
        </p:txBody>
      </p:sp>
    </p:spTree>
    <p:extLst>
      <p:ext uri="{BB962C8B-B14F-4D97-AF65-F5344CB8AC3E}">
        <p14:creationId xmlns:p14="http://schemas.microsoft.com/office/powerpoint/2010/main" val="145434058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Proceso de Prueba</a:t>
            </a:r>
          </a:p>
        </p:txBody>
      </p:sp>
      <p:sp>
        <p:nvSpPr>
          <p:cNvPr id="3" name="Marcador de contenido 2"/>
          <p:cNvSpPr>
            <a:spLocks noGrp="1"/>
          </p:cNvSpPr>
          <p:nvPr>
            <p:ph idx="1"/>
          </p:nvPr>
        </p:nvSpPr>
        <p:spPr/>
        <p:txBody>
          <a:bodyPr>
            <a:normAutofit fontScale="70000" lnSpcReduction="20000"/>
          </a:bodyPr>
          <a:lstStyle/>
          <a:p>
            <a:r>
              <a:rPr lang="es-ES" dirty="0"/>
              <a:t>Descomponer la aplicación web existente para identificar qué probar</a:t>
            </a:r>
          </a:p>
          <a:p>
            <a:r>
              <a:rPr lang="es-ES" dirty="0"/>
              <a:t>Identificar con qué navegadores probar</a:t>
            </a:r>
          </a:p>
          <a:p>
            <a:r>
              <a:rPr lang="es-ES" dirty="0"/>
              <a:t>Elige el mejor lenguaje para ti y tu equipo.</a:t>
            </a:r>
          </a:p>
          <a:p>
            <a:r>
              <a:rPr lang="es-ES" dirty="0"/>
              <a:t>Configura </a:t>
            </a:r>
            <a:r>
              <a:rPr lang="es-ES" dirty="0" err="1"/>
              <a:t>Selenium</a:t>
            </a:r>
            <a:r>
              <a:rPr lang="es-ES" dirty="0"/>
              <a:t> para que funcione con cada navegador que te interese.</a:t>
            </a:r>
          </a:p>
          <a:p>
            <a:r>
              <a:rPr lang="es-ES" dirty="0"/>
              <a:t>Escriba pruebas de </a:t>
            </a:r>
            <a:r>
              <a:rPr lang="es-ES" dirty="0" err="1"/>
              <a:t>Selenium</a:t>
            </a:r>
            <a:r>
              <a:rPr lang="es-ES" dirty="0"/>
              <a:t> </a:t>
            </a:r>
            <a:r>
              <a:rPr lang="es-ES" dirty="0" err="1"/>
              <a:t>mantenibles</a:t>
            </a:r>
            <a:r>
              <a:rPr lang="es-ES" dirty="0"/>
              <a:t> y reutilizables que serán compatibles y ejecutables en todos los navegadores.</a:t>
            </a:r>
          </a:p>
          <a:p>
            <a:r>
              <a:rPr lang="es-ES" dirty="0"/>
              <a:t>Cree un circuito de retroalimentación integrado para automatizar las ejecuciones de prueba y encontrar problemas rápidamente.</a:t>
            </a:r>
          </a:p>
          <a:p>
            <a:r>
              <a:rPr lang="es-ES" dirty="0"/>
              <a:t>Configura tu propia infraestructura o conéctate a un proveedor en la nube.</a:t>
            </a:r>
          </a:p>
          <a:p>
            <a:r>
              <a:rPr lang="es-ES" dirty="0"/>
              <a:t>Mejora drásticamente los tiempos de prueba con la </a:t>
            </a:r>
            <a:r>
              <a:rPr lang="es-ES" dirty="0" err="1"/>
              <a:t>paralelización</a:t>
            </a:r>
            <a:endParaRPr lang="es-ES" dirty="0"/>
          </a:p>
          <a:p>
            <a:r>
              <a:rPr lang="es-ES" dirty="0"/>
              <a:t>Mantente actualizado en el mundo </a:t>
            </a:r>
            <a:r>
              <a:rPr lang="es-ES" dirty="0" err="1"/>
              <a:t>Selenium</a:t>
            </a:r>
            <a:r>
              <a:rPr lang="es-ES" dirty="0"/>
              <a:t>.</a:t>
            </a:r>
          </a:p>
        </p:txBody>
      </p:sp>
    </p:spTree>
    <p:extLst>
      <p:ext uri="{BB962C8B-B14F-4D97-AF65-F5344CB8AC3E}">
        <p14:creationId xmlns:p14="http://schemas.microsoft.com/office/powerpoint/2010/main" val="109394257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endParaRPr lang="es-ES" dirty="0"/>
          </a:p>
        </p:txBody>
      </p:sp>
      <p:sp>
        <p:nvSpPr>
          <p:cNvPr id="3" name="Marcador de contenido 2"/>
          <p:cNvSpPr>
            <a:spLocks noGrp="1"/>
          </p:cNvSpPr>
          <p:nvPr>
            <p:ph idx="1"/>
          </p:nvPr>
        </p:nvSpPr>
        <p:spPr/>
        <p:txBody>
          <a:bodyPr>
            <a:normAutofit fontScale="55000" lnSpcReduction="20000"/>
          </a:bodyPr>
          <a:lstStyle/>
          <a:p>
            <a:r>
              <a:rPr lang="es-ES" dirty="0">
                <a:hlinkClick r:id="rId2"/>
              </a:rPr>
              <a:t>http://www.seleniumhq.org/</a:t>
            </a:r>
            <a:endParaRPr lang="es-ES" dirty="0"/>
          </a:p>
          <a:p>
            <a:r>
              <a:rPr lang="es-ES" dirty="0"/>
              <a:t>El </a:t>
            </a:r>
            <a:r>
              <a:rPr lang="es-ES" dirty="0" err="1"/>
              <a:t>Selenium</a:t>
            </a:r>
            <a:r>
              <a:rPr lang="es-ES" dirty="0"/>
              <a:t> es un conjunto de herramientas para automatizar los navegadores web, robot que simula la interacción del usuario con el navegador, originalmente pensado como entorno de pruebas de software para aplicaciones basadas en la web. </a:t>
            </a:r>
          </a:p>
          <a:p>
            <a:r>
              <a:rPr lang="es-ES" dirty="0"/>
              <a:t>Como principales herramientas </a:t>
            </a:r>
            <a:r>
              <a:rPr lang="es-ES" dirty="0" err="1"/>
              <a:t>Selenium</a:t>
            </a:r>
            <a:r>
              <a:rPr lang="es-ES" dirty="0"/>
              <a:t> cuenta con:</a:t>
            </a:r>
          </a:p>
          <a:p>
            <a:pPr lvl="1"/>
            <a:r>
              <a:rPr lang="es-ES" sz="2900" dirty="0" err="1"/>
              <a:t>Selenium</a:t>
            </a:r>
            <a:r>
              <a:rPr lang="es-ES" sz="2900" dirty="0"/>
              <a:t> IDE: una herramienta para grabar y reproducir secuencias de acciones con el navegador que permite crear pruebas sin usar un lenguaje de scripting para pruebas. </a:t>
            </a:r>
          </a:p>
          <a:p>
            <a:pPr lvl="1"/>
            <a:r>
              <a:rPr lang="es-ES" sz="2900" dirty="0" err="1"/>
              <a:t>Selenium</a:t>
            </a:r>
            <a:r>
              <a:rPr lang="es-ES" sz="2900" dirty="0"/>
              <a:t> Core: API para escribir pruebas automatizadas y de regresión en un amplio número de lenguajes de programación populares incluyendo Java, C#, Ruby, </a:t>
            </a:r>
            <a:r>
              <a:rPr lang="es-ES" sz="2900" dirty="0" err="1"/>
              <a:t>Groovy</a:t>
            </a:r>
            <a:r>
              <a:rPr lang="es-ES" sz="2900" dirty="0"/>
              <a:t>, Perl, </a:t>
            </a:r>
            <a:r>
              <a:rPr lang="es-ES" sz="2900" dirty="0" err="1"/>
              <a:t>Php</a:t>
            </a:r>
            <a:r>
              <a:rPr lang="es-ES" sz="2900" dirty="0"/>
              <a:t> y Python. </a:t>
            </a:r>
          </a:p>
          <a:p>
            <a:pPr lvl="1"/>
            <a:r>
              <a:rPr lang="es-ES" sz="2900" dirty="0" err="1"/>
              <a:t>WebDriver</a:t>
            </a:r>
            <a:r>
              <a:rPr lang="es-ES" sz="2900" dirty="0"/>
              <a:t>: interfaces que permite ejecutar las pruebas de forma nativa usando la mayoría de los navegadores web modernos en diferentes sistemas operativos como Windows, Linux y OSX.</a:t>
            </a:r>
          </a:p>
          <a:p>
            <a:pPr lvl="1"/>
            <a:r>
              <a:rPr lang="es-ES" sz="2900" dirty="0" err="1"/>
              <a:t>Selenium</a:t>
            </a:r>
            <a:r>
              <a:rPr lang="es-ES" sz="2900" dirty="0"/>
              <a:t> </a:t>
            </a:r>
            <a:r>
              <a:rPr lang="es-ES" sz="2900" dirty="0" err="1"/>
              <a:t>Grid</a:t>
            </a:r>
            <a:r>
              <a:rPr lang="es-ES" sz="2900" dirty="0"/>
              <a:t>: Permite ejecutar muchas pruebas de un mismo grupo en paralelo o pruebas en múltiples entornos. Tiene la ventaja que un conjunto de pruebas muy grande puede dividirse en varias maquinas remotas para una ejecución más rápida o si se necesitan repetir las mismas pruebas en múltiples entornos. </a:t>
            </a:r>
          </a:p>
          <a:p>
            <a:endParaRPr lang="es-ES" dirty="0"/>
          </a:p>
          <a:p>
            <a:endParaRPr lang="es-ES" dirty="0"/>
          </a:p>
          <a:p>
            <a:endParaRPr lang="es-ES" dirty="0"/>
          </a:p>
        </p:txBody>
      </p:sp>
    </p:spTree>
    <p:extLst>
      <p:ext uri="{BB962C8B-B14F-4D97-AF65-F5344CB8AC3E}">
        <p14:creationId xmlns:p14="http://schemas.microsoft.com/office/powerpoint/2010/main" val="143428894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r>
              <a:rPr lang="es-ES" dirty="0"/>
              <a:t> IDE</a:t>
            </a:r>
          </a:p>
        </p:txBody>
      </p:sp>
      <p:sp>
        <p:nvSpPr>
          <p:cNvPr id="3" name="Marcador de contenido 2"/>
          <p:cNvSpPr>
            <a:spLocks noGrp="1"/>
          </p:cNvSpPr>
          <p:nvPr>
            <p:ph idx="1"/>
          </p:nvPr>
        </p:nvSpPr>
        <p:spPr/>
        <p:txBody>
          <a:bodyPr>
            <a:normAutofit fontScale="55000" lnSpcReduction="20000"/>
          </a:bodyPr>
          <a:lstStyle/>
          <a:p>
            <a:r>
              <a:rPr lang="es-ES" dirty="0"/>
              <a:t>Es el entorno de desarrollo integrado para pruebas con </a:t>
            </a:r>
            <a:r>
              <a:rPr lang="es-ES" dirty="0" err="1"/>
              <a:t>Selenium</a:t>
            </a:r>
            <a:r>
              <a:rPr lang="es-ES" dirty="0"/>
              <a:t> que permite grabar, editar y depurar fácilmente las pruebas. </a:t>
            </a:r>
          </a:p>
          <a:p>
            <a:r>
              <a:rPr lang="es-ES" dirty="0"/>
              <a:t>Solo está disponible como una extensión de Firefox.</a:t>
            </a:r>
          </a:p>
          <a:p>
            <a:r>
              <a:rPr lang="es-ES" dirty="0"/>
              <a:t>Se pueden desarrollar automáticamente scripts al crear una grabación y de esa manera se puede editar manualmente con sentencias y comandos para que la reproducción de nuestra grabación sea correcta</a:t>
            </a:r>
          </a:p>
          <a:p>
            <a:r>
              <a:rPr lang="es-ES" dirty="0"/>
              <a:t>Los scripts se generan en un lenguaje de scripting especial para </a:t>
            </a:r>
            <a:r>
              <a:rPr lang="es-ES" dirty="0" err="1"/>
              <a:t>Selenium</a:t>
            </a:r>
            <a:r>
              <a:rPr lang="es-ES" dirty="0"/>
              <a:t> a menudo denominado </a:t>
            </a:r>
            <a:r>
              <a:rPr lang="es-ES" dirty="0" err="1"/>
              <a:t>Selanese</a:t>
            </a:r>
            <a:r>
              <a:rPr lang="es-ES" dirty="0"/>
              <a:t>. </a:t>
            </a:r>
          </a:p>
          <a:p>
            <a:r>
              <a:rPr lang="es-ES" dirty="0" err="1"/>
              <a:t>Selanese</a:t>
            </a:r>
            <a:r>
              <a:rPr lang="es-ES" dirty="0"/>
              <a:t> provee comandos que dicen al </a:t>
            </a:r>
            <a:r>
              <a:rPr lang="es-ES" dirty="0" err="1"/>
              <a:t>Selenium</a:t>
            </a:r>
            <a:r>
              <a:rPr lang="es-ES" dirty="0"/>
              <a:t> que hacer y pueden ser:</a:t>
            </a:r>
          </a:p>
          <a:p>
            <a:pPr lvl="1"/>
            <a:r>
              <a:rPr lang="es-ES" b="1" dirty="0"/>
              <a:t>Acciones</a:t>
            </a:r>
            <a:r>
              <a:rPr lang="es-ES" dirty="0"/>
              <a:t>: son comandos que generalmente manipulan el estado de la aplicación, ejecutan acciones sobre objetos del navegador, como hacer </a:t>
            </a:r>
            <a:r>
              <a:rPr lang="es-ES" dirty="0" err="1"/>
              <a:t>click</a:t>
            </a:r>
            <a:r>
              <a:rPr lang="es-ES" dirty="0"/>
              <a:t> en un enlace, escribir en cajas de texto o seleccionar de una lista de opciones. Muchas acciones pueden ser llamadas con el sufijo "</a:t>
            </a:r>
            <a:r>
              <a:rPr lang="es-ES" dirty="0" err="1"/>
              <a:t>AndWait</a:t>
            </a:r>
            <a:r>
              <a:rPr lang="es-ES" dirty="0"/>
              <a:t>“ que indica la acción hará que el navegador realice una llamada al servidor y que se debe esperar a una nueva página se cargue.</a:t>
            </a:r>
          </a:p>
          <a:p>
            <a:pPr lvl="1"/>
            <a:r>
              <a:rPr lang="es-ES" b="1" dirty="0"/>
              <a:t>Descriptores de acceso</a:t>
            </a:r>
            <a:r>
              <a:rPr lang="es-ES" dirty="0"/>
              <a:t>: examinan el estado de la página y almacenan los resultados en variables.</a:t>
            </a:r>
          </a:p>
          <a:p>
            <a:pPr lvl="1"/>
            <a:r>
              <a:rPr lang="es-ES" b="1" dirty="0"/>
              <a:t>Aserciones</a:t>
            </a:r>
            <a:r>
              <a:rPr lang="es-ES" dirty="0"/>
              <a:t>: son como descriptores de acceso, pero las muestras confirman que el estado de la solicitud se ajusta a lo que se esperaba, verifican la presencia de un texto en particular o la existencia de elementos.</a:t>
            </a:r>
          </a:p>
          <a:p>
            <a:pPr marL="0" indent="0">
              <a:buNone/>
            </a:pPr>
            <a:endParaRPr lang="es-ES" dirty="0"/>
          </a:p>
        </p:txBody>
      </p:sp>
    </p:spTree>
    <p:extLst>
      <p:ext uri="{BB962C8B-B14F-4D97-AF65-F5344CB8AC3E}">
        <p14:creationId xmlns:p14="http://schemas.microsoft.com/office/powerpoint/2010/main" val="106178557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Selenium</a:t>
            </a:r>
            <a:r>
              <a:rPr lang="es-ES" dirty="0"/>
              <a:t> IDE</a:t>
            </a:r>
          </a:p>
        </p:txBody>
      </p:sp>
      <p:sp>
        <p:nvSpPr>
          <p:cNvPr id="3" name="Marcador de contenido 2"/>
          <p:cNvSpPr>
            <a:spLocks noGrp="1"/>
          </p:cNvSpPr>
          <p:nvPr>
            <p:ph idx="1"/>
          </p:nvPr>
        </p:nvSpPr>
        <p:spPr/>
        <p:txBody>
          <a:bodyPr>
            <a:normAutofit fontScale="77500" lnSpcReduction="20000"/>
          </a:bodyPr>
          <a:lstStyle/>
          <a:p>
            <a:r>
              <a:rPr lang="es-ES" dirty="0"/>
              <a:t>Dispone de una selección inteligente de campos usando ID, nombre, </a:t>
            </a:r>
            <a:r>
              <a:rPr lang="es-ES" dirty="0" err="1"/>
              <a:t>Xpath</a:t>
            </a:r>
            <a:r>
              <a:rPr lang="es-ES" dirty="0"/>
              <a:t> o DOM según se necesite.</a:t>
            </a:r>
          </a:p>
          <a:p>
            <a:r>
              <a:rPr lang="es-ES" dirty="0"/>
              <a:t>Para la depuración permite la configuración de los puntos de interrupción, iniciar y detener la ejecución de un caso de prueba desde cualquier punto dentro del caso de prueba e inspeccionar la forma en el caso de prueba se comporta en ese punto.</a:t>
            </a:r>
          </a:p>
          <a:p>
            <a:r>
              <a:rPr lang="es-ES" dirty="0"/>
              <a:t>Permite exportar los casos de prueba a Java, C# y Ruby, actuando como embriones en la creación de los casos de prueba para </a:t>
            </a:r>
            <a:r>
              <a:rPr lang="es-ES" dirty="0" err="1"/>
              <a:t>WebDriver</a:t>
            </a:r>
            <a:r>
              <a:rPr lang="es-ES" dirty="0"/>
              <a:t>.</a:t>
            </a:r>
          </a:p>
          <a:p>
            <a:r>
              <a:rPr lang="es-ES" dirty="0" err="1"/>
              <a:t>Selenium</a:t>
            </a:r>
            <a:r>
              <a:rPr lang="es-ES" dirty="0"/>
              <a:t> IDE dispone de un amplio conjunto de extensiones adicionales que ayudan o simplifican la elaboración de los casos de pruebas.</a:t>
            </a:r>
          </a:p>
        </p:txBody>
      </p:sp>
    </p:spTree>
    <p:extLst>
      <p:ext uri="{BB962C8B-B14F-4D97-AF65-F5344CB8AC3E}">
        <p14:creationId xmlns:p14="http://schemas.microsoft.com/office/powerpoint/2010/main" val="271543164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WebDriver</a:t>
            </a:r>
            <a:endParaRPr lang="es-ES" dirty="0"/>
          </a:p>
        </p:txBody>
      </p:sp>
      <p:sp>
        <p:nvSpPr>
          <p:cNvPr id="3" name="Marcador de contenido 2"/>
          <p:cNvSpPr>
            <a:spLocks noGrp="1"/>
          </p:cNvSpPr>
          <p:nvPr>
            <p:ph idx="1"/>
          </p:nvPr>
        </p:nvSpPr>
        <p:spPr/>
        <p:txBody>
          <a:bodyPr>
            <a:normAutofit fontScale="40000" lnSpcReduction="20000"/>
          </a:bodyPr>
          <a:lstStyle/>
          <a:p>
            <a:pPr marL="0" indent="0">
              <a:buNone/>
            </a:pPr>
            <a:r>
              <a:rPr lang="es-ES" dirty="0"/>
              <a:t> @</a:t>
            </a:r>
            <a:r>
              <a:rPr lang="es-ES" dirty="0" err="1"/>
              <a:t>BeforeClass</a:t>
            </a:r>
            <a:endParaRPr lang="es-ES" dirty="0"/>
          </a:p>
          <a:p>
            <a:pPr marL="0" indent="0">
              <a:buNone/>
            </a:pPr>
            <a:r>
              <a:rPr lang="es-ES" dirty="0"/>
              <a:t>  </a:t>
            </a:r>
            <a:r>
              <a:rPr lang="es-ES" dirty="0" err="1"/>
              <a:t>public</a:t>
            </a:r>
            <a:r>
              <a:rPr lang="es-ES" dirty="0"/>
              <a:t> </a:t>
            </a:r>
            <a:r>
              <a:rPr lang="es-ES" dirty="0" err="1"/>
              <a:t>static</a:t>
            </a:r>
            <a:r>
              <a:rPr lang="es-ES" dirty="0"/>
              <a:t> </a:t>
            </a:r>
            <a:r>
              <a:rPr lang="es-ES" dirty="0" err="1"/>
              <a:t>void</a:t>
            </a:r>
            <a:r>
              <a:rPr lang="es-ES" dirty="0"/>
              <a:t> </a:t>
            </a:r>
            <a:r>
              <a:rPr lang="es-ES" dirty="0" err="1"/>
              <a:t>setUpClass</a:t>
            </a:r>
            <a:r>
              <a:rPr lang="es-ES" dirty="0"/>
              <a:t>() </a:t>
            </a:r>
            <a:r>
              <a:rPr lang="es-ES" dirty="0" err="1"/>
              <a:t>throws</a:t>
            </a:r>
            <a:r>
              <a:rPr lang="es-ES" dirty="0"/>
              <a:t> </a:t>
            </a:r>
            <a:r>
              <a:rPr lang="es-ES" dirty="0" err="1"/>
              <a:t>Exception</a:t>
            </a:r>
            <a:r>
              <a:rPr lang="es-ES" dirty="0"/>
              <a:t> {</a:t>
            </a:r>
          </a:p>
          <a:p>
            <a:pPr marL="0" indent="0">
              <a:buNone/>
            </a:pPr>
            <a:r>
              <a:rPr lang="es-ES" dirty="0"/>
              <a:t>	</a:t>
            </a:r>
            <a:r>
              <a:rPr lang="es-ES" dirty="0" err="1"/>
              <a:t>System.setProperty</a:t>
            </a:r>
            <a:r>
              <a:rPr lang="es-ES" dirty="0"/>
              <a:t>("</a:t>
            </a:r>
            <a:r>
              <a:rPr lang="es-ES" dirty="0" err="1"/>
              <a:t>webdriver.chrome.driver</a:t>
            </a:r>
            <a:r>
              <a:rPr lang="es-ES" dirty="0"/>
              <a:t>", "C:/Archivos/…/chromedriver.exe");</a:t>
            </a:r>
          </a:p>
          <a:p>
            <a:pPr marL="0" indent="0">
              <a:buNone/>
            </a:pPr>
            <a:r>
              <a:rPr lang="es-ES" dirty="0"/>
              <a:t>  }</a:t>
            </a:r>
          </a:p>
          <a:p>
            <a:pPr marL="0" indent="0">
              <a:buNone/>
            </a:pPr>
            <a:r>
              <a:rPr lang="es-ES" dirty="0"/>
              <a:t>  @</a:t>
            </a:r>
            <a:r>
              <a:rPr lang="es-ES" dirty="0" err="1"/>
              <a:t>Before</a:t>
            </a:r>
            <a:endParaRPr lang="es-ES" dirty="0"/>
          </a:p>
          <a:p>
            <a:pPr marL="0" indent="0">
              <a:buNone/>
            </a:pPr>
            <a:r>
              <a:rPr lang="es-ES" dirty="0"/>
              <a:t>  </a:t>
            </a:r>
            <a:r>
              <a:rPr lang="es-ES" dirty="0" err="1"/>
              <a:t>public</a:t>
            </a:r>
            <a:r>
              <a:rPr lang="es-ES" dirty="0"/>
              <a:t> </a:t>
            </a:r>
            <a:r>
              <a:rPr lang="es-ES" dirty="0" err="1"/>
              <a:t>void</a:t>
            </a:r>
            <a:r>
              <a:rPr lang="es-ES" dirty="0"/>
              <a:t> </a:t>
            </a:r>
            <a:r>
              <a:rPr lang="es-ES" dirty="0" err="1"/>
              <a:t>setUp</a:t>
            </a:r>
            <a:r>
              <a:rPr lang="es-ES" dirty="0"/>
              <a:t>() </a:t>
            </a:r>
            <a:r>
              <a:rPr lang="es-ES" dirty="0" err="1"/>
              <a:t>throws</a:t>
            </a:r>
            <a:r>
              <a:rPr lang="es-ES" dirty="0"/>
              <a:t> </a:t>
            </a:r>
            <a:r>
              <a:rPr lang="es-ES" dirty="0" err="1"/>
              <a:t>Exception</a:t>
            </a:r>
            <a:r>
              <a:rPr lang="es-ES" dirty="0"/>
              <a:t> {</a:t>
            </a:r>
          </a:p>
          <a:p>
            <a:pPr marL="0" indent="0">
              <a:buNone/>
            </a:pPr>
            <a:r>
              <a:rPr lang="es-ES" dirty="0"/>
              <a:t>    driver = new </a:t>
            </a:r>
            <a:r>
              <a:rPr lang="es-ES" dirty="0" err="1"/>
              <a:t>ChromeDriver</a:t>
            </a:r>
            <a:r>
              <a:rPr lang="es-ES" dirty="0"/>
              <a:t>();</a:t>
            </a:r>
          </a:p>
          <a:p>
            <a:pPr marL="0" indent="0">
              <a:buNone/>
            </a:pPr>
            <a:r>
              <a:rPr lang="es-ES" dirty="0"/>
              <a:t>    </a:t>
            </a:r>
            <a:r>
              <a:rPr lang="es-ES" dirty="0" err="1"/>
              <a:t>baseUrl</a:t>
            </a:r>
            <a:r>
              <a:rPr lang="es-ES" dirty="0"/>
              <a:t> = "http://localhost/";</a:t>
            </a:r>
          </a:p>
          <a:p>
            <a:pPr marL="0" indent="0">
              <a:buNone/>
            </a:pPr>
            <a:r>
              <a:rPr lang="es-ES" dirty="0"/>
              <a:t>    </a:t>
            </a:r>
            <a:r>
              <a:rPr lang="es-ES" dirty="0" err="1"/>
              <a:t>driver.manage</a:t>
            </a:r>
            <a:r>
              <a:rPr lang="es-ES" dirty="0"/>
              <a:t>().</a:t>
            </a:r>
            <a:r>
              <a:rPr lang="es-ES" dirty="0" err="1"/>
              <a:t>timeouts</a:t>
            </a:r>
            <a:r>
              <a:rPr lang="es-ES" dirty="0"/>
              <a:t>().</a:t>
            </a:r>
            <a:r>
              <a:rPr lang="es-ES" dirty="0" err="1"/>
              <a:t>implicitlyWait</a:t>
            </a:r>
            <a:r>
              <a:rPr lang="es-ES" dirty="0"/>
              <a:t>(30, </a:t>
            </a:r>
            <a:r>
              <a:rPr lang="es-ES" dirty="0" err="1"/>
              <a:t>TimeUnit.SECONDS</a:t>
            </a:r>
            <a:r>
              <a:rPr lang="es-ES" dirty="0"/>
              <a:t>);</a:t>
            </a:r>
          </a:p>
          <a:p>
            <a:pPr marL="0" indent="0">
              <a:buNone/>
            </a:pPr>
            <a:r>
              <a:rPr lang="es-ES" dirty="0"/>
              <a:t>  }</a:t>
            </a:r>
          </a:p>
          <a:p>
            <a:pPr marL="0" indent="0">
              <a:buNone/>
            </a:pPr>
            <a:r>
              <a:rPr lang="es-ES" dirty="0"/>
              <a:t> @Test</a:t>
            </a:r>
          </a:p>
          <a:p>
            <a:pPr marL="0" indent="0">
              <a:buNone/>
            </a:pPr>
            <a:r>
              <a:rPr lang="es-ES" dirty="0"/>
              <a:t>  </a:t>
            </a:r>
            <a:r>
              <a:rPr lang="es-ES" dirty="0" err="1"/>
              <a:t>public</a:t>
            </a:r>
            <a:r>
              <a:rPr lang="es-ES" dirty="0"/>
              <a:t> </a:t>
            </a:r>
            <a:r>
              <a:rPr lang="es-ES" dirty="0" err="1"/>
              <a:t>void</a:t>
            </a:r>
            <a:r>
              <a:rPr lang="es-ES" dirty="0"/>
              <a:t> </a:t>
            </a:r>
            <a:r>
              <a:rPr lang="es-ES" dirty="0" err="1"/>
              <a:t>testLoginOK</a:t>
            </a:r>
            <a:r>
              <a:rPr lang="es-ES" dirty="0"/>
              <a:t>() </a:t>
            </a:r>
            <a:r>
              <a:rPr lang="es-ES" dirty="0" err="1"/>
              <a:t>throws</a:t>
            </a:r>
            <a:r>
              <a:rPr lang="es-ES" dirty="0"/>
              <a:t> </a:t>
            </a:r>
            <a:r>
              <a:rPr lang="es-ES" dirty="0" err="1"/>
              <a:t>Exception</a:t>
            </a:r>
            <a:r>
              <a:rPr lang="es-ES" dirty="0"/>
              <a:t> {</a:t>
            </a:r>
          </a:p>
          <a:p>
            <a:pPr marL="0" indent="0">
              <a:buNone/>
            </a:pPr>
            <a:r>
              <a:rPr lang="es-ES" dirty="0"/>
              <a:t>    </a:t>
            </a:r>
            <a:r>
              <a:rPr lang="es-ES" dirty="0" err="1"/>
              <a:t>driver.get</a:t>
            </a:r>
            <a:r>
              <a:rPr lang="es-ES" dirty="0"/>
              <a:t>(</a:t>
            </a:r>
            <a:r>
              <a:rPr lang="es-ES" dirty="0" err="1"/>
              <a:t>baseUrl</a:t>
            </a:r>
            <a:r>
              <a:rPr lang="es-ES" dirty="0"/>
              <a:t> + "/</a:t>
            </a:r>
            <a:r>
              <a:rPr lang="es-ES" dirty="0" err="1"/>
              <a:t>login.php</a:t>
            </a:r>
            <a:r>
              <a:rPr lang="es-ES" dirty="0"/>
              <a:t>");</a:t>
            </a:r>
          </a:p>
          <a:p>
            <a:pPr marL="0" indent="0">
              <a:buNone/>
            </a:pPr>
            <a:r>
              <a:rPr lang="es-ES" dirty="0"/>
              <a:t>    </a:t>
            </a:r>
            <a:r>
              <a:rPr lang="es-ES" dirty="0" err="1"/>
              <a:t>driver.findElement</a:t>
            </a:r>
            <a:r>
              <a:rPr lang="es-ES" dirty="0"/>
              <a:t>(By.id("</a:t>
            </a:r>
            <a:r>
              <a:rPr lang="es-ES" dirty="0" err="1"/>
              <a:t>login</a:t>
            </a:r>
            <a:r>
              <a:rPr lang="es-ES" dirty="0"/>
              <a:t>")).</a:t>
            </a:r>
            <a:r>
              <a:rPr lang="es-ES" dirty="0" err="1"/>
              <a:t>sendKeys</a:t>
            </a:r>
            <a:r>
              <a:rPr lang="es-ES" dirty="0"/>
              <a:t>("</a:t>
            </a:r>
            <a:r>
              <a:rPr lang="es-ES" dirty="0" err="1"/>
              <a:t>admin</a:t>
            </a:r>
            <a:r>
              <a:rPr lang="es-ES" dirty="0"/>
              <a:t>");</a:t>
            </a:r>
          </a:p>
          <a:p>
            <a:pPr marL="0" indent="0">
              <a:buNone/>
            </a:pPr>
            <a:r>
              <a:rPr lang="es-ES" dirty="0"/>
              <a:t>    </a:t>
            </a:r>
            <a:r>
              <a:rPr lang="es-ES" dirty="0" err="1"/>
              <a:t>driver.findElement</a:t>
            </a:r>
            <a:r>
              <a:rPr lang="es-ES" dirty="0"/>
              <a:t>(By.id("</a:t>
            </a:r>
            <a:r>
              <a:rPr lang="es-ES" dirty="0" err="1"/>
              <a:t>password</a:t>
            </a:r>
            <a:r>
              <a:rPr lang="es-ES" dirty="0"/>
              <a:t>")).</a:t>
            </a:r>
            <a:r>
              <a:rPr lang="es-ES" dirty="0" err="1"/>
              <a:t>sendKeys</a:t>
            </a:r>
            <a:r>
              <a:rPr lang="es-ES" dirty="0"/>
              <a:t>("</a:t>
            </a:r>
            <a:r>
              <a:rPr lang="es-ES" dirty="0" err="1"/>
              <a:t>admin</a:t>
            </a:r>
            <a:r>
              <a:rPr lang="es-ES" dirty="0"/>
              <a:t>");</a:t>
            </a:r>
          </a:p>
          <a:p>
            <a:pPr marL="0" indent="0">
              <a:buNone/>
            </a:pPr>
            <a:r>
              <a:rPr lang="es-ES" dirty="0"/>
              <a:t>    </a:t>
            </a:r>
            <a:r>
              <a:rPr lang="es-ES" dirty="0" err="1"/>
              <a:t>driver.findElement</a:t>
            </a:r>
            <a:r>
              <a:rPr lang="es-ES" dirty="0"/>
              <a:t>(</a:t>
            </a:r>
            <a:r>
              <a:rPr lang="es-ES" dirty="0" err="1"/>
              <a:t>By.cssSelector</a:t>
            </a:r>
            <a:r>
              <a:rPr lang="es-ES" dirty="0"/>
              <a:t>("input[</a:t>
            </a:r>
            <a:r>
              <a:rPr lang="es-ES" dirty="0" err="1"/>
              <a:t>type</a:t>
            </a:r>
            <a:r>
              <a:rPr lang="es-ES" dirty="0"/>
              <a:t>=\"</a:t>
            </a:r>
            <a:r>
              <a:rPr lang="es-ES" dirty="0" err="1"/>
              <a:t>submit</a:t>
            </a:r>
            <a:r>
              <a:rPr lang="es-ES" dirty="0"/>
              <a:t>\"]")).</a:t>
            </a:r>
            <a:r>
              <a:rPr lang="es-ES" dirty="0" err="1"/>
              <a:t>click</a:t>
            </a:r>
            <a:r>
              <a:rPr lang="es-ES" dirty="0"/>
              <a:t>();</a:t>
            </a:r>
          </a:p>
          <a:p>
            <a:pPr marL="0" indent="0">
              <a:buNone/>
            </a:pPr>
            <a:r>
              <a:rPr lang="es-ES" dirty="0"/>
              <a:t>    try {</a:t>
            </a:r>
          </a:p>
          <a:p>
            <a:pPr marL="0" indent="0">
              <a:buNone/>
            </a:pPr>
            <a:r>
              <a:rPr lang="es-ES" dirty="0"/>
              <a:t>      </a:t>
            </a:r>
            <a:r>
              <a:rPr lang="es-ES" dirty="0" err="1"/>
              <a:t>assertEquals</a:t>
            </a:r>
            <a:r>
              <a:rPr lang="es-ES" dirty="0"/>
              <a:t>("", </a:t>
            </a:r>
            <a:r>
              <a:rPr lang="es-ES" dirty="0" err="1"/>
              <a:t>driver.findElement</a:t>
            </a:r>
            <a:r>
              <a:rPr lang="es-ES" dirty="0"/>
              <a:t>(</a:t>
            </a:r>
            <a:r>
              <a:rPr lang="es-ES" dirty="0" err="1"/>
              <a:t>By.cssSelector</a:t>
            </a:r>
            <a:r>
              <a:rPr lang="es-ES" dirty="0"/>
              <a:t>("</a:t>
            </a:r>
            <a:r>
              <a:rPr lang="es-ES" dirty="0" err="1"/>
              <a:t>img</a:t>
            </a:r>
            <a:r>
              <a:rPr lang="es-ES" dirty="0"/>
              <a:t>[</a:t>
            </a:r>
            <a:r>
              <a:rPr lang="es-ES" dirty="0" err="1"/>
              <a:t>title</a:t>
            </a:r>
            <a:r>
              <a:rPr lang="es-ES" dirty="0"/>
              <a:t>=\"</a:t>
            </a:r>
            <a:r>
              <a:rPr lang="es-ES" dirty="0" err="1"/>
              <a:t>Main</a:t>
            </a:r>
            <a:r>
              <a:rPr lang="es-ES" dirty="0"/>
              <a:t> </a:t>
            </a:r>
            <a:r>
              <a:rPr lang="es-ES" dirty="0" err="1"/>
              <a:t>Menu</a:t>
            </a:r>
            <a:r>
              <a:rPr lang="es-ES" dirty="0"/>
              <a:t>\"]")).</a:t>
            </a:r>
            <a:r>
              <a:rPr lang="es-ES" dirty="0" err="1"/>
              <a:t>getText</a:t>
            </a:r>
            <a:r>
              <a:rPr lang="es-ES" dirty="0"/>
              <a:t>());</a:t>
            </a:r>
          </a:p>
          <a:p>
            <a:pPr marL="0" indent="0">
              <a:buNone/>
            </a:pPr>
            <a:r>
              <a:rPr lang="es-ES" dirty="0"/>
              <a:t>    } catch (Error e) {</a:t>
            </a:r>
          </a:p>
          <a:p>
            <a:pPr marL="0" indent="0">
              <a:buNone/>
            </a:pPr>
            <a:r>
              <a:rPr lang="es-ES" dirty="0"/>
              <a:t>      </a:t>
            </a:r>
            <a:r>
              <a:rPr lang="es-ES" dirty="0" err="1"/>
              <a:t>verificationErrors.append</a:t>
            </a:r>
            <a:r>
              <a:rPr lang="es-ES" dirty="0"/>
              <a:t>(</a:t>
            </a:r>
            <a:r>
              <a:rPr lang="es-ES" dirty="0" err="1"/>
              <a:t>e.toString</a:t>
            </a:r>
            <a:r>
              <a:rPr lang="es-ES" dirty="0"/>
              <a:t>());</a:t>
            </a:r>
          </a:p>
          <a:p>
            <a:pPr marL="0" indent="0">
              <a:buNone/>
            </a:pPr>
            <a:r>
              <a:rPr lang="es-ES" dirty="0"/>
              <a:t>    }</a:t>
            </a:r>
          </a:p>
          <a:p>
            <a:pPr marL="0" indent="0">
              <a:buNone/>
            </a:pPr>
            <a:r>
              <a:rPr lang="es-ES" dirty="0"/>
              <a:t>  }</a:t>
            </a:r>
          </a:p>
        </p:txBody>
      </p:sp>
    </p:spTree>
    <p:extLst>
      <p:ext uri="{BB962C8B-B14F-4D97-AF65-F5344CB8AC3E}">
        <p14:creationId xmlns:p14="http://schemas.microsoft.com/office/powerpoint/2010/main" val="14955168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fuera del navegador</a:t>
            </a:r>
            <a:br>
              <a:rPr lang="es-ES" dirty="0"/>
            </a:b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656883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 de tipos</a:t>
            </a:r>
            <a:endParaRPr lang="en-US" dirty="0"/>
          </a:p>
        </p:txBody>
      </p:sp>
      <p:pic>
        <p:nvPicPr>
          <p:cNvPr id="6" name="Content Placeholder 5"/>
          <p:cNvPicPr>
            <a:picLocks noGrp="1" noChangeAspect="1"/>
          </p:cNvPicPr>
          <p:nvPr>
            <p:ph idx="1"/>
          </p:nvPr>
        </p:nvPicPr>
        <p:blipFill>
          <a:blip r:embed="rId3"/>
          <a:stretch>
            <a:fillRect/>
          </a:stretch>
        </p:blipFill>
        <p:spPr>
          <a:xfrm>
            <a:off x="1209675" y="2077244"/>
            <a:ext cx="6724650" cy="3571875"/>
          </a:xfrm>
        </p:spPr>
      </p:pic>
    </p:spTree>
    <p:extLst>
      <p:ext uri="{BB962C8B-B14F-4D97-AF65-F5344CB8AC3E}">
        <p14:creationId xmlns:p14="http://schemas.microsoft.com/office/powerpoint/2010/main" val="98258150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normAutofit fontScale="77500" lnSpcReduction="20000"/>
          </a:bodyPr>
          <a:lstStyle/>
          <a:p>
            <a:r>
              <a:rPr lang="es-ES" dirty="0">
                <a:hlinkClick r:id="rId2"/>
              </a:rPr>
              <a:t>https://developers.google.com/web/fundamentals/security</a:t>
            </a:r>
            <a:endParaRPr lang="es-ES" dirty="0"/>
          </a:p>
          <a:p>
            <a:r>
              <a:rPr lang="es-ES" dirty="0"/>
              <a:t>Angular fuera del navegador</a:t>
            </a:r>
          </a:p>
          <a:p>
            <a:pPr lvl="1"/>
            <a:r>
              <a:rPr lang="es-ES" dirty="0"/>
              <a:t>Servidor: Aplicaciones Isomorfas</a:t>
            </a:r>
          </a:p>
          <a:p>
            <a:pPr lvl="1"/>
            <a:r>
              <a:rPr lang="es-ES" dirty="0" err="1"/>
              <a:t>WebApps</a:t>
            </a:r>
            <a:r>
              <a:rPr lang="es-ES" dirty="0"/>
              <a:t> (</a:t>
            </a:r>
            <a:r>
              <a:rPr lang="es-ES" dirty="0" err="1"/>
              <a:t>moviles</a:t>
            </a:r>
            <a:r>
              <a:rPr lang="es-ES" dirty="0"/>
              <a:t>)</a:t>
            </a:r>
          </a:p>
          <a:p>
            <a:pPr lvl="1"/>
            <a:r>
              <a:rPr lang="es-ES" dirty="0"/>
              <a:t>Universal Windows App (UWP)</a:t>
            </a:r>
          </a:p>
          <a:p>
            <a:r>
              <a:rPr lang="es-ES" dirty="0"/>
              <a:t>Módulos de terceros</a:t>
            </a:r>
          </a:p>
          <a:p>
            <a:pPr lvl="1"/>
            <a:r>
              <a:rPr lang="es-ES" dirty="0" err="1"/>
              <a:t>Firebase</a:t>
            </a:r>
            <a:r>
              <a:rPr lang="es-ES" dirty="0"/>
              <a:t> y </a:t>
            </a:r>
            <a:r>
              <a:rPr lang="es-ES" dirty="0" err="1"/>
              <a:t>AngularFire</a:t>
            </a:r>
            <a:endParaRPr lang="es-ES" dirty="0"/>
          </a:p>
          <a:p>
            <a:pPr lvl="1"/>
            <a:r>
              <a:rPr lang="es-ES" dirty="0"/>
              <a:t>Angular y redes sociales Facebook y </a:t>
            </a:r>
            <a:r>
              <a:rPr lang="es-ES" dirty="0" err="1"/>
              <a:t>linkedin</a:t>
            </a:r>
            <a:endParaRPr lang="es-ES" dirty="0"/>
          </a:p>
          <a:p>
            <a:pPr lvl="1"/>
            <a:r>
              <a:rPr lang="es-ES" dirty="0" err="1"/>
              <a:t>Progresive</a:t>
            </a:r>
            <a:r>
              <a:rPr lang="es-ES" dirty="0"/>
              <a:t> app con Angular y </a:t>
            </a:r>
            <a:r>
              <a:rPr lang="es-ES" dirty="0" err="1"/>
              <a:t>Electron</a:t>
            </a:r>
            <a:endParaRPr lang="es-ES" dirty="0"/>
          </a:p>
          <a:p>
            <a:pPr lvl="1"/>
            <a:r>
              <a:rPr lang="es-ES" dirty="0"/>
              <a:t>Transferencia de archivos e imágenes entre angular y el </a:t>
            </a:r>
            <a:r>
              <a:rPr lang="es-ES" dirty="0" err="1"/>
              <a:t>backend</a:t>
            </a:r>
            <a:endParaRPr lang="es-ES" dirty="0"/>
          </a:p>
          <a:p>
            <a:pPr lvl="1"/>
            <a:r>
              <a:rPr lang="es-ES" dirty="0"/>
              <a:t>Comunicación entre componentes con </a:t>
            </a:r>
            <a:r>
              <a:rPr lang="es-ES" dirty="0" err="1"/>
              <a:t>Redux</a:t>
            </a:r>
            <a:endParaRPr lang="es-ES" dirty="0"/>
          </a:p>
          <a:p>
            <a:endParaRPr lang="es-ES" dirty="0"/>
          </a:p>
        </p:txBody>
      </p:sp>
    </p:spTree>
    <p:extLst>
      <p:ext uri="{BB962C8B-B14F-4D97-AF65-F5344CB8AC3E}">
        <p14:creationId xmlns:p14="http://schemas.microsoft.com/office/powerpoint/2010/main" val="257138191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Universal </a:t>
            </a:r>
            <a:r>
              <a:rPr lang="es-ES" dirty="0" err="1"/>
              <a:t>Integration</a:t>
            </a:r>
            <a:endParaRPr lang="es-ES" dirty="0"/>
          </a:p>
        </p:txBody>
      </p:sp>
      <p:sp>
        <p:nvSpPr>
          <p:cNvPr id="3" name="Marcador de contenido 2"/>
          <p:cNvSpPr>
            <a:spLocks noGrp="1"/>
          </p:cNvSpPr>
          <p:nvPr>
            <p:ph idx="1"/>
          </p:nvPr>
        </p:nvSpPr>
        <p:spPr/>
        <p:txBody>
          <a:bodyPr/>
          <a:lstStyle/>
          <a:p>
            <a:r>
              <a:rPr lang="es-ES" dirty="0">
                <a:hlinkClick r:id="rId2"/>
              </a:rPr>
              <a:t>https</a:t>
            </a:r>
            <a:r>
              <a:rPr lang="es-ES">
                <a:hlinkClick r:id="rId2"/>
              </a:rPr>
              <a:t>://github.com/angular/angular-cli/wiki/stories-universal-rendering</a:t>
            </a:r>
            <a:endParaRPr lang="es-ES"/>
          </a:p>
          <a:p>
            <a:r>
              <a:rPr lang="es-ES">
                <a:hlinkClick r:id="rId3"/>
              </a:rPr>
              <a:t>https://blog.angular-university.io/angular-universal/</a:t>
            </a:r>
            <a:endParaRPr lang="es-ES"/>
          </a:p>
          <a:p>
            <a:endParaRPr lang="es-ES" dirty="0"/>
          </a:p>
          <a:p>
            <a:endParaRPr lang="es-ES" dirty="0"/>
          </a:p>
        </p:txBody>
      </p:sp>
    </p:spTree>
    <p:extLst>
      <p:ext uri="{BB962C8B-B14F-4D97-AF65-F5344CB8AC3E}">
        <p14:creationId xmlns:p14="http://schemas.microsoft.com/office/powerpoint/2010/main" val="388600826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Universal </a:t>
            </a:r>
            <a:r>
              <a:rPr lang="es-ES" dirty="0" err="1"/>
              <a:t>Integration</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Generar la versión universal:</a:t>
            </a:r>
          </a:p>
          <a:p>
            <a:pPr lvl="1"/>
            <a:r>
              <a:rPr lang="es-ES" dirty="0" err="1"/>
              <a:t>ng</a:t>
            </a:r>
            <a:r>
              <a:rPr lang="es-ES" dirty="0"/>
              <a:t> </a:t>
            </a:r>
            <a:r>
              <a:rPr lang="es-ES" dirty="0" err="1"/>
              <a:t>generate</a:t>
            </a:r>
            <a:r>
              <a:rPr lang="es-ES" dirty="0"/>
              <a:t> universal --</a:t>
            </a:r>
            <a:r>
              <a:rPr lang="es-ES" dirty="0" err="1"/>
              <a:t>client-project</a:t>
            </a:r>
            <a:r>
              <a:rPr lang="es-ES" dirty="0"/>
              <a:t> </a:t>
            </a:r>
            <a:r>
              <a:rPr lang="es-ES" i="1" dirty="0" err="1"/>
              <a:t>my</a:t>
            </a:r>
            <a:r>
              <a:rPr lang="es-ES" i="1" dirty="0"/>
              <a:t>-app</a:t>
            </a:r>
          </a:p>
          <a:p>
            <a:pPr lvl="2"/>
            <a:r>
              <a:rPr lang="es-ES" dirty="0"/>
              <a:t>CREATE </a:t>
            </a:r>
            <a:r>
              <a:rPr lang="es-ES" dirty="0" err="1"/>
              <a:t>src</a:t>
            </a:r>
            <a:r>
              <a:rPr lang="es-ES" dirty="0"/>
              <a:t>/app/</a:t>
            </a:r>
            <a:r>
              <a:rPr lang="es-ES" dirty="0" err="1"/>
              <a:t>app.server.module.ts</a:t>
            </a:r>
            <a:r>
              <a:rPr lang="es-ES" dirty="0"/>
              <a:t> (318 bytes)</a:t>
            </a:r>
          </a:p>
          <a:p>
            <a:pPr lvl="2"/>
            <a:r>
              <a:rPr lang="es-ES" dirty="0"/>
              <a:t>CREATE </a:t>
            </a:r>
            <a:r>
              <a:rPr lang="es-ES" dirty="0" err="1"/>
              <a:t>src</a:t>
            </a:r>
            <a:r>
              <a:rPr lang="es-ES" dirty="0"/>
              <a:t>/</a:t>
            </a:r>
            <a:r>
              <a:rPr lang="es-ES" dirty="0" err="1"/>
              <a:t>main.server.ts</a:t>
            </a:r>
            <a:r>
              <a:rPr lang="es-ES" dirty="0"/>
              <a:t> (220 bytes)</a:t>
            </a:r>
          </a:p>
          <a:p>
            <a:pPr lvl="2"/>
            <a:r>
              <a:rPr lang="es-ES" dirty="0"/>
              <a:t>CREATE </a:t>
            </a:r>
            <a:r>
              <a:rPr lang="es-ES" dirty="0" err="1"/>
              <a:t>src</a:t>
            </a:r>
            <a:r>
              <a:rPr lang="es-ES" dirty="0"/>
              <a:t>/</a:t>
            </a:r>
            <a:r>
              <a:rPr lang="es-ES" dirty="0" err="1"/>
              <a:t>tsconfig.server.json</a:t>
            </a:r>
            <a:r>
              <a:rPr lang="es-ES" dirty="0"/>
              <a:t> (245 bytes)</a:t>
            </a:r>
          </a:p>
          <a:p>
            <a:pPr lvl="2"/>
            <a:r>
              <a:rPr lang="es-ES" dirty="0"/>
              <a:t>UPDATE </a:t>
            </a:r>
            <a:r>
              <a:rPr lang="es-ES" dirty="0" err="1"/>
              <a:t>package.json</a:t>
            </a:r>
            <a:r>
              <a:rPr lang="es-ES" dirty="0"/>
              <a:t> (1532 bytes)</a:t>
            </a:r>
          </a:p>
          <a:p>
            <a:pPr lvl="2"/>
            <a:r>
              <a:rPr lang="es-ES" dirty="0"/>
              <a:t>UPDATE </a:t>
            </a:r>
            <a:r>
              <a:rPr lang="es-ES" dirty="0" err="1"/>
              <a:t>angular.json</a:t>
            </a:r>
            <a:r>
              <a:rPr lang="es-ES" dirty="0"/>
              <a:t> (4086 bytes)</a:t>
            </a:r>
          </a:p>
          <a:p>
            <a:pPr lvl="2"/>
            <a:r>
              <a:rPr lang="es-ES" dirty="0"/>
              <a:t>UPDATE </a:t>
            </a:r>
            <a:r>
              <a:rPr lang="es-ES" dirty="0" err="1"/>
              <a:t>src</a:t>
            </a:r>
            <a:r>
              <a:rPr lang="es-ES" dirty="0"/>
              <a:t>/</a:t>
            </a:r>
            <a:r>
              <a:rPr lang="es-ES" dirty="0" err="1"/>
              <a:t>main.ts</a:t>
            </a:r>
            <a:r>
              <a:rPr lang="es-ES" dirty="0"/>
              <a:t> (442 bytes)</a:t>
            </a:r>
          </a:p>
          <a:p>
            <a:pPr lvl="2"/>
            <a:r>
              <a:rPr lang="es-ES" dirty="0"/>
              <a:t>UPDATE </a:t>
            </a:r>
            <a:r>
              <a:rPr lang="es-ES" dirty="0" err="1"/>
              <a:t>src</a:t>
            </a:r>
            <a:r>
              <a:rPr lang="es-ES" dirty="0"/>
              <a:t>/app/</a:t>
            </a:r>
            <a:r>
              <a:rPr lang="es-ES" dirty="0" err="1"/>
              <a:t>app.module.ts</a:t>
            </a:r>
            <a:r>
              <a:rPr lang="es-ES" dirty="0"/>
              <a:t> (2656 bytes)</a:t>
            </a:r>
          </a:p>
          <a:p>
            <a:r>
              <a:rPr lang="es-ES" dirty="0"/>
              <a:t>Configurar en la sección scripts de </a:t>
            </a:r>
            <a:r>
              <a:rPr lang="es-ES" dirty="0" err="1"/>
              <a:t>package.json</a:t>
            </a:r>
            <a:r>
              <a:rPr lang="es-ES" dirty="0"/>
              <a:t>:</a:t>
            </a:r>
          </a:p>
          <a:p>
            <a:pPr marL="457200" lvl="1" indent="0">
              <a:buNone/>
            </a:pPr>
            <a:r>
              <a:rPr lang="en-US" dirty="0"/>
              <a:t>"</a:t>
            </a:r>
            <a:r>
              <a:rPr lang="en-US" dirty="0" err="1"/>
              <a:t>build:client-app:prod</a:t>
            </a:r>
            <a:r>
              <a:rPr lang="en-US" dirty="0"/>
              <a:t>": "./</a:t>
            </a:r>
            <a:r>
              <a:rPr lang="en-US" dirty="0" err="1"/>
              <a:t>node_modules</a:t>
            </a:r>
            <a:r>
              <a:rPr lang="en-US" dirty="0"/>
              <a:t>/.bin/ng build --prod --</a:t>
            </a:r>
            <a:r>
              <a:rPr lang="en-US" dirty="0" err="1"/>
              <a:t>aot</a:t>
            </a:r>
            <a:r>
              <a:rPr lang="en-US" dirty="0"/>
              <a:t>",</a:t>
            </a:r>
          </a:p>
          <a:p>
            <a:pPr marL="457200" lvl="1" indent="0">
              <a:buNone/>
            </a:pPr>
            <a:r>
              <a:rPr lang="en-US" dirty="0"/>
              <a:t>"</a:t>
            </a:r>
            <a:r>
              <a:rPr lang="en-US" dirty="0" err="1"/>
              <a:t>build:server-app:prod</a:t>
            </a:r>
            <a:r>
              <a:rPr lang="en-US" dirty="0"/>
              <a:t>": "./</a:t>
            </a:r>
            <a:r>
              <a:rPr lang="en-US" dirty="0" err="1"/>
              <a:t>node_modules</a:t>
            </a:r>
            <a:r>
              <a:rPr lang="en-US" dirty="0"/>
              <a:t>/.bin/ng run </a:t>
            </a:r>
            <a:r>
              <a:rPr lang="en-US" dirty="0" err="1"/>
              <a:t>universal:server</a:t>
            </a:r>
            <a:r>
              <a:rPr lang="en-US" dirty="0"/>
              <a:t>",</a:t>
            </a:r>
          </a:p>
          <a:p>
            <a:pPr marL="457200" lvl="1" indent="0">
              <a:buNone/>
            </a:pPr>
            <a:r>
              <a:rPr lang="en-US" dirty="0"/>
              <a:t>"</a:t>
            </a:r>
            <a:r>
              <a:rPr lang="en-US" dirty="0" err="1"/>
              <a:t>build:ssr</a:t>
            </a:r>
            <a:r>
              <a:rPr lang="en-US" dirty="0"/>
              <a:t>": "</a:t>
            </a:r>
            <a:r>
              <a:rPr lang="en-US" dirty="0" err="1"/>
              <a:t>npm</a:t>
            </a:r>
            <a:r>
              <a:rPr lang="en-US" dirty="0"/>
              <a:t> run </a:t>
            </a:r>
            <a:r>
              <a:rPr lang="en-US" dirty="0" err="1"/>
              <a:t>build:client-app:prod</a:t>
            </a:r>
            <a:r>
              <a:rPr lang="en-US" dirty="0"/>
              <a:t> &amp;&amp; </a:t>
            </a:r>
            <a:r>
              <a:rPr lang="en-US" dirty="0" err="1"/>
              <a:t>npm</a:t>
            </a:r>
            <a:r>
              <a:rPr lang="en-US" dirty="0"/>
              <a:t> run </a:t>
            </a:r>
            <a:r>
              <a:rPr lang="en-US" dirty="0" err="1"/>
              <a:t>build:server-app:prod</a:t>
            </a:r>
            <a:r>
              <a:rPr lang="en-US" dirty="0"/>
              <a:t>",</a:t>
            </a:r>
            <a:endParaRPr lang="es-ES" dirty="0"/>
          </a:p>
          <a:p>
            <a:r>
              <a:rPr lang="es-ES" dirty="0"/>
              <a:t>Construir el paquete:</a:t>
            </a:r>
          </a:p>
          <a:p>
            <a:pPr lvl="1"/>
            <a:r>
              <a:rPr lang="es-ES" dirty="0" err="1"/>
              <a:t>npm</a:t>
            </a:r>
            <a:r>
              <a:rPr lang="es-ES" dirty="0"/>
              <a:t> run </a:t>
            </a:r>
            <a:r>
              <a:rPr lang="en-US" dirty="0" err="1"/>
              <a:t>build:ssr</a:t>
            </a:r>
            <a:endParaRPr lang="en-US" dirty="0"/>
          </a:p>
          <a:p>
            <a:pPr lvl="2"/>
            <a:r>
              <a:rPr lang="en-US" dirty="0" err="1"/>
              <a:t>dist</a:t>
            </a:r>
            <a:r>
              <a:rPr lang="en-US" dirty="0"/>
              <a:t>/</a:t>
            </a:r>
            <a:r>
              <a:rPr lang="es-ES" i="1" dirty="0" err="1"/>
              <a:t>my</a:t>
            </a:r>
            <a:r>
              <a:rPr lang="es-ES" i="1" dirty="0"/>
              <a:t>-app</a:t>
            </a:r>
            <a:endParaRPr lang="es-ES" dirty="0"/>
          </a:p>
          <a:p>
            <a:pPr lvl="2"/>
            <a:r>
              <a:rPr lang="es-ES" dirty="0" err="1"/>
              <a:t>dist</a:t>
            </a:r>
            <a:r>
              <a:rPr lang="es-ES" dirty="0"/>
              <a:t>/</a:t>
            </a:r>
            <a:r>
              <a:rPr lang="es-ES" i="1" dirty="0" err="1"/>
              <a:t>my</a:t>
            </a:r>
            <a:r>
              <a:rPr lang="es-ES" i="1" dirty="0"/>
              <a:t>-app</a:t>
            </a:r>
            <a:r>
              <a:rPr lang="es-ES" dirty="0"/>
              <a:t>-server/main.js</a:t>
            </a:r>
          </a:p>
          <a:p>
            <a:endParaRPr lang="es-ES" dirty="0"/>
          </a:p>
        </p:txBody>
      </p:sp>
    </p:spTree>
    <p:extLst>
      <p:ext uri="{BB962C8B-B14F-4D97-AF65-F5344CB8AC3E}">
        <p14:creationId xmlns:p14="http://schemas.microsoft.com/office/powerpoint/2010/main" val="13301672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Universal </a:t>
            </a:r>
            <a:r>
              <a:rPr lang="es-ES" dirty="0" err="1"/>
              <a:t>Integration</a:t>
            </a:r>
            <a:endParaRPr lang="es-ES" dirty="0"/>
          </a:p>
        </p:txBody>
      </p:sp>
      <p:sp>
        <p:nvSpPr>
          <p:cNvPr id="3" name="Marcador de contenido 2"/>
          <p:cNvSpPr>
            <a:spLocks noGrp="1"/>
          </p:cNvSpPr>
          <p:nvPr>
            <p:ph idx="1"/>
          </p:nvPr>
        </p:nvSpPr>
        <p:spPr/>
        <p:txBody>
          <a:bodyPr>
            <a:normAutofit fontScale="85000" lnSpcReduction="20000"/>
          </a:bodyPr>
          <a:lstStyle/>
          <a:p>
            <a:r>
              <a:rPr lang="es-ES" dirty="0"/>
              <a:t>Configurar un servidor </a:t>
            </a:r>
            <a:r>
              <a:rPr lang="es-ES" dirty="0" err="1"/>
              <a:t>NodeJS</a:t>
            </a:r>
            <a:r>
              <a:rPr lang="es-ES" dirty="0"/>
              <a:t> Express para ejecutar los paquetes de la aplicación Angular Universal:</a:t>
            </a:r>
          </a:p>
          <a:p>
            <a:pPr lvl="1"/>
            <a:r>
              <a:rPr lang="en-US" dirty="0" err="1"/>
              <a:t>npm</a:t>
            </a:r>
            <a:r>
              <a:rPr lang="en-US" dirty="0"/>
              <a:t> install --save express</a:t>
            </a:r>
            <a:r>
              <a:rPr lang="es-ES" dirty="0"/>
              <a:t> @</a:t>
            </a:r>
            <a:r>
              <a:rPr lang="es-ES" dirty="0" err="1"/>
              <a:t>types</a:t>
            </a:r>
            <a:r>
              <a:rPr lang="es-ES" dirty="0"/>
              <a:t>/</a:t>
            </a:r>
            <a:r>
              <a:rPr lang="es-ES" dirty="0" err="1"/>
              <a:t>express</a:t>
            </a:r>
            <a:r>
              <a:rPr lang="en-US" dirty="0"/>
              <a:t> @</a:t>
            </a:r>
            <a:r>
              <a:rPr lang="en-US" dirty="0" err="1"/>
              <a:t>nguniversal</a:t>
            </a:r>
            <a:r>
              <a:rPr lang="en-US" dirty="0"/>
              <a:t>/express-engine @</a:t>
            </a:r>
            <a:r>
              <a:rPr lang="en-US" dirty="0" err="1"/>
              <a:t>nguniversal</a:t>
            </a:r>
            <a:r>
              <a:rPr lang="en-US" dirty="0"/>
              <a:t>/module-map-</a:t>
            </a:r>
            <a:r>
              <a:rPr lang="en-US" dirty="0" err="1"/>
              <a:t>ngfactory</a:t>
            </a:r>
            <a:r>
              <a:rPr lang="en-US" dirty="0"/>
              <a:t>-loader</a:t>
            </a:r>
          </a:p>
          <a:p>
            <a:pPr lvl="1"/>
            <a:r>
              <a:rPr lang="es-ES" dirty="0" err="1"/>
              <a:t>npm</a:t>
            </a:r>
            <a:r>
              <a:rPr lang="es-ES" dirty="0"/>
              <a:t> </a:t>
            </a:r>
            <a:r>
              <a:rPr lang="es-ES" dirty="0" err="1"/>
              <a:t>install</a:t>
            </a:r>
            <a:r>
              <a:rPr lang="es-ES" dirty="0"/>
              <a:t> </a:t>
            </a:r>
            <a:r>
              <a:rPr lang="es-ES" dirty="0" err="1"/>
              <a:t>ts-loader</a:t>
            </a:r>
            <a:r>
              <a:rPr lang="es-ES" dirty="0"/>
              <a:t> –g</a:t>
            </a:r>
          </a:p>
          <a:p>
            <a:r>
              <a:rPr lang="es-ES" dirty="0"/>
              <a:t>Crear o modificar el servidor SSR (Server-</a:t>
            </a:r>
            <a:r>
              <a:rPr lang="es-ES" dirty="0" err="1"/>
              <a:t>Side</a:t>
            </a:r>
            <a:r>
              <a:rPr lang="es-ES" dirty="0"/>
              <a:t> </a:t>
            </a:r>
            <a:r>
              <a:rPr lang="es-ES" dirty="0" err="1"/>
              <a:t>Rendering</a:t>
            </a:r>
            <a:r>
              <a:rPr lang="es-ES" dirty="0"/>
              <a:t>): server-</a:t>
            </a:r>
            <a:r>
              <a:rPr lang="es-ES" dirty="0" err="1"/>
              <a:t>ssr.ts</a:t>
            </a:r>
            <a:endParaRPr lang="es-ES" dirty="0"/>
          </a:p>
          <a:p>
            <a:r>
              <a:rPr lang="es-ES" dirty="0"/>
              <a:t>Configurar en la sección scripts de </a:t>
            </a:r>
            <a:r>
              <a:rPr lang="es-ES" dirty="0" err="1"/>
              <a:t>package.json</a:t>
            </a:r>
            <a:r>
              <a:rPr lang="es-ES" dirty="0"/>
              <a:t>:</a:t>
            </a:r>
          </a:p>
          <a:p>
            <a:pPr marL="457200" lvl="1" indent="0">
              <a:buNone/>
            </a:pPr>
            <a:r>
              <a:rPr lang="es-ES" dirty="0"/>
              <a:t>"</a:t>
            </a:r>
            <a:r>
              <a:rPr lang="es-ES" dirty="0" err="1"/>
              <a:t>start:ssr</a:t>
            </a:r>
            <a:r>
              <a:rPr lang="es-ES" dirty="0"/>
              <a:t>": "</a:t>
            </a:r>
            <a:r>
              <a:rPr lang="es-ES" dirty="0" err="1"/>
              <a:t>ts-node</a:t>
            </a:r>
            <a:r>
              <a:rPr lang="es-ES" dirty="0"/>
              <a:t> ./server-</a:t>
            </a:r>
            <a:r>
              <a:rPr lang="es-ES" dirty="0" err="1"/>
              <a:t>ssr.ts</a:t>
            </a:r>
            <a:r>
              <a:rPr lang="es-ES" dirty="0"/>
              <a:t>",</a:t>
            </a:r>
            <a:endParaRPr lang="en-US" dirty="0"/>
          </a:p>
          <a:p>
            <a:r>
              <a:rPr lang="es-ES" dirty="0"/>
              <a:t>Ejecutar el servidor:</a:t>
            </a:r>
          </a:p>
          <a:p>
            <a:pPr lvl="1"/>
            <a:r>
              <a:rPr lang="es-ES" dirty="0" err="1"/>
              <a:t>npm</a:t>
            </a:r>
            <a:r>
              <a:rPr lang="es-ES" dirty="0"/>
              <a:t> run </a:t>
            </a:r>
            <a:r>
              <a:rPr lang="es-ES" dirty="0" err="1"/>
              <a:t>start:ssr</a:t>
            </a:r>
            <a:endParaRPr lang="es-ES" dirty="0"/>
          </a:p>
          <a:p>
            <a:endParaRPr lang="es-ES" dirty="0"/>
          </a:p>
          <a:p>
            <a:endParaRPr lang="es-ES" dirty="0"/>
          </a:p>
          <a:p>
            <a:endParaRPr lang="es-ES" dirty="0"/>
          </a:p>
        </p:txBody>
      </p:sp>
    </p:spTree>
    <p:extLst>
      <p:ext uri="{BB962C8B-B14F-4D97-AF65-F5344CB8AC3E}">
        <p14:creationId xmlns:p14="http://schemas.microsoft.com/office/powerpoint/2010/main" val="77546577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server-</a:t>
            </a:r>
            <a:r>
              <a:rPr lang="es-ES" dirty="0" err="1"/>
              <a:t>ssr.ts</a:t>
            </a:r>
            <a:endParaRPr lang="es-ES" dirty="0"/>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import</a:t>
            </a:r>
            <a:r>
              <a:rPr lang="es-ES" dirty="0"/>
              <a:t> 'zone.js/</a:t>
            </a:r>
            <a:r>
              <a:rPr lang="es-ES" dirty="0" err="1"/>
              <a:t>dist</a:t>
            </a:r>
            <a:r>
              <a:rPr lang="es-ES" dirty="0"/>
              <a:t>/</a:t>
            </a:r>
            <a:r>
              <a:rPr lang="es-ES" dirty="0" err="1"/>
              <a:t>zone-node</a:t>
            </a:r>
            <a:r>
              <a:rPr lang="es-ES" dirty="0"/>
              <a:t>';</a:t>
            </a:r>
          </a:p>
          <a:p>
            <a:pPr marL="0" indent="0">
              <a:buNone/>
            </a:pPr>
            <a:r>
              <a:rPr lang="es-ES" dirty="0" err="1"/>
              <a:t>import</a:t>
            </a:r>
            <a:r>
              <a:rPr lang="es-ES" dirty="0"/>
              <a:t> '</a:t>
            </a:r>
            <a:r>
              <a:rPr lang="es-ES" dirty="0" err="1"/>
              <a:t>reflect-metadata</a:t>
            </a:r>
            <a:r>
              <a:rPr lang="es-ES" dirty="0"/>
              <a:t>';</a:t>
            </a:r>
          </a:p>
          <a:p>
            <a:pPr marL="0" indent="0">
              <a:buNone/>
            </a:pPr>
            <a:r>
              <a:rPr lang="es-ES" dirty="0" err="1"/>
              <a:t>import</a:t>
            </a:r>
            <a:r>
              <a:rPr lang="es-ES" dirty="0"/>
              <a:t> { </a:t>
            </a:r>
            <a:r>
              <a:rPr lang="es-ES" dirty="0" err="1"/>
              <a:t>enableProdMode</a:t>
            </a:r>
            <a:r>
              <a:rPr lang="es-ES" dirty="0"/>
              <a:t> } </a:t>
            </a:r>
            <a:r>
              <a:rPr lang="es-ES" dirty="0" err="1"/>
              <a:t>from</a:t>
            </a:r>
            <a:r>
              <a:rPr lang="es-ES" dirty="0"/>
              <a:t> '@angular/</a:t>
            </a:r>
            <a:r>
              <a:rPr lang="es-ES" dirty="0" err="1"/>
              <a:t>core</a:t>
            </a:r>
            <a:r>
              <a:rPr lang="es-ES" dirty="0"/>
              <a:t>';</a:t>
            </a:r>
          </a:p>
          <a:p>
            <a:pPr marL="0" indent="0">
              <a:buNone/>
            </a:pPr>
            <a:r>
              <a:rPr lang="es-ES" dirty="0"/>
              <a:t>// Express </a:t>
            </a:r>
            <a:r>
              <a:rPr lang="es-ES" dirty="0" err="1"/>
              <a:t>Engine</a:t>
            </a:r>
            <a:endParaRPr lang="es-ES" dirty="0"/>
          </a:p>
          <a:p>
            <a:pPr marL="0" indent="0">
              <a:buNone/>
            </a:pPr>
            <a:r>
              <a:rPr lang="es-ES" dirty="0" err="1"/>
              <a:t>import</a:t>
            </a:r>
            <a:r>
              <a:rPr lang="es-ES" dirty="0"/>
              <a:t> { </a:t>
            </a:r>
            <a:r>
              <a:rPr lang="es-ES" dirty="0" err="1"/>
              <a:t>ngExpressEngine</a:t>
            </a:r>
            <a:r>
              <a:rPr lang="es-ES" dirty="0"/>
              <a:t> } </a:t>
            </a:r>
            <a:r>
              <a:rPr lang="es-ES" dirty="0" err="1"/>
              <a:t>from</a:t>
            </a:r>
            <a:r>
              <a:rPr lang="es-ES" dirty="0"/>
              <a:t> '@</a:t>
            </a:r>
            <a:r>
              <a:rPr lang="es-ES" dirty="0" err="1"/>
              <a:t>nguniversal</a:t>
            </a:r>
            <a:r>
              <a:rPr lang="es-ES" dirty="0"/>
              <a:t>/</a:t>
            </a:r>
            <a:r>
              <a:rPr lang="es-ES" dirty="0" err="1"/>
              <a:t>express-engine</a:t>
            </a:r>
            <a:r>
              <a:rPr lang="es-ES" dirty="0"/>
              <a:t>';</a:t>
            </a:r>
          </a:p>
          <a:p>
            <a:pPr marL="0" indent="0">
              <a:buNone/>
            </a:pPr>
            <a:r>
              <a:rPr lang="es-ES" dirty="0"/>
              <a:t>// </a:t>
            </a:r>
            <a:r>
              <a:rPr lang="es-ES" dirty="0" err="1"/>
              <a:t>Import</a:t>
            </a:r>
            <a:r>
              <a:rPr lang="es-ES" dirty="0"/>
              <a:t> module </a:t>
            </a:r>
            <a:r>
              <a:rPr lang="es-ES" dirty="0" err="1"/>
              <a:t>map</a:t>
            </a:r>
            <a:r>
              <a:rPr lang="es-ES" dirty="0"/>
              <a:t> </a:t>
            </a:r>
            <a:r>
              <a:rPr lang="es-ES" dirty="0" err="1"/>
              <a:t>for</a:t>
            </a:r>
            <a:r>
              <a:rPr lang="es-ES" dirty="0"/>
              <a:t> </a:t>
            </a:r>
            <a:r>
              <a:rPr lang="es-ES" dirty="0" err="1"/>
              <a:t>lazy</a:t>
            </a:r>
            <a:r>
              <a:rPr lang="es-ES" dirty="0"/>
              <a:t> </a:t>
            </a:r>
            <a:r>
              <a:rPr lang="es-ES" dirty="0" err="1"/>
              <a:t>loading</a:t>
            </a:r>
            <a:endParaRPr lang="es-ES" dirty="0"/>
          </a:p>
          <a:p>
            <a:pPr marL="0" indent="0">
              <a:buNone/>
            </a:pPr>
            <a:r>
              <a:rPr lang="es-ES" dirty="0" err="1"/>
              <a:t>import</a:t>
            </a:r>
            <a:r>
              <a:rPr lang="es-ES" dirty="0"/>
              <a:t> { </a:t>
            </a:r>
            <a:r>
              <a:rPr lang="es-ES" dirty="0" err="1"/>
              <a:t>provideModuleMap</a:t>
            </a:r>
            <a:r>
              <a:rPr lang="es-ES" dirty="0"/>
              <a:t> } </a:t>
            </a:r>
            <a:r>
              <a:rPr lang="es-ES" dirty="0" err="1"/>
              <a:t>from</a:t>
            </a:r>
            <a:r>
              <a:rPr lang="es-ES" dirty="0"/>
              <a:t> '@</a:t>
            </a:r>
            <a:r>
              <a:rPr lang="es-ES" dirty="0" err="1"/>
              <a:t>nguniversal</a:t>
            </a:r>
            <a:r>
              <a:rPr lang="es-ES" dirty="0"/>
              <a:t>/module-</a:t>
            </a:r>
            <a:r>
              <a:rPr lang="es-ES" dirty="0" err="1"/>
              <a:t>map</a:t>
            </a:r>
            <a:r>
              <a:rPr lang="es-ES" dirty="0"/>
              <a:t>-</a:t>
            </a:r>
            <a:r>
              <a:rPr lang="es-ES" dirty="0" err="1"/>
              <a:t>ngfactory-loader</a:t>
            </a:r>
            <a:r>
              <a:rPr lang="es-ES" dirty="0"/>
              <a:t>';</a:t>
            </a:r>
          </a:p>
          <a:p>
            <a:pPr marL="0" indent="0">
              <a:buNone/>
            </a:pPr>
            <a:endParaRPr lang="es-ES" dirty="0"/>
          </a:p>
          <a:p>
            <a:pPr marL="0" indent="0">
              <a:buNone/>
            </a:pPr>
            <a:r>
              <a:rPr lang="es-ES" dirty="0" err="1"/>
              <a:t>import</a:t>
            </a:r>
            <a:r>
              <a:rPr lang="es-ES" dirty="0"/>
              <a:t> * as </a:t>
            </a:r>
            <a:r>
              <a:rPr lang="es-ES" dirty="0" err="1"/>
              <a:t>express</a:t>
            </a:r>
            <a:r>
              <a:rPr lang="es-ES" dirty="0"/>
              <a:t> </a:t>
            </a:r>
            <a:r>
              <a:rPr lang="es-ES" dirty="0" err="1"/>
              <a:t>from</a:t>
            </a:r>
            <a:r>
              <a:rPr lang="es-ES" dirty="0"/>
              <a:t> '</a:t>
            </a:r>
            <a:r>
              <a:rPr lang="es-ES" dirty="0" err="1"/>
              <a:t>express</a:t>
            </a:r>
            <a:r>
              <a:rPr lang="es-ES" dirty="0"/>
              <a:t>';</a:t>
            </a:r>
          </a:p>
          <a:p>
            <a:pPr marL="0" indent="0">
              <a:buNone/>
            </a:pPr>
            <a:r>
              <a:rPr lang="es-ES" dirty="0" err="1"/>
              <a:t>import</a:t>
            </a:r>
            <a:r>
              <a:rPr lang="es-ES" dirty="0"/>
              <a:t> { </a:t>
            </a:r>
            <a:r>
              <a:rPr lang="es-ES" dirty="0" err="1"/>
              <a:t>join</a:t>
            </a:r>
            <a:r>
              <a:rPr lang="es-ES" dirty="0"/>
              <a:t>} </a:t>
            </a:r>
            <a:r>
              <a:rPr lang="es-ES" dirty="0" err="1"/>
              <a:t>from</a:t>
            </a:r>
            <a:r>
              <a:rPr lang="es-ES" dirty="0"/>
              <a:t> '</a:t>
            </a:r>
            <a:r>
              <a:rPr lang="es-ES" dirty="0" err="1"/>
              <a:t>path</a:t>
            </a:r>
            <a:r>
              <a:rPr lang="es-ES" dirty="0"/>
              <a:t>';</a:t>
            </a:r>
          </a:p>
          <a:p>
            <a:pPr marL="0" indent="0">
              <a:buNone/>
            </a:pPr>
            <a:endParaRPr lang="es-ES" dirty="0"/>
          </a:p>
          <a:p>
            <a:pPr marL="0" indent="0">
              <a:buNone/>
            </a:pPr>
            <a:r>
              <a:rPr lang="es-ES" dirty="0"/>
              <a:t>// </a:t>
            </a:r>
            <a:r>
              <a:rPr lang="es-ES" dirty="0" err="1"/>
              <a:t>Faster</a:t>
            </a:r>
            <a:r>
              <a:rPr lang="es-ES" dirty="0"/>
              <a:t> server </a:t>
            </a:r>
            <a:r>
              <a:rPr lang="es-ES" dirty="0" err="1"/>
              <a:t>renders</a:t>
            </a:r>
            <a:r>
              <a:rPr lang="es-ES" dirty="0"/>
              <a:t> w/ </a:t>
            </a:r>
            <a:r>
              <a:rPr lang="es-ES" dirty="0" err="1"/>
              <a:t>Prod</a:t>
            </a:r>
            <a:r>
              <a:rPr lang="es-ES" dirty="0"/>
              <a:t> </a:t>
            </a:r>
            <a:r>
              <a:rPr lang="es-ES" dirty="0" err="1"/>
              <a:t>mode</a:t>
            </a:r>
            <a:r>
              <a:rPr lang="es-ES" dirty="0"/>
              <a:t> (</a:t>
            </a:r>
            <a:r>
              <a:rPr lang="es-ES" dirty="0" err="1"/>
              <a:t>dev</a:t>
            </a:r>
            <a:r>
              <a:rPr lang="es-ES" dirty="0"/>
              <a:t> </a:t>
            </a:r>
            <a:r>
              <a:rPr lang="es-ES" dirty="0" err="1"/>
              <a:t>mode</a:t>
            </a:r>
            <a:r>
              <a:rPr lang="es-ES" dirty="0"/>
              <a:t> </a:t>
            </a:r>
            <a:r>
              <a:rPr lang="es-ES" dirty="0" err="1"/>
              <a:t>never</a:t>
            </a:r>
            <a:r>
              <a:rPr lang="es-ES" dirty="0"/>
              <a:t> </a:t>
            </a:r>
            <a:r>
              <a:rPr lang="es-ES" dirty="0" err="1"/>
              <a:t>needed</a:t>
            </a:r>
            <a:r>
              <a:rPr lang="es-ES" dirty="0"/>
              <a:t>)</a:t>
            </a:r>
          </a:p>
          <a:p>
            <a:pPr marL="0" indent="0">
              <a:buNone/>
            </a:pPr>
            <a:r>
              <a:rPr lang="es-ES" dirty="0" err="1"/>
              <a:t>enableProdMode</a:t>
            </a:r>
            <a:r>
              <a:rPr lang="es-ES" dirty="0"/>
              <a:t>();</a:t>
            </a:r>
          </a:p>
          <a:p>
            <a:pPr marL="0" indent="0">
              <a:buNone/>
            </a:pPr>
            <a:endParaRPr lang="es-ES" dirty="0"/>
          </a:p>
        </p:txBody>
      </p:sp>
    </p:spTree>
    <p:extLst>
      <p:ext uri="{BB962C8B-B14F-4D97-AF65-F5344CB8AC3E}">
        <p14:creationId xmlns:p14="http://schemas.microsoft.com/office/powerpoint/2010/main" val="358690053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server-</a:t>
            </a:r>
            <a:r>
              <a:rPr lang="es-ES" dirty="0" err="1"/>
              <a:t>ssr.ts</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a:t>// Express server</a:t>
            </a:r>
          </a:p>
          <a:p>
            <a:pPr marL="0" indent="0">
              <a:buNone/>
            </a:pPr>
            <a:r>
              <a:rPr lang="es-ES" dirty="0" err="1"/>
              <a:t>const</a:t>
            </a:r>
            <a:r>
              <a:rPr lang="es-ES" dirty="0"/>
              <a:t> app = </a:t>
            </a:r>
            <a:r>
              <a:rPr lang="es-ES" dirty="0" err="1"/>
              <a:t>express</a:t>
            </a:r>
            <a:r>
              <a:rPr lang="es-ES" dirty="0"/>
              <a:t>();</a:t>
            </a:r>
          </a:p>
          <a:p>
            <a:pPr marL="0" indent="0">
              <a:buNone/>
            </a:pPr>
            <a:endParaRPr lang="es-ES" dirty="0"/>
          </a:p>
          <a:p>
            <a:pPr marL="0" indent="0">
              <a:buNone/>
            </a:pPr>
            <a:r>
              <a:rPr lang="es-ES" dirty="0" err="1"/>
              <a:t>const</a:t>
            </a:r>
            <a:r>
              <a:rPr lang="es-ES" dirty="0"/>
              <a:t> PORT = </a:t>
            </a:r>
            <a:r>
              <a:rPr lang="es-ES" dirty="0" err="1"/>
              <a:t>process.env.PORT</a:t>
            </a:r>
            <a:r>
              <a:rPr lang="es-ES" dirty="0"/>
              <a:t> || 4000;</a:t>
            </a:r>
          </a:p>
          <a:p>
            <a:pPr marL="0" indent="0">
              <a:buNone/>
            </a:pPr>
            <a:r>
              <a:rPr lang="es-ES" dirty="0" err="1"/>
              <a:t>const</a:t>
            </a:r>
            <a:r>
              <a:rPr lang="es-ES" dirty="0"/>
              <a:t> DIST_FOLDER = </a:t>
            </a:r>
            <a:r>
              <a:rPr lang="es-ES" dirty="0" err="1"/>
              <a:t>join</a:t>
            </a:r>
            <a:r>
              <a:rPr lang="es-ES" dirty="0"/>
              <a:t>(</a:t>
            </a:r>
            <a:r>
              <a:rPr lang="es-ES" dirty="0" err="1"/>
              <a:t>process.cwd</a:t>
            </a:r>
            <a:r>
              <a:rPr lang="es-ES" dirty="0"/>
              <a:t>(), '</a:t>
            </a:r>
            <a:r>
              <a:rPr lang="es-ES" dirty="0" err="1"/>
              <a:t>dist</a:t>
            </a:r>
            <a:r>
              <a:rPr lang="es-ES" dirty="0"/>
              <a:t>/</a:t>
            </a:r>
            <a:r>
              <a:rPr lang="es-ES" b="1" i="1" dirty="0" err="1"/>
              <a:t>my</a:t>
            </a:r>
            <a:r>
              <a:rPr lang="es-ES" b="1" i="1" dirty="0"/>
              <a:t>-app</a:t>
            </a:r>
            <a:r>
              <a:rPr lang="es-ES" dirty="0"/>
              <a:t>');</a:t>
            </a:r>
          </a:p>
          <a:p>
            <a:pPr marL="0" indent="0">
              <a:buNone/>
            </a:pPr>
            <a:endParaRPr lang="es-ES" dirty="0"/>
          </a:p>
          <a:p>
            <a:pPr marL="0" indent="0">
              <a:buNone/>
            </a:pPr>
            <a:r>
              <a:rPr lang="es-ES" dirty="0"/>
              <a:t>// * NOTE :: </a:t>
            </a:r>
            <a:r>
              <a:rPr lang="es-ES" dirty="0" err="1"/>
              <a:t>leave</a:t>
            </a:r>
            <a:r>
              <a:rPr lang="es-ES" dirty="0"/>
              <a:t> </a:t>
            </a:r>
            <a:r>
              <a:rPr lang="es-ES" dirty="0" err="1"/>
              <a:t>this</a:t>
            </a:r>
            <a:r>
              <a:rPr lang="es-ES" dirty="0"/>
              <a:t> as </a:t>
            </a:r>
            <a:r>
              <a:rPr lang="es-ES" dirty="0" err="1"/>
              <a:t>require</a:t>
            </a:r>
            <a:r>
              <a:rPr lang="es-ES" dirty="0"/>
              <a:t>() </a:t>
            </a:r>
            <a:r>
              <a:rPr lang="es-ES" dirty="0" err="1"/>
              <a:t>since</a:t>
            </a:r>
            <a:r>
              <a:rPr lang="es-ES" dirty="0"/>
              <a:t> </a:t>
            </a:r>
            <a:r>
              <a:rPr lang="es-ES" dirty="0" err="1"/>
              <a:t>this</a:t>
            </a:r>
            <a:r>
              <a:rPr lang="es-ES" dirty="0"/>
              <a:t> file </a:t>
            </a:r>
            <a:r>
              <a:rPr lang="es-ES" dirty="0" err="1"/>
              <a:t>is</a:t>
            </a:r>
            <a:r>
              <a:rPr lang="es-ES" dirty="0"/>
              <a:t> </a:t>
            </a:r>
            <a:r>
              <a:rPr lang="es-ES" dirty="0" err="1"/>
              <a:t>built</a:t>
            </a:r>
            <a:r>
              <a:rPr lang="es-ES" dirty="0"/>
              <a:t> </a:t>
            </a:r>
            <a:r>
              <a:rPr lang="es-ES" dirty="0" err="1"/>
              <a:t>Dynamically</a:t>
            </a:r>
            <a:r>
              <a:rPr lang="es-ES" dirty="0"/>
              <a:t> </a:t>
            </a:r>
            <a:r>
              <a:rPr lang="es-ES" dirty="0" err="1"/>
              <a:t>from</a:t>
            </a:r>
            <a:r>
              <a:rPr lang="es-ES" dirty="0"/>
              <a:t> </a:t>
            </a:r>
            <a:r>
              <a:rPr lang="es-ES" dirty="0" err="1"/>
              <a:t>webpack</a:t>
            </a:r>
            <a:endParaRPr lang="es-ES" dirty="0"/>
          </a:p>
          <a:p>
            <a:pPr marL="0" indent="0">
              <a:buNone/>
            </a:pPr>
            <a:r>
              <a:rPr lang="es-ES" dirty="0" err="1"/>
              <a:t>const</a:t>
            </a:r>
            <a:r>
              <a:rPr lang="es-ES" dirty="0"/>
              <a:t> { </a:t>
            </a:r>
            <a:r>
              <a:rPr lang="es-ES" dirty="0" err="1"/>
              <a:t>AppServerModuleNgFactory</a:t>
            </a:r>
            <a:r>
              <a:rPr lang="es-ES" dirty="0"/>
              <a:t>, LAZY_MODULE_MAP } = </a:t>
            </a:r>
            <a:r>
              <a:rPr lang="es-ES" dirty="0" err="1"/>
              <a:t>require</a:t>
            </a:r>
            <a:r>
              <a:rPr lang="es-ES" dirty="0"/>
              <a:t>('./</a:t>
            </a:r>
            <a:r>
              <a:rPr lang="es-ES" dirty="0" err="1"/>
              <a:t>dist</a:t>
            </a:r>
            <a:r>
              <a:rPr lang="es-ES" dirty="0"/>
              <a:t>/</a:t>
            </a:r>
            <a:r>
              <a:rPr lang="es-ES" b="1" i="1" dirty="0" err="1"/>
              <a:t>my</a:t>
            </a:r>
            <a:r>
              <a:rPr lang="es-ES" b="1" i="1" dirty="0"/>
              <a:t>-app</a:t>
            </a:r>
            <a:r>
              <a:rPr lang="es-ES" dirty="0"/>
              <a:t>-server/</a:t>
            </a:r>
            <a:r>
              <a:rPr lang="es-ES" dirty="0" err="1"/>
              <a:t>main</a:t>
            </a:r>
            <a:r>
              <a:rPr lang="es-ES" dirty="0"/>
              <a:t>');</a:t>
            </a:r>
          </a:p>
          <a:p>
            <a:pPr marL="0" indent="0">
              <a:buNone/>
            </a:pPr>
            <a:endParaRPr lang="es-ES" dirty="0"/>
          </a:p>
          <a:p>
            <a:pPr marL="0" indent="0">
              <a:buNone/>
            </a:pPr>
            <a:r>
              <a:rPr lang="es-ES" dirty="0"/>
              <a:t>// </a:t>
            </a:r>
            <a:r>
              <a:rPr lang="es-ES" dirty="0" err="1"/>
              <a:t>Our</a:t>
            </a:r>
            <a:r>
              <a:rPr lang="es-ES" dirty="0"/>
              <a:t> Universal </a:t>
            </a:r>
            <a:r>
              <a:rPr lang="es-ES" dirty="0" err="1"/>
              <a:t>express-engine</a:t>
            </a:r>
            <a:r>
              <a:rPr lang="es-ES" dirty="0"/>
              <a:t> (</a:t>
            </a:r>
            <a:r>
              <a:rPr lang="es-ES" dirty="0" err="1"/>
              <a:t>found</a:t>
            </a:r>
            <a:r>
              <a:rPr lang="es-ES" dirty="0"/>
              <a:t> @ https://github.com/angular/universal/tree/master/modules/express-engine)</a:t>
            </a:r>
          </a:p>
          <a:p>
            <a:pPr marL="0" indent="0">
              <a:buNone/>
            </a:pPr>
            <a:r>
              <a:rPr lang="es-ES" dirty="0" err="1"/>
              <a:t>app.engine</a:t>
            </a:r>
            <a:r>
              <a:rPr lang="es-ES" dirty="0"/>
              <a:t>('</a:t>
            </a:r>
            <a:r>
              <a:rPr lang="es-ES" dirty="0" err="1"/>
              <a:t>html</a:t>
            </a:r>
            <a:r>
              <a:rPr lang="es-ES" dirty="0"/>
              <a:t>', </a:t>
            </a:r>
            <a:r>
              <a:rPr lang="es-ES" dirty="0" err="1"/>
              <a:t>ngExpressEngine</a:t>
            </a:r>
            <a:r>
              <a:rPr lang="es-ES" dirty="0"/>
              <a:t>({</a:t>
            </a:r>
          </a:p>
          <a:p>
            <a:pPr marL="0" indent="0">
              <a:buNone/>
            </a:pPr>
            <a:r>
              <a:rPr lang="es-ES" dirty="0"/>
              <a:t>  </a:t>
            </a:r>
            <a:r>
              <a:rPr lang="es-ES" dirty="0" err="1"/>
              <a:t>bootstrap</a:t>
            </a:r>
            <a:r>
              <a:rPr lang="es-ES" dirty="0"/>
              <a:t>: </a:t>
            </a:r>
            <a:r>
              <a:rPr lang="es-ES" dirty="0" err="1"/>
              <a:t>AppServerModuleNgFactory</a:t>
            </a:r>
            <a:r>
              <a:rPr lang="es-ES" dirty="0"/>
              <a:t>,</a:t>
            </a:r>
          </a:p>
          <a:p>
            <a:pPr marL="0" indent="0">
              <a:buNone/>
            </a:pPr>
            <a:r>
              <a:rPr lang="es-ES" dirty="0"/>
              <a:t>  </a:t>
            </a:r>
            <a:r>
              <a:rPr lang="es-ES" dirty="0" err="1"/>
              <a:t>providers</a:t>
            </a:r>
            <a:r>
              <a:rPr lang="es-ES" dirty="0"/>
              <a:t>: [</a:t>
            </a:r>
            <a:r>
              <a:rPr lang="es-ES" dirty="0" err="1"/>
              <a:t>provideModuleMap</a:t>
            </a:r>
            <a:r>
              <a:rPr lang="es-ES" dirty="0"/>
              <a:t>(LAZY_MODULE_MAP)]</a:t>
            </a:r>
          </a:p>
          <a:p>
            <a:pPr marL="0" indent="0">
              <a:buNone/>
            </a:pPr>
            <a:r>
              <a:rPr lang="es-ES" dirty="0"/>
              <a:t>}));</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187130381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server-</a:t>
            </a:r>
            <a:r>
              <a:rPr lang="es-ES" dirty="0" err="1"/>
              <a:t>ssr.ts</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dirty="0" err="1"/>
              <a:t>app.set</a:t>
            </a:r>
            <a:r>
              <a:rPr lang="es-ES" dirty="0"/>
              <a:t>('</a:t>
            </a:r>
            <a:r>
              <a:rPr lang="es-ES" dirty="0" err="1"/>
              <a:t>view</a:t>
            </a:r>
            <a:r>
              <a:rPr lang="es-ES" dirty="0"/>
              <a:t> </a:t>
            </a:r>
            <a:r>
              <a:rPr lang="es-ES" dirty="0" err="1"/>
              <a:t>engine</a:t>
            </a:r>
            <a:r>
              <a:rPr lang="es-ES" dirty="0"/>
              <a:t>', '</a:t>
            </a:r>
            <a:r>
              <a:rPr lang="es-ES" dirty="0" err="1"/>
              <a:t>html</a:t>
            </a:r>
            <a:r>
              <a:rPr lang="es-ES" dirty="0"/>
              <a:t>');</a:t>
            </a:r>
          </a:p>
          <a:p>
            <a:pPr marL="0" indent="0">
              <a:buNone/>
            </a:pPr>
            <a:r>
              <a:rPr lang="es-ES" dirty="0" err="1"/>
              <a:t>app.set</a:t>
            </a:r>
            <a:r>
              <a:rPr lang="es-ES" dirty="0"/>
              <a:t>('</a:t>
            </a:r>
            <a:r>
              <a:rPr lang="es-ES" dirty="0" err="1"/>
              <a:t>views</a:t>
            </a:r>
            <a:r>
              <a:rPr lang="es-ES" dirty="0"/>
              <a:t>', DIST_FOLDER);</a:t>
            </a:r>
          </a:p>
          <a:p>
            <a:pPr marL="0" indent="0">
              <a:buNone/>
            </a:pPr>
            <a:endParaRPr lang="es-ES" dirty="0"/>
          </a:p>
          <a:p>
            <a:pPr marL="0" indent="0">
              <a:buNone/>
            </a:pPr>
            <a:r>
              <a:rPr lang="es-ES" dirty="0"/>
              <a:t>// </a:t>
            </a:r>
            <a:r>
              <a:rPr lang="es-ES" dirty="0" err="1"/>
              <a:t>Example</a:t>
            </a:r>
            <a:r>
              <a:rPr lang="es-ES" dirty="0"/>
              <a:t> Express </a:t>
            </a:r>
            <a:r>
              <a:rPr lang="es-ES" dirty="0" err="1"/>
              <a:t>Rest</a:t>
            </a:r>
            <a:r>
              <a:rPr lang="es-ES" dirty="0"/>
              <a:t> API </a:t>
            </a:r>
            <a:r>
              <a:rPr lang="es-ES" dirty="0" err="1"/>
              <a:t>endpoints</a:t>
            </a:r>
            <a:endParaRPr lang="es-ES" dirty="0"/>
          </a:p>
          <a:p>
            <a:pPr marL="0" indent="0">
              <a:buNone/>
            </a:pPr>
            <a:r>
              <a:rPr lang="es-ES" dirty="0" err="1"/>
              <a:t>app.get</a:t>
            </a:r>
            <a:r>
              <a:rPr lang="es-ES" dirty="0"/>
              <a:t>('/api/**', (</a:t>
            </a:r>
            <a:r>
              <a:rPr lang="es-ES" dirty="0" err="1"/>
              <a:t>req</a:t>
            </a:r>
            <a:r>
              <a:rPr lang="es-ES" dirty="0"/>
              <a:t>, res) =&gt; {</a:t>
            </a:r>
          </a:p>
          <a:p>
            <a:pPr marL="0" indent="0">
              <a:buNone/>
            </a:pPr>
            <a:r>
              <a:rPr lang="es-ES" dirty="0"/>
              <a:t>  // …</a:t>
            </a:r>
          </a:p>
          <a:p>
            <a:pPr marL="0" indent="0">
              <a:buNone/>
            </a:pPr>
            <a:r>
              <a:rPr lang="es-ES" dirty="0"/>
              <a:t>});</a:t>
            </a:r>
          </a:p>
          <a:p>
            <a:pPr marL="0" indent="0">
              <a:buNone/>
            </a:pPr>
            <a:r>
              <a:rPr lang="es-ES" dirty="0"/>
              <a:t>// Server </a:t>
            </a:r>
            <a:r>
              <a:rPr lang="es-ES" dirty="0" err="1"/>
              <a:t>static</a:t>
            </a:r>
            <a:r>
              <a:rPr lang="es-ES" dirty="0"/>
              <a:t> files </a:t>
            </a:r>
            <a:r>
              <a:rPr lang="es-ES" dirty="0" err="1"/>
              <a:t>from</a:t>
            </a:r>
            <a:r>
              <a:rPr lang="es-ES" dirty="0"/>
              <a:t> /app</a:t>
            </a:r>
          </a:p>
          <a:p>
            <a:pPr marL="0" indent="0">
              <a:buNone/>
            </a:pPr>
            <a:r>
              <a:rPr lang="es-ES" dirty="0" err="1"/>
              <a:t>app.get</a:t>
            </a:r>
            <a:r>
              <a:rPr lang="es-ES" dirty="0"/>
              <a:t>('*.*', </a:t>
            </a:r>
            <a:r>
              <a:rPr lang="es-ES" dirty="0" err="1"/>
              <a:t>express.static</a:t>
            </a:r>
            <a:r>
              <a:rPr lang="es-ES" dirty="0"/>
              <a:t>(DIST_FOLDER, { </a:t>
            </a:r>
            <a:r>
              <a:rPr lang="es-ES" dirty="0" err="1"/>
              <a:t>maxAge</a:t>
            </a:r>
            <a:r>
              <a:rPr lang="es-ES" dirty="0"/>
              <a:t>: '1y'}));</a:t>
            </a:r>
          </a:p>
          <a:p>
            <a:pPr marL="0" indent="0">
              <a:buNone/>
            </a:pPr>
            <a:endParaRPr lang="es-ES" dirty="0"/>
          </a:p>
          <a:p>
            <a:pPr marL="0" indent="0">
              <a:buNone/>
            </a:pPr>
            <a:r>
              <a:rPr lang="es-ES" dirty="0"/>
              <a:t>// </a:t>
            </a:r>
            <a:r>
              <a:rPr lang="es-ES" dirty="0" err="1"/>
              <a:t>All</a:t>
            </a:r>
            <a:r>
              <a:rPr lang="es-ES" dirty="0"/>
              <a:t> regular </a:t>
            </a:r>
            <a:r>
              <a:rPr lang="es-ES" dirty="0" err="1"/>
              <a:t>routes</a:t>
            </a:r>
            <a:r>
              <a:rPr lang="es-ES" dirty="0"/>
              <a:t> use </a:t>
            </a:r>
            <a:r>
              <a:rPr lang="es-ES" dirty="0" err="1"/>
              <a:t>the</a:t>
            </a:r>
            <a:r>
              <a:rPr lang="es-ES" dirty="0"/>
              <a:t> Universal </a:t>
            </a:r>
            <a:r>
              <a:rPr lang="es-ES" dirty="0" err="1"/>
              <a:t>engine</a:t>
            </a:r>
            <a:endParaRPr lang="es-ES" dirty="0"/>
          </a:p>
          <a:p>
            <a:pPr marL="0" indent="0">
              <a:buNone/>
            </a:pPr>
            <a:r>
              <a:rPr lang="es-ES" dirty="0" err="1"/>
              <a:t>app.get</a:t>
            </a:r>
            <a:r>
              <a:rPr lang="es-ES" dirty="0"/>
              <a:t>('*', (</a:t>
            </a:r>
            <a:r>
              <a:rPr lang="es-ES" dirty="0" err="1"/>
              <a:t>req</a:t>
            </a:r>
            <a:r>
              <a:rPr lang="es-ES" dirty="0"/>
              <a:t>, res) =&gt; { </a:t>
            </a:r>
            <a:r>
              <a:rPr lang="es-ES" dirty="0" err="1"/>
              <a:t>res.render</a:t>
            </a:r>
            <a:r>
              <a:rPr lang="es-ES" dirty="0"/>
              <a:t>('</a:t>
            </a:r>
            <a:r>
              <a:rPr lang="es-ES" dirty="0" err="1"/>
              <a:t>index</a:t>
            </a:r>
            <a:r>
              <a:rPr lang="es-ES" dirty="0"/>
              <a:t>', { </a:t>
            </a:r>
            <a:r>
              <a:rPr lang="es-ES" dirty="0" err="1"/>
              <a:t>req</a:t>
            </a:r>
            <a:r>
              <a:rPr lang="es-ES" dirty="0"/>
              <a:t> }); });</a:t>
            </a:r>
          </a:p>
          <a:p>
            <a:pPr marL="0" indent="0">
              <a:buNone/>
            </a:pPr>
            <a:endParaRPr lang="es-ES" dirty="0"/>
          </a:p>
          <a:p>
            <a:pPr marL="0" indent="0">
              <a:buNone/>
            </a:pPr>
            <a:r>
              <a:rPr lang="es-ES" dirty="0"/>
              <a:t>// </a:t>
            </a:r>
            <a:r>
              <a:rPr lang="es-ES" dirty="0" err="1"/>
              <a:t>Start</a:t>
            </a:r>
            <a:r>
              <a:rPr lang="es-ES" dirty="0"/>
              <a:t> up </a:t>
            </a:r>
            <a:r>
              <a:rPr lang="es-ES" dirty="0" err="1"/>
              <a:t>the</a:t>
            </a:r>
            <a:r>
              <a:rPr lang="es-ES" dirty="0"/>
              <a:t> </a:t>
            </a:r>
            <a:r>
              <a:rPr lang="es-ES" dirty="0" err="1"/>
              <a:t>Node</a:t>
            </a:r>
            <a:r>
              <a:rPr lang="es-ES" dirty="0"/>
              <a:t> server</a:t>
            </a:r>
          </a:p>
          <a:p>
            <a:pPr marL="0" indent="0">
              <a:buNone/>
            </a:pPr>
            <a:r>
              <a:rPr lang="es-ES" dirty="0" err="1"/>
              <a:t>app.listen</a:t>
            </a:r>
            <a:r>
              <a:rPr lang="es-ES" dirty="0"/>
              <a:t>(PORT, () =&gt; { console.log(`</a:t>
            </a:r>
            <a:r>
              <a:rPr lang="es-ES" dirty="0" err="1"/>
              <a:t>Node</a:t>
            </a:r>
            <a:r>
              <a:rPr lang="es-ES" dirty="0"/>
              <a:t> Express </a:t>
            </a:r>
            <a:r>
              <a:rPr lang="es-ES" dirty="0" err="1"/>
              <a:t>on</a:t>
            </a:r>
            <a:r>
              <a:rPr lang="es-ES" dirty="0"/>
              <a:t> </a:t>
            </a:r>
            <a:r>
              <a:rPr lang="es-ES" dirty="0">
                <a:hlinkClick r:id="rId2"/>
              </a:rPr>
              <a:t>http://localhost:${PORT}`</a:t>
            </a:r>
            <a:r>
              <a:rPr lang="es-ES" dirty="0"/>
              <a:t>); });</a:t>
            </a:r>
          </a:p>
          <a:p>
            <a:endParaRPr lang="es-ES" dirty="0"/>
          </a:p>
        </p:txBody>
      </p:sp>
    </p:spTree>
    <p:extLst>
      <p:ext uri="{BB962C8B-B14F-4D97-AF65-F5344CB8AC3E}">
        <p14:creationId xmlns:p14="http://schemas.microsoft.com/office/powerpoint/2010/main" val="274592487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State</a:t>
            </a:r>
            <a:r>
              <a:rPr lang="es-ES" dirty="0"/>
              <a:t> Transfer API</a:t>
            </a:r>
          </a:p>
        </p:txBody>
      </p:sp>
      <p:sp>
        <p:nvSpPr>
          <p:cNvPr id="3" name="Marcador de contenido 2"/>
          <p:cNvSpPr>
            <a:spLocks noGrp="1"/>
          </p:cNvSpPr>
          <p:nvPr>
            <p:ph idx="1"/>
          </p:nvPr>
        </p:nvSpPr>
        <p:spPr/>
        <p:txBody>
          <a:bodyPr/>
          <a:lstStyle/>
          <a:p>
            <a:endParaRPr lang="es-ES" dirty="0"/>
          </a:p>
        </p:txBody>
      </p:sp>
    </p:spTree>
    <p:extLst>
      <p:ext uri="{BB962C8B-B14F-4D97-AF65-F5344CB8AC3E}">
        <p14:creationId xmlns:p14="http://schemas.microsoft.com/office/powerpoint/2010/main" val="393687540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PWA: Aplicaciones Web Progresivas</a:t>
            </a:r>
          </a:p>
        </p:txBody>
      </p:sp>
      <p:sp>
        <p:nvSpPr>
          <p:cNvPr id="3" name="Marcador de contenido 2"/>
          <p:cNvSpPr>
            <a:spLocks noGrp="1"/>
          </p:cNvSpPr>
          <p:nvPr>
            <p:ph idx="1"/>
          </p:nvPr>
        </p:nvSpPr>
        <p:spPr/>
        <p:txBody>
          <a:bodyPr/>
          <a:lstStyle/>
          <a:p>
            <a:endParaRPr lang="es-ES" dirty="0"/>
          </a:p>
        </p:txBody>
      </p:sp>
    </p:spTree>
    <p:extLst>
      <p:ext uri="{BB962C8B-B14F-4D97-AF65-F5344CB8AC3E}">
        <p14:creationId xmlns:p14="http://schemas.microsoft.com/office/powerpoint/2010/main" val="218463846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Angular </a:t>
            </a:r>
            <a:r>
              <a:rPr lang="es-ES" dirty="0" err="1"/>
              <a:t>Elements</a:t>
            </a:r>
            <a:endParaRPr lang="es-ES" dirty="0"/>
          </a:p>
        </p:txBody>
      </p:sp>
      <p:sp>
        <p:nvSpPr>
          <p:cNvPr id="3" name="Marcador de contenido 2"/>
          <p:cNvSpPr>
            <a:spLocks noGrp="1"/>
          </p:cNvSpPr>
          <p:nvPr>
            <p:ph idx="1"/>
          </p:nvPr>
        </p:nvSpPr>
        <p:spPr/>
        <p:txBody>
          <a:bodyPr/>
          <a:lstStyle/>
          <a:p>
            <a:endParaRPr lang="es-ES"/>
          </a:p>
        </p:txBody>
      </p:sp>
    </p:spTree>
    <p:extLst>
      <p:ext uri="{BB962C8B-B14F-4D97-AF65-F5344CB8AC3E}">
        <p14:creationId xmlns:p14="http://schemas.microsoft.com/office/powerpoint/2010/main" val="1438413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Sintaxis ampliada (ES6)</a:t>
            </a:r>
          </a:p>
        </p:txBody>
      </p:sp>
      <p:pic>
        <p:nvPicPr>
          <p:cNvPr id="4" name="Picture 4"/>
          <p:cNvPicPr>
            <a:picLocks noGrp="1" noChangeAspect="1"/>
          </p:cNvPicPr>
          <p:nvPr>
            <p:ph idx="1"/>
          </p:nvPr>
        </p:nvPicPr>
        <p:blipFill>
          <a:blip r:embed="rId2"/>
          <a:stretch>
            <a:fillRect/>
          </a:stretch>
        </p:blipFill>
        <p:spPr>
          <a:xfrm>
            <a:off x="1296849" y="1600200"/>
            <a:ext cx="6550302" cy="4525963"/>
          </a:xfrm>
          <a:prstGeom prst="rect">
            <a:avLst/>
          </a:prstGeom>
        </p:spPr>
      </p:pic>
    </p:spTree>
    <p:extLst>
      <p:ext uri="{BB962C8B-B14F-4D97-AF65-F5344CB8AC3E}">
        <p14:creationId xmlns:p14="http://schemas.microsoft.com/office/powerpoint/2010/main" val="406456418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HTML5 Web </a:t>
            </a:r>
            <a:r>
              <a:rPr lang="es-ES" dirty="0" err="1"/>
              <a:t>Workers</a:t>
            </a:r>
            <a:endParaRPr lang="es-ES" dirty="0"/>
          </a:p>
        </p:txBody>
      </p:sp>
      <p:sp>
        <p:nvSpPr>
          <p:cNvPr id="3" name="Marcador de texto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94543342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Web </a:t>
            </a:r>
            <a:r>
              <a:rPr lang="es-ES" dirty="0" err="1"/>
              <a:t>Worker</a:t>
            </a:r>
            <a:endParaRPr lang="es-ES" dirty="0"/>
          </a:p>
        </p:txBody>
      </p:sp>
      <p:sp>
        <p:nvSpPr>
          <p:cNvPr id="3" name="2 Marcador de contenido"/>
          <p:cNvSpPr>
            <a:spLocks noGrp="1"/>
          </p:cNvSpPr>
          <p:nvPr>
            <p:ph idx="1"/>
          </p:nvPr>
        </p:nvSpPr>
        <p:spPr>
          <a:xfrm>
            <a:off x="457200" y="1600200"/>
            <a:ext cx="8229600" cy="4637112"/>
          </a:xfrm>
        </p:spPr>
        <p:txBody>
          <a:bodyPr>
            <a:normAutofit fontScale="62500" lnSpcReduction="20000"/>
          </a:bodyPr>
          <a:lstStyle/>
          <a:p>
            <a:r>
              <a:rPr lang="es-ES" dirty="0"/>
              <a:t>Cuando se ejecuta una secuencias de comandos en una página HTML, la página no responde hasta que finalice la ejecución.</a:t>
            </a:r>
          </a:p>
          <a:p>
            <a:r>
              <a:rPr lang="es-ES" dirty="0"/>
              <a:t>La especificación de Web </a:t>
            </a:r>
            <a:r>
              <a:rPr lang="es-ES" dirty="0" err="1"/>
              <a:t>Workers</a:t>
            </a:r>
            <a:r>
              <a:rPr lang="es-ES" dirty="0"/>
              <a:t> recomienda un API para generar secuencias de comandos en segundo plano en la aplicación web. </a:t>
            </a:r>
          </a:p>
          <a:p>
            <a:r>
              <a:rPr lang="es-ES" dirty="0"/>
              <a:t>Los Web </a:t>
            </a:r>
            <a:r>
              <a:rPr lang="es-ES" dirty="0" err="1"/>
              <a:t>Workers</a:t>
            </a:r>
            <a:r>
              <a:rPr lang="es-ES" dirty="0"/>
              <a:t> permiten realizar acciones como activar secuencias de comandos con tiempos de ejecución largos para gestionar tareas intensivas de cálculo, pero sin bloquear la interfaz de usuario u otras secuencias de comandos para gestionar las interacciones del usuario. </a:t>
            </a:r>
          </a:p>
          <a:p>
            <a:r>
              <a:rPr lang="es-ES" dirty="0"/>
              <a:t>El usuario puede seguir haciendo lo que quiere: hacer clic, la selección de las etiquetas, etc., mientras que el Web </a:t>
            </a:r>
            <a:r>
              <a:rPr lang="es-ES" dirty="0" err="1"/>
              <a:t>Worker</a:t>
            </a:r>
            <a:r>
              <a:rPr lang="es-ES" dirty="0"/>
              <a:t> se ejecuta en segundo plano.</a:t>
            </a:r>
          </a:p>
          <a:p>
            <a:r>
              <a:rPr lang="es-ES" dirty="0"/>
              <a:t>Dado que los Web </a:t>
            </a:r>
            <a:r>
              <a:rPr lang="es-ES" dirty="0" err="1"/>
              <a:t>Workers</a:t>
            </a:r>
            <a:r>
              <a:rPr lang="es-ES" dirty="0"/>
              <a:t> están en archivos externos, no tienen acceso a los </a:t>
            </a:r>
            <a:r>
              <a:rPr lang="es-ES"/>
              <a:t>objetos JavaScript (hilo </a:t>
            </a:r>
            <a:r>
              <a:rPr lang="es-ES" dirty="0"/>
              <a:t>principal del JavaScript): DOM, </a:t>
            </a:r>
            <a:r>
              <a:rPr lang="es-ES" dirty="0" err="1"/>
              <a:t>window</a:t>
            </a:r>
            <a:r>
              <a:rPr lang="es-ES" dirty="0"/>
              <a:t>, </a:t>
            </a:r>
            <a:r>
              <a:rPr lang="es-ES" dirty="0" err="1"/>
              <a:t>document</a:t>
            </a:r>
            <a:r>
              <a:rPr lang="es-ES" dirty="0"/>
              <a:t> y </a:t>
            </a:r>
            <a:r>
              <a:rPr lang="es-ES" dirty="0" err="1"/>
              <a:t>parent</a:t>
            </a:r>
            <a:r>
              <a:rPr lang="es-ES" dirty="0"/>
              <a:t>.</a:t>
            </a:r>
          </a:p>
          <a:p>
            <a:r>
              <a:rPr lang="es-ES" dirty="0"/>
              <a:t>Esta limitación se puede solventar con el evento </a:t>
            </a:r>
            <a:r>
              <a:rPr lang="es-ES" dirty="0" err="1"/>
              <a:t>onmessage</a:t>
            </a:r>
            <a:r>
              <a:rPr lang="es-ES" dirty="0"/>
              <a:t> del objeto Web </a:t>
            </a:r>
            <a:r>
              <a:rPr lang="es-ES" dirty="0" err="1"/>
              <a:t>Worker</a:t>
            </a:r>
            <a:r>
              <a:rPr lang="es-ES" dirty="0"/>
              <a:t>, enviando los datos de salida del Web </a:t>
            </a:r>
            <a:r>
              <a:rPr lang="es-ES" dirty="0" err="1"/>
              <a:t>Worker</a:t>
            </a:r>
            <a:r>
              <a:rPr lang="es-ES" dirty="0"/>
              <a:t> en el </a:t>
            </a:r>
            <a:r>
              <a:rPr lang="es-ES" dirty="0" err="1"/>
              <a:t>event.data</a:t>
            </a:r>
            <a:r>
              <a:rPr lang="es-ES" dirty="0"/>
              <a:t>.</a:t>
            </a:r>
          </a:p>
        </p:txBody>
      </p:sp>
    </p:spTree>
    <p:extLst>
      <p:ext uri="{BB962C8B-B14F-4D97-AF65-F5344CB8AC3E}">
        <p14:creationId xmlns:p14="http://schemas.microsoft.com/office/powerpoint/2010/main" val="230238425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a:t>Web </a:t>
            </a:r>
            <a:r>
              <a:rPr lang="es-ES" dirty="0" err="1"/>
              <a:t>Worker</a:t>
            </a:r>
            <a:endParaRPr lang="es-ES" dirty="0"/>
          </a:p>
        </p:txBody>
      </p:sp>
      <p:sp>
        <p:nvSpPr>
          <p:cNvPr id="7" name="Marcador de texto 6"/>
          <p:cNvSpPr>
            <a:spLocks noGrp="1"/>
          </p:cNvSpPr>
          <p:nvPr>
            <p:ph type="body" idx="1"/>
          </p:nvPr>
        </p:nvSpPr>
        <p:spPr/>
        <p:txBody>
          <a:bodyPr/>
          <a:lstStyle/>
          <a:p>
            <a:r>
              <a:rPr lang="es-ES" dirty="0"/>
              <a:t>worker.js</a:t>
            </a:r>
          </a:p>
        </p:txBody>
      </p:sp>
      <p:sp>
        <p:nvSpPr>
          <p:cNvPr id="3" name="Marcador de contenido 2"/>
          <p:cNvSpPr>
            <a:spLocks noGrp="1"/>
          </p:cNvSpPr>
          <p:nvPr>
            <p:ph sz="half" idx="2"/>
          </p:nvPr>
        </p:nvSpPr>
        <p:spPr/>
        <p:txBody>
          <a:bodyPr>
            <a:normAutofit fontScale="92500" lnSpcReduction="10000"/>
          </a:bodyPr>
          <a:lstStyle/>
          <a:p>
            <a:pPr marL="0" indent="0">
              <a:buNone/>
            </a:pPr>
            <a:r>
              <a:rPr lang="en-US" dirty="0" err="1"/>
              <a:t>var</a:t>
            </a:r>
            <a:r>
              <a:rPr lang="en-US" dirty="0"/>
              <a:t> n = 1;</a:t>
            </a:r>
          </a:p>
          <a:p>
            <a:pPr marL="0" indent="0">
              <a:buNone/>
            </a:pPr>
            <a:r>
              <a:rPr lang="en-US" dirty="0"/>
              <a:t>search: while (true) {</a:t>
            </a:r>
          </a:p>
          <a:p>
            <a:pPr marL="0" indent="0">
              <a:buNone/>
            </a:pPr>
            <a:r>
              <a:rPr lang="en-US" dirty="0"/>
              <a:t>  n += 1;</a:t>
            </a:r>
          </a:p>
          <a:p>
            <a:pPr marL="0" indent="0">
              <a:buNone/>
            </a:pPr>
            <a:r>
              <a:rPr lang="en-US" dirty="0"/>
              <a:t>  for (var </a:t>
            </a:r>
            <a:r>
              <a:rPr lang="en-US" dirty="0" err="1"/>
              <a:t>i</a:t>
            </a:r>
            <a:r>
              <a:rPr lang="en-US" dirty="0"/>
              <a:t> = 2; </a:t>
            </a:r>
            <a:r>
              <a:rPr lang="en-US" dirty="0" err="1"/>
              <a:t>i</a:t>
            </a:r>
            <a:r>
              <a:rPr lang="en-US" dirty="0"/>
              <a:t> &lt;= </a:t>
            </a:r>
            <a:r>
              <a:rPr lang="en-US" dirty="0" err="1"/>
              <a:t>Math.sqrt</a:t>
            </a:r>
            <a:r>
              <a:rPr lang="en-US" dirty="0"/>
              <a:t>(n); </a:t>
            </a:r>
            <a:r>
              <a:rPr lang="en-US" dirty="0" err="1"/>
              <a:t>i</a:t>
            </a:r>
            <a:r>
              <a:rPr lang="en-US" dirty="0"/>
              <a:t> += 1)</a:t>
            </a:r>
          </a:p>
          <a:p>
            <a:pPr marL="0" indent="0">
              <a:buNone/>
            </a:pPr>
            <a:r>
              <a:rPr lang="en-US" dirty="0"/>
              <a:t>    if (n % </a:t>
            </a:r>
            <a:r>
              <a:rPr lang="en-US" dirty="0" err="1"/>
              <a:t>i</a:t>
            </a:r>
            <a:r>
              <a:rPr lang="en-US" dirty="0"/>
              <a:t> == 0)</a:t>
            </a:r>
          </a:p>
          <a:p>
            <a:pPr marL="0" indent="0">
              <a:buNone/>
            </a:pPr>
            <a:r>
              <a:rPr lang="en-US" dirty="0"/>
              <a:t>     continue search;</a:t>
            </a:r>
          </a:p>
          <a:p>
            <a:pPr marL="0" indent="0">
              <a:buNone/>
            </a:pPr>
            <a:r>
              <a:rPr lang="en-US" dirty="0"/>
              <a:t>  // found a prime!</a:t>
            </a:r>
          </a:p>
          <a:p>
            <a:pPr marL="0" indent="0">
              <a:buNone/>
            </a:pPr>
            <a:r>
              <a:rPr lang="en-US" dirty="0"/>
              <a:t>  </a:t>
            </a:r>
            <a:r>
              <a:rPr lang="en-US" dirty="0" err="1"/>
              <a:t>postMessage</a:t>
            </a:r>
            <a:r>
              <a:rPr lang="en-US" dirty="0"/>
              <a:t>(n);</a:t>
            </a:r>
          </a:p>
          <a:p>
            <a:pPr marL="0" indent="0">
              <a:buNone/>
            </a:pPr>
            <a:r>
              <a:rPr lang="en-US" dirty="0"/>
              <a:t>}</a:t>
            </a:r>
            <a:endParaRPr lang="es-ES" dirty="0"/>
          </a:p>
          <a:p>
            <a:endParaRPr lang="es-ES" dirty="0"/>
          </a:p>
        </p:txBody>
      </p:sp>
      <p:sp>
        <p:nvSpPr>
          <p:cNvPr id="8" name="Marcador de texto 7"/>
          <p:cNvSpPr>
            <a:spLocks noGrp="1"/>
          </p:cNvSpPr>
          <p:nvPr>
            <p:ph type="body" sz="quarter" idx="3"/>
          </p:nvPr>
        </p:nvSpPr>
        <p:spPr/>
        <p:txBody>
          <a:bodyPr/>
          <a:lstStyle/>
          <a:p>
            <a:r>
              <a:rPr lang="es-ES" dirty="0"/>
              <a:t>HTML</a:t>
            </a:r>
          </a:p>
        </p:txBody>
      </p:sp>
      <p:sp>
        <p:nvSpPr>
          <p:cNvPr id="9" name="Marcador de contenido 8"/>
          <p:cNvSpPr>
            <a:spLocks noGrp="1"/>
          </p:cNvSpPr>
          <p:nvPr>
            <p:ph sz="quarter" idx="4"/>
          </p:nvPr>
        </p:nvSpPr>
        <p:spPr/>
        <p:txBody>
          <a:bodyPr>
            <a:normAutofit fontScale="85000" lnSpcReduction="20000"/>
          </a:bodyPr>
          <a:lstStyle/>
          <a:p>
            <a:pPr marL="622300" indent="-622300">
              <a:buNone/>
            </a:pPr>
            <a:r>
              <a:rPr lang="es-ES" dirty="0"/>
              <a:t> &lt;</a:t>
            </a:r>
            <a:r>
              <a:rPr lang="es-ES" dirty="0" err="1"/>
              <a:t>body</a:t>
            </a:r>
            <a:r>
              <a:rPr lang="es-ES" dirty="0"/>
              <a:t>&gt;</a:t>
            </a:r>
          </a:p>
          <a:p>
            <a:pPr marL="622300" indent="-622300">
              <a:buNone/>
            </a:pPr>
            <a:r>
              <a:rPr lang="es-ES" dirty="0"/>
              <a:t>  &lt;p&gt;</a:t>
            </a:r>
            <a:r>
              <a:rPr lang="es-ES" dirty="0" err="1"/>
              <a:t>The</a:t>
            </a:r>
            <a:r>
              <a:rPr lang="es-ES" dirty="0"/>
              <a:t> </a:t>
            </a:r>
            <a:r>
              <a:rPr lang="es-ES" dirty="0" err="1"/>
              <a:t>highest</a:t>
            </a:r>
            <a:r>
              <a:rPr lang="es-ES" dirty="0"/>
              <a:t> prime </a:t>
            </a:r>
            <a:r>
              <a:rPr lang="es-ES" dirty="0" err="1"/>
              <a:t>number</a:t>
            </a:r>
            <a:r>
              <a:rPr lang="es-ES" dirty="0"/>
              <a:t> </a:t>
            </a:r>
            <a:r>
              <a:rPr lang="es-ES" dirty="0" err="1"/>
              <a:t>discovered</a:t>
            </a:r>
            <a:r>
              <a:rPr lang="es-ES" dirty="0"/>
              <a:t> so </a:t>
            </a:r>
            <a:r>
              <a:rPr lang="es-ES" dirty="0" err="1"/>
              <a:t>far</a:t>
            </a:r>
            <a:r>
              <a:rPr lang="es-ES" dirty="0"/>
              <a:t> </a:t>
            </a:r>
            <a:r>
              <a:rPr lang="es-ES" dirty="0" err="1"/>
              <a:t>is</a:t>
            </a:r>
            <a:r>
              <a:rPr lang="es-ES" dirty="0"/>
              <a:t>: &lt;output id="</a:t>
            </a:r>
            <a:r>
              <a:rPr lang="es-ES" dirty="0" err="1"/>
              <a:t>result</a:t>
            </a:r>
            <a:r>
              <a:rPr lang="es-ES" dirty="0"/>
              <a:t>"&gt;&lt;/output&gt;&lt;/p&gt;</a:t>
            </a:r>
          </a:p>
          <a:p>
            <a:pPr marL="622300" indent="-622300">
              <a:buNone/>
            </a:pPr>
            <a:r>
              <a:rPr lang="es-ES" dirty="0"/>
              <a:t>  &lt;script&gt;</a:t>
            </a:r>
          </a:p>
          <a:p>
            <a:pPr marL="622300" indent="-622300">
              <a:buNone/>
            </a:pPr>
            <a:r>
              <a:rPr lang="es-ES" dirty="0"/>
              <a:t>   </a:t>
            </a:r>
            <a:r>
              <a:rPr lang="es-ES" dirty="0" err="1"/>
              <a:t>var</a:t>
            </a:r>
            <a:r>
              <a:rPr lang="es-ES" dirty="0"/>
              <a:t> </a:t>
            </a:r>
            <a:r>
              <a:rPr lang="es-ES" dirty="0" err="1"/>
              <a:t>worker</a:t>
            </a:r>
            <a:r>
              <a:rPr lang="es-ES" dirty="0"/>
              <a:t> = new </a:t>
            </a:r>
            <a:r>
              <a:rPr lang="es-ES" dirty="0" err="1"/>
              <a:t>Worker</a:t>
            </a:r>
            <a:r>
              <a:rPr lang="es-ES" dirty="0"/>
              <a:t>('worker.js');</a:t>
            </a:r>
          </a:p>
          <a:p>
            <a:pPr marL="622300" indent="-622300">
              <a:buNone/>
            </a:pPr>
            <a:r>
              <a:rPr lang="es-ES" dirty="0"/>
              <a:t>   </a:t>
            </a:r>
            <a:r>
              <a:rPr lang="es-ES" dirty="0" err="1"/>
              <a:t>worker.onmessage</a:t>
            </a:r>
            <a:r>
              <a:rPr lang="es-ES" dirty="0"/>
              <a:t> </a:t>
            </a:r>
            <a:r>
              <a:rPr lang="es-ES"/>
              <a:t>= function (event</a:t>
            </a:r>
            <a:r>
              <a:rPr lang="es-ES" dirty="0"/>
              <a:t>) {     </a:t>
            </a:r>
            <a:r>
              <a:rPr lang="es-ES" dirty="0" err="1"/>
              <a:t>document.getElementById</a:t>
            </a:r>
            <a:r>
              <a:rPr lang="es-ES" dirty="0"/>
              <a:t>('</a:t>
            </a:r>
            <a:r>
              <a:rPr lang="es-ES" dirty="0" err="1"/>
              <a:t>result</a:t>
            </a:r>
            <a:r>
              <a:rPr lang="es-ES" dirty="0"/>
              <a:t>').</a:t>
            </a:r>
            <a:r>
              <a:rPr lang="es-ES" dirty="0" err="1"/>
              <a:t>textContent</a:t>
            </a:r>
            <a:r>
              <a:rPr lang="es-ES" dirty="0"/>
              <a:t> = </a:t>
            </a:r>
            <a:r>
              <a:rPr lang="es-ES" dirty="0" err="1"/>
              <a:t>event.data</a:t>
            </a:r>
            <a:r>
              <a:rPr lang="es-ES" dirty="0"/>
              <a:t>;</a:t>
            </a:r>
          </a:p>
          <a:p>
            <a:pPr marL="622300" indent="-622300">
              <a:buNone/>
            </a:pPr>
            <a:r>
              <a:rPr lang="es-ES" dirty="0"/>
              <a:t>   };</a:t>
            </a:r>
          </a:p>
          <a:p>
            <a:pPr marL="622300" indent="-622300">
              <a:buNone/>
            </a:pPr>
            <a:r>
              <a:rPr lang="es-ES" dirty="0"/>
              <a:t>  &lt;/script&gt;</a:t>
            </a:r>
          </a:p>
          <a:p>
            <a:pPr marL="622300" indent="-622300">
              <a:buNone/>
            </a:pPr>
            <a:r>
              <a:rPr lang="es-ES" dirty="0"/>
              <a:t> &lt;/</a:t>
            </a:r>
            <a:r>
              <a:rPr lang="es-ES" dirty="0" err="1"/>
              <a:t>body</a:t>
            </a:r>
            <a:r>
              <a:rPr lang="es-ES" dirty="0"/>
              <a:t>&gt;</a:t>
            </a:r>
          </a:p>
          <a:p>
            <a:pPr marL="0" indent="0">
              <a:buNone/>
            </a:pPr>
            <a:endParaRPr lang="es-ES" dirty="0"/>
          </a:p>
        </p:txBody>
      </p:sp>
    </p:spTree>
    <p:extLst>
      <p:ext uri="{BB962C8B-B14F-4D97-AF65-F5344CB8AC3E}">
        <p14:creationId xmlns:p14="http://schemas.microsoft.com/office/powerpoint/2010/main" val="37459598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Extraer el archivo de </a:t>
            </a:r>
            <a:r>
              <a:rPr lang="es-ES" dirty="0" err="1"/>
              <a:t>webpack</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Ejecutar </a:t>
            </a:r>
            <a:r>
              <a:rPr lang="es-ES" dirty="0" err="1"/>
              <a:t>ng</a:t>
            </a:r>
            <a:r>
              <a:rPr lang="es-ES" dirty="0"/>
              <a:t> </a:t>
            </a:r>
            <a:r>
              <a:rPr lang="es-ES" dirty="0" err="1"/>
              <a:t>eject</a:t>
            </a:r>
            <a:r>
              <a:rPr lang="es-ES" dirty="0"/>
              <a:t> para que Angular CLI genere el archivo webpack.config.js.</a:t>
            </a:r>
          </a:p>
          <a:p>
            <a:r>
              <a:rPr lang="es-ES" dirty="0"/>
              <a:t>Ejecutar </a:t>
            </a:r>
            <a:r>
              <a:rPr lang="es-ES" dirty="0" err="1"/>
              <a:t>npm</a:t>
            </a:r>
            <a:r>
              <a:rPr lang="es-ES" dirty="0"/>
              <a:t> </a:t>
            </a:r>
            <a:r>
              <a:rPr lang="es-ES" dirty="0" err="1"/>
              <a:t>install</a:t>
            </a:r>
            <a:r>
              <a:rPr lang="es-ES" dirty="0"/>
              <a:t> para instalar las nuevas dependencias generadas por la CLI al extraer el archivo anterior.</a:t>
            </a:r>
          </a:p>
          <a:p>
            <a:endParaRPr lang="es-ES" dirty="0"/>
          </a:p>
          <a:p>
            <a:pPr marL="0" indent="0">
              <a:buNone/>
            </a:pPr>
            <a:r>
              <a:rPr lang="en-US" dirty="0"/>
              <a:t>To run your builds, you now need to do the following commands:</a:t>
            </a:r>
          </a:p>
          <a:p>
            <a:pPr marL="0" indent="0">
              <a:buNone/>
            </a:pPr>
            <a:r>
              <a:rPr lang="en-US" dirty="0"/>
              <a:t>   - "</a:t>
            </a:r>
            <a:r>
              <a:rPr lang="en-US" dirty="0" err="1"/>
              <a:t>npm</a:t>
            </a:r>
            <a:r>
              <a:rPr lang="en-US" dirty="0"/>
              <a:t> run build" to build.</a:t>
            </a:r>
          </a:p>
          <a:p>
            <a:pPr marL="0" indent="0">
              <a:buNone/>
            </a:pPr>
            <a:r>
              <a:rPr lang="en-US" dirty="0"/>
              <a:t>   - "</a:t>
            </a:r>
            <a:r>
              <a:rPr lang="en-US" dirty="0" err="1"/>
              <a:t>npm</a:t>
            </a:r>
            <a:r>
              <a:rPr lang="en-US" dirty="0"/>
              <a:t> run test" to run unit tests.</a:t>
            </a:r>
          </a:p>
          <a:p>
            <a:pPr marL="0" indent="0">
              <a:buNone/>
            </a:pPr>
            <a:r>
              <a:rPr lang="en-US" dirty="0"/>
              <a:t>   - "</a:t>
            </a:r>
            <a:r>
              <a:rPr lang="en-US" dirty="0" err="1"/>
              <a:t>npm</a:t>
            </a:r>
            <a:r>
              <a:rPr lang="en-US" dirty="0"/>
              <a:t> start" to serve the app using </a:t>
            </a:r>
            <a:r>
              <a:rPr lang="en-US" dirty="0" err="1"/>
              <a:t>webpack</a:t>
            </a:r>
            <a:r>
              <a:rPr lang="en-US" dirty="0"/>
              <a:t>-dev-server.</a:t>
            </a:r>
          </a:p>
          <a:p>
            <a:pPr marL="0" indent="0">
              <a:buNone/>
            </a:pPr>
            <a:r>
              <a:rPr lang="en-US" dirty="0"/>
              <a:t>   - "</a:t>
            </a:r>
            <a:r>
              <a:rPr lang="en-US" dirty="0" err="1"/>
              <a:t>npm</a:t>
            </a:r>
            <a:r>
              <a:rPr lang="en-US" dirty="0"/>
              <a:t> run e2e" to run protractor.</a:t>
            </a:r>
          </a:p>
          <a:p>
            <a:pPr marL="0" indent="0">
              <a:buNone/>
            </a:pPr>
            <a:r>
              <a:rPr lang="en-US" dirty="0"/>
              <a:t>Running the equivalent CLI commands will result in an error.</a:t>
            </a:r>
          </a:p>
          <a:p>
            <a:endParaRPr lang="es-ES" dirty="0"/>
          </a:p>
        </p:txBody>
      </p:sp>
    </p:spTree>
    <p:extLst>
      <p:ext uri="{BB962C8B-B14F-4D97-AF65-F5344CB8AC3E}">
        <p14:creationId xmlns:p14="http://schemas.microsoft.com/office/powerpoint/2010/main" val="5093498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Instalar y configurar los </a:t>
            </a:r>
            <a:r>
              <a:rPr lang="es-ES" dirty="0" err="1"/>
              <a:t>webworkers</a:t>
            </a:r>
            <a:endParaRPr lang="es-ES" dirty="0"/>
          </a:p>
        </p:txBody>
      </p:sp>
      <p:sp>
        <p:nvSpPr>
          <p:cNvPr id="3" name="Marcador de contenido 2"/>
          <p:cNvSpPr>
            <a:spLocks noGrp="1"/>
          </p:cNvSpPr>
          <p:nvPr>
            <p:ph idx="1"/>
          </p:nvPr>
        </p:nvSpPr>
        <p:spPr/>
        <p:txBody>
          <a:bodyPr>
            <a:normAutofit fontScale="77500" lnSpcReduction="20000"/>
          </a:bodyPr>
          <a:lstStyle/>
          <a:p>
            <a:r>
              <a:rPr lang="es-ES" dirty="0"/>
              <a:t>Instalar las dependencias de los </a:t>
            </a:r>
            <a:r>
              <a:rPr lang="es-ES" dirty="0" err="1"/>
              <a:t>webworkers</a:t>
            </a:r>
            <a:endParaRPr lang="es-ES" dirty="0"/>
          </a:p>
          <a:p>
            <a:pPr lvl="1"/>
            <a:r>
              <a:rPr lang="es-ES" dirty="0" err="1"/>
              <a:t>npm</a:t>
            </a:r>
            <a:r>
              <a:rPr lang="es-ES" dirty="0"/>
              <a:t> </a:t>
            </a:r>
            <a:r>
              <a:rPr lang="es-ES" dirty="0" err="1"/>
              <a:t>install</a:t>
            </a:r>
            <a:r>
              <a:rPr lang="es-ES" dirty="0"/>
              <a:t> --</a:t>
            </a:r>
            <a:r>
              <a:rPr lang="es-ES" dirty="0" err="1"/>
              <a:t>save</a:t>
            </a:r>
            <a:r>
              <a:rPr lang="es-ES" dirty="0"/>
              <a:t> @angular/</a:t>
            </a:r>
            <a:r>
              <a:rPr lang="es-ES" dirty="0" err="1"/>
              <a:t>platform-webworker</a:t>
            </a:r>
            <a:r>
              <a:rPr lang="es-ES" dirty="0"/>
              <a:t> @angular/</a:t>
            </a:r>
            <a:r>
              <a:rPr lang="es-ES" dirty="0" err="1"/>
              <a:t>platform-webworker-dynamic</a:t>
            </a:r>
            <a:endParaRPr lang="es-ES" dirty="0"/>
          </a:p>
          <a:p>
            <a:r>
              <a:rPr lang="es-ES" dirty="0"/>
              <a:t>Cambios en </a:t>
            </a:r>
            <a:r>
              <a:rPr lang="es-ES" dirty="0" err="1"/>
              <a:t>app.module.ts</a:t>
            </a:r>
            <a:endParaRPr lang="es-ES" dirty="0"/>
          </a:p>
          <a:p>
            <a:pPr marL="400050" lvl="1" indent="0">
              <a:buNone/>
            </a:pPr>
            <a:r>
              <a:rPr lang="es-ES" strike="sngStrike" dirty="0" err="1"/>
              <a:t>import</a:t>
            </a:r>
            <a:r>
              <a:rPr lang="es-ES" strike="sngStrike" dirty="0"/>
              <a:t> { </a:t>
            </a:r>
            <a:r>
              <a:rPr lang="es-ES" strike="sngStrike" dirty="0" err="1"/>
              <a:t>BrowserModule</a:t>
            </a:r>
            <a:r>
              <a:rPr lang="es-ES" strike="sngStrike" dirty="0"/>
              <a:t> } </a:t>
            </a:r>
            <a:r>
              <a:rPr lang="es-ES" strike="sngStrike" dirty="0" err="1"/>
              <a:t>from</a:t>
            </a:r>
            <a:r>
              <a:rPr lang="es-ES" strike="sngStrike" dirty="0"/>
              <a:t> '@angular/</a:t>
            </a:r>
            <a:r>
              <a:rPr lang="es-ES" strike="sngStrike" dirty="0" err="1"/>
              <a:t>platform</a:t>
            </a:r>
            <a:r>
              <a:rPr lang="es-ES" strike="sngStrike" dirty="0"/>
              <a:t>-browser';</a:t>
            </a:r>
          </a:p>
          <a:p>
            <a:pPr marL="400050" lvl="1" indent="0">
              <a:buNone/>
            </a:pPr>
            <a:r>
              <a:rPr lang="es-ES" dirty="0" err="1">
                <a:solidFill>
                  <a:srgbClr val="FF0000"/>
                </a:solidFill>
              </a:rPr>
              <a:t>import</a:t>
            </a:r>
            <a:r>
              <a:rPr lang="es-ES" dirty="0">
                <a:solidFill>
                  <a:srgbClr val="FF0000"/>
                </a:solidFill>
              </a:rPr>
              <a:t> { </a:t>
            </a:r>
            <a:r>
              <a:rPr lang="es-ES" dirty="0" err="1">
                <a:solidFill>
                  <a:srgbClr val="FF0000"/>
                </a:solidFill>
              </a:rPr>
              <a:t>WorkerAppModule</a:t>
            </a:r>
            <a:r>
              <a:rPr lang="es-ES" dirty="0">
                <a:solidFill>
                  <a:srgbClr val="FF0000"/>
                </a:solidFill>
              </a:rPr>
              <a:t> } </a:t>
            </a:r>
            <a:r>
              <a:rPr lang="es-ES" dirty="0" err="1">
                <a:solidFill>
                  <a:srgbClr val="FF0000"/>
                </a:solidFill>
              </a:rPr>
              <a:t>from</a:t>
            </a:r>
            <a:r>
              <a:rPr lang="es-ES" dirty="0">
                <a:solidFill>
                  <a:srgbClr val="FF0000"/>
                </a:solidFill>
              </a:rPr>
              <a:t> '@angular/</a:t>
            </a:r>
            <a:r>
              <a:rPr lang="es-ES" dirty="0" err="1">
                <a:solidFill>
                  <a:srgbClr val="FF0000"/>
                </a:solidFill>
              </a:rPr>
              <a:t>platform-webworker</a:t>
            </a:r>
            <a:r>
              <a:rPr lang="es-ES" dirty="0">
                <a:solidFill>
                  <a:srgbClr val="FF0000"/>
                </a:solidFill>
              </a:rPr>
              <a:t>';</a:t>
            </a:r>
          </a:p>
          <a:p>
            <a:pPr marL="400050" lvl="1" indent="0">
              <a:buNone/>
            </a:pPr>
            <a:endParaRPr lang="es-ES" dirty="0"/>
          </a:p>
          <a:p>
            <a:pPr marL="400050" lvl="1" indent="0">
              <a:buNone/>
            </a:pPr>
            <a:r>
              <a:rPr lang="es-ES" dirty="0"/>
              <a:t>@</a:t>
            </a:r>
            <a:r>
              <a:rPr lang="es-ES" dirty="0" err="1"/>
              <a:t>NgModule</a:t>
            </a:r>
            <a:r>
              <a:rPr lang="es-ES" dirty="0"/>
              <a:t>({</a:t>
            </a:r>
          </a:p>
          <a:p>
            <a:pPr marL="400050" lvl="1" indent="0">
              <a:buNone/>
            </a:pPr>
            <a:r>
              <a:rPr lang="es-ES" dirty="0"/>
              <a:t>  </a:t>
            </a:r>
            <a:r>
              <a:rPr lang="es-ES" dirty="0" err="1"/>
              <a:t>imports</a:t>
            </a:r>
            <a:r>
              <a:rPr lang="es-ES" dirty="0"/>
              <a:t>: [</a:t>
            </a:r>
          </a:p>
          <a:p>
            <a:pPr marL="400050" lvl="1" indent="0">
              <a:buNone/>
            </a:pPr>
            <a:r>
              <a:rPr lang="es-ES" dirty="0"/>
              <a:t>    </a:t>
            </a:r>
            <a:r>
              <a:rPr lang="es-ES" strike="sngStrike" dirty="0" err="1"/>
              <a:t>BrowserModule</a:t>
            </a:r>
            <a:r>
              <a:rPr lang="es-ES" dirty="0"/>
              <a:t>, </a:t>
            </a:r>
            <a:r>
              <a:rPr lang="es-ES" dirty="0" err="1">
                <a:solidFill>
                  <a:srgbClr val="FF0000"/>
                </a:solidFill>
              </a:rPr>
              <a:t>WorkerAppModule</a:t>
            </a:r>
            <a:r>
              <a:rPr lang="es-ES" dirty="0"/>
              <a:t>, // …</a:t>
            </a:r>
          </a:p>
          <a:p>
            <a:pPr marL="400050" lvl="1" indent="0">
              <a:buNone/>
            </a:pPr>
            <a:r>
              <a:rPr lang="es-ES" dirty="0"/>
              <a:t> ],</a:t>
            </a:r>
          </a:p>
          <a:p>
            <a:endParaRPr lang="es-ES" dirty="0"/>
          </a:p>
        </p:txBody>
      </p:sp>
    </p:spTree>
    <p:extLst>
      <p:ext uri="{BB962C8B-B14F-4D97-AF65-F5344CB8AC3E}">
        <p14:creationId xmlns:p14="http://schemas.microsoft.com/office/powerpoint/2010/main" val="310907164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Crear el archivo </a:t>
            </a:r>
            <a:r>
              <a:rPr lang="es-ES" dirty="0" err="1"/>
              <a:t>workerLoader.ts</a:t>
            </a:r>
            <a:endParaRPr lang="es-ES" dirty="0"/>
          </a:p>
        </p:txBody>
      </p:sp>
      <p:sp>
        <p:nvSpPr>
          <p:cNvPr id="3" name="Marcador de contenido 2"/>
          <p:cNvSpPr>
            <a:spLocks noGrp="1"/>
          </p:cNvSpPr>
          <p:nvPr>
            <p:ph idx="1"/>
          </p:nvPr>
        </p:nvSpPr>
        <p:spPr/>
        <p:txBody>
          <a:bodyPr>
            <a:normAutofit fontScale="92500" lnSpcReduction="20000"/>
          </a:bodyPr>
          <a:lstStyle/>
          <a:p>
            <a:pPr marL="0" indent="0">
              <a:buNone/>
            </a:pPr>
            <a:r>
              <a:rPr lang="es-ES" dirty="0" err="1"/>
              <a:t>import</a:t>
            </a:r>
            <a:r>
              <a:rPr lang="es-ES" dirty="0"/>
              <a:t> '</a:t>
            </a:r>
            <a:r>
              <a:rPr lang="es-ES" dirty="0" err="1"/>
              <a:t>polyfills.ts</a:t>
            </a:r>
            <a:r>
              <a:rPr lang="es-ES" dirty="0"/>
              <a:t>';</a:t>
            </a:r>
          </a:p>
          <a:p>
            <a:pPr marL="0" indent="0">
              <a:buNone/>
            </a:pPr>
            <a:r>
              <a:rPr lang="es-ES" dirty="0" err="1"/>
              <a:t>import</a:t>
            </a:r>
            <a:r>
              <a:rPr lang="es-ES" dirty="0"/>
              <a:t> '@angular/</a:t>
            </a:r>
            <a:r>
              <a:rPr lang="es-ES" dirty="0" err="1"/>
              <a:t>core</a:t>
            </a:r>
            <a:r>
              <a:rPr lang="es-ES" dirty="0"/>
              <a:t>';</a:t>
            </a:r>
          </a:p>
          <a:p>
            <a:pPr marL="0" indent="0">
              <a:buNone/>
            </a:pPr>
            <a:r>
              <a:rPr lang="es-ES" dirty="0" err="1"/>
              <a:t>import</a:t>
            </a:r>
            <a:r>
              <a:rPr lang="es-ES" dirty="0"/>
              <a:t> '@angular/</a:t>
            </a:r>
            <a:r>
              <a:rPr lang="es-ES" dirty="0" err="1"/>
              <a:t>common</a:t>
            </a:r>
            <a:r>
              <a:rPr lang="es-ES" dirty="0"/>
              <a:t>';</a:t>
            </a:r>
          </a:p>
          <a:p>
            <a:pPr marL="0" indent="0">
              <a:buNone/>
            </a:pPr>
            <a:endParaRPr lang="es-ES" dirty="0"/>
          </a:p>
          <a:p>
            <a:pPr marL="0" indent="0">
              <a:buNone/>
            </a:pPr>
            <a:r>
              <a:rPr lang="es-ES" dirty="0" err="1"/>
              <a:t>import</a:t>
            </a:r>
            <a:r>
              <a:rPr lang="es-ES" dirty="0"/>
              <a:t> { </a:t>
            </a:r>
            <a:r>
              <a:rPr lang="es-ES" dirty="0" err="1"/>
              <a:t>platformWorkerAppDynamic</a:t>
            </a:r>
            <a:r>
              <a:rPr lang="es-ES" dirty="0"/>
              <a:t> } </a:t>
            </a:r>
            <a:r>
              <a:rPr lang="es-ES" dirty="0" err="1"/>
              <a:t>from</a:t>
            </a:r>
            <a:r>
              <a:rPr lang="es-ES" dirty="0"/>
              <a:t> '@angular/</a:t>
            </a:r>
            <a:r>
              <a:rPr lang="es-ES" dirty="0" err="1"/>
              <a:t>platform-webworker-dynamic</a:t>
            </a:r>
            <a:r>
              <a:rPr lang="es-ES" dirty="0"/>
              <a:t>';</a:t>
            </a:r>
          </a:p>
          <a:p>
            <a:pPr marL="0" indent="0">
              <a:buNone/>
            </a:pPr>
            <a:r>
              <a:rPr lang="es-ES" dirty="0" err="1"/>
              <a:t>import</a:t>
            </a:r>
            <a:r>
              <a:rPr lang="es-ES" dirty="0"/>
              <a:t> { </a:t>
            </a:r>
            <a:r>
              <a:rPr lang="es-ES" dirty="0" err="1"/>
              <a:t>AppModule</a:t>
            </a:r>
            <a:r>
              <a:rPr lang="es-ES" dirty="0"/>
              <a:t> } </a:t>
            </a:r>
            <a:r>
              <a:rPr lang="es-ES" dirty="0" err="1"/>
              <a:t>from</a:t>
            </a:r>
            <a:r>
              <a:rPr lang="es-ES" dirty="0"/>
              <a:t> './app/</a:t>
            </a:r>
            <a:r>
              <a:rPr lang="es-ES" dirty="0" err="1"/>
              <a:t>app.module</a:t>
            </a:r>
            <a:r>
              <a:rPr lang="es-ES" dirty="0"/>
              <a:t>';</a:t>
            </a:r>
          </a:p>
          <a:p>
            <a:pPr marL="0" indent="0">
              <a:buNone/>
            </a:pPr>
            <a:endParaRPr lang="es-ES" dirty="0"/>
          </a:p>
          <a:p>
            <a:pPr marL="0" indent="0">
              <a:buNone/>
            </a:pPr>
            <a:r>
              <a:rPr lang="es-ES" dirty="0" err="1"/>
              <a:t>platformWorkerAppDynamic</a:t>
            </a:r>
            <a:r>
              <a:rPr lang="es-ES" dirty="0"/>
              <a:t>().</a:t>
            </a:r>
            <a:r>
              <a:rPr lang="es-ES" dirty="0" err="1"/>
              <a:t>bootstrapModule</a:t>
            </a:r>
            <a:r>
              <a:rPr lang="es-ES" dirty="0"/>
              <a:t>(</a:t>
            </a:r>
            <a:r>
              <a:rPr lang="es-ES" dirty="0" err="1"/>
              <a:t>AppModule</a:t>
            </a:r>
            <a:r>
              <a:rPr lang="es-ES" dirty="0"/>
              <a:t>);</a:t>
            </a:r>
          </a:p>
          <a:p>
            <a:pPr marL="0" indent="0">
              <a:buNone/>
            </a:pPr>
            <a:endParaRPr lang="es-ES" dirty="0"/>
          </a:p>
        </p:txBody>
      </p:sp>
    </p:spTree>
    <p:extLst>
      <p:ext uri="{BB962C8B-B14F-4D97-AF65-F5344CB8AC3E}">
        <p14:creationId xmlns:p14="http://schemas.microsoft.com/office/powerpoint/2010/main" val="4329438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Cambios en </a:t>
            </a:r>
            <a:r>
              <a:rPr lang="es-ES" dirty="0" err="1"/>
              <a:t>src</a:t>
            </a:r>
            <a:r>
              <a:rPr lang="es-ES" dirty="0"/>
              <a:t>/</a:t>
            </a:r>
            <a:r>
              <a:rPr lang="es-ES" dirty="0" err="1"/>
              <a:t>main.ts</a:t>
            </a:r>
            <a:endParaRPr lang="es-ES" dirty="0"/>
          </a:p>
        </p:txBody>
      </p:sp>
      <p:sp>
        <p:nvSpPr>
          <p:cNvPr id="3" name="Marcador de contenido 2"/>
          <p:cNvSpPr>
            <a:spLocks noGrp="1"/>
          </p:cNvSpPr>
          <p:nvPr>
            <p:ph idx="1"/>
          </p:nvPr>
        </p:nvSpPr>
        <p:spPr/>
        <p:txBody>
          <a:bodyPr>
            <a:normAutofit fontScale="62500" lnSpcReduction="20000"/>
          </a:bodyPr>
          <a:lstStyle/>
          <a:p>
            <a:pPr marL="0" indent="0">
              <a:buNone/>
            </a:pPr>
            <a:r>
              <a:rPr lang="es-ES" dirty="0" err="1"/>
              <a:t>import</a:t>
            </a:r>
            <a:r>
              <a:rPr lang="es-ES" dirty="0"/>
              <a:t> { </a:t>
            </a:r>
            <a:r>
              <a:rPr lang="es-ES" dirty="0" err="1"/>
              <a:t>enableProdMode</a:t>
            </a:r>
            <a:r>
              <a:rPr lang="es-ES" dirty="0"/>
              <a:t> } </a:t>
            </a:r>
            <a:r>
              <a:rPr lang="es-ES" dirty="0" err="1"/>
              <a:t>from</a:t>
            </a:r>
            <a:r>
              <a:rPr lang="es-ES" dirty="0"/>
              <a:t> '@angular/</a:t>
            </a:r>
            <a:r>
              <a:rPr lang="es-ES" dirty="0" err="1"/>
              <a:t>core</a:t>
            </a:r>
            <a:r>
              <a:rPr lang="es-ES" dirty="0"/>
              <a:t>';</a:t>
            </a:r>
          </a:p>
          <a:p>
            <a:pPr marL="0" indent="0">
              <a:buNone/>
            </a:pPr>
            <a:r>
              <a:rPr lang="es-ES" strike="sngStrike" dirty="0" err="1"/>
              <a:t>import</a:t>
            </a:r>
            <a:r>
              <a:rPr lang="es-ES" strike="sngStrike" dirty="0"/>
              <a:t> { </a:t>
            </a:r>
            <a:r>
              <a:rPr lang="es-ES" strike="sngStrike" dirty="0" err="1"/>
              <a:t>platformBrowserDynamic</a:t>
            </a:r>
            <a:r>
              <a:rPr lang="es-ES" strike="sngStrike" dirty="0"/>
              <a:t> } </a:t>
            </a:r>
            <a:r>
              <a:rPr lang="es-ES" strike="sngStrike" dirty="0" err="1"/>
              <a:t>from</a:t>
            </a:r>
            <a:r>
              <a:rPr lang="es-ES" strike="sngStrike" dirty="0"/>
              <a:t> '@angular/</a:t>
            </a:r>
            <a:r>
              <a:rPr lang="es-ES" strike="sngStrike" dirty="0" err="1"/>
              <a:t>platform</a:t>
            </a:r>
            <a:r>
              <a:rPr lang="es-ES" strike="sngStrike" dirty="0"/>
              <a:t>-browser-</a:t>
            </a:r>
            <a:r>
              <a:rPr lang="es-ES" strike="sngStrike" dirty="0" err="1"/>
              <a:t>dynamic</a:t>
            </a:r>
            <a:r>
              <a:rPr lang="es-ES" strike="sngStrike" dirty="0"/>
              <a:t>';</a:t>
            </a:r>
          </a:p>
          <a:p>
            <a:pPr marL="0" indent="0">
              <a:buNone/>
            </a:pPr>
            <a:r>
              <a:rPr lang="es-ES" dirty="0" err="1">
                <a:solidFill>
                  <a:srgbClr val="FF0000"/>
                </a:solidFill>
              </a:rPr>
              <a:t>import</a:t>
            </a:r>
            <a:r>
              <a:rPr lang="es-ES" dirty="0">
                <a:solidFill>
                  <a:srgbClr val="FF0000"/>
                </a:solidFill>
              </a:rPr>
              <a:t> { </a:t>
            </a:r>
            <a:r>
              <a:rPr lang="es-ES" dirty="0" err="1">
                <a:solidFill>
                  <a:srgbClr val="FF0000"/>
                </a:solidFill>
              </a:rPr>
              <a:t>bootstrapWorkerUi</a:t>
            </a:r>
            <a:r>
              <a:rPr lang="es-ES" dirty="0">
                <a:solidFill>
                  <a:srgbClr val="FF0000"/>
                </a:solidFill>
              </a:rPr>
              <a:t> } </a:t>
            </a:r>
            <a:r>
              <a:rPr lang="es-ES" dirty="0" err="1">
                <a:solidFill>
                  <a:srgbClr val="FF0000"/>
                </a:solidFill>
              </a:rPr>
              <a:t>from</a:t>
            </a:r>
            <a:r>
              <a:rPr lang="es-ES" dirty="0">
                <a:solidFill>
                  <a:srgbClr val="FF0000"/>
                </a:solidFill>
              </a:rPr>
              <a:t> '@angular/</a:t>
            </a:r>
            <a:r>
              <a:rPr lang="es-ES" dirty="0" err="1">
                <a:solidFill>
                  <a:srgbClr val="FF0000"/>
                </a:solidFill>
              </a:rPr>
              <a:t>platform-webworker</a:t>
            </a:r>
            <a:r>
              <a:rPr lang="es-ES" dirty="0">
                <a:solidFill>
                  <a:srgbClr val="FF0000"/>
                </a:solidFill>
              </a:rPr>
              <a:t>';</a:t>
            </a:r>
          </a:p>
          <a:p>
            <a:pPr marL="0" indent="0">
              <a:buNone/>
            </a:pPr>
            <a:endParaRPr lang="es-ES" dirty="0"/>
          </a:p>
          <a:p>
            <a:pPr marL="0" indent="0">
              <a:buNone/>
            </a:pPr>
            <a:r>
              <a:rPr lang="es-ES" dirty="0" err="1"/>
              <a:t>import</a:t>
            </a:r>
            <a:r>
              <a:rPr lang="es-ES" dirty="0"/>
              <a:t> { </a:t>
            </a:r>
            <a:r>
              <a:rPr lang="es-ES" dirty="0" err="1"/>
              <a:t>AppModule</a:t>
            </a:r>
            <a:r>
              <a:rPr lang="es-ES" dirty="0"/>
              <a:t> } </a:t>
            </a:r>
            <a:r>
              <a:rPr lang="es-ES" dirty="0" err="1"/>
              <a:t>from</a:t>
            </a:r>
            <a:r>
              <a:rPr lang="es-ES" dirty="0"/>
              <a:t> './app/</a:t>
            </a:r>
            <a:r>
              <a:rPr lang="es-ES" dirty="0" err="1"/>
              <a:t>app.module</a:t>
            </a:r>
            <a:r>
              <a:rPr lang="es-ES" dirty="0"/>
              <a:t>';</a:t>
            </a:r>
          </a:p>
          <a:p>
            <a:pPr marL="0" indent="0">
              <a:buNone/>
            </a:pPr>
            <a:r>
              <a:rPr lang="es-ES" dirty="0" err="1"/>
              <a:t>import</a:t>
            </a:r>
            <a:r>
              <a:rPr lang="es-ES" dirty="0"/>
              <a:t> { </a:t>
            </a:r>
            <a:r>
              <a:rPr lang="es-ES" dirty="0" err="1"/>
              <a:t>environment</a:t>
            </a:r>
            <a:r>
              <a:rPr lang="es-ES" dirty="0"/>
              <a:t> } </a:t>
            </a:r>
            <a:r>
              <a:rPr lang="es-ES" dirty="0" err="1"/>
              <a:t>from</a:t>
            </a:r>
            <a:r>
              <a:rPr lang="es-ES" dirty="0"/>
              <a:t> './</a:t>
            </a:r>
            <a:r>
              <a:rPr lang="es-ES" dirty="0" err="1"/>
              <a:t>environments</a:t>
            </a:r>
            <a:r>
              <a:rPr lang="es-ES" dirty="0"/>
              <a:t>/</a:t>
            </a:r>
            <a:r>
              <a:rPr lang="es-ES" dirty="0" err="1"/>
              <a:t>environment</a:t>
            </a:r>
            <a:r>
              <a:rPr lang="es-ES" dirty="0"/>
              <a:t>';</a:t>
            </a:r>
          </a:p>
          <a:p>
            <a:pPr marL="0" indent="0">
              <a:buNone/>
            </a:pPr>
            <a:endParaRPr lang="es-ES" dirty="0"/>
          </a:p>
          <a:p>
            <a:pPr marL="0" indent="0">
              <a:buNone/>
            </a:pPr>
            <a:r>
              <a:rPr lang="es-ES" dirty="0" err="1"/>
              <a:t>if</a:t>
            </a:r>
            <a:r>
              <a:rPr lang="es-ES" dirty="0"/>
              <a:t> (</a:t>
            </a:r>
            <a:r>
              <a:rPr lang="es-ES" dirty="0" err="1"/>
              <a:t>environment.production</a:t>
            </a:r>
            <a:r>
              <a:rPr lang="es-ES" dirty="0"/>
              <a:t>) {</a:t>
            </a:r>
          </a:p>
          <a:p>
            <a:pPr marL="0" indent="0">
              <a:buNone/>
            </a:pPr>
            <a:r>
              <a:rPr lang="es-ES" dirty="0"/>
              <a:t>  </a:t>
            </a:r>
            <a:r>
              <a:rPr lang="es-ES" dirty="0" err="1"/>
              <a:t>enableProdMode</a:t>
            </a:r>
            <a:r>
              <a:rPr lang="es-ES" dirty="0"/>
              <a:t>();</a:t>
            </a:r>
          </a:p>
          <a:p>
            <a:pPr marL="0" indent="0">
              <a:buNone/>
            </a:pPr>
            <a:r>
              <a:rPr lang="es-ES" dirty="0"/>
              <a:t>}</a:t>
            </a:r>
          </a:p>
          <a:p>
            <a:pPr marL="0" indent="0">
              <a:buNone/>
            </a:pPr>
            <a:endParaRPr lang="es-ES" dirty="0"/>
          </a:p>
          <a:p>
            <a:pPr marL="0" indent="0">
              <a:buNone/>
            </a:pPr>
            <a:r>
              <a:rPr lang="es-ES" strike="sngStrike" dirty="0" err="1"/>
              <a:t>platformBrowserDynamic</a:t>
            </a:r>
            <a:r>
              <a:rPr lang="es-ES" strike="sngStrike" dirty="0"/>
              <a:t>().</a:t>
            </a:r>
            <a:r>
              <a:rPr lang="es-ES" strike="sngStrike" dirty="0" err="1"/>
              <a:t>bootstrapModule</a:t>
            </a:r>
            <a:r>
              <a:rPr lang="es-ES" strike="sngStrike" dirty="0"/>
              <a:t>(</a:t>
            </a:r>
            <a:r>
              <a:rPr lang="es-ES" strike="sngStrike" dirty="0" err="1"/>
              <a:t>AppModule</a:t>
            </a:r>
            <a:r>
              <a:rPr lang="es-ES" strike="sngStrike" dirty="0"/>
              <a:t>);</a:t>
            </a:r>
          </a:p>
          <a:p>
            <a:pPr marL="0" indent="0">
              <a:buNone/>
            </a:pPr>
            <a:r>
              <a:rPr lang="es-ES" dirty="0" err="1">
                <a:solidFill>
                  <a:srgbClr val="FF0000"/>
                </a:solidFill>
              </a:rPr>
              <a:t>bootstrapWorkerUi</a:t>
            </a:r>
            <a:r>
              <a:rPr lang="es-ES" dirty="0">
                <a:solidFill>
                  <a:srgbClr val="FF0000"/>
                </a:solidFill>
              </a:rPr>
              <a:t>('webworker.bundle.js');</a:t>
            </a:r>
          </a:p>
        </p:txBody>
      </p:sp>
    </p:spTree>
    <p:extLst>
      <p:ext uri="{BB962C8B-B14F-4D97-AF65-F5344CB8AC3E}">
        <p14:creationId xmlns:p14="http://schemas.microsoft.com/office/powerpoint/2010/main" val="47449414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webpack.config.js</a:t>
            </a:r>
          </a:p>
        </p:txBody>
      </p:sp>
      <p:sp>
        <p:nvSpPr>
          <p:cNvPr id="3" name="Marcador de contenido 2"/>
          <p:cNvSpPr>
            <a:spLocks noGrp="1"/>
          </p:cNvSpPr>
          <p:nvPr>
            <p:ph idx="1"/>
          </p:nvPr>
        </p:nvSpPr>
        <p:spPr/>
        <p:txBody>
          <a:bodyPr>
            <a:normAutofit fontScale="85000" lnSpcReduction="20000"/>
          </a:bodyPr>
          <a:lstStyle/>
          <a:p>
            <a:r>
              <a:rPr lang="es-ES" dirty="0"/>
              <a:t>Añadir un “</a:t>
            </a:r>
            <a:r>
              <a:rPr lang="es-ES" dirty="0" err="1"/>
              <a:t>entry</a:t>
            </a:r>
            <a:r>
              <a:rPr lang="es-ES" dirty="0"/>
              <a:t>” </a:t>
            </a:r>
            <a:r>
              <a:rPr lang="es-ES" dirty="0" err="1"/>
              <a:t>webworker</a:t>
            </a:r>
            <a:r>
              <a:rPr lang="es-ES" dirty="0"/>
              <a:t> al archivo </a:t>
            </a:r>
            <a:r>
              <a:rPr lang="es-ES" dirty="0" err="1"/>
              <a:t>workerLoader.ts</a:t>
            </a:r>
            <a:r>
              <a:rPr lang="es-ES" dirty="0"/>
              <a:t>. </a:t>
            </a:r>
          </a:p>
          <a:p>
            <a:r>
              <a:rPr lang="es-ES" dirty="0"/>
              <a:t>Comprobar en “output”, la entrada "</a:t>
            </a:r>
            <a:r>
              <a:rPr lang="es-ES" dirty="0" err="1"/>
              <a:t>filename</a:t>
            </a:r>
            <a:r>
              <a:rPr lang="es-ES" dirty="0"/>
              <a:t>": "[</a:t>
            </a:r>
            <a:r>
              <a:rPr lang="es-ES" dirty="0" err="1"/>
              <a:t>name</a:t>
            </a:r>
            <a:r>
              <a:rPr lang="es-ES" dirty="0"/>
              <a:t>].bundle.js" para verificar que es correcto </a:t>
            </a:r>
            <a:r>
              <a:rPr lang="es-ES" dirty="0" err="1"/>
              <a:t>bootstrapWorkerUi</a:t>
            </a:r>
            <a:r>
              <a:rPr lang="es-ES" dirty="0"/>
              <a:t>('webworker.bundle.js');</a:t>
            </a:r>
          </a:p>
          <a:p>
            <a:r>
              <a:rPr lang="es-ES" dirty="0"/>
              <a:t>Ir a </a:t>
            </a:r>
            <a:r>
              <a:rPr lang="es-ES" dirty="0" err="1"/>
              <a:t>HtmlWebpackPlugin</a:t>
            </a:r>
            <a:r>
              <a:rPr lang="es-ES" dirty="0"/>
              <a:t> y excluir el </a:t>
            </a:r>
            <a:r>
              <a:rPr lang="es-ES" dirty="0" err="1"/>
              <a:t>entry</a:t>
            </a:r>
            <a:r>
              <a:rPr lang="es-ES" dirty="0"/>
              <a:t> </a:t>
            </a:r>
            <a:r>
              <a:rPr lang="es-ES" dirty="0" err="1"/>
              <a:t>point</a:t>
            </a:r>
            <a:r>
              <a:rPr lang="es-ES" dirty="0"/>
              <a:t> </a:t>
            </a:r>
            <a:r>
              <a:rPr lang="es-ES" dirty="0" err="1"/>
              <a:t>webworker</a:t>
            </a:r>
            <a:r>
              <a:rPr lang="es-ES" dirty="0"/>
              <a:t>, de modo que su archivo no se incluya en el index.html que se genera </a:t>
            </a:r>
            <a:r>
              <a:rPr lang="es-ES" dirty="0" err="1"/>
              <a:t>on</a:t>
            </a:r>
            <a:r>
              <a:rPr lang="es-ES" dirty="0"/>
              <a:t> </a:t>
            </a:r>
            <a:r>
              <a:rPr lang="es-ES" dirty="0" err="1"/>
              <a:t>the</a:t>
            </a:r>
            <a:r>
              <a:rPr lang="es-ES" dirty="0"/>
              <a:t> </a:t>
            </a:r>
            <a:r>
              <a:rPr lang="es-ES" dirty="0" err="1"/>
              <a:t>fly</a:t>
            </a:r>
            <a:r>
              <a:rPr lang="es-ES" dirty="0"/>
              <a:t>.</a:t>
            </a:r>
          </a:p>
          <a:p>
            <a:r>
              <a:rPr lang="es-ES" dirty="0"/>
              <a:t>Ir a </a:t>
            </a:r>
            <a:r>
              <a:rPr lang="es-ES" dirty="0" err="1"/>
              <a:t>CommonChunksPlugin</a:t>
            </a:r>
            <a:r>
              <a:rPr lang="es-ES" dirty="0"/>
              <a:t> y para el </a:t>
            </a:r>
            <a:r>
              <a:rPr lang="es-ES" dirty="0" err="1"/>
              <a:t>chunk</a:t>
            </a:r>
            <a:r>
              <a:rPr lang="es-ES" dirty="0"/>
              <a:t> </a:t>
            </a:r>
            <a:r>
              <a:rPr lang="es-ES" dirty="0" err="1"/>
              <a:t>inline</a:t>
            </a:r>
            <a:r>
              <a:rPr lang="es-ES" dirty="0"/>
              <a:t>, escribir explícitamente los </a:t>
            </a:r>
            <a:r>
              <a:rPr lang="es-ES" dirty="0" err="1"/>
              <a:t>chunks</a:t>
            </a:r>
            <a:r>
              <a:rPr lang="es-ES" dirty="0"/>
              <a:t> de entrada, para prevenir que se incluya el de </a:t>
            </a:r>
            <a:r>
              <a:rPr lang="es-ES" dirty="0" err="1"/>
              <a:t>webworker</a:t>
            </a:r>
            <a:r>
              <a:rPr lang="es-ES" dirty="0"/>
              <a:t>.</a:t>
            </a:r>
          </a:p>
          <a:p>
            <a:r>
              <a:rPr lang="es-ES" dirty="0"/>
              <a:t>Ir a </a:t>
            </a:r>
            <a:r>
              <a:rPr lang="es-ES" dirty="0" err="1"/>
              <a:t>AotPlugin</a:t>
            </a:r>
            <a:r>
              <a:rPr lang="es-ES" dirty="0"/>
              <a:t> y definir el </a:t>
            </a:r>
            <a:r>
              <a:rPr lang="es-ES" dirty="0" err="1"/>
              <a:t>entryModule</a:t>
            </a:r>
            <a:r>
              <a:rPr lang="es-ES" dirty="0"/>
              <a:t> explícitamente.</a:t>
            </a:r>
          </a:p>
        </p:txBody>
      </p:sp>
    </p:spTree>
    <p:extLst>
      <p:ext uri="{BB962C8B-B14F-4D97-AF65-F5344CB8AC3E}">
        <p14:creationId xmlns:p14="http://schemas.microsoft.com/office/powerpoint/2010/main" val="320327972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webpack.config.js</a:t>
            </a:r>
          </a:p>
        </p:txBody>
      </p:sp>
      <p:sp>
        <p:nvSpPr>
          <p:cNvPr id="3" name="Marcador de contenido 2"/>
          <p:cNvSpPr>
            <a:spLocks noGrp="1"/>
          </p:cNvSpPr>
          <p:nvPr>
            <p:ph sz="half" idx="1"/>
          </p:nvPr>
        </p:nvSpPr>
        <p:spPr>
          <a:xfrm>
            <a:off x="457200" y="1600200"/>
            <a:ext cx="4038600" cy="4925144"/>
          </a:xfrm>
        </p:spPr>
        <p:txBody>
          <a:bodyPr>
            <a:normAutofit fontScale="62500" lnSpcReduction="20000"/>
          </a:bodyPr>
          <a:lstStyle/>
          <a:p>
            <a:pPr marL="0" indent="0">
              <a:buNone/>
            </a:pPr>
            <a:r>
              <a:rPr lang="es-ES" dirty="0" err="1"/>
              <a:t>module.exports</a:t>
            </a:r>
            <a:r>
              <a:rPr lang="es-ES" dirty="0"/>
              <a:t> = {</a:t>
            </a:r>
          </a:p>
          <a:p>
            <a:pPr marL="0" indent="0">
              <a:buNone/>
            </a:pPr>
            <a:r>
              <a:rPr lang="es-ES" dirty="0"/>
              <a:t>  // ...</a:t>
            </a:r>
          </a:p>
          <a:p>
            <a:pPr marL="0" indent="0">
              <a:buNone/>
            </a:pPr>
            <a:r>
              <a:rPr lang="es-ES" dirty="0"/>
              <a:t>  "</a:t>
            </a:r>
            <a:r>
              <a:rPr lang="es-ES" dirty="0" err="1"/>
              <a:t>entry</a:t>
            </a:r>
            <a:r>
              <a:rPr lang="es-ES" dirty="0"/>
              <a:t>": {</a:t>
            </a:r>
          </a:p>
          <a:p>
            <a:pPr marL="0" indent="0">
              <a:buNone/>
            </a:pPr>
            <a:r>
              <a:rPr lang="es-ES" dirty="0"/>
              <a:t>    "</a:t>
            </a:r>
            <a:r>
              <a:rPr lang="es-ES" dirty="0" err="1"/>
              <a:t>main</a:t>
            </a:r>
            <a:r>
              <a:rPr lang="es-ES" dirty="0"/>
              <a:t>": ["./</a:t>
            </a:r>
            <a:r>
              <a:rPr lang="es-ES" dirty="0" err="1"/>
              <a:t>src</a:t>
            </a:r>
            <a:r>
              <a:rPr lang="es-ES" dirty="0"/>
              <a:t>\\</a:t>
            </a:r>
            <a:r>
              <a:rPr lang="es-ES" dirty="0" err="1"/>
              <a:t>main.ts</a:t>
            </a:r>
            <a:r>
              <a:rPr lang="es-ES" dirty="0"/>
              <a:t>"],</a:t>
            </a:r>
          </a:p>
          <a:p>
            <a:pPr marL="0" indent="0">
              <a:buNone/>
            </a:pPr>
            <a:r>
              <a:rPr lang="es-ES" dirty="0"/>
              <a:t>    "</a:t>
            </a:r>
            <a:r>
              <a:rPr lang="es-ES" dirty="0" err="1"/>
              <a:t>polyfills</a:t>
            </a:r>
            <a:r>
              <a:rPr lang="es-ES" dirty="0"/>
              <a:t>": ["./</a:t>
            </a:r>
            <a:r>
              <a:rPr lang="es-ES" dirty="0" err="1"/>
              <a:t>src</a:t>
            </a:r>
            <a:r>
              <a:rPr lang="es-ES" dirty="0"/>
              <a:t>\\</a:t>
            </a:r>
            <a:r>
              <a:rPr lang="es-ES" dirty="0" err="1"/>
              <a:t>polyfills.ts</a:t>
            </a:r>
            <a:r>
              <a:rPr lang="es-ES" dirty="0"/>
              <a:t>"],</a:t>
            </a:r>
          </a:p>
          <a:p>
            <a:pPr marL="0" indent="0">
              <a:buNone/>
            </a:pPr>
            <a:r>
              <a:rPr lang="es-ES" dirty="0"/>
              <a:t>    "</a:t>
            </a:r>
            <a:r>
              <a:rPr lang="es-ES" dirty="0" err="1"/>
              <a:t>styles</a:t>
            </a:r>
            <a:r>
              <a:rPr lang="es-ES" dirty="0"/>
              <a:t>": ["./</a:t>
            </a:r>
            <a:r>
              <a:rPr lang="es-ES" dirty="0" err="1"/>
              <a:t>src</a:t>
            </a:r>
            <a:r>
              <a:rPr lang="es-ES" dirty="0"/>
              <a:t>\\styles.css"],</a:t>
            </a:r>
          </a:p>
          <a:p>
            <a:pPr marL="0" indent="0">
              <a:buNone/>
            </a:pPr>
            <a:r>
              <a:rPr lang="es-ES" dirty="0"/>
              <a:t>    </a:t>
            </a:r>
            <a:r>
              <a:rPr lang="es-ES" dirty="0">
                <a:solidFill>
                  <a:srgbClr val="FF0000"/>
                </a:solidFill>
              </a:rPr>
              <a:t>"</a:t>
            </a:r>
            <a:r>
              <a:rPr lang="es-ES" dirty="0" err="1">
                <a:solidFill>
                  <a:srgbClr val="FF0000"/>
                </a:solidFill>
              </a:rPr>
              <a:t>webworker</a:t>
            </a:r>
            <a:r>
              <a:rPr lang="es-ES" dirty="0">
                <a:solidFill>
                  <a:srgbClr val="FF0000"/>
                </a:solidFill>
              </a:rPr>
              <a:t>":["./</a:t>
            </a:r>
            <a:r>
              <a:rPr lang="es-ES" dirty="0" err="1">
                <a:solidFill>
                  <a:srgbClr val="FF0000"/>
                </a:solidFill>
              </a:rPr>
              <a:t>src</a:t>
            </a:r>
            <a:r>
              <a:rPr lang="es-ES" dirty="0">
                <a:solidFill>
                  <a:srgbClr val="FF0000"/>
                </a:solidFill>
              </a:rPr>
              <a:t>/</a:t>
            </a:r>
            <a:r>
              <a:rPr lang="es-ES" dirty="0" err="1">
                <a:solidFill>
                  <a:srgbClr val="FF0000"/>
                </a:solidFill>
              </a:rPr>
              <a:t>workerLoader.ts</a:t>
            </a:r>
            <a:r>
              <a:rPr lang="es-ES" dirty="0">
                <a:solidFill>
                  <a:srgbClr val="FF0000"/>
                </a:solidFill>
              </a:rPr>
              <a:t>"]</a:t>
            </a:r>
          </a:p>
          <a:p>
            <a:pPr marL="0" indent="0">
              <a:buNone/>
            </a:pPr>
            <a:r>
              <a:rPr lang="es-ES" dirty="0"/>
              <a:t>  },</a:t>
            </a:r>
          </a:p>
          <a:p>
            <a:pPr marL="0" indent="0">
              <a:buNone/>
            </a:pPr>
            <a:r>
              <a:rPr lang="es-ES" dirty="0"/>
              <a:t> // ...</a:t>
            </a:r>
          </a:p>
          <a:p>
            <a:pPr marL="0" indent="0">
              <a:buNone/>
            </a:pPr>
            <a:r>
              <a:rPr lang="es-ES" dirty="0"/>
              <a:t>  "</a:t>
            </a:r>
            <a:r>
              <a:rPr lang="es-ES" dirty="0" err="1"/>
              <a:t>plugins</a:t>
            </a:r>
            <a:r>
              <a:rPr lang="es-ES" dirty="0"/>
              <a:t>": [</a:t>
            </a:r>
          </a:p>
          <a:p>
            <a:pPr marL="0" indent="0">
              <a:buNone/>
            </a:pPr>
            <a:r>
              <a:rPr lang="es-ES" dirty="0"/>
              <a:t>    // ...    </a:t>
            </a:r>
          </a:p>
          <a:p>
            <a:pPr marL="0" indent="0">
              <a:buNone/>
            </a:pPr>
            <a:r>
              <a:rPr lang="es-ES" dirty="0"/>
              <a:t>    new </a:t>
            </a:r>
            <a:r>
              <a:rPr lang="es-ES" dirty="0" err="1"/>
              <a:t>HtmlWebpackPlugin</a:t>
            </a:r>
            <a:r>
              <a:rPr lang="es-ES" dirty="0"/>
              <a:t>({</a:t>
            </a:r>
          </a:p>
          <a:p>
            <a:pPr marL="0" indent="0">
              <a:buNone/>
            </a:pPr>
            <a:r>
              <a:rPr lang="es-ES" dirty="0"/>
              <a:t>      // ...</a:t>
            </a:r>
          </a:p>
          <a:p>
            <a:pPr marL="0" indent="0">
              <a:buNone/>
            </a:pPr>
            <a:r>
              <a:rPr lang="es-ES" dirty="0"/>
              <a:t>      "</a:t>
            </a:r>
            <a:r>
              <a:rPr lang="es-ES" dirty="0" err="1"/>
              <a:t>excludeChunks</a:t>
            </a:r>
            <a:r>
              <a:rPr lang="es-ES" dirty="0"/>
              <a:t>": [</a:t>
            </a:r>
            <a:r>
              <a:rPr lang="es-ES" dirty="0">
                <a:solidFill>
                  <a:srgbClr val="FF0000"/>
                </a:solidFill>
              </a:rPr>
              <a:t>"</a:t>
            </a:r>
            <a:r>
              <a:rPr lang="es-ES" dirty="0" err="1">
                <a:solidFill>
                  <a:srgbClr val="FF0000"/>
                </a:solidFill>
              </a:rPr>
              <a:t>webworker</a:t>
            </a:r>
            <a:r>
              <a:rPr lang="es-ES" dirty="0">
                <a:solidFill>
                  <a:srgbClr val="FF0000"/>
                </a:solidFill>
              </a:rPr>
              <a:t>"</a:t>
            </a:r>
            <a:r>
              <a:rPr lang="es-ES" dirty="0"/>
              <a:t>],</a:t>
            </a:r>
          </a:p>
          <a:p>
            <a:pPr marL="0" indent="0">
              <a:buNone/>
            </a:pPr>
            <a:r>
              <a:rPr lang="es-ES" dirty="0"/>
              <a:t>      // ...</a:t>
            </a:r>
          </a:p>
          <a:p>
            <a:pPr marL="0" indent="0">
              <a:buNone/>
            </a:pPr>
            <a:r>
              <a:rPr lang="es-ES" dirty="0"/>
              <a:t>    }),</a:t>
            </a:r>
          </a:p>
          <a:p>
            <a:pPr marL="0" indent="0">
              <a:buNone/>
            </a:pPr>
            <a:endParaRPr lang="es-ES" dirty="0"/>
          </a:p>
        </p:txBody>
      </p:sp>
      <p:sp>
        <p:nvSpPr>
          <p:cNvPr id="5" name="Marcador de contenido 4"/>
          <p:cNvSpPr>
            <a:spLocks noGrp="1"/>
          </p:cNvSpPr>
          <p:nvPr>
            <p:ph sz="half" idx="2"/>
          </p:nvPr>
        </p:nvSpPr>
        <p:spPr>
          <a:xfrm>
            <a:off x="4648200" y="1600200"/>
            <a:ext cx="4038600" cy="4925144"/>
          </a:xfrm>
        </p:spPr>
        <p:txBody>
          <a:bodyPr>
            <a:normAutofit fontScale="62500" lnSpcReduction="20000"/>
          </a:bodyPr>
          <a:lstStyle/>
          <a:p>
            <a:pPr marL="630238" indent="-630238">
              <a:buNone/>
            </a:pPr>
            <a:r>
              <a:rPr lang="es-ES" dirty="0"/>
              <a:t>   new </a:t>
            </a:r>
            <a:r>
              <a:rPr lang="es-ES" dirty="0" err="1"/>
              <a:t>BaseHrefWebpackPlugin</a:t>
            </a:r>
            <a:r>
              <a:rPr lang="es-ES" dirty="0"/>
              <a:t>({}),</a:t>
            </a:r>
          </a:p>
          <a:p>
            <a:pPr marL="630238" indent="-630238">
              <a:buNone/>
            </a:pPr>
            <a:r>
              <a:rPr lang="es-ES" dirty="0"/>
              <a:t>   new </a:t>
            </a:r>
            <a:r>
              <a:rPr lang="es-ES" dirty="0" err="1"/>
              <a:t>CommonsChunkPlugin</a:t>
            </a:r>
            <a:r>
              <a:rPr lang="es-ES" dirty="0"/>
              <a:t>({</a:t>
            </a:r>
          </a:p>
          <a:p>
            <a:pPr marL="630238" indent="-630238">
              <a:buNone/>
            </a:pPr>
            <a:r>
              <a:rPr lang="es-ES" dirty="0"/>
              <a:t>      // …</a:t>
            </a:r>
          </a:p>
          <a:p>
            <a:pPr marL="630238" indent="-630238">
              <a:buNone/>
            </a:pPr>
            <a:r>
              <a:rPr lang="es-ES" dirty="0">
                <a:solidFill>
                  <a:srgbClr val="FF0000"/>
                </a:solidFill>
              </a:rPr>
              <a:t>      "</a:t>
            </a:r>
            <a:r>
              <a:rPr lang="es-ES" dirty="0" err="1">
                <a:solidFill>
                  <a:srgbClr val="FF0000"/>
                </a:solidFill>
              </a:rPr>
              <a:t>chunks</a:t>
            </a:r>
            <a:r>
              <a:rPr lang="es-ES" dirty="0">
                <a:solidFill>
                  <a:srgbClr val="FF0000"/>
                </a:solidFill>
              </a:rPr>
              <a:t>": [ "</a:t>
            </a:r>
            <a:r>
              <a:rPr lang="es-ES" dirty="0" err="1">
                <a:solidFill>
                  <a:srgbClr val="FF0000"/>
                </a:solidFill>
              </a:rPr>
              <a:t>main</a:t>
            </a:r>
            <a:r>
              <a:rPr lang="es-ES" dirty="0">
                <a:solidFill>
                  <a:srgbClr val="FF0000"/>
                </a:solidFill>
              </a:rPr>
              <a:t>", "</a:t>
            </a:r>
            <a:r>
              <a:rPr lang="es-ES" dirty="0" err="1">
                <a:solidFill>
                  <a:srgbClr val="FF0000"/>
                </a:solidFill>
              </a:rPr>
              <a:t>polyfills</a:t>
            </a:r>
            <a:r>
              <a:rPr lang="es-ES" dirty="0">
                <a:solidFill>
                  <a:srgbClr val="FF0000"/>
                </a:solidFill>
              </a:rPr>
              <a:t>", "</a:t>
            </a:r>
            <a:r>
              <a:rPr lang="es-ES" dirty="0" err="1">
                <a:solidFill>
                  <a:srgbClr val="FF0000"/>
                </a:solidFill>
              </a:rPr>
              <a:t>styles</a:t>
            </a:r>
            <a:r>
              <a:rPr lang="es-ES" dirty="0">
                <a:solidFill>
                  <a:srgbClr val="FF0000"/>
                </a:solidFill>
              </a:rPr>
              <a:t>" ]</a:t>
            </a:r>
          </a:p>
          <a:p>
            <a:pPr marL="630238" indent="-630238">
              <a:buNone/>
            </a:pPr>
            <a:r>
              <a:rPr lang="es-ES" dirty="0"/>
              <a:t>    }),</a:t>
            </a:r>
          </a:p>
          <a:p>
            <a:pPr marL="630238" indent="-630238">
              <a:buNone/>
            </a:pPr>
            <a:r>
              <a:rPr lang="es-ES" dirty="0"/>
              <a:t>    new </a:t>
            </a:r>
            <a:r>
              <a:rPr lang="es-ES" dirty="0" err="1"/>
              <a:t>CommonsChunkPlugin</a:t>
            </a:r>
            <a:r>
              <a:rPr lang="es-ES" dirty="0"/>
              <a:t>({</a:t>
            </a:r>
          </a:p>
          <a:p>
            <a:pPr marL="630238" indent="-630238">
              <a:buNone/>
            </a:pPr>
            <a:r>
              <a:rPr lang="es-ES" dirty="0"/>
              <a:t>      // …</a:t>
            </a:r>
          </a:p>
          <a:p>
            <a:pPr marL="630238" indent="-630238">
              <a:buNone/>
            </a:pPr>
            <a:r>
              <a:rPr lang="es-ES" dirty="0"/>
              <a:t>      "</a:t>
            </a:r>
            <a:r>
              <a:rPr lang="es-ES" dirty="0" err="1"/>
              <a:t>chunks</a:t>
            </a:r>
            <a:r>
              <a:rPr lang="es-ES" dirty="0"/>
              <a:t>": [ "</a:t>
            </a:r>
            <a:r>
              <a:rPr lang="es-ES" dirty="0" err="1"/>
              <a:t>main</a:t>
            </a:r>
            <a:r>
              <a:rPr lang="es-ES" dirty="0"/>
              <a:t>", "</a:t>
            </a:r>
            <a:r>
              <a:rPr lang="es-ES" dirty="0" err="1"/>
              <a:t>polyfills</a:t>
            </a:r>
            <a:r>
              <a:rPr lang="es-ES" dirty="0"/>
              <a:t>", "</a:t>
            </a:r>
            <a:r>
              <a:rPr lang="es-ES" dirty="0" err="1"/>
              <a:t>styles</a:t>
            </a:r>
            <a:r>
              <a:rPr lang="es-ES" dirty="0"/>
              <a:t>" ]</a:t>
            </a:r>
          </a:p>
          <a:p>
            <a:pPr marL="630238" indent="-630238">
              <a:buNone/>
            </a:pPr>
            <a:r>
              <a:rPr lang="es-ES" dirty="0"/>
              <a:t>    }),</a:t>
            </a:r>
          </a:p>
          <a:p>
            <a:pPr marL="630238" indent="-630238">
              <a:buNone/>
            </a:pPr>
            <a:r>
              <a:rPr lang="es-ES" dirty="0"/>
              <a:t>    new </a:t>
            </a:r>
            <a:r>
              <a:rPr lang="es-ES" dirty="0" err="1"/>
              <a:t>AotPlugin</a:t>
            </a:r>
            <a:r>
              <a:rPr lang="es-ES" dirty="0"/>
              <a:t>({</a:t>
            </a:r>
          </a:p>
          <a:p>
            <a:pPr marL="630238" indent="-630238">
              <a:buNone/>
            </a:pPr>
            <a:r>
              <a:rPr lang="es-ES" dirty="0"/>
              <a:t>      "</a:t>
            </a:r>
            <a:r>
              <a:rPr lang="es-ES" dirty="0" err="1"/>
              <a:t>mainPath</a:t>
            </a:r>
            <a:r>
              <a:rPr lang="es-ES" dirty="0"/>
              <a:t>": "</a:t>
            </a:r>
            <a:r>
              <a:rPr lang="es-ES" dirty="0" err="1"/>
              <a:t>main.ts</a:t>
            </a:r>
            <a:r>
              <a:rPr lang="es-ES" dirty="0"/>
              <a:t>",</a:t>
            </a:r>
          </a:p>
          <a:p>
            <a:pPr marL="630238" indent="-630238">
              <a:buNone/>
            </a:pPr>
            <a:r>
              <a:rPr lang="es-ES" dirty="0"/>
              <a:t>      </a:t>
            </a:r>
            <a:r>
              <a:rPr lang="es-ES" dirty="0">
                <a:solidFill>
                  <a:srgbClr val="FF0000"/>
                </a:solidFill>
              </a:rPr>
              <a:t>"</a:t>
            </a:r>
            <a:r>
              <a:rPr lang="es-ES" dirty="0" err="1">
                <a:solidFill>
                  <a:srgbClr val="FF0000"/>
                </a:solidFill>
              </a:rPr>
              <a:t>entryModule</a:t>
            </a:r>
            <a:r>
              <a:rPr lang="es-ES" dirty="0">
                <a:solidFill>
                  <a:srgbClr val="FF0000"/>
                </a:solidFill>
              </a:rPr>
              <a:t>": "app/</a:t>
            </a:r>
            <a:r>
              <a:rPr lang="es-ES" dirty="0" err="1">
                <a:solidFill>
                  <a:srgbClr val="FF0000"/>
                </a:solidFill>
              </a:rPr>
              <a:t>app.module#AppModule</a:t>
            </a:r>
            <a:r>
              <a:rPr lang="es-ES" dirty="0">
                <a:solidFill>
                  <a:srgbClr val="FF0000"/>
                </a:solidFill>
              </a:rPr>
              <a:t>",</a:t>
            </a:r>
          </a:p>
          <a:p>
            <a:pPr marL="630238" indent="-630238">
              <a:buNone/>
            </a:pPr>
            <a:r>
              <a:rPr lang="es-ES" dirty="0"/>
              <a:t>      // ...</a:t>
            </a:r>
          </a:p>
          <a:p>
            <a:pPr marL="630238" indent="-630238">
              <a:buNone/>
            </a:pPr>
            <a:r>
              <a:rPr lang="es-ES" dirty="0"/>
              <a:t>    })</a:t>
            </a:r>
          </a:p>
          <a:p>
            <a:pPr marL="0" indent="0">
              <a:buNone/>
            </a:pPr>
            <a:endParaRPr lang="es-ES" dirty="0"/>
          </a:p>
        </p:txBody>
      </p:sp>
    </p:spTree>
    <p:extLst>
      <p:ext uri="{BB962C8B-B14F-4D97-AF65-F5344CB8AC3E}">
        <p14:creationId xmlns:p14="http://schemas.microsoft.com/office/powerpoint/2010/main" val="120120964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Optimizaciones</a:t>
            </a:r>
          </a:p>
        </p:txBody>
      </p:sp>
      <p:sp>
        <p:nvSpPr>
          <p:cNvPr id="6" name="Marcador de texto 5"/>
          <p:cNvSpPr>
            <a:spLocks noGrp="1"/>
          </p:cNvSpPr>
          <p:nvPr>
            <p:ph type="body" idx="1"/>
          </p:nvPr>
        </p:nvSpPr>
        <p:spPr/>
        <p:txBody>
          <a:bodyPr/>
          <a:lstStyle/>
          <a:p>
            <a:endParaRPr lang="es-ES"/>
          </a:p>
        </p:txBody>
      </p:sp>
    </p:spTree>
    <p:extLst>
      <p:ext uri="{BB962C8B-B14F-4D97-AF65-F5344CB8AC3E}">
        <p14:creationId xmlns:p14="http://schemas.microsoft.com/office/powerpoint/2010/main" val="2721605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Funciones con tipo</a:t>
            </a:r>
          </a:p>
        </p:txBody>
      </p:sp>
      <p:sp>
        <p:nvSpPr>
          <p:cNvPr id="3" name="Marcador de contenido 2"/>
          <p:cNvSpPr>
            <a:spLocks noGrp="1"/>
          </p:cNvSpPr>
          <p:nvPr>
            <p:ph idx="1"/>
          </p:nvPr>
        </p:nvSpPr>
        <p:spPr/>
        <p:txBody>
          <a:bodyPr>
            <a:normAutofit fontScale="62500" lnSpcReduction="20000"/>
          </a:bodyPr>
          <a:lstStyle/>
          <a:p>
            <a:r>
              <a:rPr lang="es-ES" dirty="0"/>
              <a:t>Tipos para los parámetros y el valor de retorno:</a:t>
            </a:r>
          </a:p>
          <a:p>
            <a:pPr marL="400050" lvl="1" indent="0">
              <a:buNone/>
            </a:pPr>
            <a:r>
              <a:rPr lang="en-US" dirty="0"/>
              <a:t>function add(x: </a:t>
            </a:r>
            <a:r>
              <a:rPr lang="en-US" b="1" dirty="0"/>
              <a:t>number</a:t>
            </a:r>
            <a:r>
              <a:rPr lang="en-US" dirty="0"/>
              <a:t>, y: number): </a:t>
            </a:r>
            <a:r>
              <a:rPr lang="en-US" b="1" dirty="0"/>
              <a:t>number</a:t>
            </a:r>
            <a:r>
              <a:rPr lang="en-US" dirty="0"/>
              <a:t> { return </a:t>
            </a:r>
            <a:r>
              <a:rPr lang="en-US" dirty="0" err="1"/>
              <a:t>x+y</a:t>
            </a:r>
            <a:r>
              <a:rPr lang="en-US" dirty="0"/>
              <a:t>; } </a:t>
            </a:r>
            <a:endParaRPr lang="es-ES" dirty="0"/>
          </a:p>
          <a:p>
            <a:r>
              <a:rPr lang="es-ES" dirty="0"/>
              <a:t>Opcionales y Valores por defecto: Se pueden definir valores por defecto a los parámetros en las funciones o marcarlos opcionales (</a:t>
            </a:r>
            <a:r>
              <a:rPr lang="es-ES" dirty="0" err="1"/>
              <a:t>undefined</a:t>
            </a:r>
            <a:r>
              <a:rPr lang="es-ES" dirty="0"/>
              <a:t>).</a:t>
            </a:r>
          </a:p>
          <a:p>
            <a:pPr marL="400050" lvl="1" indent="0">
              <a:buNone/>
            </a:pPr>
            <a:r>
              <a:rPr lang="es-ES" dirty="0" err="1"/>
              <a:t>function</a:t>
            </a:r>
            <a:r>
              <a:rPr lang="es-ES" dirty="0"/>
              <a:t>(opcional</a:t>
            </a:r>
            <a:r>
              <a:rPr lang="es-ES" b="1" dirty="0"/>
              <a:t>?</a:t>
            </a:r>
            <a:r>
              <a:rPr lang="es-ES" dirty="0"/>
              <a:t>: </a:t>
            </a:r>
            <a:r>
              <a:rPr lang="es-ES" dirty="0" err="1"/>
              <a:t>any</a:t>
            </a:r>
            <a:r>
              <a:rPr lang="es-ES" dirty="0"/>
              <a:t>, valor </a:t>
            </a:r>
            <a:r>
              <a:rPr lang="es-ES" b="1" dirty="0"/>
              <a:t>= "</a:t>
            </a:r>
            <a:r>
              <a:rPr lang="es-ES" b="1" dirty="0" err="1"/>
              <a:t>foo</a:t>
            </a:r>
            <a:r>
              <a:rPr lang="es-ES" b="1" dirty="0"/>
              <a:t>"</a:t>
            </a:r>
            <a:r>
              <a:rPr lang="es-ES" dirty="0"/>
              <a:t>) {...}; </a:t>
            </a:r>
          </a:p>
          <a:p>
            <a:r>
              <a:rPr lang="es-ES" sz="3300" dirty="0"/>
              <a:t>Resto de los parámetros: Convierte una lista de parámetros en un </a:t>
            </a:r>
            <a:r>
              <a:rPr lang="es-ES" sz="3300" dirty="0" err="1"/>
              <a:t>array</a:t>
            </a:r>
            <a:r>
              <a:rPr lang="es-ES" sz="3300" dirty="0"/>
              <a:t> de </a:t>
            </a:r>
            <a:r>
              <a:rPr lang="es-ES" sz="3300" dirty="0" err="1"/>
              <a:t>Any</a:t>
            </a:r>
            <a:r>
              <a:rPr lang="es-ES" sz="3300" dirty="0"/>
              <a:t>. </a:t>
            </a:r>
          </a:p>
          <a:p>
            <a:pPr marL="400050" lvl="1" indent="0">
              <a:buNone/>
            </a:pPr>
            <a:r>
              <a:rPr lang="en-US" dirty="0"/>
              <a:t>function f (x: number, y: number, ...a): number {</a:t>
            </a:r>
          </a:p>
          <a:p>
            <a:pPr marL="400050" lvl="1" indent="0">
              <a:buNone/>
            </a:pPr>
            <a:r>
              <a:rPr lang="en-US" dirty="0"/>
              <a:t>    return (x + y) * </a:t>
            </a:r>
            <a:r>
              <a:rPr lang="en-US" dirty="0" err="1"/>
              <a:t>a.length</a:t>
            </a:r>
            <a:endParaRPr lang="en-US" dirty="0"/>
          </a:p>
          <a:p>
            <a:pPr marL="400050" lvl="1" indent="0">
              <a:buNone/>
            </a:pPr>
            <a:r>
              <a:rPr lang="en-US" dirty="0"/>
              <a:t>}</a:t>
            </a:r>
          </a:p>
          <a:p>
            <a:pPr marL="400050" lvl="1" indent="0">
              <a:buNone/>
            </a:pPr>
            <a:r>
              <a:rPr lang="en-US" dirty="0"/>
              <a:t>f(1, 2, "hello", true, 7) === 9</a:t>
            </a:r>
          </a:p>
          <a:p>
            <a:r>
              <a:rPr lang="es-ES" sz="3300" dirty="0"/>
              <a:t>Operador de propagación: Convierte un </a:t>
            </a:r>
            <a:r>
              <a:rPr lang="es-ES" sz="3300" dirty="0" err="1"/>
              <a:t>array</a:t>
            </a:r>
            <a:r>
              <a:rPr lang="es-ES" sz="3300" dirty="0"/>
              <a:t> o cadena en una lista de parámetros.</a:t>
            </a:r>
          </a:p>
          <a:p>
            <a:pPr marL="457200" lvl="1" indent="0">
              <a:buNone/>
            </a:pPr>
            <a:r>
              <a:rPr lang="es-ES" sz="2900" dirty="0" err="1"/>
              <a:t>var</a:t>
            </a:r>
            <a:r>
              <a:rPr lang="es-ES" sz="2900" dirty="0"/>
              <a:t> </a:t>
            </a:r>
            <a:r>
              <a:rPr lang="es-ES" sz="2900" dirty="0" err="1"/>
              <a:t>str</a:t>
            </a:r>
            <a:r>
              <a:rPr lang="es-ES" sz="2900" dirty="0"/>
              <a:t> = "</a:t>
            </a:r>
            <a:r>
              <a:rPr lang="es-ES" sz="2900" dirty="0" err="1"/>
              <a:t>foo</a:t>
            </a:r>
            <a:r>
              <a:rPr lang="es-ES" sz="2900" dirty="0"/>
              <a:t>"</a:t>
            </a:r>
          </a:p>
          <a:p>
            <a:pPr marL="457200" lvl="1" indent="0">
              <a:buNone/>
            </a:pPr>
            <a:r>
              <a:rPr lang="es-ES" sz="2900" dirty="0" err="1"/>
              <a:t>var</a:t>
            </a:r>
            <a:r>
              <a:rPr lang="es-ES" sz="2900" dirty="0"/>
              <a:t> </a:t>
            </a:r>
            <a:r>
              <a:rPr lang="es-ES" sz="2900" dirty="0" err="1"/>
              <a:t>chars</a:t>
            </a:r>
            <a:r>
              <a:rPr lang="es-ES" sz="2900" dirty="0"/>
              <a:t> = [ ...</a:t>
            </a:r>
            <a:r>
              <a:rPr lang="es-ES" sz="2900" dirty="0" err="1"/>
              <a:t>str</a:t>
            </a:r>
            <a:r>
              <a:rPr lang="es-ES" sz="2900" dirty="0"/>
              <a:t> ] // [ "f", "o", "o" ]</a:t>
            </a:r>
          </a:p>
        </p:txBody>
      </p:sp>
    </p:spTree>
    <p:extLst>
      <p:ext uri="{BB962C8B-B14F-4D97-AF65-F5344CB8AC3E}">
        <p14:creationId xmlns:p14="http://schemas.microsoft.com/office/powerpoint/2010/main" val="418319495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Zonas</a:t>
            </a:r>
          </a:p>
        </p:txBody>
      </p:sp>
      <p:sp>
        <p:nvSpPr>
          <p:cNvPr id="3" name="Marcador de contenido 2"/>
          <p:cNvSpPr>
            <a:spLocks noGrp="1"/>
          </p:cNvSpPr>
          <p:nvPr>
            <p:ph idx="1"/>
          </p:nvPr>
        </p:nvSpPr>
        <p:spPr/>
        <p:txBody>
          <a:bodyPr/>
          <a:lstStyle/>
          <a:p>
            <a:r>
              <a:rPr lang="es-ES" dirty="0">
                <a:hlinkClick r:id="rId2"/>
              </a:rPr>
              <a:t>https://blog.thoughtram.io/angular/2016/01/22/understanding-zones.html</a:t>
            </a:r>
          </a:p>
          <a:p>
            <a:r>
              <a:rPr lang="es-ES" dirty="0">
                <a:hlinkClick r:id="rId2"/>
              </a:rPr>
              <a:t>https://blog.thoughtram.io/angular/2016/01/06/taking-advantage-of-observables-in-angular2.html</a:t>
            </a:r>
            <a:endParaRPr lang="es-ES" dirty="0"/>
          </a:p>
          <a:p>
            <a:endParaRPr lang="es-ES" dirty="0"/>
          </a:p>
        </p:txBody>
      </p:sp>
    </p:spTree>
    <p:extLst>
      <p:ext uri="{BB962C8B-B14F-4D97-AF65-F5344CB8AC3E}">
        <p14:creationId xmlns:p14="http://schemas.microsoft.com/office/powerpoint/2010/main" val="404757148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Detección de cambios</a:t>
            </a:r>
          </a:p>
        </p:txBody>
      </p:sp>
      <p:sp>
        <p:nvSpPr>
          <p:cNvPr id="5" name="Marcador de contenido 4"/>
          <p:cNvSpPr>
            <a:spLocks noGrp="1"/>
          </p:cNvSpPr>
          <p:nvPr>
            <p:ph idx="1"/>
          </p:nvPr>
        </p:nvSpPr>
        <p:spPr/>
        <p:txBody>
          <a:bodyPr>
            <a:normAutofit fontScale="92500" lnSpcReduction="10000"/>
          </a:bodyPr>
          <a:lstStyle/>
          <a:p>
            <a:r>
              <a:rPr lang="es-ES" dirty="0">
                <a:hlinkClick r:id="rId2"/>
              </a:rPr>
              <a:t>https://blog.thoughtram.io/categories/angular-2/</a:t>
            </a:r>
          </a:p>
          <a:p>
            <a:r>
              <a:rPr lang="es-ES" dirty="0">
                <a:hlinkClick r:id="rId2"/>
              </a:rPr>
              <a:t>https://blog.thoughtram.io/angular/2017/02/02/making-your-angular-app-fast.html</a:t>
            </a:r>
            <a:endParaRPr lang="es-ES" dirty="0"/>
          </a:p>
          <a:p>
            <a:endParaRPr lang="es-ES" dirty="0"/>
          </a:p>
          <a:p>
            <a:r>
              <a:rPr lang="es-ES" dirty="0">
                <a:hlinkClick r:id="rId3"/>
              </a:rPr>
              <a:t>https://alligator.io/angular</a:t>
            </a:r>
            <a:endParaRPr lang="es-ES" dirty="0"/>
          </a:p>
          <a:p>
            <a:r>
              <a:rPr lang="es-ES" dirty="0">
                <a:hlinkClick r:id="rId4"/>
              </a:rPr>
              <a:t>https://blog.angular-university.io/how-does-angular-2-change-detection-really-work/</a:t>
            </a:r>
            <a:endParaRPr lang="es-ES" dirty="0"/>
          </a:p>
          <a:p>
            <a:r>
              <a:rPr lang="es-ES" dirty="0">
                <a:hlinkClick r:id="rId5"/>
              </a:rPr>
              <a:t>https://blog.angular-university.io/onpush-change-detection-how-it-works/</a:t>
            </a:r>
            <a:endParaRPr lang="es-ES" dirty="0"/>
          </a:p>
          <a:p>
            <a:endParaRPr lang="es-ES" dirty="0"/>
          </a:p>
          <a:p>
            <a:endParaRPr lang="es-ES" dirty="0"/>
          </a:p>
          <a:p>
            <a:endParaRPr lang="es-ES" dirty="0"/>
          </a:p>
        </p:txBody>
      </p:sp>
    </p:spTree>
    <p:extLst>
      <p:ext uri="{BB962C8B-B14F-4D97-AF65-F5344CB8AC3E}">
        <p14:creationId xmlns:p14="http://schemas.microsoft.com/office/powerpoint/2010/main" val="145830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Expresiones Lambda</a:t>
            </a:r>
            <a:br>
              <a:rPr lang="es-ES" dirty="0"/>
            </a:br>
            <a:r>
              <a:rPr lang="es-ES" dirty="0" err="1"/>
              <a:t>Arrow</a:t>
            </a:r>
            <a:r>
              <a:rPr lang="es-ES" dirty="0"/>
              <a:t> </a:t>
            </a:r>
            <a:r>
              <a:rPr lang="es-ES" dirty="0" err="1"/>
              <a:t>functions</a:t>
            </a:r>
            <a:endParaRPr lang="es-ES" dirty="0"/>
          </a:p>
        </p:txBody>
      </p:sp>
      <p:pic>
        <p:nvPicPr>
          <p:cNvPr id="5" name="Content Placeholder 4"/>
          <p:cNvPicPr>
            <a:picLocks noGrp="1" noChangeAspect="1"/>
          </p:cNvPicPr>
          <p:nvPr>
            <p:ph sz="half" idx="1"/>
          </p:nvPr>
        </p:nvPicPr>
        <p:blipFill>
          <a:blip r:embed="rId2"/>
          <a:stretch>
            <a:fillRect/>
          </a:stretch>
        </p:blipFill>
        <p:spPr>
          <a:xfrm>
            <a:off x="683568" y="4099696"/>
            <a:ext cx="5616623" cy="2115145"/>
          </a:xfrm>
        </p:spPr>
      </p:pic>
      <p:sp>
        <p:nvSpPr>
          <p:cNvPr id="3" name="Marcador de contenido 2"/>
          <p:cNvSpPr>
            <a:spLocks noGrp="1"/>
          </p:cNvSpPr>
          <p:nvPr>
            <p:ph sz="half" idx="2"/>
          </p:nvPr>
        </p:nvSpPr>
        <p:spPr>
          <a:xfrm>
            <a:off x="457200" y="1600200"/>
            <a:ext cx="8229600" cy="2476872"/>
          </a:xfrm>
        </p:spPr>
        <p:txBody>
          <a:bodyPr>
            <a:normAutofit fontScale="70000" lnSpcReduction="20000"/>
          </a:bodyPr>
          <a:lstStyle/>
          <a:p>
            <a:r>
              <a:rPr lang="es-ES" dirty="0"/>
              <a:t>Funciones anónimas:</a:t>
            </a:r>
          </a:p>
          <a:p>
            <a:pPr marL="400050" lvl="1" indent="0">
              <a:buNone/>
            </a:pPr>
            <a:r>
              <a:rPr lang="es-ES" dirty="0" err="1"/>
              <a:t>let</a:t>
            </a:r>
            <a:r>
              <a:rPr lang="es-ES" dirty="0"/>
              <a:t> </a:t>
            </a:r>
            <a:r>
              <a:rPr lang="es-ES" dirty="0" err="1"/>
              <a:t>rslt</a:t>
            </a:r>
            <a:r>
              <a:rPr lang="es-ES" dirty="0"/>
              <a:t> = </a:t>
            </a:r>
            <a:r>
              <a:rPr lang="es-ES" dirty="0" err="1"/>
              <a:t>data.filter</a:t>
            </a:r>
            <a:r>
              <a:rPr lang="es-ES" dirty="0"/>
              <a:t>(</a:t>
            </a:r>
            <a:r>
              <a:rPr lang="es-ES" dirty="0" err="1"/>
              <a:t>item</a:t>
            </a:r>
            <a:r>
              <a:rPr lang="es-ES" dirty="0"/>
              <a:t> =&gt; </a:t>
            </a:r>
            <a:r>
              <a:rPr lang="es-ES" dirty="0" err="1"/>
              <a:t>item.value</a:t>
            </a:r>
            <a:r>
              <a:rPr lang="es-ES" dirty="0"/>
              <a:t> &gt; 0);</a:t>
            </a:r>
          </a:p>
          <a:p>
            <a:pPr marL="400050" lvl="1" indent="0">
              <a:buNone/>
            </a:pPr>
            <a:r>
              <a:rPr lang="es-ES" dirty="0"/>
              <a:t>// equivale a: </a:t>
            </a:r>
            <a:r>
              <a:rPr lang="es-ES" dirty="0" err="1"/>
              <a:t>var</a:t>
            </a:r>
            <a:r>
              <a:rPr lang="es-ES" dirty="0"/>
              <a:t> </a:t>
            </a:r>
            <a:r>
              <a:rPr lang="es-ES" dirty="0" err="1"/>
              <a:t>rslt</a:t>
            </a:r>
            <a:r>
              <a:rPr lang="es-ES" dirty="0"/>
              <a:t> = </a:t>
            </a:r>
            <a:r>
              <a:rPr lang="es-ES" dirty="0" err="1"/>
              <a:t>data.filter</a:t>
            </a:r>
            <a:r>
              <a:rPr lang="es-ES" dirty="0"/>
              <a:t>(</a:t>
            </a:r>
            <a:r>
              <a:rPr lang="es-ES" dirty="0" err="1"/>
              <a:t>function</a:t>
            </a:r>
            <a:r>
              <a:rPr lang="es-ES" dirty="0"/>
              <a:t> (</a:t>
            </a:r>
            <a:r>
              <a:rPr lang="es-ES" dirty="0" err="1"/>
              <a:t>item</a:t>
            </a:r>
            <a:r>
              <a:rPr lang="es-ES" dirty="0"/>
              <a:t>) { </a:t>
            </a:r>
            <a:r>
              <a:rPr lang="es-ES" dirty="0" err="1"/>
              <a:t>return</a:t>
            </a:r>
            <a:r>
              <a:rPr lang="es-ES" dirty="0"/>
              <a:t> </a:t>
            </a:r>
            <a:r>
              <a:rPr lang="es-ES" dirty="0" err="1"/>
              <a:t>item.value</a:t>
            </a:r>
            <a:r>
              <a:rPr lang="es-ES" dirty="0"/>
              <a:t> &gt; 0; });</a:t>
            </a:r>
          </a:p>
          <a:p>
            <a:pPr marL="400050" lvl="1" indent="0">
              <a:buNone/>
            </a:pPr>
            <a:r>
              <a:rPr lang="es-ES" dirty="0" err="1"/>
              <a:t>data.forEach</a:t>
            </a:r>
            <a:r>
              <a:rPr lang="es-ES" dirty="0"/>
              <a:t>(</a:t>
            </a:r>
            <a:r>
              <a:rPr lang="es-ES" dirty="0" err="1"/>
              <a:t>elem</a:t>
            </a:r>
            <a:r>
              <a:rPr lang="es-ES" dirty="0"/>
              <a:t> =&gt; {  </a:t>
            </a:r>
          </a:p>
          <a:p>
            <a:pPr marL="400050" lvl="1" indent="0">
              <a:buNone/>
            </a:pPr>
            <a:r>
              <a:rPr lang="es-ES" dirty="0"/>
              <a:t>    console.log(</a:t>
            </a:r>
            <a:r>
              <a:rPr lang="es-ES" dirty="0" err="1"/>
              <a:t>elem</a:t>
            </a:r>
            <a:r>
              <a:rPr lang="es-ES" dirty="0"/>
              <a:t>);</a:t>
            </a:r>
          </a:p>
          <a:p>
            <a:pPr marL="400050" lvl="1" indent="0">
              <a:buNone/>
            </a:pPr>
            <a:r>
              <a:rPr lang="es-ES" dirty="0"/>
              <a:t>    // …</a:t>
            </a:r>
          </a:p>
          <a:p>
            <a:pPr marL="400050" lvl="1" indent="0">
              <a:buNone/>
            </a:pPr>
            <a:r>
              <a:rPr lang="es-ES" dirty="0"/>
              <a:t>});</a:t>
            </a:r>
          </a:p>
          <a:p>
            <a:pPr marL="400050" lvl="1" indent="0">
              <a:buNone/>
            </a:pPr>
            <a:r>
              <a:rPr lang="pt-BR" dirty="0"/>
              <a:t>var </a:t>
            </a:r>
            <a:r>
              <a:rPr lang="pt-BR" dirty="0" err="1"/>
              <a:t>fn</a:t>
            </a:r>
            <a:r>
              <a:rPr lang="pt-BR" dirty="0"/>
              <a:t> = (num1, num2) =&gt; num1 + num2;</a:t>
            </a:r>
            <a:endParaRPr lang="es-ES" dirty="0"/>
          </a:p>
          <a:p>
            <a:pPr marL="400050" lvl="1" indent="0">
              <a:buNone/>
            </a:pPr>
            <a:r>
              <a:rPr lang="en-US" dirty="0"/>
              <a:t>pairs = </a:t>
            </a:r>
            <a:r>
              <a:rPr lang="en-US" dirty="0" err="1"/>
              <a:t>evens.map</a:t>
            </a:r>
            <a:r>
              <a:rPr lang="en-US" dirty="0"/>
              <a:t>(v =&gt; ({ even: v, odd: v + 1 }));</a:t>
            </a:r>
          </a:p>
          <a:p>
            <a:pPr marL="0" indent="0">
              <a:buNone/>
            </a:pPr>
            <a:endParaRPr lang="es-ES" dirty="0"/>
          </a:p>
        </p:txBody>
      </p:sp>
    </p:spTree>
    <p:extLst>
      <p:ext uri="{BB962C8B-B14F-4D97-AF65-F5344CB8AC3E}">
        <p14:creationId xmlns:p14="http://schemas.microsoft.com/office/powerpoint/2010/main" val="3313503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Tipos Unión</a:t>
            </a:r>
          </a:p>
        </p:txBody>
      </p:sp>
      <p:pic>
        <p:nvPicPr>
          <p:cNvPr id="8" name="Picture 7"/>
          <p:cNvPicPr>
            <a:picLocks noChangeAspect="1"/>
          </p:cNvPicPr>
          <p:nvPr/>
        </p:nvPicPr>
        <p:blipFill>
          <a:blip r:embed="rId3"/>
          <a:stretch>
            <a:fillRect/>
          </a:stretch>
        </p:blipFill>
        <p:spPr>
          <a:xfrm>
            <a:off x="628650" y="1807336"/>
            <a:ext cx="5070487" cy="4357968"/>
          </a:xfrm>
          <a:prstGeom prst="rect">
            <a:avLst/>
          </a:prstGeom>
        </p:spPr>
      </p:pic>
    </p:spTree>
    <p:extLst>
      <p:ext uri="{BB962C8B-B14F-4D97-AF65-F5344CB8AC3E}">
        <p14:creationId xmlns:p14="http://schemas.microsoft.com/office/powerpoint/2010/main" val="180049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Null</a:t>
            </a:r>
            <a:r>
              <a:rPr lang="es-ES" dirty="0"/>
              <a:t> </a:t>
            </a:r>
            <a:r>
              <a:rPr lang="es-ES"/>
              <a:t>y Undefined (v2.1</a:t>
            </a:r>
            <a:r>
              <a:rPr lang="es-ES" dirty="0"/>
              <a:t>)</a:t>
            </a:r>
          </a:p>
        </p:txBody>
      </p:sp>
      <p:sp>
        <p:nvSpPr>
          <p:cNvPr id="3" name="Marcador de contenido 2"/>
          <p:cNvSpPr>
            <a:spLocks noGrp="1"/>
          </p:cNvSpPr>
          <p:nvPr>
            <p:ph idx="1"/>
          </p:nvPr>
        </p:nvSpPr>
        <p:spPr>
          <a:xfrm>
            <a:off x="457200" y="1600200"/>
            <a:ext cx="8229600" cy="4637112"/>
          </a:xfrm>
        </p:spPr>
        <p:txBody>
          <a:bodyPr>
            <a:normAutofit fontScale="77500" lnSpcReduction="20000"/>
          </a:bodyPr>
          <a:lstStyle/>
          <a:p>
            <a:r>
              <a:rPr lang="es-ES" dirty="0"/>
              <a:t>En TypeScript, tanto el nulo como el sin definir tienen sus propios tipos denominados </a:t>
            </a:r>
            <a:r>
              <a:rPr lang="es-ES" dirty="0" err="1"/>
              <a:t>undefined</a:t>
            </a:r>
            <a:r>
              <a:rPr lang="es-ES" dirty="0"/>
              <a:t> y </a:t>
            </a:r>
            <a:r>
              <a:rPr lang="es-ES" dirty="0" err="1"/>
              <a:t>null</a:t>
            </a:r>
            <a:r>
              <a:rPr lang="es-ES" dirty="0"/>
              <a:t> respectivamente. </a:t>
            </a:r>
          </a:p>
          <a:p>
            <a:r>
              <a:rPr lang="es-ES" dirty="0"/>
              <a:t>Al igual que el vacío, no son muy útiles por su cuenta.</a:t>
            </a:r>
          </a:p>
          <a:p>
            <a:pPr marL="914400" lvl="2" indent="0">
              <a:buNone/>
            </a:pPr>
            <a:r>
              <a:rPr lang="es-ES" strike="sngStrike" dirty="0" err="1"/>
              <a:t>let</a:t>
            </a:r>
            <a:r>
              <a:rPr lang="es-ES" strike="sngStrike" dirty="0"/>
              <a:t> u: </a:t>
            </a:r>
            <a:r>
              <a:rPr lang="es-ES" strike="sngStrike" dirty="0" err="1"/>
              <a:t>undefined</a:t>
            </a:r>
            <a:r>
              <a:rPr lang="es-ES" strike="sngStrike" dirty="0"/>
              <a:t> = </a:t>
            </a:r>
            <a:r>
              <a:rPr lang="es-ES" strike="sngStrike" dirty="0" err="1"/>
              <a:t>undefined</a:t>
            </a:r>
            <a:r>
              <a:rPr lang="es-ES" strike="sngStrike" dirty="0"/>
              <a:t>;</a:t>
            </a:r>
          </a:p>
          <a:p>
            <a:pPr marL="914400" lvl="2" indent="0">
              <a:buNone/>
            </a:pPr>
            <a:r>
              <a:rPr lang="es-ES" strike="sngStrike" dirty="0" err="1"/>
              <a:t>let</a:t>
            </a:r>
            <a:r>
              <a:rPr lang="es-ES" strike="sngStrike" dirty="0"/>
              <a:t> N: </a:t>
            </a:r>
            <a:r>
              <a:rPr lang="es-ES" strike="sngStrike" dirty="0" err="1"/>
              <a:t>null</a:t>
            </a:r>
            <a:r>
              <a:rPr lang="es-ES" strike="sngStrike" dirty="0"/>
              <a:t> = </a:t>
            </a:r>
            <a:r>
              <a:rPr lang="es-ES" strike="sngStrike" dirty="0" err="1"/>
              <a:t>null</a:t>
            </a:r>
            <a:r>
              <a:rPr lang="es-ES" strike="sngStrike" dirty="0"/>
              <a:t>;</a:t>
            </a:r>
          </a:p>
          <a:p>
            <a:r>
              <a:rPr lang="es-ES" dirty="0"/>
              <a:t>Por defecto, </a:t>
            </a:r>
            <a:r>
              <a:rPr lang="es-ES" dirty="0" err="1"/>
              <a:t>null</a:t>
            </a:r>
            <a:r>
              <a:rPr lang="es-ES" dirty="0"/>
              <a:t> y </a:t>
            </a:r>
            <a:r>
              <a:rPr lang="es-ES" dirty="0" err="1"/>
              <a:t>undefined</a:t>
            </a:r>
            <a:r>
              <a:rPr lang="es-ES" dirty="0"/>
              <a:t> son subtipos de todos los demás tipos, por lo que se puede asignar </a:t>
            </a:r>
            <a:r>
              <a:rPr lang="es-ES" dirty="0" err="1"/>
              <a:t>null</a:t>
            </a:r>
            <a:r>
              <a:rPr lang="es-ES" dirty="0"/>
              <a:t> o </a:t>
            </a:r>
            <a:r>
              <a:rPr lang="es-ES" dirty="0" err="1"/>
              <a:t>undefined</a:t>
            </a:r>
            <a:r>
              <a:rPr lang="es-ES" dirty="0"/>
              <a:t> a cualquier otro tipo.</a:t>
            </a:r>
          </a:p>
          <a:p>
            <a:r>
              <a:rPr lang="es-ES" dirty="0"/>
              <a:t>Cuando se utiliza el </a:t>
            </a:r>
            <a:r>
              <a:rPr lang="es-ES" dirty="0" err="1"/>
              <a:t>flag</a:t>
            </a:r>
            <a:r>
              <a:rPr lang="es-ES" dirty="0"/>
              <a:t> --</a:t>
            </a:r>
            <a:r>
              <a:rPr lang="es-ES" dirty="0" err="1"/>
              <a:t>strictNullChecks</a:t>
            </a:r>
            <a:r>
              <a:rPr lang="es-ES" dirty="0"/>
              <a:t>, </a:t>
            </a:r>
            <a:r>
              <a:rPr lang="es-ES" dirty="0" err="1"/>
              <a:t>null</a:t>
            </a:r>
            <a:r>
              <a:rPr lang="es-ES" dirty="0"/>
              <a:t> y </a:t>
            </a:r>
            <a:r>
              <a:rPr lang="es-ES" dirty="0" err="1"/>
              <a:t>undefined</a:t>
            </a:r>
            <a:r>
              <a:rPr lang="es-ES" dirty="0"/>
              <a:t> sólo se pueden asignar a </a:t>
            </a:r>
            <a:r>
              <a:rPr lang="es-ES" dirty="0" err="1"/>
              <a:t>void</a:t>
            </a:r>
            <a:r>
              <a:rPr lang="es-ES" dirty="0"/>
              <a:t> y sus respectivos tipos. </a:t>
            </a:r>
          </a:p>
          <a:p>
            <a:pPr lvl="1"/>
            <a:r>
              <a:rPr lang="es-ES" dirty="0"/>
              <a:t>Esto ayuda a evitar muchos errores comunes. </a:t>
            </a:r>
          </a:p>
          <a:p>
            <a:pPr lvl="1"/>
            <a:r>
              <a:rPr lang="es-ES" dirty="0"/>
              <a:t>Si se desea pasar en un tipo o nulo o indefinido, se puede utilizar el tipo unión: tipo | </a:t>
            </a:r>
            <a:r>
              <a:rPr lang="es-ES" dirty="0" err="1"/>
              <a:t>null</a:t>
            </a:r>
            <a:r>
              <a:rPr lang="es-ES" dirty="0"/>
              <a:t> | </a:t>
            </a:r>
            <a:r>
              <a:rPr lang="es-ES" dirty="0" err="1"/>
              <a:t>undefined</a:t>
            </a:r>
            <a:r>
              <a:rPr lang="es-ES" dirty="0"/>
              <a:t>.</a:t>
            </a:r>
          </a:p>
        </p:txBody>
      </p:sp>
    </p:spTree>
    <p:extLst>
      <p:ext uri="{BB962C8B-B14F-4D97-AF65-F5344CB8AC3E}">
        <p14:creationId xmlns:p14="http://schemas.microsoft.com/office/powerpoint/2010/main" val="29104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a:t>
            </a:r>
            <a:r>
              <a:rPr lang="es-ES" dirty="0" err="1"/>
              <a:t>RESPonde</a:t>
            </a:r>
            <a:r>
              <a:rPr lang="es-ES" dirty="0"/>
              <a:t>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6" name="5 Rectángulo"/>
          <p:cNvSpPr/>
          <p:nvPr/>
        </p:nvSpPr>
        <p:spPr bwMode="auto">
          <a:xfrm>
            <a:off x="3210532" y="2955950"/>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7" name="6 Rectángulo"/>
          <p:cNvSpPr/>
          <p:nvPr/>
        </p:nvSpPr>
        <p:spPr bwMode="auto">
          <a:xfrm>
            <a:off x="4859944" y="2955950"/>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8" name="7 Rectángulo"/>
          <p:cNvSpPr/>
          <p:nvPr/>
        </p:nvSpPr>
        <p:spPr bwMode="auto">
          <a:xfrm>
            <a:off x="2365982" y="3082458"/>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9" name="8 Rectángulo"/>
          <p:cNvSpPr/>
          <p:nvPr/>
        </p:nvSpPr>
        <p:spPr bwMode="auto">
          <a:xfrm>
            <a:off x="2388207" y="3653864"/>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10" name="9 Rectángulo"/>
          <p:cNvSpPr/>
          <p:nvPr/>
        </p:nvSpPr>
        <p:spPr bwMode="auto">
          <a:xfrm>
            <a:off x="2347340" y="4798264"/>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11" name="10 Rectángulo"/>
          <p:cNvSpPr/>
          <p:nvPr/>
        </p:nvSpPr>
        <p:spPr bwMode="auto">
          <a:xfrm>
            <a:off x="2365982" y="5371257"/>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12" name="11 Trapecio"/>
          <p:cNvSpPr/>
          <p:nvPr/>
        </p:nvSpPr>
        <p:spPr bwMode="auto">
          <a:xfrm>
            <a:off x="2577119" y="2416177"/>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13" name="12 Rectángulo"/>
          <p:cNvSpPr/>
          <p:nvPr/>
        </p:nvSpPr>
        <p:spPr bwMode="auto">
          <a:xfrm>
            <a:off x="3201007" y="2460650"/>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14" name="13 Trapecio"/>
          <p:cNvSpPr/>
          <p:nvPr/>
        </p:nvSpPr>
        <p:spPr bwMode="auto">
          <a:xfrm>
            <a:off x="2712057" y="6027762"/>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5" name="14 Trapecio"/>
          <p:cNvSpPr/>
          <p:nvPr/>
        </p:nvSpPr>
        <p:spPr bwMode="auto">
          <a:xfrm flipV="1">
            <a:off x="3140682" y="2870225"/>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16" name="15 Trapecio"/>
          <p:cNvSpPr/>
          <p:nvPr/>
        </p:nvSpPr>
        <p:spPr bwMode="auto">
          <a:xfrm>
            <a:off x="3140682" y="5943625"/>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7" name="16 Trapecio"/>
          <p:cNvSpPr/>
          <p:nvPr/>
        </p:nvSpPr>
        <p:spPr bwMode="auto">
          <a:xfrm flipV="1">
            <a:off x="4783744" y="2870225"/>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8" name="17 Trapecio"/>
          <p:cNvSpPr/>
          <p:nvPr/>
        </p:nvSpPr>
        <p:spPr bwMode="auto">
          <a:xfrm>
            <a:off x="4783744" y="5943625"/>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21" name="20 Llamada rectangular"/>
          <p:cNvSpPr/>
          <p:nvPr/>
        </p:nvSpPr>
        <p:spPr>
          <a:xfrm flipH="1">
            <a:off x="6329363" y="3766271"/>
            <a:ext cx="2735262" cy="1717394"/>
          </a:xfrm>
          <a:prstGeom prst="wedgeRectCallout">
            <a:avLst>
              <a:gd name="adj1" fmla="val 66795"/>
              <a:gd name="adj2" fmla="val -44711"/>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lvl="1"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Desarrollar las habilidades comerciales y de desarrollo de negocio que permitan presentar a los clientes soluciones con alto valor añadido.</a:t>
            </a:r>
          </a:p>
        </p:txBody>
      </p:sp>
      <p:sp>
        <p:nvSpPr>
          <p:cNvPr id="23" name="31 Rectángulo"/>
          <p:cNvSpPr>
            <a:spLocks noChangeArrowheads="1"/>
          </p:cNvSpPr>
          <p:nvPr/>
        </p:nvSpPr>
        <p:spPr bwMode="auto">
          <a:xfrm>
            <a:off x="17338" y="1052736"/>
            <a:ext cx="9126662" cy="1077218"/>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Desarrollo de Negocio y Excelencia Comercial que tiene como objetivo.  </a:t>
            </a:r>
          </a:p>
        </p:txBody>
      </p:sp>
      <p:sp>
        <p:nvSpPr>
          <p:cNvPr id="24" name="54 Rectángulo"/>
          <p:cNvSpPr/>
          <p:nvPr/>
        </p:nvSpPr>
        <p:spPr bwMode="auto">
          <a:xfrm>
            <a:off x="2388207" y="4225270"/>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Tree>
    <p:extLst>
      <p:ext uri="{BB962C8B-B14F-4D97-AF65-F5344CB8AC3E}">
        <p14:creationId xmlns:p14="http://schemas.microsoft.com/office/powerpoint/2010/main" val="3721147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Objetos JS</a:t>
            </a:r>
          </a:p>
        </p:txBody>
      </p:sp>
      <p:pic>
        <p:nvPicPr>
          <p:cNvPr id="5" name="Content Placeholder 4"/>
          <p:cNvPicPr>
            <a:picLocks noGrp="1" noChangeAspect="1"/>
          </p:cNvPicPr>
          <p:nvPr>
            <p:ph idx="1"/>
          </p:nvPr>
        </p:nvPicPr>
        <p:blipFill>
          <a:blip r:embed="rId3"/>
          <a:stretch>
            <a:fillRect/>
          </a:stretch>
        </p:blipFill>
        <p:spPr>
          <a:xfrm>
            <a:off x="457200" y="1772816"/>
            <a:ext cx="6515100" cy="4333875"/>
          </a:xfrm>
        </p:spPr>
      </p:pic>
    </p:spTree>
    <p:extLst>
      <p:ext uri="{BB962C8B-B14F-4D97-AF65-F5344CB8AC3E}">
        <p14:creationId xmlns:p14="http://schemas.microsoft.com/office/powerpoint/2010/main" val="903265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Clases</a:t>
            </a:r>
            <a:endParaRPr lang="en-US" dirty="0"/>
          </a:p>
        </p:txBody>
      </p:sp>
      <p:pic>
        <p:nvPicPr>
          <p:cNvPr id="5" name="Content Placeholder 4"/>
          <p:cNvPicPr>
            <a:picLocks noGrp="1" noChangeAspect="1"/>
          </p:cNvPicPr>
          <p:nvPr>
            <p:ph idx="1"/>
          </p:nvPr>
        </p:nvPicPr>
        <p:blipFill>
          <a:blip r:embed="rId2"/>
          <a:stretch>
            <a:fillRect/>
          </a:stretch>
        </p:blipFill>
        <p:spPr>
          <a:xfrm>
            <a:off x="457200" y="1628800"/>
            <a:ext cx="5279047" cy="4525963"/>
          </a:xfrm>
        </p:spPr>
      </p:pic>
    </p:spTree>
    <p:extLst>
      <p:ext uri="{BB962C8B-B14F-4D97-AF65-F5344CB8AC3E}">
        <p14:creationId xmlns:p14="http://schemas.microsoft.com/office/powerpoint/2010/main" val="3740544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a:t>
            </a:r>
          </a:p>
        </p:txBody>
      </p:sp>
      <p:pic>
        <p:nvPicPr>
          <p:cNvPr id="5" name="Content Placeholder 4"/>
          <p:cNvPicPr>
            <a:picLocks noGrp="1" noChangeAspect="1"/>
          </p:cNvPicPr>
          <p:nvPr>
            <p:ph idx="1"/>
          </p:nvPr>
        </p:nvPicPr>
        <p:blipFill>
          <a:blip r:embed="rId2"/>
          <a:stretch>
            <a:fillRect/>
          </a:stretch>
        </p:blipFill>
        <p:spPr>
          <a:xfrm>
            <a:off x="539552" y="1762919"/>
            <a:ext cx="6715125" cy="4200525"/>
          </a:xfrm>
        </p:spPr>
      </p:pic>
    </p:spTree>
    <p:extLst>
      <p:ext uri="{BB962C8B-B14F-4D97-AF65-F5344CB8AC3E}">
        <p14:creationId xmlns:p14="http://schemas.microsoft.com/office/powerpoint/2010/main" val="3941422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Compila a ES5</a:t>
            </a:r>
          </a:p>
        </p:txBody>
      </p:sp>
      <p:pic>
        <p:nvPicPr>
          <p:cNvPr id="5" name="Content Placeholder 4"/>
          <p:cNvPicPr>
            <a:picLocks noGrp="1" noChangeAspect="1"/>
          </p:cNvPicPr>
          <p:nvPr>
            <p:ph idx="1"/>
          </p:nvPr>
        </p:nvPicPr>
        <p:blipFill>
          <a:blip r:embed="rId3"/>
          <a:stretch>
            <a:fillRect/>
          </a:stretch>
        </p:blipFill>
        <p:spPr>
          <a:xfrm>
            <a:off x="895350" y="2172494"/>
            <a:ext cx="7353300" cy="3381375"/>
          </a:xfrm>
        </p:spPr>
      </p:pic>
    </p:spTree>
    <p:extLst>
      <p:ext uri="{BB962C8B-B14F-4D97-AF65-F5344CB8AC3E}">
        <p14:creationId xmlns:p14="http://schemas.microsoft.com/office/powerpoint/2010/main" val="935563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También a ES6</a:t>
            </a:r>
          </a:p>
        </p:txBody>
      </p:sp>
      <p:pic>
        <p:nvPicPr>
          <p:cNvPr id="5" name="Content Placeholder 4"/>
          <p:cNvPicPr>
            <a:picLocks noGrp="1" noChangeAspect="1"/>
          </p:cNvPicPr>
          <p:nvPr>
            <p:ph idx="1"/>
          </p:nvPr>
        </p:nvPicPr>
        <p:blipFill>
          <a:blip r:embed="rId2"/>
          <a:stretch>
            <a:fillRect/>
          </a:stretch>
        </p:blipFill>
        <p:spPr>
          <a:xfrm>
            <a:off x="962025" y="2296319"/>
            <a:ext cx="7219950" cy="3133725"/>
          </a:xfrm>
        </p:spPr>
      </p:pic>
    </p:spTree>
    <p:extLst>
      <p:ext uri="{BB962C8B-B14F-4D97-AF65-F5344CB8AC3E}">
        <p14:creationId xmlns:p14="http://schemas.microsoft.com/office/powerpoint/2010/main" val="321717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Modificadores</a:t>
            </a:r>
          </a:p>
        </p:txBody>
      </p:sp>
      <p:sp>
        <p:nvSpPr>
          <p:cNvPr id="3" name="Content Placeholder 2"/>
          <p:cNvSpPr>
            <a:spLocks noGrp="1"/>
          </p:cNvSpPr>
          <p:nvPr>
            <p:ph idx="1"/>
          </p:nvPr>
        </p:nvSpPr>
        <p:spPr/>
        <p:txBody>
          <a:bodyPr>
            <a:normAutofit fontScale="70000" lnSpcReduction="20000"/>
          </a:bodyPr>
          <a:lstStyle/>
          <a:p>
            <a:r>
              <a:rPr lang="es-ES" dirty="0"/>
              <a:t>De acceso:</a:t>
            </a:r>
          </a:p>
          <a:p>
            <a:pPr lvl="1"/>
            <a:r>
              <a:rPr lang="es-ES" dirty="0" err="1"/>
              <a:t>public</a:t>
            </a:r>
            <a:r>
              <a:rPr lang="es-ES" dirty="0"/>
              <a:t> </a:t>
            </a:r>
            <a:r>
              <a:rPr lang="es-ES" i="1" dirty="0">
                <a:sym typeface="Wingdings" panose="05000000000000000000" pitchFamily="2" charset="2"/>
              </a:rPr>
              <a:t> por defecto</a:t>
            </a:r>
            <a:endParaRPr lang="es-ES" i="1" dirty="0"/>
          </a:p>
          <a:p>
            <a:pPr lvl="1"/>
            <a:r>
              <a:rPr lang="es-ES" dirty="0" err="1"/>
              <a:t>private</a:t>
            </a:r>
            <a:endParaRPr lang="es-ES" dirty="0"/>
          </a:p>
          <a:p>
            <a:pPr lvl="1"/>
            <a:r>
              <a:rPr lang="es-ES" dirty="0" err="1"/>
              <a:t>protected</a:t>
            </a:r>
            <a:r>
              <a:rPr lang="es-ES" dirty="0"/>
              <a:t> </a:t>
            </a:r>
            <a:r>
              <a:rPr lang="es-ES" i="1" dirty="0"/>
              <a:t>(a partir de 1.3)</a:t>
            </a:r>
          </a:p>
          <a:p>
            <a:r>
              <a:rPr lang="es-ES" dirty="0"/>
              <a:t>De propiedades:</a:t>
            </a:r>
          </a:p>
          <a:p>
            <a:pPr lvl="1"/>
            <a:r>
              <a:rPr lang="es-ES" dirty="0"/>
              <a:t>set</a:t>
            </a:r>
          </a:p>
          <a:p>
            <a:pPr lvl="1"/>
            <a:r>
              <a:rPr lang="es-ES" dirty="0" err="1"/>
              <a:t>get</a:t>
            </a:r>
            <a:endParaRPr lang="es-ES" dirty="0"/>
          </a:p>
          <a:p>
            <a:r>
              <a:rPr lang="es-ES" dirty="0"/>
              <a:t>Miembros de clase:</a:t>
            </a:r>
          </a:p>
          <a:p>
            <a:pPr lvl="1"/>
            <a:r>
              <a:rPr lang="es-ES" dirty="0" err="1"/>
              <a:t>static</a:t>
            </a:r>
            <a:endParaRPr lang="es-ES" dirty="0"/>
          </a:p>
          <a:p>
            <a:r>
              <a:rPr lang="es-ES" dirty="0"/>
              <a:t>Clases y miembros abstractos:</a:t>
            </a:r>
          </a:p>
          <a:p>
            <a:pPr lvl="1"/>
            <a:r>
              <a:rPr lang="es-ES" dirty="0" err="1"/>
              <a:t>abstract</a:t>
            </a:r>
            <a:endParaRPr lang="es-ES" dirty="0"/>
          </a:p>
          <a:p>
            <a:r>
              <a:rPr lang="es-ES" dirty="0"/>
              <a:t>Atributos de solo lectura:</a:t>
            </a:r>
          </a:p>
          <a:p>
            <a:pPr lvl="1"/>
            <a:r>
              <a:rPr lang="es-ES" dirty="0" err="1"/>
              <a:t>readonly</a:t>
            </a:r>
            <a:r>
              <a:rPr lang="es-ES" dirty="0"/>
              <a:t> (deben inicializarse en su declaración o en el constructor)</a:t>
            </a:r>
          </a:p>
        </p:txBody>
      </p:sp>
    </p:spTree>
    <p:extLst>
      <p:ext uri="{BB962C8B-B14F-4D97-AF65-F5344CB8AC3E}">
        <p14:creationId xmlns:p14="http://schemas.microsoft.com/office/powerpoint/2010/main" val="2875562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Propiedades</a:t>
            </a:r>
          </a:p>
        </p:txBody>
      </p:sp>
      <p:pic>
        <p:nvPicPr>
          <p:cNvPr id="5" name="Content Placeholder 4"/>
          <p:cNvPicPr>
            <a:picLocks noGrp="1" noChangeAspect="1"/>
          </p:cNvPicPr>
          <p:nvPr>
            <p:ph idx="1"/>
          </p:nvPr>
        </p:nvPicPr>
        <p:blipFill>
          <a:blip r:embed="rId3"/>
          <a:stretch>
            <a:fillRect/>
          </a:stretch>
        </p:blipFill>
        <p:spPr>
          <a:xfrm>
            <a:off x="1385887" y="1915319"/>
            <a:ext cx="6372225" cy="3895725"/>
          </a:xfrm>
        </p:spPr>
      </p:pic>
    </p:spTree>
    <p:extLst>
      <p:ext uri="{BB962C8B-B14F-4D97-AF65-F5344CB8AC3E}">
        <p14:creationId xmlns:p14="http://schemas.microsoft.com/office/powerpoint/2010/main" val="1565988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Propiedades</a:t>
            </a:r>
          </a:p>
        </p:txBody>
      </p:sp>
      <p:sp>
        <p:nvSpPr>
          <p:cNvPr id="3" name="Marcador de contenido 2"/>
          <p:cNvSpPr>
            <a:spLocks noGrp="1"/>
          </p:cNvSpPr>
          <p:nvPr>
            <p:ph idx="1"/>
          </p:nvPr>
        </p:nvSpPr>
        <p:spPr/>
        <p:txBody>
          <a:bodyPr>
            <a:normAutofit fontScale="55000" lnSpcReduction="20000"/>
          </a:bodyPr>
          <a:lstStyle/>
          <a:p>
            <a:pPr marL="0" indent="0">
              <a:buNone/>
              <a:tabLst>
                <a:tab pos="361950" algn="l"/>
                <a:tab pos="715963" algn="l"/>
                <a:tab pos="1077913" algn="l"/>
                <a:tab pos="1431925" algn="l"/>
              </a:tabLst>
            </a:pP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67F99"/>
                </a:solidFill>
                <a:latin typeface="Consolas" panose="020B0609020204030204" pitchFamily="49" charset="0"/>
              </a:rPr>
              <a:t>Employee</a:t>
            </a: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00FF"/>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1080"/>
                </a:solidFill>
                <a:latin typeface="Consolas" panose="020B0609020204030204" pitchFamily="49" charset="0"/>
              </a:rPr>
              <a:t>name</a:t>
            </a:r>
            <a:r>
              <a:rPr lang="es-ES" dirty="0">
                <a:solidFill>
                  <a:srgbClr val="000000"/>
                </a:solidFill>
                <a:latin typeface="Consolas" panose="020B0609020204030204" pitchFamily="49" charset="0"/>
              </a:rPr>
              <a:t>: </a:t>
            </a:r>
            <a:r>
              <a:rPr lang="es-ES" dirty="0" err="1">
                <a:solidFill>
                  <a:srgbClr val="267F99"/>
                </a:solidFill>
                <a:latin typeface="Consolas" panose="020B0609020204030204" pitchFamily="49" charset="0"/>
              </a:rPr>
              <a:t>string</a:t>
            </a:r>
            <a:r>
              <a:rPr lang="es-ES" dirty="0">
                <a:solidFill>
                  <a:srgbClr val="000000"/>
                </a:solidFill>
                <a:latin typeface="Consolas" panose="020B0609020204030204" pitchFamily="49" charset="0"/>
              </a:rPr>
              <a:t>;</a:t>
            </a:r>
          </a:p>
          <a:p>
            <a:pPr marL="0" indent="0">
              <a:buNone/>
              <a:tabLst>
                <a:tab pos="361950" algn="l"/>
                <a:tab pos="715963" algn="l"/>
                <a:tab pos="1077913" algn="l"/>
                <a:tab pos="1431925" algn="l"/>
              </a:tabLst>
            </a:pPr>
            <a:r>
              <a:rPr lang="es-ES" dirty="0">
                <a:solidFill>
                  <a:srgbClr val="0000FF"/>
                </a:solidFill>
                <a:latin typeface="Consolas" panose="020B0609020204030204" pitchFamily="49" charset="0"/>
              </a:rPr>
              <a:t>	</a:t>
            </a:r>
            <a:r>
              <a:rPr lang="es-ES" dirty="0" err="1">
                <a:solidFill>
                  <a:srgbClr val="0000FF"/>
                </a:solidFill>
                <a:latin typeface="Consolas" panose="020B0609020204030204" pitchFamily="49" charset="0"/>
              </a:rPr>
              <a:t>get</a:t>
            </a:r>
            <a:r>
              <a:rPr lang="es-ES" dirty="0">
                <a:solidFill>
                  <a:srgbClr val="000000"/>
                </a:solidFill>
                <a:latin typeface="Consolas" panose="020B0609020204030204" pitchFamily="49" charset="0"/>
              </a:rPr>
              <a:t> </a:t>
            </a:r>
            <a:r>
              <a:rPr lang="es-ES" dirty="0" err="1">
                <a:solidFill>
                  <a:srgbClr val="795E26"/>
                </a:solidFill>
                <a:latin typeface="Consolas" panose="020B0609020204030204" pitchFamily="49" charset="0"/>
              </a:rPr>
              <a:t>Name</a:t>
            </a:r>
            <a:r>
              <a:rPr lang="es-ES" dirty="0">
                <a:solidFill>
                  <a:srgbClr val="000000"/>
                </a:solidFill>
                <a:latin typeface="Consolas" panose="020B0609020204030204" pitchFamily="49" charset="0"/>
              </a:rPr>
              <a:t>(): </a:t>
            </a:r>
            <a:r>
              <a:rPr lang="es-ES" dirty="0" err="1">
                <a:solidFill>
                  <a:srgbClr val="267F99"/>
                </a:solidFill>
                <a:latin typeface="Consolas" panose="020B0609020204030204" pitchFamily="49" charset="0"/>
              </a:rPr>
              <a:t>string</a:t>
            </a:r>
            <a:r>
              <a:rPr lang="es-ES" dirty="0">
                <a:solidFill>
                  <a:srgbClr val="000000"/>
                </a:solidFill>
                <a:latin typeface="Consolas" panose="020B0609020204030204" pitchFamily="49" charset="0"/>
              </a:rPr>
              <a:t> { </a:t>
            </a:r>
            <a:r>
              <a:rPr lang="es-ES" dirty="0" err="1">
                <a:solidFill>
                  <a:srgbClr val="AF00DB"/>
                </a:solidFill>
                <a:latin typeface="Consolas" panose="020B0609020204030204" pitchFamily="49" charset="0"/>
              </a:rPr>
              <a:t>return</a:t>
            </a:r>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this</a:t>
            </a:r>
            <a:r>
              <a:rPr lang="es-ES" dirty="0">
                <a:solidFill>
                  <a:srgbClr val="000000"/>
                </a:solidFill>
                <a:latin typeface="Consolas" panose="020B0609020204030204" pitchFamily="49" charset="0"/>
              </a:rPr>
              <a:t>.</a:t>
            </a:r>
            <a:r>
              <a:rPr lang="es-ES" dirty="0">
                <a:solidFill>
                  <a:srgbClr val="001080"/>
                </a:solidFill>
                <a:latin typeface="Consolas" panose="020B0609020204030204" pitchFamily="49" charset="0"/>
              </a:rPr>
              <a:t>name</a:t>
            </a: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00FF"/>
                </a:solidFill>
                <a:latin typeface="Consolas" panose="020B0609020204030204" pitchFamily="49" charset="0"/>
              </a:rPr>
              <a:t>	set</a:t>
            </a:r>
            <a:r>
              <a:rPr lang="es-ES" dirty="0">
                <a:solidFill>
                  <a:srgbClr val="000000"/>
                </a:solidFill>
                <a:latin typeface="Consolas" panose="020B0609020204030204" pitchFamily="49" charset="0"/>
              </a:rPr>
              <a:t> </a:t>
            </a:r>
            <a:r>
              <a:rPr lang="es-ES" dirty="0" err="1">
                <a:solidFill>
                  <a:srgbClr val="795E26"/>
                </a:solidFill>
                <a:latin typeface="Consolas" panose="020B0609020204030204" pitchFamily="49" charset="0"/>
              </a:rPr>
              <a:t>Name</a:t>
            </a:r>
            <a:r>
              <a:rPr lang="es-ES" dirty="0">
                <a:solidFill>
                  <a:srgbClr val="000000"/>
                </a:solidFill>
                <a:latin typeface="Consolas" panose="020B0609020204030204" pitchFamily="49" charset="0"/>
              </a:rPr>
              <a:t>(</a:t>
            </a:r>
            <a:r>
              <a:rPr lang="es-ES" dirty="0" err="1">
                <a:solidFill>
                  <a:srgbClr val="001080"/>
                </a:solidFill>
                <a:latin typeface="Consolas" panose="020B0609020204030204" pitchFamily="49" charset="0"/>
              </a:rPr>
              <a:t>newName</a:t>
            </a:r>
            <a:r>
              <a:rPr lang="es-ES" dirty="0">
                <a:solidFill>
                  <a:srgbClr val="000000"/>
                </a:solidFill>
                <a:latin typeface="Consolas" panose="020B0609020204030204" pitchFamily="49" charset="0"/>
              </a:rPr>
              <a:t>: </a:t>
            </a:r>
            <a:r>
              <a:rPr lang="es-ES" dirty="0" err="1">
                <a:solidFill>
                  <a:srgbClr val="267F99"/>
                </a:solidFill>
                <a:latin typeface="Consolas" panose="020B0609020204030204" pitchFamily="49" charset="0"/>
              </a:rPr>
              <a:t>string</a:t>
            </a: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AF00DB"/>
                </a:solidFill>
                <a:latin typeface="Consolas" panose="020B0609020204030204" pitchFamily="49" charset="0"/>
              </a:rPr>
              <a:t>		</a:t>
            </a:r>
            <a:r>
              <a:rPr lang="es-ES" dirty="0" err="1">
                <a:solidFill>
                  <a:srgbClr val="AF00DB"/>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this</a:t>
            </a:r>
            <a:r>
              <a:rPr lang="es-ES" dirty="0" err="1">
                <a:solidFill>
                  <a:srgbClr val="000000"/>
                </a:solidFill>
                <a:latin typeface="Consolas" panose="020B0609020204030204" pitchFamily="49" charset="0"/>
              </a:rPr>
              <a:t>.</a:t>
            </a:r>
            <a:r>
              <a:rPr lang="es-ES" dirty="0" err="1">
                <a:solidFill>
                  <a:srgbClr val="795E26"/>
                </a:solidFill>
                <a:latin typeface="Consolas" panose="020B0609020204030204" pitchFamily="49" charset="0"/>
              </a:rPr>
              <a:t>validate</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a:t>
            </a:r>
            <a:r>
              <a:rPr lang="es-ES" dirty="0" err="1">
                <a:solidFill>
                  <a:srgbClr val="A31515"/>
                </a:solidFill>
                <a:latin typeface="Consolas" panose="020B0609020204030204" pitchFamily="49" charset="0"/>
              </a:rPr>
              <a:t>Name</a:t>
            </a:r>
            <a:r>
              <a:rPr lang="es-ES" dirty="0">
                <a:solidFill>
                  <a:srgbClr val="A31515"/>
                </a:solidFill>
                <a:latin typeface="Consolas" panose="020B0609020204030204" pitchFamily="49" charset="0"/>
              </a:rPr>
              <a:t>'</a:t>
            </a: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00FF"/>
                </a:solidFill>
                <a:latin typeface="Consolas" panose="020B0609020204030204" pitchFamily="49" charset="0"/>
              </a:rPr>
              <a:t>			this</a:t>
            </a:r>
            <a:r>
              <a:rPr lang="es-ES" dirty="0">
                <a:solidFill>
                  <a:srgbClr val="000000"/>
                </a:solidFill>
                <a:latin typeface="Consolas" panose="020B0609020204030204" pitchFamily="49" charset="0"/>
              </a:rPr>
              <a:t>.</a:t>
            </a:r>
            <a:r>
              <a:rPr lang="es-ES" dirty="0">
                <a:solidFill>
                  <a:srgbClr val="001080"/>
                </a:solidFill>
                <a:latin typeface="Consolas" panose="020B0609020204030204" pitchFamily="49" charset="0"/>
              </a:rPr>
              <a:t>name</a:t>
            </a:r>
            <a:r>
              <a:rPr lang="es-ES" dirty="0">
                <a:solidFill>
                  <a:srgbClr val="000000"/>
                </a:solidFill>
                <a:latin typeface="Consolas" panose="020B0609020204030204" pitchFamily="49" charset="0"/>
              </a:rPr>
              <a:t> = </a:t>
            </a:r>
            <a:r>
              <a:rPr lang="es-ES" dirty="0" err="1">
                <a:solidFill>
                  <a:srgbClr val="001080"/>
                </a:solidFill>
                <a:latin typeface="Consolas" panose="020B0609020204030204" pitchFamily="49" charset="0"/>
              </a:rPr>
              <a:t>newName</a:t>
            </a:r>
            <a:r>
              <a:rPr lang="es-ES" dirty="0">
                <a:solidFill>
                  <a:srgbClr val="000000"/>
                </a:solidFill>
                <a:latin typeface="Consolas" panose="020B0609020204030204" pitchFamily="49" charset="0"/>
              </a:rPr>
              <a:t>;</a:t>
            </a:r>
          </a:p>
          <a:p>
            <a:pPr marL="0" indent="0">
              <a:buNone/>
              <a:tabLst>
                <a:tab pos="361950" algn="l"/>
                <a:tab pos="715963" algn="l"/>
                <a:tab pos="1077913" algn="l"/>
                <a:tab pos="1431925" algn="l"/>
              </a:tabLst>
            </a:pPr>
            <a:r>
              <a:rPr lang="es-ES" dirty="0">
                <a:solidFill>
                  <a:srgbClr val="0000FF"/>
                </a:solidFill>
                <a:latin typeface="Consolas" panose="020B0609020204030204" pitchFamily="49" charset="0"/>
              </a:rPr>
              <a:t>			</a:t>
            </a:r>
            <a:r>
              <a:rPr lang="es-ES" dirty="0" err="1">
                <a:solidFill>
                  <a:srgbClr val="0000FF"/>
                </a:solidFill>
                <a:latin typeface="Consolas" panose="020B0609020204030204" pitchFamily="49" charset="0"/>
              </a:rPr>
              <a:t>this</a:t>
            </a:r>
            <a:r>
              <a:rPr lang="es-ES" dirty="0" err="1">
                <a:solidFill>
                  <a:srgbClr val="000000"/>
                </a:solidFill>
                <a:latin typeface="Consolas" panose="020B0609020204030204" pitchFamily="49" charset="0"/>
              </a:rPr>
              <a:t>.</a:t>
            </a:r>
            <a:r>
              <a:rPr lang="es-ES" dirty="0" err="1">
                <a:solidFill>
                  <a:srgbClr val="795E26"/>
                </a:solidFill>
                <a:latin typeface="Consolas" panose="020B0609020204030204" pitchFamily="49" charset="0"/>
              </a:rPr>
              <a:t>NameChanged</a:t>
            </a:r>
            <a:r>
              <a:rPr lang="es-ES" dirty="0">
                <a:solidFill>
                  <a:srgbClr val="000000"/>
                </a:solidFill>
                <a:latin typeface="Consolas" panose="020B0609020204030204" pitchFamily="49" charset="0"/>
              </a:rPr>
              <a:t>();</a:t>
            </a:r>
          </a:p>
          <a:p>
            <a:pPr marL="0" indent="0">
              <a:buNone/>
              <a:tabLst>
                <a:tab pos="361950" algn="l"/>
                <a:tab pos="715963" algn="l"/>
                <a:tab pos="1077913" algn="l"/>
                <a:tab pos="1431925" algn="l"/>
              </a:tabLst>
            </a:pPr>
            <a:r>
              <a:rPr lang="es-ES" dirty="0">
                <a:solidFill>
                  <a:srgbClr val="000000"/>
                </a:solidFill>
                <a:latin typeface="Consolas" panose="020B0609020204030204" pitchFamily="49" charset="0"/>
              </a:rPr>
              <a:t>		} </a:t>
            </a:r>
            <a:r>
              <a:rPr lang="es-ES" dirty="0" err="1">
                <a:solidFill>
                  <a:srgbClr val="AF00DB"/>
                </a:solidFill>
                <a:latin typeface="Consolas" panose="020B0609020204030204" pitchFamily="49" charset="0"/>
              </a:rPr>
              <a:t>else</a:t>
            </a: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8000"/>
                </a:solidFill>
                <a:latin typeface="Consolas" panose="020B0609020204030204" pitchFamily="49" charset="0"/>
              </a:rPr>
              <a:t>			// …</a:t>
            </a:r>
            <a:endParaRPr lang="es-ES" dirty="0">
              <a:solidFill>
                <a:srgbClr val="000000"/>
              </a:solidFill>
              <a:latin typeface="Consolas" panose="020B0609020204030204" pitchFamily="49" charset="0"/>
            </a:endParaRPr>
          </a:p>
          <a:p>
            <a:pPr marL="0" indent="0">
              <a:buNone/>
              <a:tabLst>
                <a:tab pos="361950" algn="l"/>
                <a:tab pos="715963" algn="l"/>
                <a:tab pos="1077913" algn="l"/>
                <a:tab pos="1431925" algn="l"/>
              </a:tabLst>
            </a:pP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0000"/>
                </a:solidFill>
                <a:latin typeface="Consolas" panose="020B0609020204030204" pitchFamily="49" charset="0"/>
              </a:rPr>
              <a:t>	}</a:t>
            </a:r>
          </a:p>
          <a:p>
            <a:pPr marL="0" indent="0">
              <a:buNone/>
              <a:tabLst>
                <a:tab pos="361950" algn="l"/>
                <a:tab pos="715963" algn="l"/>
                <a:tab pos="1077913" algn="l"/>
                <a:tab pos="1431925" algn="l"/>
              </a:tabLst>
            </a:pPr>
            <a:r>
              <a:rPr lang="es-ES" dirty="0">
                <a:solidFill>
                  <a:srgbClr val="008000"/>
                </a:solidFill>
                <a:latin typeface="Consolas" panose="020B0609020204030204" pitchFamily="49" charset="0"/>
              </a:rPr>
              <a:t>	// …</a:t>
            </a:r>
            <a:endParaRPr lang="es-ES" dirty="0">
              <a:solidFill>
                <a:srgbClr val="000000"/>
              </a:solidFill>
              <a:latin typeface="Consolas" panose="020B0609020204030204" pitchFamily="49" charset="0"/>
            </a:endParaRPr>
          </a:p>
          <a:p>
            <a:pPr marL="0" indent="0">
              <a:buNone/>
              <a:tabLst>
                <a:tab pos="361950" algn="l"/>
                <a:tab pos="715963" algn="l"/>
                <a:tab pos="1077913" algn="l"/>
                <a:tab pos="1431925" algn="l"/>
              </a:tabLst>
            </a:pPr>
            <a:r>
              <a:rPr lang="es-ES" dirty="0">
                <a:solidFill>
                  <a:srgbClr val="000000"/>
                </a:solidFill>
                <a:latin typeface="Consolas" panose="020B0609020204030204" pitchFamily="49" charset="0"/>
              </a:rPr>
              <a:t>}</a:t>
            </a:r>
          </a:p>
          <a:p>
            <a:pPr marL="0" indent="0">
              <a:buNone/>
              <a:tabLst>
                <a:tab pos="361950" algn="l"/>
                <a:tab pos="715963" algn="l"/>
                <a:tab pos="1077913" algn="l"/>
                <a:tab pos="1431925" algn="l"/>
              </a:tabLst>
            </a:pPr>
            <a:r>
              <a:rPr lang="es-ES" dirty="0" err="1">
                <a:solidFill>
                  <a:srgbClr val="0000FF"/>
                </a:solidFill>
                <a:latin typeface="Consolas" panose="020B0609020204030204" pitchFamily="49" charset="0"/>
              </a:rPr>
              <a:t>let</a:t>
            </a:r>
            <a:r>
              <a:rPr lang="es-ES" dirty="0">
                <a:solidFill>
                  <a:srgbClr val="000000"/>
                </a:solidFill>
                <a:latin typeface="Consolas" panose="020B0609020204030204" pitchFamily="49" charset="0"/>
              </a:rPr>
              <a:t> </a:t>
            </a:r>
            <a:r>
              <a:rPr lang="es-ES" dirty="0" err="1">
                <a:solidFill>
                  <a:srgbClr val="001080"/>
                </a:solidFill>
                <a:latin typeface="Consolas" panose="020B0609020204030204" pitchFamily="49" charset="0"/>
              </a:rPr>
              <a:t>employee</a:t>
            </a:r>
            <a:r>
              <a:rPr lang="es-ES" dirty="0">
                <a:solidFill>
                  <a:srgbClr val="000000"/>
                </a:solidFill>
                <a:latin typeface="Consolas" panose="020B0609020204030204" pitchFamily="49" charset="0"/>
              </a:rPr>
              <a:t> = </a:t>
            </a:r>
            <a:r>
              <a:rPr lang="es-ES" dirty="0">
                <a:solidFill>
                  <a:srgbClr val="0000FF"/>
                </a:solidFill>
                <a:latin typeface="Consolas" panose="020B0609020204030204" pitchFamily="49" charset="0"/>
              </a:rPr>
              <a:t>new</a:t>
            </a:r>
            <a:r>
              <a:rPr lang="es-ES" dirty="0">
                <a:solidFill>
                  <a:srgbClr val="000000"/>
                </a:solidFill>
                <a:latin typeface="Consolas" panose="020B0609020204030204" pitchFamily="49" charset="0"/>
              </a:rPr>
              <a:t> </a:t>
            </a:r>
            <a:r>
              <a:rPr lang="es-ES" dirty="0" err="1">
                <a:solidFill>
                  <a:srgbClr val="267F99"/>
                </a:solidFill>
                <a:latin typeface="Consolas" panose="020B0609020204030204" pitchFamily="49" charset="0"/>
              </a:rPr>
              <a:t>Employee</a:t>
            </a:r>
            <a:r>
              <a:rPr lang="es-ES" dirty="0">
                <a:solidFill>
                  <a:srgbClr val="000000"/>
                </a:solidFill>
                <a:latin typeface="Consolas" panose="020B0609020204030204" pitchFamily="49" charset="0"/>
              </a:rPr>
              <a:t>();</a:t>
            </a:r>
          </a:p>
          <a:p>
            <a:pPr marL="0" indent="0">
              <a:buNone/>
              <a:tabLst>
                <a:tab pos="361950" algn="l"/>
                <a:tab pos="715963" algn="l"/>
                <a:tab pos="1077913" algn="l"/>
                <a:tab pos="1431925" algn="l"/>
              </a:tabLst>
            </a:pPr>
            <a:r>
              <a:rPr lang="es-ES" dirty="0" err="1">
                <a:solidFill>
                  <a:srgbClr val="AF00DB"/>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1080"/>
                </a:solidFill>
                <a:latin typeface="Consolas" panose="020B0609020204030204" pitchFamily="49" charset="0"/>
              </a:rPr>
              <a:t>employee</a:t>
            </a:r>
            <a:r>
              <a:rPr lang="es-ES" dirty="0" err="1">
                <a:solidFill>
                  <a:srgbClr val="000000"/>
                </a:solidFill>
                <a:latin typeface="Consolas" panose="020B0609020204030204" pitchFamily="49" charset="0"/>
              </a:rPr>
              <a:t>.</a:t>
            </a:r>
            <a:r>
              <a:rPr lang="es-ES" dirty="0" err="1">
                <a:solidFill>
                  <a:srgbClr val="001080"/>
                </a:solidFill>
                <a:latin typeface="Consolas" panose="020B0609020204030204" pitchFamily="49" charset="0"/>
              </a:rPr>
              <a:t>Name</a:t>
            </a:r>
            <a:r>
              <a:rPr lang="es-ES" dirty="0">
                <a:solidFill>
                  <a:srgbClr val="000000"/>
                </a:solidFill>
                <a:latin typeface="Consolas" panose="020B0609020204030204" pitchFamily="49" charset="0"/>
              </a:rPr>
              <a:t> === </a:t>
            </a:r>
            <a:r>
              <a:rPr lang="es-ES" dirty="0">
                <a:solidFill>
                  <a:srgbClr val="A31515"/>
                </a:solidFill>
                <a:latin typeface="Consolas" panose="020B0609020204030204" pitchFamily="49" charset="0"/>
              </a:rPr>
              <a:t>''</a:t>
            </a:r>
            <a:r>
              <a:rPr lang="es-ES" dirty="0">
                <a:solidFill>
                  <a:srgbClr val="000000"/>
                </a:solidFill>
                <a:latin typeface="Consolas" panose="020B0609020204030204" pitchFamily="49" charset="0"/>
              </a:rPr>
              <a:t>) { </a:t>
            </a:r>
            <a:r>
              <a:rPr lang="es-ES" dirty="0" err="1">
                <a:solidFill>
                  <a:srgbClr val="001080"/>
                </a:solidFill>
                <a:latin typeface="Consolas" panose="020B0609020204030204" pitchFamily="49" charset="0"/>
              </a:rPr>
              <a:t>employee</a:t>
            </a:r>
            <a:r>
              <a:rPr lang="es-ES" dirty="0" err="1">
                <a:solidFill>
                  <a:srgbClr val="000000"/>
                </a:solidFill>
                <a:latin typeface="Consolas" panose="020B0609020204030204" pitchFamily="49" charset="0"/>
              </a:rPr>
              <a:t>.</a:t>
            </a:r>
            <a:r>
              <a:rPr lang="es-ES" dirty="0" err="1">
                <a:solidFill>
                  <a:srgbClr val="001080"/>
                </a:solidFill>
                <a:latin typeface="Consolas" panose="020B0609020204030204" pitchFamily="49" charset="0"/>
              </a:rPr>
              <a:t>Name</a:t>
            </a:r>
            <a:r>
              <a:rPr lang="es-ES" dirty="0">
                <a:solidFill>
                  <a:srgbClr val="000000"/>
                </a:solidFill>
                <a:latin typeface="Consolas" panose="020B0609020204030204" pitchFamily="49" charset="0"/>
              </a:rPr>
              <a:t> = </a:t>
            </a:r>
            <a:r>
              <a:rPr lang="es-ES" dirty="0">
                <a:solidFill>
                  <a:srgbClr val="A31515"/>
                </a:solidFill>
                <a:latin typeface="Consolas" panose="020B0609020204030204" pitchFamily="49" charset="0"/>
              </a:rPr>
              <a:t>'Bob Smith'</a:t>
            </a:r>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8577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Herencia</a:t>
            </a:r>
          </a:p>
        </p:txBody>
      </p:sp>
      <p:pic>
        <p:nvPicPr>
          <p:cNvPr id="5" name="Content Placeholder 4"/>
          <p:cNvPicPr>
            <a:picLocks noGrp="1" noChangeAspect="1"/>
          </p:cNvPicPr>
          <p:nvPr>
            <p:ph idx="1"/>
          </p:nvPr>
        </p:nvPicPr>
        <p:blipFill>
          <a:blip r:embed="rId2"/>
          <a:stretch>
            <a:fillRect/>
          </a:stretch>
        </p:blipFill>
        <p:spPr>
          <a:xfrm>
            <a:off x="1705020" y="1600200"/>
            <a:ext cx="5733960" cy="4525963"/>
          </a:xfrm>
        </p:spPr>
      </p:pic>
    </p:spTree>
    <p:extLst>
      <p:ext uri="{BB962C8B-B14F-4D97-AF65-F5344CB8AC3E}">
        <p14:creationId xmlns:p14="http://schemas.microsoft.com/office/powerpoint/2010/main" val="4239507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Genéricos</a:t>
            </a:r>
          </a:p>
        </p:txBody>
      </p:sp>
      <p:pic>
        <p:nvPicPr>
          <p:cNvPr id="5" name="Content Placeholder 4"/>
          <p:cNvPicPr>
            <a:picLocks noGrp="1" noChangeAspect="1"/>
          </p:cNvPicPr>
          <p:nvPr>
            <p:ph idx="1"/>
          </p:nvPr>
        </p:nvPicPr>
        <p:blipFill>
          <a:blip r:embed="rId2"/>
          <a:stretch>
            <a:fillRect/>
          </a:stretch>
        </p:blipFill>
        <p:spPr>
          <a:xfrm>
            <a:off x="1262062" y="2358231"/>
            <a:ext cx="6619875" cy="3009900"/>
          </a:xfrm>
        </p:spPr>
      </p:pic>
    </p:spTree>
    <p:extLst>
      <p:ext uri="{BB962C8B-B14F-4D97-AF65-F5344CB8AC3E}">
        <p14:creationId xmlns:p14="http://schemas.microsoft.com/office/powerpoint/2010/main" val="144310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Responde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6" name="5 Rectángulo"/>
          <p:cNvSpPr/>
          <p:nvPr/>
        </p:nvSpPr>
        <p:spPr bwMode="auto">
          <a:xfrm>
            <a:off x="3210532" y="2701485"/>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7" name="6 Rectángulo"/>
          <p:cNvSpPr/>
          <p:nvPr/>
        </p:nvSpPr>
        <p:spPr bwMode="auto">
          <a:xfrm>
            <a:off x="4859944" y="2701485"/>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8" name="7 Rectángulo"/>
          <p:cNvSpPr/>
          <p:nvPr/>
        </p:nvSpPr>
        <p:spPr bwMode="auto">
          <a:xfrm>
            <a:off x="2365982" y="2827993"/>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9" name="8 Rectángulo"/>
          <p:cNvSpPr/>
          <p:nvPr/>
        </p:nvSpPr>
        <p:spPr bwMode="auto">
          <a:xfrm>
            <a:off x="2388207" y="3399399"/>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10" name="9 Rectángulo"/>
          <p:cNvSpPr/>
          <p:nvPr/>
        </p:nvSpPr>
        <p:spPr bwMode="auto">
          <a:xfrm>
            <a:off x="2347340" y="4543799"/>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11" name="10 Rectángulo"/>
          <p:cNvSpPr/>
          <p:nvPr/>
        </p:nvSpPr>
        <p:spPr bwMode="auto">
          <a:xfrm>
            <a:off x="2365982" y="5116792"/>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12" name="11 Trapecio"/>
          <p:cNvSpPr/>
          <p:nvPr/>
        </p:nvSpPr>
        <p:spPr bwMode="auto">
          <a:xfrm>
            <a:off x="2577119" y="2161712"/>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13" name="12 Rectángulo"/>
          <p:cNvSpPr/>
          <p:nvPr/>
        </p:nvSpPr>
        <p:spPr bwMode="auto">
          <a:xfrm>
            <a:off x="3201007" y="2206185"/>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14" name="13 Trapecio"/>
          <p:cNvSpPr/>
          <p:nvPr/>
        </p:nvSpPr>
        <p:spPr bwMode="auto">
          <a:xfrm>
            <a:off x="2712057" y="5773297"/>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5" name="14 Trapecio"/>
          <p:cNvSpPr/>
          <p:nvPr/>
        </p:nvSpPr>
        <p:spPr bwMode="auto">
          <a:xfrm flipV="1">
            <a:off x="3140682" y="2615760"/>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16" name="15 Trapecio"/>
          <p:cNvSpPr/>
          <p:nvPr/>
        </p:nvSpPr>
        <p:spPr bwMode="auto">
          <a:xfrm>
            <a:off x="3140682" y="5689160"/>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7" name="16 Trapecio"/>
          <p:cNvSpPr/>
          <p:nvPr/>
        </p:nvSpPr>
        <p:spPr bwMode="auto">
          <a:xfrm flipV="1">
            <a:off x="4783744" y="2615760"/>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18" name="17 Trapecio"/>
          <p:cNvSpPr/>
          <p:nvPr/>
        </p:nvSpPr>
        <p:spPr bwMode="auto">
          <a:xfrm>
            <a:off x="4783744" y="5689160"/>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24" name="54 Rectángulo"/>
          <p:cNvSpPr/>
          <p:nvPr/>
        </p:nvSpPr>
        <p:spPr bwMode="auto">
          <a:xfrm>
            <a:off x="2388207" y="3970805"/>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
        <p:nvSpPr>
          <p:cNvPr id="27" name="25 Llamada rectangular"/>
          <p:cNvSpPr/>
          <p:nvPr/>
        </p:nvSpPr>
        <p:spPr>
          <a:xfrm>
            <a:off x="192082" y="3517522"/>
            <a:ext cx="2112644" cy="2431758"/>
          </a:xfrm>
          <a:prstGeom prst="wedgeRectCallout">
            <a:avLst>
              <a:gd name="adj1" fmla="val 61386"/>
              <a:gd name="adj2" fmla="val -24737"/>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Formar en los procesos de negocio de los diferentes clientes y en las tendencias de los sectores para contar con profesionales que Indra necesita para aportar valor en la transformación digital de sus clientes. </a:t>
            </a:r>
          </a:p>
        </p:txBody>
      </p:sp>
      <p:sp>
        <p:nvSpPr>
          <p:cNvPr id="28" name="31 Rectángulo"/>
          <p:cNvSpPr>
            <a:spLocks noChangeArrowheads="1"/>
          </p:cNvSpPr>
          <p:nvPr/>
        </p:nvSpPr>
        <p:spPr bwMode="auto">
          <a:xfrm>
            <a:off x="17338" y="1175846"/>
            <a:ext cx="9126662" cy="830997"/>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Transformación Digital que tiene como objetivo.  </a:t>
            </a:r>
          </a:p>
        </p:txBody>
      </p:sp>
    </p:spTree>
    <p:extLst>
      <p:ext uri="{BB962C8B-B14F-4D97-AF65-F5344CB8AC3E}">
        <p14:creationId xmlns:p14="http://schemas.microsoft.com/office/powerpoint/2010/main" val="1348054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a:t>
            </a:r>
          </a:p>
        </p:txBody>
      </p:sp>
      <p:pic>
        <p:nvPicPr>
          <p:cNvPr id="5" name="Content Placeholder 4"/>
          <p:cNvPicPr>
            <a:picLocks noGrp="1" noChangeAspect="1"/>
          </p:cNvPicPr>
          <p:nvPr>
            <p:ph idx="1"/>
          </p:nvPr>
        </p:nvPicPr>
        <p:blipFill>
          <a:blip r:embed="rId2"/>
          <a:stretch>
            <a:fillRect/>
          </a:stretch>
        </p:blipFill>
        <p:spPr>
          <a:xfrm>
            <a:off x="1181100" y="1643856"/>
            <a:ext cx="6781800" cy="4438650"/>
          </a:xfrm>
        </p:spPr>
      </p:pic>
    </p:spTree>
    <p:extLst>
      <p:ext uri="{BB962C8B-B14F-4D97-AF65-F5344CB8AC3E}">
        <p14:creationId xmlns:p14="http://schemas.microsoft.com/office/powerpoint/2010/main" val="3460747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Interfaces: Como prototipos</a:t>
            </a:r>
          </a:p>
        </p:txBody>
      </p:sp>
      <p:sp>
        <p:nvSpPr>
          <p:cNvPr id="3" name="Marcador de contenido 2"/>
          <p:cNvSpPr>
            <a:spLocks noGrp="1"/>
          </p:cNvSpPr>
          <p:nvPr>
            <p:ph idx="1"/>
          </p:nvPr>
        </p:nvSpPr>
        <p:spPr/>
        <p:txBody>
          <a:bodyPr>
            <a:normAutofit fontScale="77500" lnSpcReduction="20000"/>
          </a:bodyPr>
          <a:lstStyle/>
          <a:p>
            <a:r>
              <a:rPr lang="es-ES" dirty="0"/>
              <a:t>Definición en línea, sin interfaces:</a:t>
            </a:r>
          </a:p>
          <a:p>
            <a:pPr marL="400050" lvl="1" indent="0">
              <a:buNone/>
            </a:pPr>
            <a:r>
              <a:rPr lang="es-ES" dirty="0" err="1"/>
              <a:t>function</a:t>
            </a:r>
            <a:r>
              <a:rPr lang="es-ES" dirty="0"/>
              <a:t> </a:t>
            </a:r>
            <a:r>
              <a:rPr lang="es-ES" dirty="0" err="1"/>
              <a:t>printLabel</a:t>
            </a:r>
            <a:r>
              <a:rPr lang="es-ES" dirty="0"/>
              <a:t>(</a:t>
            </a:r>
            <a:r>
              <a:rPr lang="es-ES" dirty="0" err="1"/>
              <a:t>labelledObj</a:t>
            </a:r>
            <a:r>
              <a:rPr lang="es-ES" dirty="0"/>
              <a:t>: {</a:t>
            </a:r>
            <a:r>
              <a:rPr lang="es-ES" dirty="0" err="1"/>
              <a:t>label</a:t>
            </a:r>
            <a:r>
              <a:rPr lang="es-ES" dirty="0"/>
              <a:t>: </a:t>
            </a:r>
            <a:r>
              <a:rPr lang="es-ES" dirty="0" err="1"/>
              <a:t>string</a:t>
            </a:r>
            <a:r>
              <a:rPr lang="es-ES" dirty="0"/>
              <a:t>}) { </a:t>
            </a:r>
          </a:p>
          <a:p>
            <a:pPr marL="400050" lvl="1" indent="0">
              <a:buNone/>
            </a:pPr>
            <a:r>
              <a:rPr lang="es-ES" dirty="0"/>
              <a:t>	console.log(</a:t>
            </a:r>
            <a:r>
              <a:rPr lang="es-ES" dirty="0" err="1"/>
              <a:t>labelledObj.label</a:t>
            </a:r>
            <a:r>
              <a:rPr lang="es-ES" dirty="0"/>
              <a:t>); </a:t>
            </a:r>
          </a:p>
          <a:p>
            <a:pPr marL="400050" lvl="1" indent="0">
              <a:buNone/>
            </a:pPr>
            <a:r>
              <a:rPr lang="es-ES" dirty="0"/>
              <a:t>} </a:t>
            </a:r>
          </a:p>
          <a:p>
            <a:pPr marL="400050" lvl="1" indent="0">
              <a:buNone/>
            </a:pPr>
            <a:r>
              <a:rPr lang="es-ES" dirty="0" err="1"/>
              <a:t>var</a:t>
            </a:r>
            <a:r>
              <a:rPr lang="es-ES" dirty="0"/>
              <a:t> </a:t>
            </a:r>
            <a:r>
              <a:rPr lang="es-ES" dirty="0" err="1"/>
              <a:t>myObj</a:t>
            </a:r>
            <a:r>
              <a:rPr lang="es-ES" dirty="0"/>
              <a:t> = {</a:t>
            </a:r>
            <a:r>
              <a:rPr lang="es-ES" dirty="0" err="1"/>
              <a:t>size</a:t>
            </a:r>
            <a:r>
              <a:rPr lang="es-ES" dirty="0"/>
              <a:t>: 10, </a:t>
            </a:r>
            <a:r>
              <a:rPr lang="es-ES" dirty="0" err="1"/>
              <a:t>label</a:t>
            </a:r>
            <a:r>
              <a:rPr lang="es-ES" dirty="0"/>
              <a:t>: "</a:t>
            </a:r>
            <a:r>
              <a:rPr lang="es-ES" dirty="0" err="1"/>
              <a:t>Size</a:t>
            </a:r>
            <a:r>
              <a:rPr lang="es-ES" dirty="0"/>
              <a:t> 10 </a:t>
            </a:r>
            <a:r>
              <a:rPr lang="es-ES" dirty="0" err="1"/>
              <a:t>Object</a:t>
            </a:r>
            <a:r>
              <a:rPr lang="es-ES" dirty="0"/>
              <a:t>"}; </a:t>
            </a:r>
            <a:r>
              <a:rPr lang="es-ES" dirty="0" err="1"/>
              <a:t>printLabel</a:t>
            </a:r>
            <a:r>
              <a:rPr lang="es-ES" dirty="0"/>
              <a:t>(</a:t>
            </a:r>
            <a:r>
              <a:rPr lang="es-ES" dirty="0" err="1"/>
              <a:t>myObj</a:t>
            </a:r>
            <a:r>
              <a:rPr lang="es-ES" dirty="0"/>
              <a:t>); </a:t>
            </a:r>
          </a:p>
          <a:p>
            <a:r>
              <a:rPr lang="es-ES" dirty="0"/>
              <a:t>Usando interfaces:</a:t>
            </a:r>
          </a:p>
          <a:p>
            <a:pPr marL="400050" lvl="1" indent="0">
              <a:buNone/>
            </a:pPr>
            <a:r>
              <a:rPr lang="es-ES" dirty="0"/>
              <a:t>interface </a:t>
            </a:r>
            <a:r>
              <a:rPr lang="es-ES" dirty="0" err="1"/>
              <a:t>LabelledValue</a:t>
            </a:r>
            <a:r>
              <a:rPr lang="es-ES" dirty="0"/>
              <a:t> { </a:t>
            </a:r>
          </a:p>
          <a:p>
            <a:pPr marL="400050" lvl="1" indent="0">
              <a:buNone/>
            </a:pPr>
            <a:r>
              <a:rPr lang="es-ES" dirty="0"/>
              <a:t>	</a:t>
            </a:r>
            <a:r>
              <a:rPr lang="es-ES" dirty="0" err="1"/>
              <a:t>label</a:t>
            </a:r>
            <a:r>
              <a:rPr lang="es-ES" dirty="0"/>
              <a:t>: </a:t>
            </a:r>
            <a:r>
              <a:rPr lang="es-ES" dirty="0" err="1"/>
              <a:t>string</a:t>
            </a:r>
            <a:r>
              <a:rPr lang="es-ES" dirty="0"/>
              <a:t>; </a:t>
            </a:r>
          </a:p>
          <a:p>
            <a:pPr marL="400050" lvl="1" indent="0">
              <a:buNone/>
            </a:pPr>
            <a:r>
              <a:rPr lang="es-ES" dirty="0"/>
              <a:t>} </a:t>
            </a:r>
          </a:p>
          <a:p>
            <a:pPr marL="400050" lvl="1" indent="0">
              <a:buNone/>
            </a:pPr>
            <a:r>
              <a:rPr lang="es-ES" dirty="0" err="1"/>
              <a:t>function</a:t>
            </a:r>
            <a:r>
              <a:rPr lang="es-ES" dirty="0"/>
              <a:t> </a:t>
            </a:r>
            <a:r>
              <a:rPr lang="es-ES" dirty="0" err="1"/>
              <a:t>printLabel</a:t>
            </a:r>
            <a:r>
              <a:rPr lang="es-ES" dirty="0"/>
              <a:t>(</a:t>
            </a:r>
            <a:r>
              <a:rPr lang="es-ES" dirty="0" err="1"/>
              <a:t>labelledObj</a:t>
            </a:r>
            <a:r>
              <a:rPr lang="es-ES" dirty="0"/>
              <a:t>: </a:t>
            </a:r>
            <a:r>
              <a:rPr lang="es-ES" dirty="0" err="1"/>
              <a:t>LabelledValue</a:t>
            </a:r>
            <a:r>
              <a:rPr lang="es-ES" dirty="0"/>
              <a:t>) {</a:t>
            </a:r>
          </a:p>
          <a:p>
            <a:pPr marL="400050" lvl="1" indent="0">
              <a:buNone/>
            </a:pPr>
            <a:r>
              <a:rPr lang="es-ES" dirty="0"/>
              <a:t> 	console.log(</a:t>
            </a:r>
            <a:r>
              <a:rPr lang="es-ES" dirty="0" err="1"/>
              <a:t>labelledObj.label</a:t>
            </a:r>
            <a:r>
              <a:rPr lang="es-ES" dirty="0"/>
              <a:t>); </a:t>
            </a:r>
          </a:p>
          <a:p>
            <a:pPr marL="400050" lvl="1" indent="0">
              <a:buNone/>
            </a:pPr>
            <a:r>
              <a:rPr lang="es-ES" dirty="0"/>
              <a:t>} </a:t>
            </a:r>
          </a:p>
          <a:p>
            <a:pPr marL="400050" lvl="1" indent="0">
              <a:buNone/>
            </a:pPr>
            <a:r>
              <a:rPr lang="es-ES" dirty="0" err="1"/>
              <a:t>var</a:t>
            </a:r>
            <a:r>
              <a:rPr lang="es-ES" dirty="0"/>
              <a:t> </a:t>
            </a:r>
            <a:r>
              <a:rPr lang="es-ES" dirty="0" err="1"/>
              <a:t>myObj</a:t>
            </a:r>
            <a:r>
              <a:rPr lang="es-ES" dirty="0"/>
              <a:t> = {</a:t>
            </a:r>
            <a:r>
              <a:rPr lang="es-ES" dirty="0" err="1"/>
              <a:t>size</a:t>
            </a:r>
            <a:r>
              <a:rPr lang="es-ES" dirty="0"/>
              <a:t>: 10, </a:t>
            </a:r>
            <a:r>
              <a:rPr lang="es-ES" dirty="0" err="1"/>
              <a:t>label</a:t>
            </a:r>
            <a:r>
              <a:rPr lang="es-ES" dirty="0"/>
              <a:t>: "</a:t>
            </a:r>
            <a:r>
              <a:rPr lang="es-ES" dirty="0" err="1"/>
              <a:t>Size</a:t>
            </a:r>
            <a:r>
              <a:rPr lang="es-ES" dirty="0"/>
              <a:t> 10 </a:t>
            </a:r>
            <a:r>
              <a:rPr lang="es-ES" dirty="0" err="1"/>
              <a:t>Object</a:t>
            </a:r>
            <a:r>
              <a:rPr lang="es-ES" dirty="0"/>
              <a:t>"}; </a:t>
            </a:r>
            <a:r>
              <a:rPr lang="es-ES" dirty="0" err="1"/>
              <a:t>printLabel</a:t>
            </a:r>
            <a:r>
              <a:rPr lang="es-ES" dirty="0"/>
              <a:t>(</a:t>
            </a:r>
            <a:r>
              <a:rPr lang="es-ES" dirty="0" err="1"/>
              <a:t>myObj</a:t>
            </a:r>
            <a:r>
              <a:rPr lang="es-ES" dirty="0"/>
              <a:t>);</a:t>
            </a:r>
          </a:p>
        </p:txBody>
      </p:sp>
    </p:spTree>
    <p:extLst>
      <p:ext uri="{BB962C8B-B14F-4D97-AF65-F5344CB8AC3E}">
        <p14:creationId xmlns:p14="http://schemas.microsoft.com/office/powerpoint/2010/main" val="2104327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Interfaces: Propiedades opcionales</a:t>
            </a:r>
          </a:p>
        </p:txBody>
      </p:sp>
      <p:sp>
        <p:nvSpPr>
          <p:cNvPr id="3" name="Marcador de contenido 2"/>
          <p:cNvSpPr>
            <a:spLocks noGrp="1"/>
          </p:cNvSpPr>
          <p:nvPr>
            <p:ph idx="1"/>
          </p:nvPr>
        </p:nvSpPr>
        <p:spPr/>
        <p:txBody>
          <a:bodyPr>
            <a:normAutofit fontScale="55000" lnSpcReduction="20000"/>
          </a:bodyPr>
          <a:lstStyle/>
          <a:p>
            <a:pPr marL="0" indent="0">
              <a:buNone/>
            </a:pPr>
            <a:r>
              <a:rPr lang="es-ES" dirty="0"/>
              <a:t>interface </a:t>
            </a:r>
            <a:r>
              <a:rPr lang="es-ES" dirty="0" err="1"/>
              <a:t>SquareConfig</a:t>
            </a:r>
            <a:r>
              <a:rPr lang="es-ES" dirty="0"/>
              <a:t> { </a:t>
            </a:r>
          </a:p>
          <a:p>
            <a:pPr marL="0" indent="0">
              <a:buNone/>
            </a:pPr>
            <a:r>
              <a:rPr lang="es-ES" dirty="0"/>
              <a:t>	color?: </a:t>
            </a:r>
            <a:r>
              <a:rPr lang="es-ES" dirty="0" err="1"/>
              <a:t>string</a:t>
            </a:r>
            <a:r>
              <a:rPr lang="es-ES" dirty="0"/>
              <a:t>; </a:t>
            </a:r>
          </a:p>
          <a:p>
            <a:pPr marL="0" indent="0">
              <a:buNone/>
            </a:pPr>
            <a:r>
              <a:rPr lang="es-ES" dirty="0"/>
              <a:t>	</a:t>
            </a:r>
            <a:r>
              <a:rPr lang="es-ES" dirty="0" err="1"/>
              <a:t>width</a:t>
            </a:r>
            <a:r>
              <a:rPr lang="es-ES" dirty="0"/>
              <a:t>?: </a:t>
            </a:r>
            <a:r>
              <a:rPr lang="es-ES" dirty="0" err="1"/>
              <a:t>number</a:t>
            </a:r>
            <a:r>
              <a:rPr lang="es-ES" dirty="0"/>
              <a:t>; </a:t>
            </a:r>
          </a:p>
          <a:p>
            <a:pPr marL="0" indent="0">
              <a:buNone/>
            </a:pPr>
            <a:r>
              <a:rPr lang="es-ES" dirty="0"/>
              <a:t>} </a:t>
            </a:r>
          </a:p>
          <a:p>
            <a:pPr marL="0" indent="0">
              <a:buNone/>
            </a:pPr>
            <a:r>
              <a:rPr lang="es-ES" dirty="0" err="1"/>
              <a:t>function</a:t>
            </a:r>
            <a:r>
              <a:rPr lang="es-ES" dirty="0"/>
              <a:t> </a:t>
            </a:r>
            <a:r>
              <a:rPr lang="es-ES" dirty="0" err="1"/>
              <a:t>createSquare</a:t>
            </a:r>
            <a:r>
              <a:rPr lang="es-ES" dirty="0"/>
              <a:t>(</a:t>
            </a:r>
            <a:r>
              <a:rPr lang="es-ES" dirty="0" err="1"/>
              <a:t>config</a:t>
            </a:r>
            <a:r>
              <a:rPr lang="es-ES" dirty="0"/>
              <a:t>: </a:t>
            </a:r>
            <a:r>
              <a:rPr lang="es-ES" dirty="0" err="1"/>
              <a:t>SquareConfig</a:t>
            </a:r>
            <a:r>
              <a:rPr lang="es-ES" dirty="0"/>
              <a:t>): </a:t>
            </a:r>
          </a:p>
          <a:p>
            <a:pPr marL="0" indent="0">
              <a:buNone/>
            </a:pPr>
            <a:r>
              <a:rPr lang="es-ES" dirty="0"/>
              <a:t>	{color: </a:t>
            </a:r>
            <a:r>
              <a:rPr lang="es-ES" dirty="0" err="1"/>
              <a:t>string</a:t>
            </a:r>
            <a:r>
              <a:rPr lang="es-ES" dirty="0"/>
              <a:t>; </a:t>
            </a:r>
            <a:r>
              <a:rPr lang="es-ES" dirty="0" err="1"/>
              <a:t>area</a:t>
            </a:r>
            <a:r>
              <a:rPr lang="es-ES" dirty="0"/>
              <a:t>: </a:t>
            </a:r>
            <a:r>
              <a:rPr lang="es-ES" dirty="0" err="1"/>
              <a:t>number</a:t>
            </a:r>
            <a:r>
              <a:rPr lang="es-ES" dirty="0"/>
              <a:t>} {</a:t>
            </a:r>
          </a:p>
          <a:p>
            <a:pPr marL="0" indent="0">
              <a:buNone/>
            </a:pPr>
            <a:r>
              <a:rPr lang="es-ES" dirty="0"/>
              <a:t>	</a:t>
            </a:r>
            <a:r>
              <a:rPr lang="es-ES" dirty="0" err="1"/>
              <a:t>var</a:t>
            </a:r>
            <a:r>
              <a:rPr lang="es-ES" dirty="0"/>
              <a:t> </a:t>
            </a:r>
            <a:r>
              <a:rPr lang="es-ES" dirty="0" err="1"/>
              <a:t>newSquare</a:t>
            </a:r>
            <a:r>
              <a:rPr lang="es-ES" dirty="0"/>
              <a:t> = {color: "</a:t>
            </a:r>
            <a:r>
              <a:rPr lang="es-ES" dirty="0" err="1"/>
              <a:t>white</a:t>
            </a:r>
            <a:r>
              <a:rPr lang="es-ES" dirty="0"/>
              <a:t>", </a:t>
            </a:r>
            <a:r>
              <a:rPr lang="es-ES" dirty="0" err="1"/>
              <a:t>area</a:t>
            </a:r>
            <a:r>
              <a:rPr lang="es-ES" dirty="0"/>
              <a:t>: 100}; </a:t>
            </a:r>
          </a:p>
          <a:p>
            <a:pPr marL="0" indent="0">
              <a:buNone/>
            </a:pPr>
            <a:r>
              <a:rPr lang="es-ES"/>
              <a:t>	if (config.color</a:t>
            </a:r>
            <a:r>
              <a:rPr lang="es-ES" dirty="0"/>
              <a:t>) { </a:t>
            </a:r>
          </a:p>
          <a:p>
            <a:pPr marL="0" indent="0">
              <a:buNone/>
            </a:pPr>
            <a:r>
              <a:rPr lang="es-ES" dirty="0"/>
              <a:t>		</a:t>
            </a:r>
            <a:r>
              <a:rPr lang="es-ES" dirty="0" err="1"/>
              <a:t>newSquare.color</a:t>
            </a:r>
            <a:r>
              <a:rPr lang="es-ES" dirty="0"/>
              <a:t> = </a:t>
            </a:r>
            <a:r>
              <a:rPr lang="es-ES" dirty="0" err="1"/>
              <a:t>config.color</a:t>
            </a:r>
            <a:r>
              <a:rPr lang="es-ES" dirty="0"/>
              <a:t>; </a:t>
            </a:r>
          </a:p>
          <a:p>
            <a:pPr marL="0" indent="0">
              <a:buNone/>
            </a:pPr>
            <a:r>
              <a:rPr lang="es-ES" dirty="0"/>
              <a:t>	} </a:t>
            </a:r>
          </a:p>
          <a:p>
            <a:pPr marL="0" indent="0">
              <a:buNone/>
            </a:pPr>
            <a:r>
              <a:rPr lang="es-ES"/>
              <a:t>	if (config.width</a:t>
            </a:r>
            <a:r>
              <a:rPr lang="es-ES" dirty="0"/>
              <a:t>) { </a:t>
            </a:r>
          </a:p>
          <a:p>
            <a:pPr marL="0" indent="0">
              <a:buNone/>
            </a:pPr>
            <a:r>
              <a:rPr lang="es-ES" dirty="0"/>
              <a:t>		</a:t>
            </a:r>
            <a:r>
              <a:rPr lang="es-ES" dirty="0" err="1"/>
              <a:t>newSquare.area</a:t>
            </a:r>
            <a:r>
              <a:rPr lang="es-ES" dirty="0"/>
              <a:t> = </a:t>
            </a:r>
            <a:r>
              <a:rPr lang="es-ES" dirty="0" err="1"/>
              <a:t>config.width</a:t>
            </a:r>
            <a:r>
              <a:rPr lang="es-ES" dirty="0"/>
              <a:t> * </a:t>
            </a:r>
            <a:r>
              <a:rPr lang="es-ES" dirty="0" err="1"/>
              <a:t>config.width</a:t>
            </a:r>
            <a:r>
              <a:rPr lang="es-ES" dirty="0"/>
              <a:t>; </a:t>
            </a:r>
          </a:p>
          <a:p>
            <a:pPr marL="0" indent="0">
              <a:buNone/>
            </a:pPr>
            <a:r>
              <a:rPr lang="es-ES" dirty="0"/>
              <a:t>	} </a:t>
            </a:r>
          </a:p>
          <a:p>
            <a:pPr marL="0" indent="0">
              <a:buNone/>
            </a:pPr>
            <a:r>
              <a:rPr lang="es-ES" dirty="0"/>
              <a:t>	</a:t>
            </a:r>
            <a:r>
              <a:rPr lang="es-ES" dirty="0" err="1"/>
              <a:t>return</a:t>
            </a:r>
            <a:r>
              <a:rPr lang="es-ES" dirty="0"/>
              <a:t> </a:t>
            </a:r>
            <a:r>
              <a:rPr lang="es-ES" dirty="0" err="1"/>
              <a:t>newSquare</a:t>
            </a:r>
            <a:r>
              <a:rPr lang="es-ES" dirty="0"/>
              <a:t>; </a:t>
            </a:r>
          </a:p>
          <a:p>
            <a:pPr marL="0" indent="0">
              <a:buNone/>
            </a:pPr>
            <a:r>
              <a:rPr lang="es-ES" dirty="0"/>
              <a:t>} </a:t>
            </a:r>
          </a:p>
          <a:p>
            <a:pPr marL="0" indent="0">
              <a:buNone/>
            </a:pPr>
            <a:r>
              <a:rPr lang="es-ES" dirty="0" err="1"/>
              <a:t>var</a:t>
            </a:r>
            <a:r>
              <a:rPr lang="es-ES" dirty="0"/>
              <a:t> </a:t>
            </a:r>
            <a:r>
              <a:rPr lang="es-ES" dirty="0" err="1"/>
              <a:t>mySquare</a:t>
            </a:r>
            <a:r>
              <a:rPr lang="es-ES" dirty="0"/>
              <a:t> = </a:t>
            </a:r>
            <a:r>
              <a:rPr lang="es-ES" dirty="0" err="1"/>
              <a:t>createSquare</a:t>
            </a:r>
            <a:r>
              <a:rPr lang="es-ES" dirty="0"/>
              <a:t>({color: "</a:t>
            </a:r>
            <a:r>
              <a:rPr lang="es-ES" dirty="0" err="1"/>
              <a:t>black</a:t>
            </a:r>
            <a:r>
              <a:rPr lang="es-ES" dirty="0"/>
              <a:t>"}); </a:t>
            </a:r>
          </a:p>
        </p:txBody>
      </p:sp>
    </p:spTree>
    <p:extLst>
      <p:ext uri="{BB962C8B-B14F-4D97-AF65-F5344CB8AC3E}">
        <p14:creationId xmlns:p14="http://schemas.microsoft.com/office/powerpoint/2010/main" val="29237695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Interfaces: Funciones y </a:t>
            </a:r>
            <a:r>
              <a:rPr lang="es-ES" dirty="0" err="1"/>
              <a:t>Arrays</a:t>
            </a:r>
            <a:endParaRPr lang="es-ES" dirty="0"/>
          </a:p>
        </p:txBody>
      </p:sp>
      <p:sp>
        <p:nvSpPr>
          <p:cNvPr id="3" name="Marcador de contenido 2"/>
          <p:cNvSpPr>
            <a:spLocks noGrp="1"/>
          </p:cNvSpPr>
          <p:nvPr>
            <p:ph idx="1"/>
          </p:nvPr>
        </p:nvSpPr>
        <p:spPr/>
        <p:txBody>
          <a:bodyPr>
            <a:normAutofit fontScale="62500" lnSpcReduction="20000"/>
          </a:bodyPr>
          <a:lstStyle/>
          <a:p>
            <a:r>
              <a:rPr lang="es-ES" dirty="0"/>
              <a:t>Prototipos de Funciones</a:t>
            </a:r>
          </a:p>
          <a:p>
            <a:pPr marL="400050" lvl="1" indent="0">
              <a:buNone/>
            </a:pPr>
            <a:r>
              <a:rPr lang="es-ES" dirty="0"/>
              <a:t>interface </a:t>
            </a:r>
            <a:r>
              <a:rPr lang="es-ES" dirty="0" err="1"/>
              <a:t>SearchFunc</a:t>
            </a:r>
            <a:r>
              <a:rPr lang="es-ES" dirty="0"/>
              <a:t> { </a:t>
            </a:r>
          </a:p>
          <a:p>
            <a:pPr marL="400050" lvl="1" indent="0">
              <a:buNone/>
            </a:pPr>
            <a:r>
              <a:rPr lang="es-ES" dirty="0"/>
              <a:t>	(</a:t>
            </a:r>
            <a:r>
              <a:rPr lang="es-ES" dirty="0" err="1"/>
              <a:t>source</a:t>
            </a:r>
            <a:r>
              <a:rPr lang="es-ES" dirty="0"/>
              <a:t>: </a:t>
            </a:r>
            <a:r>
              <a:rPr lang="es-ES" dirty="0" err="1"/>
              <a:t>string</a:t>
            </a:r>
            <a:r>
              <a:rPr lang="es-ES" dirty="0"/>
              <a:t>, </a:t>
            </a:r>
            <a:r>
              <a:rPr lang="es-ES" dirty="0" err="1"/>
              <a:t>subString</a:t>
            </a:r>
            <a:r>
              <a:rPr lang="es-ES" dirty="0"/>
              <a:t>: </a:t>
            </a:r>
            <a:r>
              <a:rPr lang="es-ES" dirty="0" err="1"/>
              <a:t>string</a:t>
            </a:r>
            <a:r>
              <a:rPr lang="es-ES" dirty="0"/>
              <a:t>): </a:t>
            </a:r>
            <a:r>
              <a:rPr lang="es-ES" dirty="0" err="1"/>
              <a:t>boolean</a:t>
            </a:r>
            <a:r>
              <a:rPr lang="es-ES" dirty="0"/>
              <a:t>; </a:t>
            </a:r>
          </a:p>
          <a:p>
            <a:pPr marL="400050" lvl="1" indent="0">
              <a:buNone/>
            </a:pPr>
            <a:r>
              <a:rPr lang="es-ES" dirty="0"/>
              <a:t>}</a:t>
            </a:r>
          </a:p>
          <a:p>
            <a:pPr marL="400050" lvl="1" indent="0">
              <a:buNone/>
            </a:pPr>
            <a:r>
              <a:rPr lang="es-ES" dirty="0" err="1"/>
              <a:t>var</a:t>
            </a:r>
            <a:r>
              <a:rPr lang="es-ES" dirty="0"/>
              <a:t> </a:t>
            </a:r>
            <a:r>
              <a:rPr lang="es-ES" dirty="0" err="1"/>
              <a:t>mySearch</a:t>
            </a:r>
            <a:r>
              <a:rPr lang="es-ES" dirty="0"/>
              <a:t>: </a:t>
            </a:r>
            <a:r>
              <a:rPr lang="es-ES" dirty="0" err="1"/>
              <a:t>SearchFunc</a:t>
            </a:r>
            <a:r>
              <a:rPr lang="es-ES" dirty="0"/>
              <a:t>; </a:t>
            </a:r>
          </a:p>
          <a:p>
            <a:pPr marL="400050" lvl="1" indent="0">
              <a:buNone/>
            </a:pPr>
            <a:r>
              <a:rPr lang="es-ES" dirty="0" err="1"/>
              <a:t>mySearch</a:t>
            </a:r>
            <a:r>
              <a:rPr lang="es-ES" dirty="0"/>
              <a:t> = </a:t>
            </a:r>
            <a:r>
              <a:rPr lang="es-ES" dirty="0" err="1"/>
              <a:t>function</a:t>
            </a:r>
            <a:r>
              <a:rPr lang="es-ES" dirty="0"/>
              <a:t>(</a:t>
            </a:r>
            <a:r>
              <a:rPr lang="es-ES" dirty="0" err="1"/>
              <a:t>source</a:t>
            </a:r>
            <a:r>
              <a:rPr lang="es-ES" dirty="0"/>
              <a:t>: </a:t>
            </a:r>
            <a:r>
              <a:rPr lang="es-ES" dirty="0" err="1"/>
              <a:t>string</a:t>
            </a:r>
            <a:r>
              <a:rPr lang="es-ES" dirty="0"/>
              <a:t>, </a:t>
            </a:r>
            <a:r>
              <a:rPr lang="es-ES" dirty="0" err="1"/>
              <a:t>subStr</a:t>
            </a:r>
            <a:r>
              <a:rPr lang="es-ES" dirty="0"/>
              <a:t>: </a:t>
            </a:r>
            <a:r>
              <a:rPr lang="es-ES" dirty="0" err="1"/>
              <a:t>string</a:t>
            </a:r>
            <a:r>
              <a:rPr lang="es-ES" dirty="0"/>
              <a:t>) { </a:t>
            </a:r>
          </a:p>
          <a:p>
            <a:pPr marL="400050" lvl="1" indent="0">
              <a:buNone/>
            </a:pPr>
            <a:r>
              <a:rPr lang="es-ES" dirty="0"/>
              <a:t>	</a:t>
            </a:r>
            <a:r>
              <a:rPr lang="es-ES" dirty="0" err="1"/>
              <a:t>var</a:t>
            </a:r>
            <a:r>
              <a:rPr lang="es-ES" dirty="0"/>
              <a:t> </a:t>
            </a:r>
            <a:r>
              <a:rPr lang="es-ES" dirty="0" err="1"/>
              <a:t>result</a:t>
            </a:r>
            <a:r>
              <a:rPr lang="es-ES" dirty="0"/>
              <a:t> = </a:t>
            </a:r>
            <a:r>
              <a:rPr lang="es-ES" dirty="0" err="1"/>
              <a:t>source.search</a:t>
            </a:r>
            <a:r>
              <a:rPr lang="es-ES" dirty="0"/>
              <a:t>(</a:t>
            </a:r>
            <a:r>
              <a:rPr lang="es-ES" dirty="0" err="1"/>
              <a:t>subStr</a:t>
            </a:r>
            <a:r>
              <a:rPr lang="es-ES" dirty="0"/>
              <a:t>); </a:t>
            </a:r>
          </a:p>
          <a:p>
            <a:pPr marL="400050" lvl="1" indent="0">
              <a:buNone/>
            </a:pPr>
            <a:r>
              <a:rPr lang="es-ES" dirty="0"/>
              <a:t>	 </a:t>
            </a:r>
            <a:r>
              <a:rPr lang="es-ES" dirty="0" err="1"/>
              <a:t>return</a:t>
            </a:r>
            <a:r>
              <a:rPr lang="es-ES" dirty="0"/>
              <a:t> </a:t>
            </a:r>
            <a:r>
              <a:rPr lang="es-ES" dirty="0" err="1"/>
              <a:t>result</a:t>
            </a:r>
            <a:r>
              <a:rPr lang="es-ES" dirty="0"/>
              <a:t> != -1; </a:t>
            </a:r>
          </a:p>
          <a:p>
            <a:pPr marL="400050" lvl="1" indent="0">
              <a:buNone/>
            </a:pPr>
            <a:r>
              <a:rPr lang="es-ES" dirty="0"/>
              <a:t>}</a:t>
            </a:r>
          </a:p>
          <a:p>
            <a:r>
              <a:rPr lang="es-ES" dirty="0"/>
              <a:t>Prototipos de </a:t>
            </a:r>
            <a:r>
              <a:rPr lang="es-ES" dirty="0" err="1"/>
              <a:t>Arrays</a:t>
            </a:r>
            <a:endParaRPr lang="es-ES" dirty="0"/>
          </a:p>
          <a:p>
            <a:pPr marL="400050" lvl="1" indent="0">
              <a:buNone/>
            </a:pPr>
            <a:r>
              <a:rPr lang="es-ES" dirty="0"/>
              <a:t>interface </a:t>
            </a:r>
            <a:r>
              <a:rPr lang="es-ES" dirty="0" err="1"/>
              <a:t>StringArray</a:t>
            </a:r>
            <a:r>
              <a:rPr lang="es-ES" dirty="0"/>
              <a:t> { </a:t>
            </a:r>
          </a:p>
          <a:p>
            <a:pPr marL="400050" lvl="1" indent="0">
              <a:buNone/>
            </a:pPr>
            <a:r>
              <a:rPr lang="es-ES" dirty="0"/>
              <a:t>	[</a:t>
            </a:r>
            <a:r>
              <a:rPr lang="es-ES" dirty="0" err="1"/>
              <a:t>index</a:t>
            </a:r>
            <a:r>
              <a:rPr lang="es-ES" dirty="0"/>
              <a:t>: </a:t>
            </a:r>
            <a:r>
              <a:rPr lang="es-ES" dirty="0" err="1"/>
              <a:t>number</a:t>
            </a:r>
            <a:r>
              <a:rPr lang="es-ES" dirty="0"/>
              <a:t>]: </a:t>
            </a:r>
            <a:r>
              <a:rPr lang="es-ES" dirty="0" err="1"/>
              <a:t>string</a:t>
            </a:r>
            <a:r>
              <a:rPr lang="es-ES" dirty="0"/>
              <a:t>; </a:t>
            </a:r>
          </a:p>
          <a:p>
            <a:pPr marL="400050" lvl="1" indent="0">
              <a:buNone/>
            </a:pPr>
            <a:r>
              <a:rPr lang="es-ES" dirty="0"/>
              <a:t>} </a:t>
            </a:r>
          </a:p>
          <a:p>
            <a:pPr marL="400050" lvl="1" indent="0">
              <a:buNone/>
            </a:pPr>
            <a:r>
              <a:rPr lang="es-ES" dirty="0" err="1"/>
              <a:t>var</a:t>
            </a:r>
            <a:r>
              <a:rPr lang="es-ES" dirty="0"/>
              <a:t> </a:t>
            </a:r>
            <a:r>
              <a:rPr lang="es-ES" dirty="0" err="1"/>
              <a:t>myArray</a:t>
            </a:r>
            <a:r>
              <a:rPr lang="es-ES" dirty="0"/>
              <a:t>: </a:t>
            </a:r>
            <a:r>
              <a:rPr lang="es-ES" dirty="0" err="1"/>
              <a:t>StringArray</a:t>
            </a:r>
            <a:r>
              <a:rPr lang="es-ES" dirty="0"/>
              <a:t>; </a:t>
            </a:r>
          </a:p>
          <a:p>
            <a:pPr marL="400050" lvl="1" indent="0">
              <a:buNone/>
            </a:pPr>
            <a:r>
              <a:rPr lang="es-ES" dirty="0" err="1"/>
              <a:t>myArray</a:t>
            </a:r>
            <a:r>
              <a:rPr lang="es-ES" dirty="0"/>
              <a:t> = ["Bob", "Fred"];</a:t>
            </a:r>
          </a:p>
          <a:p>
            <a:endParaRPr lang="es-ES" dirty="0"/>
          </a:p>
          <a:p>
            <a:endParaRPr lang="es-ES" dirty="0"/>
          </a:p>
        </p:txBody>
      </p:sp>
    </p:spTree>
    <p:extLst>
      <p:ext uri="{BB962C8B-B14F-4D97-AF65-F5344CB8AC3E}">
        <p14:creationId xmlns:p14="http://schemas.microsoft.com/office/powerpoint/2010/main" val="18551577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Módulos</a:t>
            </a:r>
          </a:p>
        </p:txBody>
      </p:sp>
      <p:pic>
        <p:nvPicPr>
          <p:cNvPr id="5" name="Content Placeholder 4"/>
          <p:cNvPicPr>
            <a:picLocks noGrp="1" noChangeAspect="1"/>
          </p:cNvPicPr>
          <p:nvPr>
            <p:ph idx="1"/>
          </p:nvPr>
        </p:nvPicPr>
        <p:blipFill>
          <a:blip r:embed="rId2"/>
          <a:stretch>
            <a:fillRect/>
          </a:stretch>
        </p:blipFill>
        <p:spPr>
          <a:xfrm>
            <a:off x="1195387" y="2205831"/>
            <a:ext cx="6753225" cy="3314700"/>
          </a:xfrm>
        </p:spPr>
      </p:pic>
    </p:spTree>
    <p:extLst>
      <p:ext uri="{BB962C8B-B14F-4D97-AF65-F5344CB8AC3E}">
        <p14:creationId xmlns:p14="http://schemas.microsoft.com/office/powerpoint/2010/main" val="3695212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Módulos (ES6)</a:t>
            </a:r>
          </a:p>
        </p:txBody>
      </p:sp>
      <p:sp>
        <p:nvSpPr>
          <p:cNvPr id="3" name="Marcador de contenido 2"/>
          <p:cNvSpPr>
            <a:spLocks noGrp="1"/>
          </p:cNvSpPr>
          <p:nvPr>
            <p:ph idx="1"/>
          </p:nvPr>
        </p:nvSpPr>
        <p:spPr/>
        <p:txBody>
          <a:bodyPr>
            <a:normAutofit fontScale="70000" lnSpcReduction="20000"/>
          </a:bodyPr>
          <a:lstStyle/>
          <a:p>
            <a:r>
              <a:rPr lang="es-ES" dirty="0"/>
              <a:t>Ficheros como módulos:</a:t>
            </a:r>
          </a:p>
          <a:p>
            <a:pPr lvl="1"/>
            <a:r>
              <a:rPr lang="es-ES" dirty="0"/>
              <a:t>Solo se puede importar lo previamente exportado.</a:t>
            </a:r>
          </a:p>
          <a:p>
            <a:pPr lvl="1"/>
            <a:r>
              <a:rPr lang="es-ES" dirty="0"/>
              <a:t>Es necesario importar antes de utilizar</a:t>
            </a:r>
          </a:p>
          <a:p>
            <a:pPr lvl="1"/>
            <a:r>
              <a:rPr lang="es-ES" dirty="0"/>
              <a:t>El fichero en el </a:t>
            </a:r>
            <a:r>
              <a:rPr lang="es-ES" dirty="0" err="1"/>
              <a:t>from</a:t>
            </a:r>
            <a:r>
              <a:rPr lang="es-ES" dirty="0"/>
              <a:t> sin extensión y ruta relativa (./  ../) o sin ruta (NODE_MODULES)</a:t>
            </a:r>
          </a:p>
          <a:p>
            <a:r>
              <a:rPr lang="es-ES" dirty="0"/>
              <a:t>Exportar:</a:t>
            </a:r>
          </a:p>
          <a:p>
            <a:pPr marL="457200" lvl="1" indent="0">
              <a:buNone/>
            </a:pPr>
            <a:r>
              <a:rPr lang="es-ES" dirty="0" err="1"/>
              <a:t>export</a:t>
            </a:r>
            <a:r>
              <a:rPr lang="es-ES" dirty="0"/>
              <a:t> </a:t>
            </a:r>
            <a:r>
              <a:rPr lang="es-ES" dirty="0" err="1"/>
              <a:t>public</a:t>
            </a:r>
            <a:r>
              <a:rPr lang="es-ES" dirty="0"/>
              <a:t> </a:t>
            </a:r>
            <a:r>
              <a:rPr lang="es-ES" dirty="0" err="1"/>
              <a:t>class</a:t>
            </a:r>
            <a:r>
              <a:rPr lang="es-ES" dirty="0"/>
              <a:t> </a:t>
            </a:r>
            <a:r>
              <a:rPr lang="es-ES" dirty="0" err="1"/>
              <a:t>MyClass</a:t>
            </a:r>
            <a:r>
              <a:rPr lang="es-ES" dirty="0"/>
              <a:t> { }</a:t>
            </a:r>
          </a:p>
          <a:p>
            <a:pPr marL="457200" lvl="1" indent="0">
              <a:buNone/>
            </a:pPr>
            <a:r>
              <a:rPr lang="es-ES" dirty="0" err="1"/>
              <a:t>export</a:t>
            </a:r>
            <a:r>
              <a:rPr lang="es-ES" dirty="0"/>
              <a:t> { MY_CONST, </a:t>
            </a:r>
            <a:r>
              <a:rPr lang="es-ES" dirty="0" err="1"/>
              <a:t>myFunction</a:t>
            </a:r>
            <a:r>
              <a:rPr lang="es-ES" dirty="0"/>
              <a:t>, </a:t>
            </a:r>
            <a:r>
              <a:rPr lang="es-ES" dirty="0" err="1"/>
              <a:t>name</a:t>
            </a:r>
            <a:r>
              <a:rPr lang="es-ES" dirty="0"/>
              <a:t> as </a:t>
            </a:r>
            <a:r>
              <a:rPr lang="es-ES" dirty="0" err="1"/>
              <a:t>otherName</a:t>
            </a:r>
            <a:r>
              <a:rPr lang="es-ES" dirty="0"/>
              <a:t> }</a:t>
            </a:r>
          </a:p>
          <a:p>
            <a:r>
              <a:rPr lang="es-ES" dirty="0"/>
              <a:t>Importar:</a:t>
            </a:r>
          </a:p>
          <a:p>
            <a:pPr marL="457200" lvl="1" indent="0">
              <a:buNone/>
            </a:pPr>
            <a:r>
              <a:rPr lang="es-ES" dirty="0" err="1"/>
              <a:t>import</a:t>
            </a:r>
            <a:r>
              <a:rPr lang="es-ES" dirty="0"/>
              <a:t> * </a:t>
            </a:r>
            <a:r>
              <a:rPr lang="es-ES" dirty="0" err="1"/>
              <a:t>from</a:t>
            </a:r>
            <a:r>
              <a:rPr lang="es-ES" dirty="0"/>
              <a:t> './</a:t>
            </a:r>
            <a:r>
              <a:rPr lang="es-ES" dirty="0" err="1"/>
              <a:t>my_module</a:t>
            </a:r>
            <a:r>
              <a:rPr lang="es-ES" dirty="0"/>
              <a:t>';</a:t>
            </a:r>
          </a:p>
          <a:p>
            <a:pPr marL="457200" lvl="1" indent="0">
              <a:buNone/>
            </a:pPr>
            <a:r>
              <a:rPr lang="es-ES" dirty="0" err="1"/>
              <a:t>import</a:t>
            </a:r>
            <a:r>
              <a:rPr lang="es-ES" dirty="0"/>
              <a:t> * as </a:t>
            </a:r>
            <a:r>
              <a:rPr lang="es-ES" dirty="0" err="1"/>
              <a:t>MyModule</a:t>
            </a:r>
            <a:r>
              <a:rPr lang="es-ES" dirty="0"/>
              <a:t> </a:t>
            </a:r>
            <a:r>
              <a:rPr lang="es-ES" dirty="0" err="1"/>
              <a:t>from</a:t>
            </a:r>
            <a:r>
              <a:rPr lang="es-ES" dirty="0"/>
              <a:t> './</a:t>
            </a:r>
            <a:r>
              <a:rPr lang="es-ES" dirty="0" err="1"/>
              <a:t>my_module</a:t>
            </a:r>
            <a:r>
              <a:rPr lang="es-ES" dirty="0"/>
              <a:t>';</a:t>
            </a:r>
          </a:p>
          <a:p>
            <a:pPr marL="457200" lvl="1" indent="0">
              <a:buNone/>
            </a:pPr>
            <a:r>
              <a:rPr lang="es-ES" dirty="0" err="1"/>
              <a:t>import</a:t>
            </a:r>
            <a:r>
              <a:rPr lang="es-ES" dirty="0"/>
              <a:t> { </a:t>
            </a:r>
            <a:r>
              <a:rPr lang="es-ES" dirty="0" err="1"/>
              <a:t>MyClass</a:t>
            </a:r>
            <a:r>
              <a:rPr lang="es-ES" dirty="0"/>
              <a:t>, MY_CONST, </a:t>
            </a:r>
            <a:r>
              <a:rPr lang="es-ES" dirty="0" err="1"/>
              <a:t>myFunction</a:t>
            </a:r>
            <a:r>
              <a:rPr lang="es-ES" dirty="0"/>
              <a:t> as </a:t>
            </a:r>
            <a:r>
              <a:rPr lang="es-ES" dirty="0" err="1"/>
              <a:t>func</a:t>
            </a:r>
            <a:r>
              <a:rPr lang="es-ES" dirty="0"/>
              <a:t> } </a:t>
            </a:r>
            <a:r>
              <a:rPr lang="es-ES" dirty="0" err="1"/>
              <a:t>from</a:t>
            </a:r>
            <a:r>
              <a:rPr lang="es-ES" dirty="0"/>
              <a:t> './</a:t>
            </a:r>
            <a:r>
              <a:rPr lang="es-ES" dirty="0" err="1"/>
              <a:t>my_module</a:t>
            </a:r>
            <a:r>
              <a:rPr lang="es-ES" dirty="0"/>
              <a:t>';</a:t>
            </a:r>
          </a:p>
          <a:p>
            <a:r>
              <a:rPr lang="es-ES" dirty="0"/>
              <a:t>Pasarelas: Importar y exportar (</a:t>
            </a:r>
            <a:r>
              <a:rPr lang="es-ES" dirty="0" err="1"/>
              <a:t>index.ts</a:t>
            </a:r>
            <a:r>
              <a:rPr lang="es-ES" dirty="0"/>
              <a:t>)</a:t>
            </a:r>
          </a:p>
          <a:p>
            <a:pPr marL="457200" lvl="1" indent="0">
              <a:buNone/>
            </a:pPr>
            <a:r>
              <a:rPr lang="es-ES" dirty="0" err="1"/>
              <a:t>export</a:t>
            </a:r>
            <a:r>
              <a:rPr lang="es-ES" dirty="0"/>
              <a:t> { </a:t>
            </a:r>
            <a:r>
              <a:rPr lang="es-ES" dirty="0" err="1"/>
              <a:t>MyClass</a:t>
            </a:r>
            <a:r>
              <a:rPr lang="es-ES" dirty="0"/>
              <a:t>, MY_CONST, </a:t>
            </a:r>
            <a:r>
              <a:rPr lang="es-ES" dirty="0" err="1"/>
              <a:t>myFunction</a:t>
            </a:r>
            <a:r>
              <a:rPr lang="es-ES" dirty="0"/>
              <a:t> as </a:t>
            </a:r>
            <a:r>
              <a:rPr lang="es-ES" dirty="0" err="1"/>
              <a:t>func</a:t>
            </a:r>
            <a:r>
              <a:rPr lang="es-ES" dirty="0"/>
              <a:t> } </a:t>
            </a:r>
            <a:r>
              <a:rPr lang="es-ES" dirty="0" err="1"/>
              <a:t>from</a:t>
            </a:r>
            <a:r>
              <a:rPr lang="es-ES" dirty="0"/>
              <a:t> './</a:t>
            </a:r>
            <a:r>
              <a:rPr lang="es-ES" dirty="0" err="1"/>
              <a:t>my_module</a:t>
            </a:r>
            <a:r>
              <a:rPr lang="es-ES" dirty="0"/>
              <a:t>';</a:t>
            </a:r>
          </a:p>
        </p:txBody>
      </p:sp>
    </p:spTree>
    <p:extLst>
      <p:ext uri="{BB962C8B-B14F-4D97-AF65-F5344CB8AC3E}">
        <p14:creationId xmlns:p14="http://schemas.microsoft.com/office/powerpoint/2010/main" val="2745975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Inspirados en Google </a:t>
            </a:r>
            <a:r>
              <a:rPr lang="es-ES" dirty="0" err="1"/>
              <a:t>AtScript</a:t>
            </a:r>
            <a:endParaRPr lang="es-ES" dirty="0"/>
          </a:p>
        </p:txBody>
      </p:sp>
      <p:pic>
        <p:nvPicPr>
          <p:cNvPr id="5" name="Content Placeholder 4"/>
          <p:cNvPicPr>
            <a:picLocks noGrp="1" noChangeAspect="1"/>
          </p:cNvPicPr>
          <p:nvPr>
            <p:ph idx="1"/>
          </p:nvPr>
        </p:nvPicPr>
        <p:blipFill>
          <a:blip r:embed="rId3"/>
          <a:stretch>
            <a:fillRect/>
          </a:stretch>
        </p:blipFill>
        <p:spPr>
          <a:xfrm>
            <a:off x="1189314" y="1600200"/>
            <a:ext cx="6765371" cy="4525963"/>
          </a:xfrm>
        </p:spPr>
      </p:pic>
    </p:spTree>
    <p:extLst>
      <p:ext uri="{BB962C8B-B14F-4D97-AF65-F5344CB8AC3E}">
        <p14:creationId xmlns:p14="http://schemas.microsoft.com/office/powerpoint/2010/main" val="3720616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Decoradores (ES7</a:t>
            </a:r>
            <a:r>
              <a:rPr lang="es-ES" dirty="0"/>
              <a:t>)</a:t>
            </a:r>
          </a:p>
        </p:txBody>
      </p:sp>
      <p:pic>
        <p:nvPicPr>
          <p:cNvPr id="5" name="Content Placeholder 4"/>
          <p:cNvPicPr>
            <a:picLocks noGrp="1" noChangeAspect="1"/>
          </p:cNvPicPr>
          <p:nvPr>
            <p:ph idx="1"/>
          </p:nvPr>
        </p:nvPicPr>
        <p:blipFill>
          <a:blip r:embed="rId3"/>
          <a:stretch>
            <a:fillRect/>
          </a:stretch>
        </p:blipFill>
        <p:spPr>
          <a:xfrm>
            <a:off x="1016516" y="1600200"/>
            <a:ext cx="7110967" cy="4525963"/>
          </a:xfrm>
        </p:spPr>
      </p:pic>
    </p:spTree>
    <p:extLst>
      <p:ext uri="{BB962C8B-B14F-4D97-AF65-F5344CB8AC3E}">
        <p14:creationId xmlns:p14="http://schemas.microsoft.com/office/powerpoint/2010/main" val="1027235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Compatibilidad con </a:t>
            </a:r>
            <a:r>
              <a:rPr lang="es-ES" dirty="0" err="1"/>
              <a:t>Frameworks</a:t>
            </a:r>
            <a:r>
              <a:rPr lang="es-ES" dirty="0"/>
              <a:t> JS</a:t>
            </a:r>
          </a:p>
        </p:txBody>
      </p:sp>
      <p:sp>
        <p:nvSpPr>
          <p:cNvPr id="3" name="Content Placeholder 2"/>
          <p:cNvSpPr>
            <a:spLocks noGrp="1"/>
          </p:cNvSpPr>
          <p:nvPr>
            <p:ph idx="1"/>
          </p:nvPr>
        </p:nvSpPr>
        <p:spPr>
          <a:xfrm>
            <a:off x="457200" y="1600200"/>
            <a:ext cx="8229600" cy="2322397"/>
          </a:xfrm>
        </p:spPr>
        <p:txBody>
          <a:bodyPr>
            <a:normAutofit fontScale="70000" lnSpcReduction="20000"/>
          </a:bodyPr>
          <a:lstStyle/>
          <a:p>
            <a:r>
              <a:rPr lang="es-ES" dirty="0"/>
              <a:t>Ya existen ficheros de definiciones (.</a:t>
            </a:r>
            <a:r>
              <a:rPr lang="en-US" dirty="0" err="1"/>
              <a:t>d.ts</a:t>
            </a:r>
            <a:r>
              <a:rPr lang="en-US" dirty="0"/>
              <a:t>) </a:t>
            </a:r>
            <a:r>
              <a:rPr lang="es-ES" dirty="0"/>
              <a:t> para la mayoría de los </a:t>
            </a:r>
            <a:r>
              <a:rPr lang="es-ES" dirty="0" err="1"/>
              <a:t>framework</a:t>
            </a:r>
            <a:r>
              <a:rPr lang="es-ES" dirty="0"/>
              <a:t> mas populares (</a:t>
            </a:r>
            <a:r>
              <a:rPr lang="es-ES" dirty="0">
                <a:hlinkClick r:id="rId2"/>
              </a:rPr>
              <a:t>http://definitelytyped.org/</a:t>
            </a:r>
            <a:r>
              <a:rPr lang="es-ES" dirty="0"/>
              <a:t>).</a:t>
            </a:r>
          </a:p>
          <a:p>
            <a:pPr lvl="1"/>
            <a:r>
              <a:rPr lang="en-US" dirty="0" err="1"/>
              <a:t>npm</a:t>
            </a:r>
            <a:r>
              <a:rPr lang="en-US" dirty="0"/>
              <a:t> install --save-dev @types/</a:t>
            </a:r>
            <a:r>
              <a:rPr lang="en-US" dirty="0" err="1"/>
              <a:t>jquery</a:t>
            </a:r>
            <a:endParaRPr lang="en-US" dirty="0"/>
          </a:p>
          <a:p>
            <a:r>
              <a:rPr lang="es-ES" dirty="0"/>
              <a:t>Definiciones</a:t>
            </a:r>
            <a:r>
              <a:rPr lang="en-US" dirty="0"/>
              <a:t>:</a:t>
            </a:r>
          </a:p>
          <a:p>
            <a:pPr marL="457200" lvl="1" indent="0">
              <a:buNone/>
            </a:pPr>
            <a:r>
              <a:rPr lang="en-US" dirty="0">
                <a:hlinkClick r:id="rId3"/>
              </a:rPr>
              <a:t>https://github.com/DefinitelyTyped/DefinitelyTyped/tree/master/types</a:t>
            </a:r>
            <a:endParaRPr lang="en-US" dirty="0"/>
          </a:p>
          <a:p>
            <a:endParaRPr lang="en-US" dirty="0"/>
          </a:p>
        </p:txBody>
      </p:sp>
      <p:pic>
        <p:nvPicPr>
          <p:cNvPr id="5" name="Picture 4"/>
          <p:cNvPicPr>
            <a:picLocks noChangeAspect="1"/>
          </p:cNvPicPr>
          <p:nvPr/>
        </p:nvPicPr>
        <p:blipFill>
          <a:blip r:embed="rId4"/>
          <a:stretch>
            <a:fillRect/>
          </a:stretch>
        </p:blipFill>
        <p:spPr>
          <a:xfrm>
            <a:off x="1691680" y="3922597"/>
            <a:ext cx="5443317" cy="2170699"/>
          </a:xfrm>
          <a:prstGeom prst="rect">
            <a:avLst/>
          </a:prstGeom>
        </p:spPr>
      </p:pic>
    </p:spTree>
    <p:extLst>
      <p:ext uri="{BB962C8B-B14F-4D97-AF65-F5344CB8AC3E}">
        <p14:creationId xmlns:p14="http://schemas.microsoft.com/office/powerpoint/2010/main" val="117168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Angular 2.0 – Escrito en TypeScript</a:t>
            </a:r>
          </a:p>
        </p:txBody>
      </p:sp>
      <p:pic>
        <p:nvPicPr>
          <p:cNvPr id="5" name="Content Placeholder 4"/>
          <p:cNvPicPr>
            <a:picLocks noGrp="1" noChangeAspect="1"/>
          </p:cNvPicPr>
          <p:nvPr>
            <p:ph idx="1"/>
          </p:nvPr>
        </p:nvPicPr>
        <p:blipFill>
          <a:blip r:embed="rId3"/>
          <a:stretch>
            <a:fillRect/>
          </a:stretch>
        </p:blipFill>
        <p:spPr>
          <a:xfrm>
            <a:off x="1335736" y="1600200"/>
            <a:ext cx="6472527" cy="4525963"/>
          </a:xfrm>
        </p:spPr>
      </p:pic>
    </p:spTree>
    <p:extLst>
      <p:ext uri="{BB962C8B-B14F-4D97-AF65-F5344CB8AC3E}">
        <p14:creationId xmlns:p14="http://schemas.microsoft.com/office/powerpoint/2010/main" val="186096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a:xfrm>
            <a:off x="511175" y="287338"/>
            <a:ext cx="8307388" cy="783886"/>
          </a:xfrm>
        </p:spPr>
        <p:txBody>
          <a:bodyPr/>
          <a:lstStyle/>
          <a:p>
            <a:pPr>
              <a:defRPr/>
            </a:pPr>
            <a:r>
              <a:rPr lang="es-ES" dirty="0"/>
              <a:t>INDRA OPEN UNIVERSITY Responde A LOS RETOS DE LA ORGANIZACIÓN</a:t>
            </a:r>
          </a:p>
        </p:txBody>
      </p:sp>
      <p:sp>
        <p:nvSpPr>
          <p:cNvPr id="10244" name="Marcador de texto 6"/>
          <p:cNvSpPr>
            <a:spLocks noGrp="1"/>
          </p:cNvSpPr>
          <p:nvPr>
            <p:ph type="body" sz="quarter" idx="13"/>
          </p:nvPr>
        </p:nvSpPr>
        <p:spPr/>
        <p:txBody>
          <a:bodyPr/>
          <a:lstStyle/>
          <a:p>
            <a:r>
              <a:rPr lang="es-ES" dirty="0">
                <a:ea typeface="ＭＳ Ｐゴシック" pitchFamily="34" charset="-128"/>
              </a:rPr>
              <a:t>Indra Open University</a:t>
            </a:r>
          </a:p>
        </p:txBody>
      </p:sp>
      <p:sp>
        <p:nvSpPr>
          <p:cNvPr id="27" name="5 Rectángulo"/>
          <p:cNvSpPr/>
          <p:nvPr/>
        </p:nvSpPr>
        <p:spPr bwMode="auto">
          <a:xfrm>
            <a:off x="3210532" y="2701485"/>
            <a:ext cx="474662"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28" name="6 Rectángulo"/>
          <p:cNvSpPr/>
          <p:nvPr/>
        </p:nvSpPr>
        <p:spPr bwMode="auto">
          <a:xfrm>
            <a:off x="4859944" y="2701485"/>
            <a:ext cx="474663" cy="2987675"/>
          </a:xfrm>
          <a:prstGeom prst="rect">
            <a:avLst/>
          </a:prstGeom>
          <a:solidFill>
            <a:srgbClr val="292929">
              <a:alpha val="30196"/>
            </a:srgbClr>
          </a:solidFill>
          <a:ln w="6350" cap="flat" cmpd="sng" algn="ctr">
            <a:noFill/>
            <a:prstDash val="solid"/>
          </a:ln>
          <a:effectLst/>
        </p:spPr>
        <p:txBody>
          <a:bodyPr lIns="80147" tIns="94662" rIns="80147" bIns="40074"/>
          <a:lstStyle/>
          <a:p>
            <a:pPr marL="317249" indent="-84879" algn="ctr" eaLnBrk="0" hangingPunct="0">
              <a:buFont typeface="Arial" panose="020B0604020202020204" pitchFamily="34" charset="0"/>
              <a:buChar char="•"/>
              <a:defRPr/>
            </a:pPr>
            <a:endParaRPr lang="es-ES" sz="700" kern="0" dirty="0">
              <a:solidFill>
                <a:srgbClr val="FFFFFF"/>
              </a:solidFill>
              <a:ea typeface="ＭＳ Ｐゴシック" pitchFamily="34" charset="-128"/>
            </a:endParaRPr>
          </a:p>
        </p:txBody>
      </p:sp>
      <p:sp>
        <p:nvSpPr>
          <p:cNvPr id="29" name="7 Rectángulo"/>
          <p:cNvSpPr/>
          <p:nvPr/>
        </p:nvSpPr>
        <p:spPr bwMode="auto">
          <a:xfrm>
            <a:off x="2365982" y="2827993"/>
            <a:ext cx="3806825" cy="439737"/>
          </a:xfrm>
          <a:prstGeom prst="rect">
            <a:avLst/>
          </a:prstGeom>
          <a:solidFill>
            <a:srgbClr val="C4CE12"/>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Liderazgo y Cultura</a:t>
            </a:r>
          </a:p>
        </p:txBody>
      </p:sp>
      <p:sp>
        <p:nvSpPr>
          <p:cNvPr id="30" name="8 Rectángulo"/>
          <p:cNvSpPr/>
          <p:nvPr/>
        </p:nvSpPr>
        <p:spPr bwMode="auto">
          <a:xfrm>
            <a:off x="2388207" y="3399399"/>
            <a:ext cx="3806825" cy="439737"/>
          </a:xfrm>
          <a:prstGeom prst="rect">
            <a:avLst/>
          </a:prstGeom>
          <a:solidFill>
            <a:srgbClr val="E2AC00"/>
          </a:solidFill>
          <a:ln w="25400" cap="flat" cmpd="sng" algn="ctr">
            <a:noFill/>
            <a:prstDash val="solid"/>
          </a:ln>
          <a:effectLst/>
        </p:spPr>
        <p:txBody>
          <a:bodyPr anchor="ctr"/>
          <a:lstStyle/>
          <a:p>
            <a:pPr marL="1588" algn="ctr" defTabSz="1043056" eaLnBrk="0" hangingPunct="0">
              <a:lnSpc>
                <a:spcPct val="90000"/>
              </a:lnSpc>
              <a:defRPr/>
            </a:pPr>
            <a:r>
              <a:rPr lang="es-ES" sz="1400" b="1" kern="0" dirty="0">
                <a:solidFill>
                  <a:srgbClr val="FFFFFF"/>
                </a:solidFill>
                <a:latin typeface="Arial "/>
                <a:ea typeface="ＭＳ Ｐゴシック" pitchFamily="34" charset="-128"/>
              </a:rPr>
              <a:t>Desarrollo de Negocio y </a:t>
            </a:r>
          </a:p>
          <a:p>
            <a:pPr marL="1588" algn="ctr" defTabSz="1043056" eaLnBrk="0" hangingPunct="0">
              <a:lnSpc>
                <a:spcPct val="90000"/>
              </a:lnSpc>
              <a:defRPr/>
            </a:pPr>
            <a:r>
              <a:rPr lang="es-ES" sz="1400" b="1" kern="0" dirty="0">
                <a:solidFill>
                  <a:srgbClr val="FFFFFF"/>
                </a:solidFill>
                <a:latin typeface="Arial "/>
                <a:ea typeface="ＭＳ Ｐゴシック" pitchFamily="34" charset="-128"/>
              </a:rPr>
              <a:t>Excelencia Comercial</a:t>
            </a:r>
          </a:p>
        </p:txBody>
      </p:sp>
      <p:sp>
        <p:nvSpPr>
          <p:cNvPr id="31" name="9 Rectángulo"/>
          <p:cNvSpPr/>
          <p:nvPr/>
        </p:nvSpPr>
        <p:spPr bwMode="auto">
          <a:xfrm>
            <a:off x="2347340" y="4543799"/>
            <a:ext cx="3734705" cy="441325"/>
          </a:xfrm>
          <a:prstGeom prst="rect">
            <a:avLst/>
          </a:prstGeom>
          <a:solidFill>
            <a:schemeClr val="accent1"/>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Tecnología</a:t>
            </a:r>
            <a:endParaRPr lang="es-ES" sz="1000" b="1" kern="0" dirty="0">
              <a:solidFill>
                <a:srgbClr val="FFFFFF"/>
              </a:solidFill>
              <a:ea typeface="ＭＳ Ｐゴシック" charset="-128"/>
              <a:cs typeface="ＭＳ Ｐゴシック" charset="-128"/>
            </a:endParaRPr>
          </a:p>
        </p:txBody>
      </p:sp>
      <p:sp>
        <p:nvSpPr>
          <p:cNvPr id="32" name="10 Rectángulo"/>
          <p:cNvSpPr/>
          <p:nvPr/>
        </p:nvSpPr>
        <p:spPr bwMode="auto">
          <a:xfrm>
            <a:off x="2365982" y="5116792"/>
            <a:ext cx="3806825" cy="439738"/>
          </a:xfrm>
          <a:prstGeom prst="rect">
            <a:avLst/>
          </a:prstGeom>
          <a:solidFill>
            <a:srgbClr val="E21776"/>
          </a:solidFill>
          <a:ln w="25400" cap="flat" cmpd="sng" algn="ctr">
            <a:noFill/>
            <a:prstDash val="solid"/>
          </a:ln>
          <a:effectLst/>
        </p:spPr>
        <p:txBody>
          <a:bodyPr lIns="0" tIns="0" rIns="0" bIns="0" anchor="ctr"/>
          <a:lstStyle/>
          <a:p>
            <a:pPr marL="85725" algn="ctr" defTabSz="1043056" eaLnBrk="0" hangingPunct="0">
              <a:lnSpc>
                <a:spcPct val="90000"/>
              </a:lnSpc>
              <a:defRPr/>
            </a:pPr>
            <a:r>
              <a:rPr lang="es-ES" sz="1400" b="1" kern="0" dirty="0">
                <a:solidFill>
                  <a:srgbClr val="FFFFFF"/>
                </a:solidFill>
                <a:latin typeface="Arial "/>
                <a:ea typeface="ＭＳ Ｐゴシック" pitchFamily="34" charset="-128"/>
              </a:rPr>
              <a:t>Procesos, Eficiencia y Rentabilidad</a:t>
            </a:r>
          </a:p>
        </p:txBody>
      </p:sp>
      <p:sp>
        <p:nvSpPr>
          <p:cNvPr id="33" name="11 Trapecio"/>
          <p:cNvSpPr/>
          <p:nvPr/>
        </p:nvSpPr>
        <p:spPr bwMode="auto">
          <a:xfrm>
            <a:off x="2577119" y="2161712"/>
            <a:ext cx="3384550" cy="522288"/>
          </a:xfrm>
          <a:prstGeom prst="trapezoid">
            <a:avLst>
              <a:gd name="adj" fmla="val 62663"/>
            </a:avLst>
          </a:prstGeom>
          <a:solidFill>
            <a:schemeClr val="bg1">
              <a:lumMod val="65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endParaRPr lang="es-ES" sz="1400" b="1" kern="0">
              <a:solidFill>
                <a:srgbClr val="FFFFFF"/>
              </a:solidFill>
              <a:ea typeface="ＭＳ Ｐゴシック" charset="-128"/>
              <a:cs typeface="ＭＳ Ｐゴシック" charset="-128"/>
            </a:endParaRPr>
          </a:p>
        </p:txBody>
      </p:sp>
      <p:sp>
        <p:nvSpPr>
          <p:cNvPr id="34" name="12 Rectángulo"/>
          <p:cNvSpPr/>
          <p:nvPr/>
        </p:nvSpPr>
        <p:spPr bwMode="auto">
          <a:xfrm>
            <a:off x="3201007" y="2206185"/>
            <a:ext cx="2233612" cy="296862"/>
          </a:xfrm>
          <a:prstGeom prst="rect">
            <a:avLst/>
          </a:prstGeom>
        </p:spPr>
        <p:txBody>
          <a:bodyPr lIns="80147" tIns="40074" rIns="80147" bIns="40074" anchor="ctr">
            <a:spAutoFit/>
          </a:bodyPr>
          <a:lstStyle/>
          <a:p>
            <a:pPr algn="ctr" eaLnBrk="0" hangingPunct="0">
              <a:defRPr/>
            </a:pPr>
            <a:r>
              <a:rPr lang="es-ES" sz="1400" b="1" kern="0" dirty="0">
                <a:solidFill>
                  <a:srgbClr val="FFFFFF"/>
                </a:solidFill>
                <a:ea typeface="ＭＳ Ｐゴシック" pitchFamily="34" charset="-128"/>
              </a:rPr>
              <a:t>Estrategia e Innovación </a:t>
            </a:r>
          </a:p>
        </p:txBody>
      </p:sp>
      <p:sp>
        <p:nvSpPr>
          <p:cNvPr id="35" name="13 Trapecio"/>
          <p:cNvSpPr/>
          <p:nvPr/>
        </p:nvSpPr>
        <p:spPr bwMode="auto">
          <a:xfrm>
            <a:off x="2712057" y="5773297"/>
            <a:ext cx="3114675" cy="209550"/>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6" name="14 Trapecio"/>
          <p:cNvSpPr/>
          <p:nvPr/>
        </p:nvSpPr>
        <p:spPr bwMode="auto">
          <a:xfrm flipV="1">
            <a:off x="3140682" y="2615760"/>
            <a:ext cx="614362"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232371" algn="ctr" eaLnBrk="0" hangingPunct="0">
              <a:defRPr/>
            </a:pPr>
            <a:endParaRPr lang="es-ES" sz="400" b="1" kern="0" dirty="0">
              <a:solidFill>
                <a:srgbClr val="FFFFFF"/>
              </a:solidFill>
              <a:ea typeface="ＭＳ Ｐゴシック" pitchFamily="34" charset="-128"/>
            </a:endParaRPr>
          </a:p>
        </p:txBody>
      </p:sp>
      <p:sp>
        <p:nvSpPr>
          <p:cNvPr id="37" name="15 Trapecio"/>
          <p:cNvSpPr/>
          <p:nvPr/>
        </p:nvSpPr>
        <p:spPr bwMode="auto">
          <a:xfrm>
            <a:off x="3140682" y="5689160"/>
            <a:ext cx="614362"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8" name="16 Trapecio"/>
          <p:cNvSpPr/>
          <p:nvPr/>
        </p:nvSpPr>
        <p:spPr bwMode="auto">
          <a:xfrm flipV="1">
            <a:off x="4783744" y="2615760"/>
            <a:ext cx="614363" cy="85725"/>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39" name="17 Trapecio"/>
          <p:cNvSpPr/>
          <p:nvPr/>
        </p:nvSpPr>
        <p:spPr bwMode="auto">
          <a:xfrm>
            <a:off x="4783744" y="5689160"/>
            <a:ext cx="614363" cy="84137"/>
          </a:xfrm>
          <a:prstGeom prst="trapezoid">
            <a:avLst>
              <a:gd name="adj" fmla="val 27698"/>
            </a:avLst>
          </a:prstGeom>
          <a:solidFill>
            <a:srgbClr val="292929">
              <a:alpha val="30196"/>
            </a:srgbClr>
          </a:solidFill>
          <a:ln w="6350" cap="flat" cmpd="sng" algn="ctr">
            <a:noFill/>
            <a:prstDash val="solid"/>
          </a:ln>
          <a:effectLst/>
        </p:spPr>
        <p:txBody>
          <a:bodyPr lIns="80147" tIns="94662" rIns="80147" bIns="40074" anchor="ctr"/>
          <a:lstStyle/>
          <a:p>
            <a:pPr marL="317249" indent="-84879" algn="ctr" eaLnBrk="0" hangingPunct="0">
              <a:buFont typeface="Arial" panose="020B0604020202020204" pitchFamily="34" charset="0"/>
              <a:buChar char="•"/>
              <a:defRPr/>
            </a:pPr>
            <a:endParaRPr lang="es-ES" sz="400" b="1" kern="0">
              <a:solidFill>
                <a:srgbClr val="FFFFFF"/>
              </a:solidFill>
              <a:ea typeface="ＭＳ Ｐゴシック" pitchFamily="34" charset="-128"/>
            </a:endParaRPr>
          </a:p>
        </p:txBody>
      </p:sp>
      <p:sp>
        <p:nvSpPr>
          <p:cNvPr id="40" name="54 Rectángulo"/>
          <p:cNvSpPr/>
          <p:nvPr/>
        </p:nvSpPr>
        <p:spPr bwMode="auto">
          <a:xfrm>
            <a:off x="2388207" y="3970805"/>
            <a:ext cx="3765847" cy="441325"/>
          </a:xfrm>
          <a:prstGeom prst="rect">
            <a:avLst/>
          </a:prstGeom>
          <a:solidFill>
            <a:schemeClr val="accent6">
              <a:lumMod val="50000"/>
            </a:schemeClr>
          </a:solidFill>
          <a:ln w="9525" cap="flat" cmpd="sng" algn="ctr">
            <a:noFill/>
            <a:prstDash val="solid"/>
            <a:round/>
            <a:headEnd type="none" w="med" len="med"/>
            <a:tailEnd type="none" w="med" len="med"/>
          </a:ln>
          <a:effectLst/>
        </p:spPr>
        <p:txBody>
          <a:bodyPr lIns="80147" tIns="40074" rIns="80147" bIns="40074" anchor="ctr"/>
          <a:lstStyle/>
          <a:p>
            <a:pPr algn="ctr" eaLnBrk="0" hangingPunct="0">
              <a:lnSpc>
                <a:spcPct val="90000"/>
              </a:lnSpc>
              <a:defRPr/>
            </a:pPr>
            <a:r>
              <a:rPr lang="es-ES" sz="1400" b="1" kern="0" dirty="0">
                <a:solidFill>
                  <a:srgbClr val="FFFFFF"/>
                </a:solidFill>
                <a:ea typeface="ＭＳ Ｐゴシック" charset="-128"/>
                <a:cs typeface="ＭＳ Ｐゴシック" charset="-128"/>
              </a:rPr>
              <a:t>Transformación Digital</a:t>
            </a:r>
            <a:endParaRPr lang="es-ES" sz="1000" b="1" kern="0" dirty="0">
              <a:solidFill>
                <a:srgbClr val="FFFFFF"/>
              </a:solidFill>
              <a:ea typeface="ＭＳ Ｐゴシック" charset="-128"/>
              <a:cs typeface="ＭＳ Ｐゴシック" charset="-128"/>
            </a:endParaRPr>
          </a:p>
        </p:txBody>
      </p:sp>
      <p:sp>
        <p:nvSpPr>
          <p:cNvPr id="41" name="31 Rectángulo"/>
          <p:cNvSpPr>
            <a:spLocks noChangeArrowheads="1"/>
          </p:cNvSpPr>
          <p:nvPr/>
        </p:nvSpPr>
        <p:spPr bwMode="auto">
          <a:xfrm>
            <a:off x="17338" y="1175846"/>
            <a:ext cx="9126662" cy="830997"/>
          </a:xfrm>
          <a:prstGeom prst="rect">
            <a:avLst/>
          </a:prstGeom>
          <a:solidFill>
            <a:srgbClr val="03A2C4"/>
          </a:solidFill>
          <a:ln w="9525">
            <a:noFill/>
            <a:miter lim="800000"/>
            <a:headEnd/>
            <a:tailEnd/>
          </a:ln>
        </p:spPr>
        <p:txBody>
          <a:bodyPr wrap="square" anchor="ctr">
            <a:spAutoFit/>
          </a:bodyPr>
          <a:lstStyle/>
          <a:p>
            <a:pPr algn="ctr" eaLnBrk="0" fontAlgn="base" hangingPunct="0">
              <a:spcBef>
                <a:spcPct val="0"/>
              </a:spcBef>
              <a:spcAft>
                <a:spcPct val="0"/>
              </a:spcAft>
            </a:pPr>
            <a:r>
              <a:rPr lang="es-ES" sz="1600" dirty="0">
                <a:solidFill>
                  <a:srgbClr val="FFFFFF"/>
                </a:solidFill>
                <a:ea typeface="ＭＳ Ｐゴシック" pitchFamily="34" charset="-128"/>
              </a:rPr>
              <a:t>Seis Escuelas, lideradas por la Alta Dirección, como palanca de apoyo a la </a:t>
            </a:r>
            <a:r>
              <a:rPr lang="es-ES" sz="1600" b="1" dirty="0">
                <a:solidFill>
                  <a:srgbClr val="FFFFFF"/>
                </a:solidFill>
                <a:ea typeface="ＭＳ Ｐゴシック" pitchFamily="34" charset="-128"/>
              </a:rPr>
              <a:t>consecución de los objetivos estratégicos </a:t>
            </a:r>
            <a:r>
              <a:rPr lang="es-ES" sz="1600" dirty="0">
                <a:solidFill>
                  <a:srgbClr val="FFFFFF"/>
                </a:solidFill>
                <a:ea typeface="ＭＳ Ｐゴシック" pitchFamily="34" charset="-128"/>
              </a:rPr>
              <a:t>a través del desarrollo de </a:t>
            </a:r>
            <a:r>
              <a:rPr lang="es-ES" sz="1600" b="1" dirty="0">
                <a:solidFill>
                  <a:srgbClr val="FFFFFF"/>
                </a:solidFill>
                <a:ea typeface="ＭＳ Ｐゴシック" pitchFamily="34" charset="-128"/>
              </a:rPr>
              <a:t>capacidades, conocimientos y habilidades.</a:t>
            </a:r>
          </a:p>
          <a:p>
            <a:pPr algn="ctr" eaLnBrk="0" fontAlgn="base" hangingPunct="0">
              <a:spcBef>
                <a:spcPct val="0"/>
              </a:spcBef>
              <a:spcAft>
                <a:spcPct val="0"/>
              </a:spcAft>
            </a:pPr>
            <a:r>
              <a:rPr lang="es-ES" sz="1600" dirty="0">
                <a:solidFill>
                  <a:srgbClr val="FFFFFF"/>
                </a:solidFill>
                <a:ea typeface="ＭＳ Ｐゴシック" pitchFamily="34" charset="-128"/>
              </a:rPr>
              <a:t>El curso corresponde a la Escuela de Tecnología que tiene como objetivo.  </a:t>
            </a:r>
          </a:p>
        </p:txBody>
      </p:sp>
      <p:sp>
        <p:nvSpPr>
          <p:cNvPr id="25" name="24 Llamada rectangular"/>
          <p:cNvSpPr/>
          <p:nvPr/>
        </p:nvSpPr>
        <p:spPr>
          <a:xfrm>
            <a:off x="204222" y="4581128"/>
            <a:ext cx="2112644" cy="1155237"/>
          </a:xfrm>
          <a:prstGeom prst="wedgeRectCallout">
            <a:avLst>
              <a:gd name="adj1" fmla="val 69163"/>
              <a:gd name="adj2" fmla="val -36121"/>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anchor="ctr"/>
          <a:lstStyle/>
          <a:p>
            <a:pPr marL="134938" indent="-134938" eaLnBrk="0" fontAlgn="base" hangingPunct="0">
              <a:spcBef>
                <a:spcPct val="0"/>
              </a:spcBef>
              <a:spcAft>
                <a:spcPct val="0"/>
              </a:spcAft>
              <a:buFont typeface="Arial" panose="020B0604020202020204" pitchFamily="34" charset="0"/>
              <a:buChar char="•"/>
              <a:defRPr/>
            </a:pPr>
            <a:r>
              <a:rPr lang="es-ES" sz="1400" dirty="0">
                <a:solidFill>
                  <a:srgbClr val="000000"/>
                </a:solidFill>
                <a:ea typeface="ＭＳ Ｐゴシック" pitchFamily="34" charset="-128"/>
              </a:rPr>
              <a:t>Formar y actualizar  en las tecnologías actuales y en las tendencias de futuro.</a:t>
            </a:r>
          </a:p>
        </p:txBody>
      </p:sp>
    </p:spTree>
    <p:extLst>
      <p:ext uri="{BB962C8B-B14F-4D97-AF65-F5344CB8AC3E}">
        <p14:creationId xmlns:p14="http://schemas.microsoft.com/office/powerpoint/2010/main" val="3368041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normAutofit fontScale="55000" lnSpcReduction="20000"/>
          </a:bodyPr>
          <a:lstStyle/>
          <a:p>
            <a:r>
              <a:rPr lang="es-ES" dirty="0"/>
              <a:t>1. Introducción a </a:t>
            </a:r>
            <a:r>
              <a:rPr lang="es-ES" dirty="0" err="1"/>
              <a:t>typescript</a:t>
            </a:r>
            <a:r>
              <a:rPr lang="es-ES" dirty="0"/>
              <a:t>: Características y beneficios</a:t>
            </a:r>
          </a:p>
          <a:p>
            <a:r>
              <a:rPr lang="es-ES" dirty="0"/>
              <a:t>2. Instalación y configuración de herramientas y </a:t>
            </a:r>
            <a:r>
              <a:rPr lang="es-ES" dirty="0" err="1"/>
              <a:t>frameworks</a:t>
            </a:r>
            <a:endParaRPr lang="es-ES" dirty="0"/>
          </a:p>
          <a:p>
            <a:r>
              <a:rPr lang="es-ES" dirty="0"/>
              <a:t>3. Tipos básicos, declaración de variables</a:t>
            </a:r>
          </a:p>
          <a:p>
            <a:r>
              <a:rPr lang="es-ES" dirty="0"/>
              <a:t>4. Interfaces, Clases</a:t>
            </a:r>
          </a:p>
          <a:p>
            <a:r>
              <a:rPr lang="es-ES" dirty="0"/>
              <a:t>5. Funciones y genéricos</a:t>
            </a:r>
          </a:p>
          <a:p>
            <a:r>
              <a:rPr lang="es-ES" dirty="0"/>
              <a:t>6. </a:t>
            </a:r>
            <a:r>
              <a:rPr lang="es-ES" dirty="0" err="1"/>
              <a:t>Enums</a:t>
            </a:r>
            <a:endParaRPr lang="es-ES" dirty="0"/>
          </a:p>
          <a:p>
            <a:r>
              <a:rPr lang="es-ES" dirty="0"/>
              <a:t>7. Tipos avanzados: </a:t>
            </a:r>
            <a:r>
              <a:rPr lang="es-ES" dirty="0" err="1"/>
              <a:t>Union</a:t>
            </a:r>
            <a:r>
              <a:rPr lang="es-ES" dirty="0"/>
              <a:t> </a:t>
            </a:r>
            <a:r>
              <a:rPr lang="es-ES" dirty="0" err="1"/>
              <a:t>Types</a:t>
            </a:r>
            <a:r>
              <a:rPr lang="es-ES" dirty="0"/>
              <a:t>, </a:t>
            </a:r>
            <a:r>
              <a:rPr lang="es-ES" dirty="0" err="1"/>
              <a:t>Type</a:t>
            </a:r>
            <a:r>
              <a:rPr lang="es-ES" dirty="0"/>
              <a:t> </a:t>
            </a:r>
            <a:r>
              <a:rPr lang="es-ES" dirty="0" err="1"/>
              <a:t>Guards</a:t>
            </a:r>
            <a:r>
              <a:rPr lang="es-ES" dirty="0"/>
              <a:t> y </a:t>
            </a:r>
            <a:r>
              <a:rPr lang="es-ES" dirty="0" err="1"/>
              <a:t>Differentiating</a:t>
            </a:r>
            <a:r>
              <a:rPr lang="es-ES" dirty="0"/>
              <a:t> </a:t>
            </a:r>
            <a:r>
              <a:rPr lang="es-ES" dirty="0" err="1"/>
              <a:t>Types</a:t>
            </a:r>
            <a:endParaRPr lang="es-ES" dirty="0"/>
          </a:p>
          <a:p>
            <a:r>
              <a:rPr lang="es-ES" dirty="0"/>
              <a:t>8. Symbols</a:t>
            </a:r>
          </a:p>
          <a:p>
            <a:r>
              <a:rPr lang="es-ES" dirty="0"/>
              <a:t>9. </a:t>
            </a:r>
            <a:r>
              <a:rPr lang="es-ES" dirty="0" err="1"/>
              <a:t>Iterators</a:t>
            </a:r>
            <a:r>
              <a:rPr lang="es-ES" dirty="0"/>
              <a:t> y </a:t>
            </a:r>
            <a:r>
              <a:rPr lang="es-ES" dirty="0" err="1"/>
              <a:t>Generators</a:t>
            </a:r>
            <a:endParaRPr lang="es-ES" dirty="0"/>
          </a:p>
          <a:p>
            <a:r>
              <a:rPr lang="es-ES" dirty="0"/>
              <a:t>10. </a:t>
            </a:r>
            <a:r>
              <a:rPr lang="es-ES" dirty="0" err="1"/>
              <a:t>Namespaces</a:t>
            </a:r>
            <a:r>
              <a:rPr lang="es-ES" dirty="0"/>
              <a:t> y Modules</a:t>
            </a:r>
          </a:p>
          <a:p>
            <a:r>
              <a:rPr lang="es-ES" dirty="0"/>
              <a:t>11. </a:t>
            </a:r>
            <a:r>
              <a:rPr lang="es-ES" dirty="0" err="1"/>
              <a:t>Declaration</a:t>
            </a:r>
            <a:r>
              <a:rPr lang="es-ES" dirty="0"/>
              <a:t> </a:t>
            </a:r>
            <a:r>
              <a:rPr lang="es-ES" dirty="0" err="1"/>
              <a:t>Merging</a:t>
            </a:r>
            <a:endParaRPr lang="es-ES" dirty="0"/>
          </a:p>
          <a:p>
            <a:r>
              <a:rPr lang="es-ES" dirty="0"/>
              <a:t>12. Escribir ficheros </a:t>
            </a:r>
            <a:r>
              <a:rPr lang="es-ES"/>
              <a:t>de declaración (d.ts</a:t>
            </a:r>
            <a:r>
              <a:rPr lang="es-ES" dirty="0"/>
              <a:t>)</a:t>
            </a:r>
          </a:p>
          <a:p>
            <a:r>
              <a:rPr lang="es-ES" dirty="0"/>
              <a:t>13. JSX</a:t>
            </a:r>
          </a:p>
          <a:p>
            <a:r>
              <a:rPr lang="es-ES" dirty="0"/>
              <a:t>14. </a:t>
            </a:r>
            <a:r>
              <a:rPr lang="es-ES" dirty="0" err="1"/>
              <a:t>Decorators</a:t>
            </a:r>
            <a:endParaRPr lang="es-ES" dirty="0"/>
          </a:p>
          <a:p>
            <a:r>
              <a:rPr lang="es-ES" dirty="0"/>
              <a:t>15. </a:t>
            </a:r>
            <a:r>
              <a:rPr lang="es-ES" dirty="0" err="1"/>
              <a:t>Mixins</a:t>
            </a:r>
            <a:endParaRPr lang="es-ES" dirty="0"/>
          </a:p>
          <a:p>
            <a:r>
              <a:rPr lang="es-ES" dirty="0"/>
              <a:t>16. Triple-</a:t>
            </a:r>
            <a:r>
              <a:rPr lang="es-ES" dirty="0" err="1"/>
              <a:t>Slash</a:t>
            </a:r>
            <a:r>
              <a:rPr lang="es-ES" dirty="0"/>
              <a:t> </a:t>
            </a:r>
            <a:r>
              <a:rPr lang="es-ES" dirty="0" err="1"/>
              <a:t>Directives</a:t>
            </a:r>
            <a:endParaRPr lang="es-ES" dirty="0"/>
          </a:p>
        </p:txBody>
      </p:sp>
    </p:spTree>
    <p:extLst>
      <p:ext uri="{BB962C8B-B14F-4D97-AF65-F5344CB8AC3E}">
        <p14:creationId xmlns:p14="http://schemas.microsoft.com/office/powerpoint/2010/main" val="1564859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normAutofit fontScale="40000" lnSpcReduction="20000"/>
          </a:bodyPr>
          <a:lstStyle/>
          <a:p>
            <a:r>
              <a:rPr lang="es-ES" dirty="0"/>
              <a:t>Se trata de un </a:t>
            </a:r>
            <a:r>
              <a:rPr lang="es-ES" dirty="0" err="1"/>
              <a:t>superconjunto</a:t>
            </a:r>
            <a:r>
              <a:rPr lang="es-ES" dirty="0"/>
              <a:t> de JavaScript</a:t>
            </a:r>
          </a:p>
          <a:p>
            <a:r>
              <a:rPr lang="es-ES" dirty="0"/>
              <a:t>Cada programa TypeScript tiene su correspondiente en JavaScript y viceversa</a:t>
            </a:r>
          </a:p>
          <a:p>
            <a:r>
              <a:rPr lang="es-ES" dirty="0"/>
              <a:t>Opcionalmente, puede proporcionar un mapeado de las fuentes que permita su depuración</a:t>
            </a:r>
          </a:p>
          <a:p>
            <a:r>
              <a:rPr lang="es-ES" dirty="0"/>
              <a:t>Incluye ya propuestas dadas para </a:t>
            </a:r>
            <a:r>
              <a:rPr lang="es-ES" dirty="0" err="1"/>
              <a:t>ECMAScript</a:t>
            </a:r>
            <a:r>
              <a:rPr lang="es-ES" dirty="0"/>
              <a:t> en su versión 6 –la última aprobada es la 5.1-, como son las clases y los módulos –véase más abajo-</a:t>
            </a:r>
          </a:p>
          <a:p>
            <a:r>
              <a:rPr lang="es-ES" dirty="0"/>
              <a:t>Incluye ya la inferencia de tipo en la declaración de variables y funciones. Se trataría de una de las columnas vertebrales del nuevo lenguaje –nótese su propio nombre-</a:t>
            </a:r>
          </a:p>
          <a:p>
            <a:r>
              <a:rPr lang="es-ES" dirty="0"/>
              <a:t>Define declaraciones ambiente que son visibles en el ámbito del archivo TS, pero no se propagan en el archivo JS correspondiente, para así poder asimilarse a declaraciones explícitas en navegadores o en librerías específicas, como por ejemplo JQuery</a:t>
            </a:r>
          </a:p>
          <a:p>
            <a:r>
              <a:rPr lang="es-ES" dirty="0"/>
              <a:t>El lenguaje en sí es débilmente </a:t>
            </a:r>
            <a:r>
              <a:rPr lang="es-ES" dirty="0" err="1"/>
              <a:t>tipado</a:t>
            </a:r>
            <a:r>
              <a:rPr lang="es-ES" dirty="0"/>
              <a:t> –tipificado, si se prefiere- y se permiten declaraciones en tiempo de ejecución, de modo que no se atiene a una rigidez de declaraciones tales como en C# o Java</a:t>
            </a:r>
          </a:p>
          <a:p>
            <a:r>
              <a:rPr lang="es-ES" dirty="0"/>
              <a:t>Un módulo es un objeto totalmente anónimo, todo lo que se encuentre dentro de él estará oculto al mundo exterior, a menos que se haga visible de manera explícita. Dentro se pueden definir variables, funciones, objetos, clases e interfaces. En el correspondiente archivo JS se traducirán en componentes de un objeto encapsulado</a:t>
            </a:r>
          </a:p>
          <a:p>
            <a:r>
              <a:rPr lang="es-ES" dirty="0"/>
              <a:t>Una interfaz es un conjunto de declaraciones de tipo, sin implementaciones de contenido; por ejemplo declaraciones de simplemente el tipo de variables y funciones –pero sólo eso, el tipo-. Son de validez exclusiva en tiempo de compilación y su utilidad principal estriba en la documentación y validación del </a:t>
            </a:r>
            <a:r>
              <a:rPr lang="es-ES" dirty="0" err="1"/>
              <a:t>tipado</a:t>
            </a:r>
            <a:r>
              <a:rPr lang="es-ES" dirty="0"/>
              <a:t> –o tipificación- correcto(a) de las declaraciones de variables, funciones, …</a:t>
            </a:r>
          </a:p>
          <a:p>
            <a:r>
              <a:rPr lang="es-ES" dirty="0"/>
              <a:t>El soporte de clases abarca bastante de lo que cabría esperar –dentro de su simplicidad, que no es momento de tratar-, herencia, accesibilidad pública y privada y sobrecarga, básicamente</a:t>
            </a:r>
          </a:p>
        </p:txBody>
      </p:sp>
    </p:spTree>
    <p:extLst>
      <p:ext uri="{BB962C8B-B14F-4D97-AF65-F5344CB8AC3E}">
        <p14:creationId xmlns:p14="http://schemas.microsoft.com/office/powerpoint/2010/main" val="850834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endParaRPr lang="es-ES"/>
          </a:p>
        </p:txBody>
      </p:sp>
      <p:sp>
        <p:nvSpPr>
          <p:cNvPr id="5" name="4 Marcador de contenido"/>
          <p:cNvSpPr>
            <a:spLocks noGrp="1"/>
          </p:cNvSpPr>
          <p:nvPr>
            <p:ph idx="1"/>
          </p:nvPr>
        </p:nvSpPr>
        <p:spPr/>
        <p:txBody>
          <a:bodyPr>
            <a:normAutofit fontScale="62500" lnSpcReduction="20000"/>
          </a:bodyPr>
          <a:lstStyle/>
          <a:p>
            <a:r>
              <a:rPr lang="es-ES" dirty="0"/>
              <a:t>Módulos</a:t>
            </a:r>
          </a:p>
          <a:p>
            <a:endParaRPr lang="es-ES" dirty="0"/>
          </a:p>
          <a:p>
            <a:r>
              <a:rPr lang="es-ES" dirty="0"/>
              <a:t>Los módulos en </a:t>
            </a:r>
            <a:r>
              <a:rPr lang="es-ES" dirty="0" err="1"/>
              <a:t>TypeScript</a:t>
            </a:r>
            <a:r>
              <a:rPr lang="es-ES" dirty="0"/>
              <a:t> son el equivalente a los espacios de nombres en .NET Framework. Es una excelente manera de organizar su código y para encapsular reglas y procesos de negocios, lo que no sería posible sin esta funcionalidad (JavaScript no cuenta con una manera integrada para ofrecer esta función). El patrón de módulo o los espacios de nombres dinámicos, como en </a:t>
            </a:r>
            <a:r>
              <a:rPr lang="es-ES" dirty="0" err="1"/>
              <a:t>JQuery</a:t>
            </a:r>
            <a:r>
              <a:rPr lang="es-ES" dirty="0"/>
              <a:t>, es el patrón más común para espacios de nombres en JavaScript. Los módulos de </a:t>
            </a:r>
            <a:r>
              <a:rPr lang="es-ES" dirty="0" err="1"/>
              <a:t>TypeScript</a:t>
            </a:r>
            <a:r>
              <a:rPr lang="es-ES" dirty="0"/>
              <a:t> simplifican la sintaxis y producen el mismo efecto. En el ejemplo de Auto, puede recopilar el código en un módulo y exponer solo la clase </a:t>
            </a:r>
            <a:r>
              <a:rPr lang="es-ES" dirty="0" err="1"/>
              <a:t>Motorcycle</a:t>
            </a:r>
            <a:r>
              <a:rPr lang="es-ES" dirty="0"/>
              <a:t>, como se muestra en la figura 7.</a:t>
            </a:r>
          </a:p>
          <a:p>
            <a:endParaRPr lang="es-ES" dirty="0"/>
          </a:p>
          <a:p>
            <a:r>
              <a:rPr lang="es-ES" dirty="0"/>
              <a:t>El módulo de ejemplo encapsula la clase base y se expone la clase </a:t>
            </a:r>
            <a:r>
              <a:rPr lang="es-ES" dirty="0" err="1"/>
              <a:t>Motorcycle</a:t>
            </a:r>
            <a:r>
              <a:rPr lang="es-ES" dirty="0"/>
              <a:t> al anteponer la palabra clave exportada. Esto permite que se cree una instancia de </a:t>
            </a:r>
            <a:r>
              <a:rPr lang="es-ES" dirty="0" err="1"/>
              <a:t>Motorcycle</a:t>
            </a:r>
            <a:r>
              <a:rPr lang="es-ES" dirty="0"/>
              <a:t> y que se usen todos sus métodos, pero la clase Auto base permanece oculta.</a:t>
            </a:r>
          </a:p>
        </p:txBody>
      </p:sp>
    </p:spTree>
    <p:extLst>
      <p:ext uri="{BB962C8B-B14F-4D97-AF65-F5344CB8AC3E}">
        <p14:creationId xmlns:p14="http://schemas.microsoft.com/office/powerpoint/2010/main" val="1356546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Tipos, variables y expresiones</a:t>
            </a:r>
          </a:p>
        </p:txBody>
      </p:sp>
      <p:sp>
        <p:nvSpPr>
          <p:cNvPr id="5" name="4 Marcador de texto"/>
          <p:cNvSpPr>
            <a:spLocks noGrp="1"/>
          </p:cNvSpPr>
          <p:nvPr>
            <p:ph type="body" idx="1"/>
          </p:nvPr>
        </p:nvSpPr>
        <p:spPr/>
        <p:txBody>
          <a:bodyPr/>
          <a:lstStyle/>
          <a:p>
            <a:endParaRPr lang="es-ES"/>
          </a:p>
        </p:txBody>
      </p:sp>
    </p:spTree>
    <p:extLst>
      <p:ext uri="{BB962C8B-B14F-4D97-AF65-F5344CB8AC3E}">
        <p14:creationId xmlns:p14="http://schemas.microsoft.com/office/powerpoint/2010/main" val="2169385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Sintaxis</a:t>
            </a:r>
          </a:p>
        </p:txBody>
      </p:sp>
      <p:sp>
        <p:nvSpPr>
          <p:cNvPr id="3" name="2 Marcador de contenido"/>
          <p:cNvSpPr>
            <a:spLocks noGrp="1"/>
          </p:cNvSpPr>
          <p:nvPr>
            <p:ph idx="1"/>
          </p:nvPr>
        </p:nvSpPr>
        <p:spPr/>
        <p:txBody>
          <a:bodyPr>
            <a:normAutofit fontScale="77500" lnSpcReduction="20000"/>
          </a:bodyPr>
          <a:lstStyle/>
          <a:p>
            <a:r>
              <a:rPr lang="es-ES" dirty="0"/>
              <a:t>Sensible a mayúsculas y minúsculas.</a:t>
            </a:r>
          </a:p>
          <a:p>
            <a:r>
              <a:rPr lang="es-ES" dirty="0"/>
              <a:t>Sentencias separadas por punto </a:t>
            </a:r>
            <a:r>
              <a:rPr lang="es-ES"/>
              <a:t>y coma (;), </a:t>
            </a:r>
            <a:r>
              <a:rPr lang="es-ES" dirty="0"/>
              <a:t>aunque opcional en algunas ocasiones es recomendable utilizarlo siempre.</a:t>
            </a:r>
          </a:p>
          <a:p>
            <a:r>
              <a:rPr lang="es-ES" dirty="0"/>
              <a:t>Formato libre en las sentencias, una sentencia puede utilizar varias líneas y una línea puede incluir varias sentencias.</a:t>
            </a:r>
          </a:p>
          <a:p>
            <a:r>
              <a:rPr lang="es-ES" dirty="0"/>
              <a:t>Los espacios en blanco se compactan a uno solo.</a:t>
            </a:r>
          </a:p>
          <a:p>
            <a:r>
              <a:rPr lang="es-ES" dirty="0"/>
              <a:t>Bloques marcados por llaves: { &lt;sentencias&gt; }</a:t>
            </a:r>
          </a:p>
          <a:p>
            <a:r>
              <a:rPr lang="es-ES" dirty="0"/>
              <a:t>Comentarios:</a:t>
            </a:r>
          </a:p>
          <a:p>
            <a:pPr lvl="1"/>
            <a:r>
              <a:rPr lang="es-ES" dirty="0"/>
              <a:t>// hasta el final de la línea</a:t>
            </a:r>
          </a:p>
          <a:p>
            <a:pPr lvl="1"/>
            <a:r>
              <a:rPr lang="es-ES" dirty="0"/>
              <a:t>/* … */ una o varias líneas</a:t>
            </a:r>
          </a:p>
          <a:p>
            <a:endParaRPr lang="es-ES" dirty="0"/>
          </a:p>
        </p:txBody>
      </p:sp>
    </p:spTree>
    <p:extLst>
      <p:ext uri="{BB962C8B-B14F-4D97-AF65-F5344CB8AC3E}">
        <p14:creationId xmlns:p14="http://schemas.microsoft.com/office/powerpoint/2010/main" val="1756033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Separadores</a:t>
            </a:r>
          </a:p>
        </p:txBody>
      </p:sp>
      <p:graphicFrame>
        <p:nvGraphicFramePr>
          <p:cNvPr id="4" name="3 Marcador de contenido"/>
          <p:cNvGraphicFramePr>
            <a:graphicFrameLocks noGrp="1"/>
          </p:cNvGraphicFramePr>
          <p:nvPr>
            <p:ph idx="1"/>
            <p:extLst/>
          </p:nvPr>
        </p:nvGraphicFramePr>
        <p:xfrm>
          <a:off x="457200" y="1600200"/>
          <a:ext cx="8229600" cy="4267200"/>
        </p:xfrm>
        <a:graphic>
          <a:graphicData uri="http://schemas.openxmlformats.org/drawingml/2006/table">
            <a:tbl>
              <a:tblPr firstRow="1" bandRow="1">
                <a:tableStyleId>{2D5ABB26-0587-4C30-8999-92F81FD0307C}</a:tableStyleId>
              </a:tblPr>
              <a:tblGrid>
                <a:gridCol w="730424">
                  <a:extLst>
                    <a:ext uri="{9D8B030D-6E8A-4147-A177-3AD203B41FA5}">
                      <a16:colId xmlns:a16="http://schemas.microsoft.com/office/drawing/2014/main" val="20000"/>
                    </a:ext>
                  </a:extLst>
                </a:gridCol>
                <a:gridCol w="7499176">
                  <a:extLst>
                    <a:ext uri="{9D8B030D-6E8A-4147-A177-3AD203B41FA5}">
                      <a16:colId xmlns:a16="http://schemas.microsoft.com/office/drawing/2014/main" val="20001"/>
                    </a:ext>
                  </a:extLst>
                </a:gridCol>
              </a:tblGrid>
              <a:tr h="370840">
                <a:tc>
                  <a:txBody>
                    <a:bodyPr/>
                    <a:lstStyle/>
                    <a:p>
                      <a:pPr algn="just">
                        <a:spcAft>
                          <a:spcPts val="0"/>
                        </a:spcAft>
                      </a:pPr>
                      <a:r>
                        <a:rPr lang="es-ES" sz="2800" dirty="0">
                          <a:effectLst/>
                        </a:rPr>
                        <a:t>( )</a:t>
                      </a:r>
                      <a:endParaRPr lang="es-ES" sz="2800" dirty="0">
                        <a:effectLst/>
                        <a:latin typeface="Arial"/>
                        <a:ea typeface="Times New Roman"/>
                        <a:cs typeface="Times New Roman"/>
                      </a:endParaRPr>
                    </a:p>
                  </a:txBody>
                  <a:tcPr marL="68580" marR="68580" marT="0" marB="0"/>
                </a:tc>
                <a:tc>
                  <a:txBody>
                    <a:bodyPr/>
                    <a:lstStyle/>
                    <a:p>
                      <a:pPr algn="just">
                        <a:spcAft>
                          <a:spcPts val="0"/>
                        </a:spcAft>
                      </a:pPr>
                      <a:r>
                        <a:rPr lang="es-ES" sz="2800">
                          <a:effectLst/>
                        </a:rPr>
                        <a:t>para contener listas de parámetros en los métodos o funciones, expresiones de control de flujo y establecer precedencias en la expresiones.</a:t>
                      </a:r>
                      <a:endParaRPr lang="es-ES" sz="2800">
                        <a:effectLst/>
                        <a:latin typeface="Arial"/>
                        <a:ea typeface="Times New Roman"/>
                        <a:cs typeface="Times New Roman"/>
                      </a:endParaRPr>
                    </a:p>
                  </a:txBody>
                  <a:tcPr marL="68580" marR="68580" marT="0" marB="0"/>
                </a:tc>
                <a:extLst>
                  <a:ext uri="{0D108BD9-81ED-4DB2-BD59-A6C34878D82A}">
                    <a16:rowId xmlns:a16="http://schemas.microsoft.com/office/drawing/2014/main" val="10000"/>
                  </a:ext>
                </a:extLst>
              </a:tr>
              <a:tr h="370840">
                <a:tc>
                  <a:txBody>
                    <a:bodyPr/>
                    <a:lstStyle/>
                    <a:p>
                      <a:pPr algn="just">
                        <a:spcAft>
                          <a:spcPts val="0"/>
                        </a:spcAft>
                      </a:pPr>
                      <a:r>
                        <a:rPr lang="es-ES" sz="2800">
                          <a:effectLst/>
                        </a:rPr>
                        <a:t>{ }</a:t>
                      </a:r>
                      <a:endParaRPr lang="es-ES" sz="2800">
                        <a:effectLst/>
                        <a:latin typeface="Arial"/>
                        <a:ea typeface="Times New Roman"/>
                        <a:cs typeface="Times New Roman"/>
                      </a:endParaRPr>
                    </a:p>
                  </a:txBody>
                  <a:tcPr marL="68580" marR="68580" marT="0" marB="0"/>
                </a:tc>
                <a:tc>
                  <a:txBody>
                    <a:bodyPr/>
                    <a:lstStyle/>
                    <a:p>
                      <a:pPr algn="just">
                        <a:spcAft>
                          <a:spcPts val="0"/>
                        </a:spcAft>
                      </a:pPr>
                      <a:r>
                        <a:rPr lang="es-ES" sz="2800" dirty="0">
                          <a:effectLst/>
                        </a:rPr>
                        <a:t>para definir bloques de código e inicializar objetos.</a:t>
                      </a:r>
                      <a:endParaRPr lang="es-ES" sz="28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algn="just">
                        <a:spcAft>
                          <a:spcPts val="0"/>
                        </a:spcAft>
                      </a:pPr>
                      <a:r>
                        <a:rPr lang="es-ES" sz="2800">
                          <a:effectLst/>
                        </a:rPr>
                        <a:t>[ ]</a:t>
                      </a:r>
                      <a:endParaRPr lang="es-ES" sz="2800">
                        <a:effectLst/>
                        <a:latin typeface="Arial"/>
                        <a:ea typeface="Times New Roman"/>
                        <a:cs typeface="Times New Roman"/>
                      </a:endParaRPr>
                    </a:p>
                  </a:txBody>
                  <a:tcPr marL="68580" marR="68580" marT="0" marB="0"/>
                </a:tc>
                <a:tc>
                  <a:txBody>
                    <a:bodyPr/>
                    <a:lstStyle/>
                    <a:p>
                      <a:pPr algn="just">
                        <a:spcAft>
                          <a:spcPts val="0"/>
                        </a:spcAft>
                      </a:pPr>
                      <a:r>
                        <a:rPr lang="es-ES" sz="2800" dirty="0">
                          <a:effectLst/>
                        </a:rPr>
                        <a:t>para declarar y referencias tablas.</a:t>
                      </a:r>
                      <a:endParaRPr lang="es-ES" sz="28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algn="just">
                        <a:spcAft>
                          <a:spcPts val="0"/>
                        </a:spcAft>
                      </a:pPr>
                      <a:r>
                        <a:rPr lang="es-ES" sz="2800">
                          <a:effectLst/>
                        </a:rPr>
                        <a:t>;</a:t>
                      </a:r>
                      <a:endParaRPr lang="es-ES" sz="2800">
                        <a:effectLst/>
                        <a:latin typeface="Arial"/>
                        <a:ea typeface="Times New Roman"/>
                        <a:cs typeface="Times New Roman"/>
                      </a:endParaRPr>
                    </a:p>
                  </a:txBody>
                  <a:tcPr marL="68580" marR="68580" marT="0" marB="0"/>
                </a:tc>
                <a:tc>
                  <a:txBody>
                    <a:bodyPr/>
                    <a:lstStyle/>
                    <a:p>
                      <a:pPr algn="just">
                        <a:spcAft>
                          <a:spcPts val="0"/>
                        </a:spcAft>
                      </a:pPr>
                      <a:r>
                        <a:rPr lang="es-ES" sz="2800" dirty="0">
                          <a:effectLst/>
                        </a:rPr>
                        <a:t>separar instrucciones.</a:t>
                      </a:r>
                      <a:endParaRPr lang="es-ES" sz="28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3"/>
                  </a:ext>
                </a:extLst>
              </a:tr>
              <a:tr h="370840">
                <a:tc>
                  <a:txBody>
                    <a:bodyPr/>
                    <a:lstStyle/>
                    <a:p>
                      <a:pPr algn="just">
                        <a:spcAft>
                          <a:spcPts val="0"/>
                        </a:spcAft>
                      </a:pPr>
                      <a:r>
                        <a:rPr lang="es-ES" sz="2800">
                          <a:effectLst/>
                        </a:rPr>
                        <a:t>,</a:t>
                      </a:r>
                      <a:endParaRPr lang="es-ES" sz="2800">
                        <a:effectLst/>
                        <a:latin typeface="Arial"/>
                        <a:ea typeface="Times New Roman"/>
                        <a:cs typeface="Times New Roman"/>
                      </a:endParaRPr>
                    </a:p>
                  </a:txBody>
                  <a:tcPr marL="68580" marR="68580" marT="0" marB="0"/>
                </a:tc>
                <a:tc>
                  <a:txBody>
                    <a:bodyPr/>
                    <a:lstStyle/>
                    <a:p>
                      <a:pPr algn="just">
                        <a:spcAft>
                          <a:spcPts val="0"/>
                        </a:spcAft>
                      </a:pPr>
                      <a:r>
                        <a:rPr lang="es-ES" sz="2800" dirty="0">
                          <a:effectLst/>
                        </a:rPr>
                        <a:t>separar identificadores en su declaración y concatenar sentencias dentro del </a:t>
                      </a:r>
                      <a:r>
                        <a:rPr lang="es-ES" sz="2800" dirty="0" err="1">
                          <a:effectLst/>
                        </a:rPr>
                        <a:t>for</a:t>
                      </a:r>
                      <a:r>
                        <a:rPr lang="es-ES" sz="2800" dirty="0">
                          <a:effectLst/>
                        </a:rPr>
                        <a:t>.</a:t>
                      </a:r>
                      <a:endParaRPr lang="es-ES" sz="28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4"/>
                  </a:ext>
                </a:extLst>
              </a:tr>
              <a:tr h="370840">
                <a:tc>
                  <a:txBody>
                    <a:bodyPr/>
                    <a:lstStyle/>
                    <a:p>
                      <a:pPr algn="just">
                        <a:spcAft>
                          <a:spcPts val="0"/>
                        </a:spcAft>
                      </a:pPr>
                      <a:r>
                        <a:rPr lang="es-ES" sz="2800">
                          <a:effectLst/>
                        </a:rPr>
                        <a:t>.</a:t>
                      </a:r>
                      <a:endParaRPr lang="es-ES" sz="2800">
                        <a:effectLst/>
                        <a:latin typeface="Arial"/>
                        <a:ea typeface="Times New Roman"/>
                        <a:cs typeface="Times New Roman"/>
                      </a:endParaRPr>
                    </a:p>
                  </a:txBody>
                  <a:tcPr marL="68580" marR="68580" marT="0" marB="0"/>
                </a:tc>
                <a:tc>
                  <a:txBody>
                    <a:bodyPr/>
                    <a:lstStyle/>
                    <a:p>
                      <a:pPr algn="just">
                        <a:spcAft>
                          <a:spcPts val="0"/>
                        </a:spcAft>
                      </a:pPr>
                      <a:r>
                        <a:rPr lang="es-ES" sz="2800" dirty="0">
                          <a:effectLst/>
                        </a:rPr>
                        <a:t>separador decimal y para hacer referencia a los atributos y métodos.</a:t>
                      </a:r>
                      <a:endParaRPr lang="es-ES" sz="28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33335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Identificadores</a:t>
            </a:r>
          </a:p>
        </p:txBody>
      </p:sp>
      <p:sp>
        <p:nvSpPr>
          <p:cNvPr id="3" name="2 Marcador de contenido"/>
          <p:cNvSpPr>
            <a:spLocks noGrp="1"/>
          </p:cNvSpPr>
          <p:nvPr>
            <p:ph idx="1"/>
          </p:nvPr>
        </p:nvSpPr>
        <p:spPr/>
        <p:txBody>
          <a:bodyPr>
            <a:normAutofit fontScale="62500" lnSpcReduction="20000"/>
          </a:bodyPr>
          <a:lstStyle/>
          <a:p>
            <a:r>
              <a:rPr lang="es-ES" dirty="0"/>
              <a:t>Compuestos por letras, números, _, $.</a:t>
            </a:r>
          </a:p>
          <a:p>
            <a:r>
              <a:rPr lang="es-ES" dirty="0"/>
              <a:t>Usa el juego de caracteres Unicode.</a:t>
            </a:r>
          </a:p>
          <a:p>
            <a:r>
              <a:rPr lang="es-ES" dirty="0"/>
              <a:t>Sin límite en el número de caracteres.</a:t>
            </a:r>
          </a:p>
          <a:p>
            <a:r>
              <a:rPr lang="es-ES" dirty="0"/>
              <a:t>NO pueden comenzar con números.</a:t>
            </a:r>
          </a:p>
          <a:p>
            <a:r>
              <a:rPr lang="es-ES" dirty="0"/>
              <a:t>NO debe tener el mismo nombre que otro elemento del mismo ámbito.</a:t>
            </a:r>
          </a:p>
          <a:p>
            <a:r>
              <a:rPr lang="es-ES" dirty="0"/>
              <a:t>NO pueden ser palabras reservadas ni el nombre de un valor </a:t>
            </a:r>
            <a:r>
              <a:rPr lang="es-ES"/>
              <a:t>con nombre (true </a:t>
            </a:r>
            <a:r>
              <a:rPr lang="es-ES" dirty="0"/>
              <a:t>/ false / </a:t>
            </a:r>
            <a:r>
              <a:rPr lang="es-ES" dirty="0" err="1"/>
              <a:t>null</a:t>
            </a:r>
            <a:r>
              <a:rPr lang="es-ES" dirty="0"/>
              <a:t> / </a:t>
            </a:r>
            <a:r>
              <a:rPr lang="es-ES" dirty="0" err="1"/>
              <a:t>undefined</a:t>
            </a:r>
            <a:r>
              <a:rPr lang="es-ES" dirty="0"/>
              <a:t>).</a:t>
            </a:r>
          </a:p>
          <a:p>
            <a:r>
              <a:rPr lang="es-ES" dirty="0"/>
              <a:t>Palabras reservadas:</a:t>
            </a:r>
          </a:p>
          <a:p>
            <a:pPr lvl="1"/>
            <a:r>
              <a:rPr lang="es-ES" dirty="0"/>
              <a:t>break, case, catch, </a:t>
            </a:r>
            <a:r>
              <a:rPr lang="es-ES" dirty="0" err="1"/>
              <a:t>continue</a:t>
            </a:r>
            <a:r>
              <a:rPr lang="es-ES" dirty="0"/>
              <a:t>, </a:t>
            </a:r>
            <a:r>
              <a:rPr lang="es-ES" dirty="0" err="1"/>
              <a:t>debugger</a:t>
            </a:r>
            <a:r>
              <a:rPr lang="es-ES" dirty="0"/>
              <a:t>, default, </a:t>
            </a:r>
            <a:r>
              <a:rPr lang="es-ES" dirty="0" err="1"/>
              <a:t>delete</a:t>
            </a:r>
            <a:r>
              <a:rPr lang="es-ES" dirty="0"/>
              <a:t>, do, </a:t>
            </a:r>
            <a:r>
              <a:rPr lang="es-ES" dirty="0" err="1"/>
              <a:t>else</a:t>
            </a:r>
            <a:r>
              <a:rPr lang="es-ES" dirty="0"/>
              <a:t>, </a:t>
            </a:r>
            <a:r>
              <a:rPr lang="es-ES" dirty="0" err="1"/>
              <a:t>finally</a:t>
            </a:r>
            <a:r>
              <a:rPr lang="es-ES" dirty="0"/>
              <a:t>, </a:t>
            </a:r>
            <a:r>
              <a:rPr lang="es-ES" dirty="0" err="1"/>
              <a:t>for</a:t>
            </a:r>
            <a:r>
              <a:rPr lang="es-ES" dirty="0"/>
              <a:t>, </a:t>
            </a:r>
            <a:r>
              <a:rPr lang="es-ES" dirty="0" err="1"/>
              <a:t>function</a:t>
            </a:r>
            <a:r>
              <a:rPr lang="es-ES" dirty="0"/>
              <a:t>, </a:t>
            </a:r>
            <a:r>
              <a:rPr lang="es-ES" dirty="0" err="1"/>
              <a:t>if</a:t>
            </a:r>
            <a:r>
              <a:rPr lang="es-ES" dirty="0"/>
              <a:t>, in, </a:t>
            </a:r>
            <a:r>
              <a:rPr lang="es-ES" dirty="0" err="1"/>
              <a:t>instanceof</a:t>
            </a:r>
            <a:r>
              <a:rPr lang="es-ES" dirty="0"/>
              <a:t>, new, </a:t>
            </a:r>
            <a:r>
              <a:rPr lang="es-ES" dirty="0" err="1"/>
              <a:t>return</a:t>
            </a:r>
            <a:r>
              <a:rPr lang="es-ES" dirty="0"/>
              <a:t>, </a:t>
            </a:r>
            <a:r>
              <a:rPr lang="es-ES" dirty="0" err="1"/>
              <a:t>switch</a:t>
            </a:r>
            <a:r>
              <a:rPr lang="es-ES" dirty="0"/>
              <a:t>, </a:t>
            </a:r>
            <a:r>
              <a:rPr lang="es-ES" dirty="0" err="1"/>
              <a:t>this</a:t>
            </a:r>
            <a:r>
              <a:rPr lang="es-ES" dirty="0"/>
              <a:t>, </a:t>
            </a:r>
            <a:r>
              <a:rPr lang="es-ES" dirty="0" err="1"/>
              <a:t>throw</a:t>
            </a:r>
            <a:r>
              <a:rPr lang="es-ES" dirty="0"/>
              <a:t>, try, </a:t>
            </a:r>
            <a:r>
              <a:rPr lang="es-ES" dirty="0" err="1"/>
              <a:t>typeof</a:t>
            </a:r>
            <a:r>
              <a:rPr lang="es-ES" dirty="0"/>
              <a:t>, </a:t>
            </a:r>
            <a:r>
              <a:rPr lang="es-ES" dirty="0" err="1"/>
              <a:t>var</a:t>
            </a:r>
            <a:r>
              <a:rPr lang="es-ES" dirty="0"/>
              <a:t>, </a:t>
            </a:r>
            <a:r>
              <a:rPr lang="es-ES" dirty="0" err="1"/>
              <a:t>void</a:t>
            </a:r>
            <a:r>
              <a:rPr lang="es-ES" dirty="0"/>
              <a:t>, </a:t>
            </a:r>
            <a:r>
              <a:rPr lang="es-ES" dirty="0" err="1"/>
              <a:t>while</a:t>
            </a:r>
            <a:r>
              <a:rPr lang="es-ES" dirty="0"/>
              <a:t>, </a:t>
            </a:r>
            <a:r>
              <a:rPr lang="es-ES" dirty="0" err="1"/>
              <a:t>with</a:t>
            </a:r>
            <a:endParaRPr lang="es-ES" dirty="0"/>
          </a:p>
          <a:p>
            <a:r>
              <a:rPr lang="es-ES" dirty="0"/>
              <a:t>Palabras reservadas para uso futuro:</a:t>
            </a:r>
          </a:p>
          <a:p>
            <a:pPr lvl="1"/>
            <a:r>
              <a:rPr lang="en-US" i="1" dirty="0"/>
              <a:t>class, </a:t>
            </a:r>
            <a:r>
              <a:rPr lang="en-US" i="1" dirty="0" err="1"/>
              <a:t>const</a:t>
            </a:r>
            <a:r>
              <a:rPr lang="en-US" dirty="0"/>
              <a:t>, </a:t>
            </a:r>
            <a:r>
              <a:rPr lang="en-US" dirty="0" err="1"/>
              <a:t>enum</a:t>
            </a:r>
            <a:r>
              <a:rPr lang="en-US" dirty="0"/>
              <a:t>, </a:t>
            </a:r>
            <a:r>
              <a:rPr lang="en-US" i="1" dirty="0"/>
              <a:t>export</a:t>
            </a:r>
            <a:r>
              <a:rPr lang="en-US" dirty="0"/>
              <a:t>, </a:t>
            </a:r>
            <a:r>
              <a:rPr lang="en-US" i="1" dirty="0"/>
              <a:t>extends, import, super</a:t>
            </a:r>
            <a:r>
              <a:rPr lang="en-US" dirty="0"/>
              <a:t>, implements, interface, </a:t>
            </a:r>
            <a:r>
              <a:rPr lang="en-US" i="1" dirty="0"/>
              <a:t>let</a:t>
            </a:r>
            <a:r>
              <a:rPr lang="en-US" dirty="0"/>
              <a:t>, package, private, protected, public, </a:t>
            </a:r>
            <a:r>
              <a:rPr lang="en-US" i="1" dirty="0"/>
              <a:t>static</a:t>
            </a:r>
            <a:r>
              <a:rPr lang="en-US" dirty="0"/>
              <a:t>, yield</a:t>
            </a:r>
            <a:endParaRPr lang="es-ES" dirty="0"/>
          </a:p>
          <a:p>
            <a:endParaRPr lang="es-ES" dirty="0"/>
          </a:p>
        </p:txBody>
      </p:sp>
    </p:spTree>
    <p:extLst>
      <p:ext uri="{BB962C8B-B14F-4D97-AF65-F5344CB8AC3E}">
        <p14:creationId xmlns:p14="http://schemas.microsoft.com/office/powerpoint/2010/main" val="913969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Tipos de datos</a:t>
            </a:r>
          </a:p>
        </p:txBody>
      </p:sp>
      <p:sp>
        <p:nvSpPr>
          <p:cNvPr id="3" name="2 Marcador de contenido"/>
          <p:cNvSpPr>
            <a:spLocks noGrp="1"/>
          </p:cNvSpPr>
          <p:nvPr>
            <p:ph idx="1"/>
          </p:nvPr>
        </p:nvSpPr>
        <p:spPr/>
        <p:txBody>
          <a:bodyPr>
            <a:normAutofit fontScale="85000" lnSpcReduction="20000"/>
          </a:bodyPr>
          <a:lstStyle/>
          <a:p>
            <a:r>
              <a:rPr lang="es-ES" dirty="0"/>
              <a:t>JavaScript divide los distintos tipos de datos en dos grupos: </a:t>
            </a:r>
          </a:p>
          <a:p>
            <a:pPr lvl="1"/>
            <a:r>
              <a:rPr lang="es-ES" dirty="0"/>
              <a:t>Tipos del lenguaje: </a:t>
            </a:r>
          </a:p>
          <a:p>
            <a:pPr lvl="2"/>
            <a:r>
              <a:rPr lang="es-ES" dirty="0"/>
              <a:t>Tipos primitivos: </a:t>
            </a:r>
            <a:r>
              <a:rPr lang="en-US" dirty="0"/>
              <a:t>undefined, null, </a:t>
            </a:r>
            <a:r>
              <a:rPr lang="en-US" dirty="0" err="1"/>
              <a:t>boolean</a:t>
            </a:r>
            <a:r>
              <a:rPr lang="en-US" dirty="0"/>
              <a:t>, string, number</a:t>
            </a:r>
            <a:endParaRPr lang="es-ES" dirty="0"/>
          </a:p>
          <a:p>
            <a:pPr lvl="2"/>
            <a:r>
              <a:rPr lang="es-ES" dirty="0"/>
              <a:t>Tipos de referencia: </a:t>
            </a:r>
            <a:r>
              <a:rPr lang="en-US" dirty="0"/>
              <a:t>Undefined, Null, Boolean, String, Number, Object</a:t>
            </a:r>
            <a:r>
              <a:rPr lang="es-ES" dirty="0"/>
              <a:t>.</a:t>
            </a:r>
          </a:p>
          <a:p>
            <a:pPr lvl="1"/>
            <a:r>
              <a:rPr lang="es-ES" dirty="0"/>
              <a:t>Tipos de especificación (meta-valores): Reference, </a:t>
            </a:r>
            <a:r>
              <a:rPr lang="es-ES" dirty="0" err="1"/>
              <a:t>List</a:t>
            </a:r>
            <a:r>
              <a:rPr lang="es-ES" dirty="0"/>
              <a:t>, </a:t>
            </a:r>
            <a:r>
              <a:rPr lang="es-ES" dirty="0" err="1"/>
              <a:t>Completion</a:t>
            </a:r>
            <a:r>
              <a:rPr lang="es-ES" dirty="0"/>
              <a:t>, </a:t>
            </a:r>
            <a:r>
              <a:rPr lang="es-ES" dirty="0" err="1"/>
              <a:t>Property</a:t>
            </a:r>
            <a:r>
              <a:rPr lang="es-ES" dirty="0"/>
              <a:t> Descriptor, </a:t>
            </a:r>
            <a:r>
              <a:rPr lang="es-ES" dirty="0" err="1"/>
              <a:t>Property</a:t>
            </a:r>
            <a:r>
              <a:rPr lang="es-ES" dirty="0"/>
              <a:t> </a:t>
            </a:r>
            <a:r>
              <a:rPr lang="es-ES" dirty="0" err="1"/>
              <a:t>Identifier</a:t>
            </a:r>
            <a:r>
              <a:rPr lang="es-ES" dirty="0"/>
              <a:t>, Lexical </a:t>
            </a:r>
            <a:r>
              <a:rPr lang="es-ES" dirty="0" err="1"/>
              <a:t>Environment</a:t>
            </a:r>
            <a:r>
              <a:rPr lang="es-ES" dirty="0"/>
              <a:t>, </a:t>
            </a:r>
            <a:r>
              <a:rPr lang="es-ES" dirty="0" err="1"/>
              <a:t>Environment</a:t>
            </a:r>
            <a:r>
              <a:rPr lang="es-ES" dirty="0"/>
              <a:t> Record</a:t>
            </a:r>
          </a:p>
          <a:p>
            <a:r>
              <a:rPr lang="es-ES" dirty="0"/>
              <a:t>JavaScript define algunos objetos de forma nativa, por lo que pueden ser utilizados directamente por las aplicaciones sin tener que declararlos:</a:t>
            </a:r>
          </a:p>
          <a:p>
            <a:pPr lvl="1"/>
            <a:r>
              <a:rPr lang="es-ES" dirty="0"/>
              <a:t>Global, </a:t>
            </a:r>
            <a:r>
              <a:rPr lang="es-ES" dirty="0" err="1"/>
              <a:t>Function</a:t>
            </a:r>
            <a:r>
              <a:rPr lang="es-ES" dirty="0"/>
              <a:t>, Array, </a:t>
            </a:r>
            <a:r>
              <a:rPr lang="es-ES" dirty="0" err="1"/>
              <a:t>Math</a:t>
            </a:r>
            <a:r>
              <a:rPr lang="es-ES" dirty="0"/>
              <a:t>, Date, Error, JSON y </a:t>
            </a:r>
            <a:r>
              <a:rPr lang="es-ES" dirty="0" err="1"/>
              <a:t>RegExp</a:t>
            </a:r>
            <a:endParaRPr lang="es-ES" dirty="0"/>
          </a:p>
        </p:txBody>
      </p:sp>
    </p:spTree>
    <p:extLst>
      <p:ext uri="{BB962C8B-B14F-4D97-AF65-F5344CB8AC3E}">
        <p14:creationId xmlns:p14="http://schemas.microsoft.com/office/powerpoint/2010/main" val="3864570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Tipos de datos</a:t>
            </a:r>
          </a:p>
        </p:txBody>
      </p:sp>
      <p:sp>
        <p:nvSpPr>
          <p:cNvPr id="3" name="2 Marcador de contenido"/>
          <p:cNvSpPr>
            <a:spLocks noGrp="1"/>
          </p:cNvSpPr>
          <p:nvPr>
            <p:ph idx="1"/>
          </p:nvPr>
        </p:nvSpPr>
        <p:spPr/>
        <p:txBody>
          <a:bodyPr>
            <a:normAutofit fontScale="85000" lnSpcReduction="20000"/>
          </a:bodyPr>
          <a:lstStyle/>
          <a:p>
            <a:r>
              <a:rPr lang="es-ES" dirty="0"/>
              <a:t>Tipo </a:t>
            </a:r>
            <a:r>
              <a:rPr lang="en-US" dirty="0"/>
              <a:t>Undefined</a:t>
            </a:r>
          </a:p>
          <a:p>
            <a:pPr lvl="1"/>
            <a:r>
              <a:rPr lang="es-ES" dirty="0"/>
              <a:t>Tipo con un solo valor llamado “</a:t>
            </a:r>
            <a:r>
              <a:rPr lang="es-ES" dirty="0" err="1"/>
              <a:t>undefined</a:t>
            </a:r>
            <a:r>
              <a:rPr lang="es-ES" dirty="0"/>
              <a:t>”.</a:t>
            </a:r>
          </a:p>
          <a:p>
            <a:pPr lvl="1"/>
            <a:r>
              <a:rPr lang="es-ES" dirty="0"/>
              <a:t>Valor de las variables que no han sido aun declaradas o que no se les ha asignado un valor.</a:t>
            </a:r>
          </a:p>
          <a:p>
            <a:r>
              <a:rPr lang="es-ES" dirty="0"/>
              <a:t>Tipo </a:t>
            </a:r>
            <a:r>
              <a:rPr lang="en-US" dirty="0"/>
              <a:t>Null</a:t>
            </a:r>
          </a:p>
          <a:p>
            <a:pPr lvl="1"/>
            <a:r>
              <a:rPr lang="es-ES" dirty="0"/>
              <a:t>Tipo con un solo valor llamado “</a:t>
            </a:r>
            <a:r>
              <a:rPr lang="es-ES" dirty="0" err="1"/>
              <a:t>null</a:t>
            </a:r>
            <a:r>
              <a:rPr lang="es-ES" dirty="0"/>
              <a:t>”.</a:t>
            </a:r>
          </a:p>
          <a:p>
            <a:r>
              <a:rPr lang="es-ES" dirty="0"/>
              <a:t>Tipo </a:t>
            </a:r>
            <a:r>
              <a:rPr lang="en-US" dirty="0"/>
              <a:t>Boolean</a:t>
            </a:r>
          </a:p>
          <a:p>
            <a:pPr lvl="1"/>
            <a:r>
              <a:rPr lang="es-ES" dirty="0"/>
              <a:t>Sólo puede almacenar uno de los dos valores lógicos: “true” o “false”.</a:t>
            </a:r>
          </a:p>
          <a:p>
            <a:pPr lvl="1"/>
            <a:r>
              <a:rPr lang="es-ES" dirty="0"/>
              <a:t>Los valores false, 0, </a:t>
            </a:r>
            <a:r>
              <a:rPr lang="es-ES" dirty="0" err="1"/>
              <a:t>null</a:t>
            </a:r>
            <a:r>
              <a:rPr lang="es-ES" dirty="0"/>
              <a:t> y </a:t>
            </a:r>
            <a:r>
              <a:rPr lang="es-ES" dirty="0" err="1"/>
              <a:t>undefined</a:t>
            </a:r>
            <a:r>
              <a:rPr lang="es-ES" dirty="0"/>
              <a:t> son considerados como false en las operaciones lógicas y el resto de los valores como true.</a:t>
            </a:r>
          </a:p>
        </p:txBody>
      </p:sp>
    </p:spTree>
    <p:extLst>
      <p:ext uri="{BB962C8B-B14F-4D97-AF65-F5344CB8AC3E}">
        <p14:creationId xmlns:p14="http://schemas.microsoft.com/office/powerpoint/2010/main" val="2945260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 Tipo numérico</a:t>
            </a:r>
          </a:p>
        </p:txBody>
      </p:sp>
      <p:sp>
        <p:nvSpPr>
          <p:cNvPr id="3" name="2 Marcador de contenido"/>
          <p:cNvSpPr>
            <a:spLocks noGrp="1"/>
          </p:cNvSpPr>
          <p:nvPr>
            <p:ph idx="1"/>
          </p:nvPr>
        </p:nvSpPr>
        <p:spPr/>
        <p:txBody>
          <a:bodyPr>
            <a:normAutofit fontScale="70000" lnSpcReduction="20000"/>
          </a:bodyPr>
          <a:lstStyle/>
          <a:p>
            <a:r>
              <a:rPr lang="es-ES" dirty="0"/>
              <a:t>Acepta Valores aritméticos enteros y reales. Si el número es real, se debe utilizar </a:t>
            </a:r>
            <a:r>
              <a:rPr lang="es-ES"/>
              <a:t>el punto (.) </a:t>
            </a:r>
            <a:r>
              <a:rPr lang="es-ES" dirty="0"/>
              <a:t>para separar la parte entera de la decimal.</a:t>
            </a:r>
          </a:p>
          <a:p>
            <a:r>
              <a:rPr lang="es-ES" dirty="0"/>
              <a:t>Formatos: </a:t>
            </a:r>
          </a:p>
          <a:p>
            <a:pPr lvl="1"/>
            <a:r>
              <a:rPr lang="es-ES" dirty="0"/>
              <a:t>Decimal</a:t>
            </a:r>
          </a:p>
          <a:p>
            <a:pPr lvl="1"/>
            <a:r>
              <a:rPr lang="es-ES"/>
              <a:t>Hexadecimal (0x</a:t>
            </a:r>
            <a:r>
              <a:rPr lang="es-ES" dirty="0"/>
              <a:t>????)</a:t>
            </a:r>
          </a:p>
          <a:p>
            <a:pPr lvl="1"/>
            <a:r>
              <a:rPr lang="es-ES"/>
              <a:t>Coma flotante (?.??</a:t>
            </a:r>
            <a:r>
              <a:rPr lang="es-ES" dirty="0"/>
              <a:t>e??).</a:t>
            </a:r>
          </a:p>
          <a:p>
            <a:r>
              <a:rPr lang="es-ES" dirty="0"/>
              <a:t>JavaScript define valores especiales muy útiles cuando se trabaja con números. </a:t>
            </a:r>
          </a:p>
          <a:p>
            <a:pPr lvl="1"/>
            <a:r>
              <a:rPr lang="es-ES" dirty="0" err="1"/>
              <a:t>Infinity</a:t>
            </a:r>
            <a:r>
              <a:rPr lang="es-ES" dirty="0"/>
              <a:t>, para representar números </a:t>
            </a:r>
            <a:r>
              <a:rPr lang="es-ES"/>
              <a:t>demasiado grandes (positivos </a:t>
            </a:r>
            <a:r>
              <a:rPr lang="es-ES" dirty="0"/>
              <a:t>y negativos) y con los que JavaScript no puede trabajar.</a:t>
            </a:r>
          </a:p>
          <a:p>
            <a:pPr lvl="1"/>
            <a:r>
              <a:rPr lang="es-ES"/>
              <a:t>NaN (Not </a:t>
            </a:r>
            <a:r>
              <a:rPr lang="es-ES" dirty="0"/>
              <a:t>a </a:t>
            </a:r>
            <a:r>
              <a:rPr lang="es-ES" dirty="0" err="1"/>
              <a:t>Number</a:t>
            </a:r>
            <a:r>
              <a:rPr lang="es-ES" dirty="0"/>
              <a:t>), resultado de las operaciones matemáticas con variables no numéricas o la indeterminación en calculo numérico. </a:t>
            </a:r>
            <a:r>
              <a:rPr lang="es-ES" dirty="0" err="1"/>
              <a:t>isNaN</a:t>
            </a:r>
            <a:r>
              <a:rPr lang="es-ES" dirty="0"/>
              <a:t>() informa de que el valor no puede ser usado como numérico.</a:t>
            </a:r>
          </a:p>
          <a:p>
            <a:r>
              <a:rPr lang="es-ES" dirty="0"/>
              <a:t>JavaScript define constantes y operaciones matemáticas adicionales a través de la clase </a:t>
            </a:r>
            <a:r>
              <a:rPr lang="es-ES" dirty="0" err="1"/>
              <a:t>Math</a:t>
            </a:r>
            <a:r>
              <a:rPr lang="es-ES" dirty="0"/>
              <a:t>.</a:t>
            </a:r>
          </a:p>
        </p:txBody>
      </p:sp>
    </p:spTree>
    <p:extLst>
      <p:ext uri="{BB962C8B-B14F-4D97-AF65-F5344CB8AC3E}">
        <p14:creationId xmlns:p14="http://schemas.microsoft.com/office/powerpoint/2010/main" val="3076301789"/>
      </p:ext>
    </p:extLst>
  </p:cSld>
  <p:clrMapOvr>
    <a:masterClrMapping/>
  </p:clrMapOvr>
</p:sld>
</file>

<file path=ppt/theme/theme1.xml><?xml version="1.0" encoding="utf-8"?>
<a:theme xmlns:a="http://schemas.openxmlformats.org/drawingml/2006/main" name="K Iberic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K Iberic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INDRApresentacion">
  <a:themeElements>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fontScheme name="INDRApresentacion">
      <a:majorFont>
        <a:latin typeface="Arial"/>
        <a:ea typeface="ＭＳ Ｐゴシック"/>
        <a:cs typeface="ＭＳ Ｐゴシック"/>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dirty="0" smtClean="0"/>
        </a:defPPr>
      </a:lstStyle>
    </a:txDef>
  </a:objectDefaults>
  <a:extraClrSchemeLst>
    <a:extraClrScheme>
      <a:clrScheme name="INDRApresentacion 1">
        <a:dk1>
          <a:srgbClr val="000000"/>
        </a:dk1>
        <a:lt1>
          <a:srgbClr val="FFFFFF"/>
        </a:lt1>
        <a:dk2>
          <a:srgbClr val="5A5A5A"/>
        </a:dk2>
        <a:lt2>
          <a:srgbClr val="B4B4B4"/>
        </a:lt2>
        <a:accent1>
          <a:srgbClr val="00B0CA"/>
        </a:accent1>
        <a:accent2>
          <a:srgbClr val="40DAFF"/>
        </a:accent2>
        <a:accent3>
          <a:srgbClr val="FFFFFF"/>
        </a:accent3>
        <a:accent4>
          <a:srgbClr val="000000"/>
        </a:accent4>
        <a:accent5>
          <a:srgbClr val="AAD4E1"/>
        </a:accent5>
        <a:accent6>
          <a:srgbClr val="39C5E7"/>
        </a:accent6>
        <a:hlink>
          <a:srgbClr val="7FE6FF"/>
        </a:hlink>
        <a:folHlink>
          <a:srgbClr val="BFF3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43201</TotalTime>
  <Words>77907</Words>
  <Application>Microsoft Office PowerPoint</Application>
  <PresentationFormat>Presentación en pantalla (4:3)</PresentationFormat>
  <Paragraphs>7473</Paragraphs>
  <Slides>661</Slides>
  <Notes>67</Notes>
  <HiddenSlides>152</HiddenSlides>
  <MMClips>0</MMClips>
  <ScaleCrop>false</ScaleCrop>
  <HeadingPairs>
    <vt:vector size="6" baseType="variant">
      <vt:variant>
        <vt:lpstr>Fuentes usadas</vt:lpstr>
      </vt:variant>
      <vt:variant>
        <vt:i4>10</vt:i4>
      </vt:variant>
      <vt:variant>
        <vt:lpstr>Tema</vt:lpstr>
      </vt:variant>
      <vt:variant>
        <vt:i4>10</vt:i4>
      </vt:variant>
      <vt:variant>
        <vt:lpstr>Títulos de diapositiva</vt:lpstr>
      </vt:variant>
      <vt:variant>
        <vt:i4>661</vt:i4>
      </vt:variant>
    </vt:vector>
  </HeadingPairs>
  <TitlesOfParts>
    <vt:vector size="681" baseType="lpstr">
      <vt:lpstr>Arial</vt:lpstr>
      <vt:lpstr>Arial </vt:lpstr>
      <vt:lpstr>Arial Narrow</vt:lpstr>
      <vt:lpstr>Calibri</vt:lpstr>
      <vt:lpstr>Century Gothic</vt:lpstr>
      <vt:lpstr>Consolas</vt:lpstr>
      <vt:lpstr>Neo Sans Std Medium</vt:lpstr>
      <vt:lpstr>Segoe UI</vt:lpstr>
      <vt:lpstr>Verdana</vt:lpstr>
      <vt:lpstr>Wingdings</vt:lpstr>
      <vt:lpstr>K Iberica</vt:lpstr>
      <vt:lpstr>INDRApresentacion</vt:lpstr>
      <vt:lpstr>1_INDRApresentacion</vt:lpstr>
      <vt:lpstr>2_INDRApresentacion</vt:lpstr>
      <vt:lpstr>3_INDRApresentacion</vt:lpstr>
      <vt:lpstr>4_INDRApresentacion</vt:lpstr>
      <vt:lpstr>1_K Iberica</vt:lpstr>
      <vt:lpstr>5_INDRApresentacion</vt:lpstr>
      <vt:lpstr>6_INDRApresentacion</vt:lpstr>
      <vt:lpstr>7_INDRApresentacion</vt:lpstr>
      <vt:lpstr> INDRA OPEN UNIVERSITY PRESENTACION DEL CURSO </vt:lpstr>
      <vt:lpstr>Indra open University. Presentación del curso</vt:lpstr>
      <vt:lpstr>Indra open university</vt:lpstr>
      <vt:lpstr>INDRA OPEN UNIVERSITY</vt:lpstr>
      <vt:lpstr>INDRA OPEN UNIVERSITY Responde A LOS RETOS DE LA ORGANIZACIÓN</vt:lpstr>
      <vt:lpstr>INDRA OPEN UNIVERSITY RESPonde A LOS RETOS DE LA ORGANIZACIÓN</vt:lpstr>
      <vt:lpstr>INDRA OPEN UNIVERSITY RESPonde A LOS RETOS DE LA ORGANIZACIÓN</vt:lpstr>
      <vt:lpstr>INDRA OPEN UNIVERSITY Responde A LOS RETOS DE LA ORGANIZACIÓN</vt:lpstr>
      <vt:lpstr>INDRA OPEN UNIVERSITY Responde A LOS RETOS DE LA ORGANIZACIÓN</vt:lpstr>
      <vt:lpstr>INDRA OPEN UNIVERSITY Responde A LOS RETOS DE LA ORGANIZACIÓN</vt:lpstr>
      <vt:lpstr>Presentación de PowerPoint</vt:lpstr>
      <vt:lpstr>Presentación de PowerPoint</vt:lpstr>
      <vt:lpstr>Angular 2+</vt:lpstr>
      <vt:lpstr>Angular 2+</vt:lpstr>
      <vt:lpstr>ÍNDICE</vt:lpstr>
      <vt:lpstr>Angular 2.0</vt:lpstr>
      <vt:lpstr>Angular 2.0</vt:lpstr>
      <vt:lpstr>Degradado de color PRINCIPAL  de La presentación </vt:lpstr>
      <vt:lpstr>Presentación de PowerPoint</vt:lpstr>
      <vt:lpstr>Angular 7</vt:lpstr>
      <vt:lpstr>Contenidos</vt:lpstr>
      <vt:lpstr>Introducción a AngulaR 2+</vt:lpstr>
      <vt:lpstr>Arquitectura Web</vt:lpstr>
      <vt:lpstr>Single-page application (SPA)</vt:lpstr>
      <vt:lpstr>Introducción</vt:lpstr>
      <vt:lpstr>Novedades</vt:lpstr>
      <vt:lpstr>Características</vt:lpstr>
      <vt:lpstr>Características</vt:lpstr>
      <vt:lpstr>Angular adopta SEMVER</vt:lpstr>
      <vt:lpstr>Frecuencia de lanzamiento</vt:lpstr>
      <vt:lpstr>Novedades 4.0</vt:lpstr>
      <vt:lpstr>Novedades 5.0</vt:lpstr>
      <vt:lpstr>Novedades 6.0</vt:lpstr>
      <vt:lpstr>Novedades 7.0</vt:lpstr>
      <vt:lpstr>Actualización</vt:lpstr>
      <vt:lpstr>Evolución del Desarrollo web</vt:lpstr>
      <vt:lpstr>1990</vt:lpstr>
      <vt:lpstr>Origen</vt:lpstr>
      <vt:lpstr>HTML</vt:lpstr>
      <vt:lpstr>CGI</vt:lpstr>
      <vt:lpstr>Formularios</vt:lpstr>
      <vt:lpstr>Scripting</vt:lpstr>
      <vt:lpstr>Web 2.0</vt:lpstr>
      <vt:lpstr>Actualidad</vt:lpstr>
      <vt:lpstr>Aplicación Web</vt:lpstr>
      <vt:lpstr>Arquitectura</vt:lpstr>
      <vt:lpstr>Ventajas e inconvenientes</vt:lpstr>
      <vt:lpstr>Single-page application (SPA)</vt:lpstr>
      <vt:lpstr>Estado actual de la adopción de los nuevos estándares</vt:lpstr>
      <vt:lpstr>TypeScript</vt:lpstr>
      <vt:lpstr>TypeScript </vt:lpstr>
      <vt:lpstr>TypeScript </vt:lpstr>
      <vt:lpstr>TypeScript</vt:lpstr>
      <vt:lpstr>TypeScript</vt:lpstr>
      <vt:lpstr>Comandos tsc</vt:lpstr>
      <vt:lpstr>Soportado por IDE’s/Utilidades</vt:lpstr>
      <vt:lpstr>Eclipse</vt:lpstr>
      <vt:lpstr>TypeScript</vt:lpstr>
      <vt:lpstr>Historia</vt:lpstr>
      <vt:lpstr>Compatibilidad con ES6</vt:lpstr>
      <vt:lpstr>Tipos de datos</vt:lpstr>
      <vt:lpstr>Definiciones</vt:lpstr>
      <vt:lpstr>Sintaxis ampliada (ES6)</vt:lpstr>
      <vt:lpstr>Control de tipos</vt:lpstr>
      <vt:lpstr>Sintaxis ampliada (ES6)</vt:lpstr>
      <vt:lpstr>Funciones con tipo</vt:lpstr>
      <vt:lpstr>Expresiones Lambda Arrow functions</vt:lpstr>
      <vt:lpstr>Tipos Unión</vt:lpstr>
      <vt:lpstr>Null y Undefined (v2.1)</vt:lpstr>
      <vt:lpstr>Objetos JS</vt:lpstr>
      <vt:lpstr>Clases</vt:lpstr>
      <vt:lpstr>Constructor</vt:lpstr>
      <vt:lpstr>Compila a ES5</vt:lpstr>
      <vt:lpstr>También a ES6</vt:lpstr>
      <vt:lpstr>Modificadores</vt:lpstr>
      <vt:lpstr>Propiedades</vt:lpstr>
      <vt:lpstr>Propiedades</vt:lpstr>
      <vt:lpstr>Herencia</vt:lpstr>
      <vt:lpstr>Genéricos</vt:lpstr>
      <vt:lpstr>Interfaces</vt:lpstr>
      <vt:lpstr>Interfaces: Como prototipos</vt:lpstr>
      <vt:lpstr>Interfaces: Propiedades opcionales</vt:lpstr>
      <vt:lpstr>Interfaces: Funciones y Arrays</vt:lpstr>
      <vt:lpstr>Módulos</vt:lpstr>
      <vt:lpstr>Módulos (ES6)</vt:lpstr>
      <vt:lpstr>Inspirados en Google AtScript</vt:lpstr>
      <vt:lpstr>Decoradores (ES7)</vt:lpstr>
      <vt:lpstr>Compatibilidad con Frameworks JS</vt:lpstr>
      <vt:lpstr>Angular 2.0 – Escrito en TypeScript</vt:lpstr>
      <vt:lpstr>Presentación de PowerPoint</vt:lpstr>
      <vt:lpstr>Presentación de PowerPoint</vt:lpstr>
      <vt:lpstr>Presentación de PowerPoint</vt:lpstr>
      <vt:lpstr>Tipos, variables y expresiones</vt:lpstr>
      <vt:lpstr>Sintaxis</vt:lpstr>
      <vt:lpstr>Separadores</vt:lpstr>
      <vt:lpstr>Identificadores</vt:lpstr>
      <vt:lpstr>Tipos de datos</vt:lpstr>
      <vt:lpstr>Tipos de datos</vt:lpstr>
      <vt:lpstr> Tipo numérico</vt:lpstr>
      <vt:lpstr>Tipo cadena</vt:lpstr>
      <vt:lpstr>Conversión entre tipos</vt:lpstr>
      <vt:lpstr>Operadores</vt:lpstr>
      <vt:lpstr>Operadores</vt:lpstr>
      <vt:lpstr>Operadores</vt:lpstr>
      <vt:lpstr>Precedencia de operadores</vt:lpstr>
      <vt:lpstr>Variables</vt:lpstr>
      <vt:lpstr>Instrucciones de Control</vt:lpstr>
      <vt:lpstr>Bifurcación simple</vt:lpstr>
      <vt:lpstr>Bifurcación múltiple</vt:lpstr>
      <vt:lpstr>Bucles</vt:lpstr>
      <vt:lpstr>Bucles</vt:lpstr>
      <vt:lpstr>Control de flujo</vt:lpstr>
      <vt:lpstr>Tratamiento de excepciones</vt:lpstr>
      <vt:lpstr>Otras instrucciones</vt:lpstr>
      <vt:lpstr>Funciones</vt:lpstr>
      <vt:lpstr>Sintaxis</vt:lpstr>
      <vt:lpstr>Lista de parámetros</vt:lpstr>
      <vt:lpstr>Lista de parámetros variables</vt:lpstr>
      <vt:lpstr>Tipo Function</vt:lpstr>
      <vt:lpstr>Funciones anónimas</vt:lpstr>
      <vt:lpstr>EcmaScript 2015</vt:lpstr>
      <vt:lpstr>Introducción</vt:lpstr>
      <vt:lpstr>EcmaScript 6</vt:lpstr>
      <vt:lpstr>Declaración de variables</vt:lpstr>
      <vt:lpstr>Destructuring</vt:lpstr>
      <vt:lpstr>Template Strings</vt:lpstr>
      <vt:lpstr>Parámetros de funciones</vt:lpstr>
      <vt:lpstr>Función Arrow</vt:lpstr>
      <vt:lpstr>Clases</vt:lpstr>
      <vt:lpstr>Static Members</vt:lpstr>
      <vt:lpstr>Getter/Setter</vt:lpstr>
      <vt:lpstr>mixin </vt:lpstr>
      <vt:lpstr>Módulos</vt:lpstr>
      <vt:lpstr>Arquitectura de Angular</vt:lpstr>
      <vt:lpstr>Introducción</vt:lpstr>
      <vt:lpstr>Novedades</vt:lpstr>
      <vt:lpstr>Arquitectura de Angular</vt:lpstr>
      <vt:lpstr>Módulo</vt:lpstr>
      <vt:lpstr>Bibliotecas Angular</vt:lpstr>
      <vt:lpstr>Módulos Angular vs.  Módulos JavaScript(ES6)/TypeScript</vt:lpstr>
      <vt:lpstr>Metadatos</vt:lpstr>
      <vt:lpstr>Componentes</vt:lpstr>
      <vt:lpstr>Plantillas</vt:lpstr>
      <vt:lpstr>Enlace de datos</vt:lpstr>
      <vt:lpstr>Enlace de datos</vt:lpstr>
      <vt:lpstr>Directivas</vt:lpstr>
      <vt:lpstr>Pipes</vt:lpstr>
      <vt:lpstr>Servicios</vt:lpstr>
      <vt:lpstr>Inyección de dependencia</vt:lpstr>
      <vt:lpstr>Desarrollo de Software basado en Componentes</vt:lpstr>
      <vt:lpstr>Ventajas del DSBC</vt:lpstr>
      <vt:lpstr>Web Components</vt:lpstr>
      <vt:lpstr>Web Components</vt:lpstr>
      <vt:lpstr>Angular Elements</vt:lpstr>
      <vt:lpstr>Model View ViewModel (MVVM)</vt:lpstr>
      <vt:lpstr>Soporte de navegador</vt:lpstr>
      <vt:lpstr>Herramientas de Desarrollo</vt:lpstr>
      <vt:lpstr>IDEs</vt:lpstr>
      <vt:lpstr>Instalación de utilidades</vt:lpstr>
      <vt:lpstr>npm: Node Package Manager</vt:lpstr>
      <vt:lpstr>Generación del esqueleto de aplicación</vt:lpstr>
      <vt:lpstr>Proyectos semilla </vt:lpstr>
      <vt:lpstr>Creación y puesta en marcha</vt:lpstr>
      <vt:lpstr>Generar código</vt:lpstr>
      <vt:lpstr>Generar código (v.6)</vt:lpstr>
      <vt:lpstr>Schematics en Angular CLI (v.6)</vt:lpstr>
      <vt:lpstr>Nuevos comandos (v.6)</vt:lpstr>
      <vt:lpstr>Pruebas</vt:lpstr>
      <vt:lpstr>Despliegue</vt:lpstr>
      <vt:lpstr>Estructura de directorios de soporte</vt:lpstr>
      <vt:lpstr>Estructura de directorios de soporte</vt:lpstr>
      <vt:lpstr>Estructura de directorios de aplicación</vt:lpstr>
      <vt:lpstr>Librerías de terceros</vt:lpstr>
      <vt:lpstr>Webpack</vt:lpstr>
      <vt:lpstr>Webpack</vt:lpstr>
      <vt:lpstr>Source maps</vt:lpstr>
      <vt:lpstr>Librerías de terceros</vt:lpstr>
      <vt:lpstr>Glifos</vt:lpstr>
      <vt:lpstr>GIT</vt:lpstr>
      <vt:lpstr>Módulos</vt:lpstr>
      <vt:lpstr>Módulos</vt:lpstr>
      <vt:lpstr>Módulo</vt:lpstr>
      <vt:lpstr>@NgModule </vt:lpstr>
      <vt:lpstr>Módulo de raíz</vt:lpstr>
      <vt:lpstr>Módulos TypeScript/JavaScript(ES6)</vt:lpstr>
      <vt:lpstr>Módulos de características</vt:lpstr>
      <vt:lpstr>Módulos de características</vt:lpstr>
      <vt:lpstr>Prevenir la reimportación</vt:lpstr>
      <vt:lpstr>Arranque de la aplicación</vt:lpstr>
      <vt:lpstr>Arranque de la aplicación (v4)</vt:lpstr>
      <vt:lpstr>SPA</vt:lpstr>
      <vt:lpstr>SPA (v4)</vt:lpstr>
      <vt:lpstr>Módulos usados frecuentemente</vt:lpstr>
      <vt:lpstr>Servicios</vt:lpstr>
      <vt:lpstr>Servicios</vt:lpstr>
      <vt:lpstr>Servicio</vt:lpstr>
      <vt:lpstr>Inyección de dependencia</vt:lpstr>
      <vt:lpstr>Registrar en el inyector</vt:lpstr>
      <vt:lpstr>Proveedores </vt:lpstr>
      <vt:lpstr>Factorías</vt:lpstr>
      <vt:lpstr>Auto referenciado de proveedores (v.6)</vt:lpstr>
      <vt:lpstr>Dependencias que no son de clase</vt:lpstr>
      <vt:lpstr>Dependencias opcionales</vt:lpstr>
      <vt:lpstr>Inyectores Explícitos</vt:lpstr>
      <vt:lpstr>Jerárquica de inyectores de dependencia</vt:lpstr>
      <vt:lpstr>Servicios importados</vt:lpstr>
      <vt:lpstr>Componentes</vt:lpstr>
      <vt:lpstr>Modelo de componentes</vt:lpstr>
      <vt:lpstr>Clasificación</vt:lpstr>
      <vt:lpstr>Árbol de componentes</vt:lpstr>
      <vt:lpstr>Componente</vt:lpstr>
      <vt:lpstr>@Component</vt:lpstr>
      <vt:lpstr>Otras opciones</vt:lpstr>
      <vt:lpstr>Componente</vt:lpstr>
      <vt:lpstr>Registrar</vt:lpstr>
      <vt:lpstr>Propiedades enlazables</vt:lpstr>
      <vt:lpstr>Atributos del selector</vt:lpstr>
      <vt:lpstr>Atributos del selector</vt:lpstr>
      <vt:lpstr>Ciclo de vida</vt:lpstr>
      <vt:lpstr>Ciclo de vida</vt:lpstr>
      <vt:lpstr>Estilos</vt:lpstr>
      <vt:lpstr>Introducción</vt:lpstr>
      <vt:lpstr>Modularidad de estilo</vt:lpstr>
      <vt:lpstr>Selectores especiales</vt:lpstr>
      <vt:lpstr>Agregar estilos a un componente</vt:lpstr>
      <vt:lpstr>Encapsulación</vt:lpstr>
      <vt:lpstr>Integración con preprocesadores CSS</vt:lpstr>
      <vt:lpstr>Configuración</vt:lpstr>
      <vt:lpstr>Plantillas</vt:lpstr>
      <vt:lpstr>Plantillas</vt:lpstr>
      <vt:lpstr>Interpolación</vt:lpstr>
      <vt:lpstr>Directrices de las expresiones</vt:lpstr>
      <vt:lpstr>Enlace de datos</vt:lpstr>
      <vt:lpstr>Atributo HTML vs Propiedad DOM</vt:lpstr>
      <vt:lpstr>Objetivo de un enlace de datos</vt:lpstr>
      <vt:lpstr>Vinculación</vt:lpstr>
      <vt:lpstr>Eventos</vt:lpstr>
      <vt:lpstr>Directivas</vt:lpstr>
      <vt:lpstr>Estilos: ngStyle</vt:lpstr>
      <vt:lpstr>Estilos: ngClass</vt:lpstr>
      <vt:lpstr>Enlace bidireccional: ngModel </vt:lpstr>
      <vt:lpstr>ngModelOptions</vt:lpstr>
      <vt:lpstr>Directivas condicionales</vt:lpstr>
      <vt:lpstr>Sintaxis if…else (v.4)</vt:lpstr>
      <vt:lpstr>Directiva iterativa: *ngForOf</vt:lpstr>
      <vt:lpstr>Directiva iterativa: *ngForOf</vt:lpstr>
      <vt:lpstr>Directiva iterativa: *ngForOf</vt:lpstr>
      <vt:lpstr>ng-container (v.4)</vt:lpstr>
      <vt:lpstr>*ngComponentOutlet</vt:lpstr>
      <vt:lpstr>*ngTemplateOutlet</vt:lpstr>
      <vt:lpstr>ngTemplateOutletContext</vt:lpstr>
      <vt:lpstr>ng-content</vt:lpstr>
      <vt:lpstr>ng-content</vt:lpstr>
      <vt:lpstr>Variables referencia de plantilla</vt:lpstr>
      <vt:lpstr>Operador de navegación segura ?.</vt:lpstr>
      <vt:lpstr>Operador de aserción no nula !.</vt:lpstr>
      <vt:lpstr>Operador de canalización (|)</vt:lpstr>
      <vt:lpstr>Pipes Predefinidos</vt:lpstr>
      <vt:lpstr>Pipes Predefinidos</vt:lpstr>
      <vt:lpstr>Pipes Personalizados</vt:lpstr>
      <vt:lpstr>Pipes Personalizados</vt:lpstr>
      <vt:lpstr>Pipes impuros</vt:lpstr>
      <vt:lpstr>Optimizar con Pipes puros</vt:lpstr>
      <vt:lpstr>AsyncPipe</vt:lpstr>
      <vt:lpstr>Formularios</vt:lpstr>
      <vt:lpstr>Formularios</vt:lpstr>
      <vt:lpstr>Formularios basados en plantillas</vt:lpstr>
      <vt:lpstr>Encapsulación</vt:lpstr>
      <vt:lpstr>Avisos visuales</vt:lpstr>
      <vt:lpstr>Directivas</vt:lpstr>
      <vt:lpstr>Tipos de Validaciones</vt:lpstr>
      <vt:lpstr>Tipos de Validaciones (v.2+)</vt:lpstr>
      <vt:lpstr>Comprobando las validaciones</vt:lpstr>
      <vt:lpstr>Notificación de errores</vt:lpstr>
      <vt:lpstr>Enviar formulario</vt:lpstr>
      <vt:lpstr>Consultas a la plantilla</vt:lpstr>
      <vt:lpstr>Validaciones personalizadas</vt:lpstr>
      <vt:lpstr>Validaciones personalizadas</vt:lpstr>
      <vt:lpstr>Ejemplo VM con Array</vt:lpstr>
      <vt:lpstr>Ejemplo VM con Array</vt:lpstr>
      <vt:lpstr>Ejemplo VM con Array</vt:lpstr>
      <vt:lpstr>Ejemplo VM con Array</vt:lpstr>
      <vt:lpstr>Ejemplo VM con Array</vt:lpstr>
      <vt:lpstr>Ejemplo VM con Array</vt:lpstr>
      <vt:lpstr>Ejemplo VM con Array</vt:lpstr>
      <vt:lpstr>Ejemplo VM con Array</vt:lpstr>
      <vt:lpstr>Ejemplo VM con Array</vt:lpstr>
      <vt:lpstr>Formularios Reactivos</vt:lpstr>
      <vt:lpstr>Formularios Reactivos</vt:lpstr>
      <vt:lpstr>Formularios Reactivos</vt:lpstr>
      <vt:lpstr>Clases esenciales</vt:lpstr>
      <vt:lpstr>Creación del formulario</vt:lpstr>
      <vt:lpstr>Creación del formulario</vt:lpstr>
      <vt:lpstr>Sub formularios</vt:lpstr>
      <vt:lpstr>Agregaciones</vt:lpstr>
      <vt:lpstr>Agregaciones</vt:lpstr>
      <vt:lpstr>Validaciones</vt:lpstr>
      <vt:lpstr>Validaciones personalizadas</vt:lpstr>
      <vt:lpstr>Enlace de datos</vt:lpstr>
      <vt:lpstr>Detección de cambios</vt:lpstr>
      <vt:lpstr>FormBuilder</vt:lpstr>
      <vt:lpstr>Directivas</vt:lpstr>
      <vt:lpstr>Mostrar errores</vt:lpstr>
      <vt:lpstr>Plantilla (I)</vt:lpstr>
      <vt:lpstr>Plantilla (II)</vt:lpstr>
      <vt:lpstr>Custom form control</vt:lpstr>
      <vt:lpstr>Sincronismo</vt:lpstr>
      <vt:lpstr>JSON</vt:lpstr>
      <vt:lpstr>Introducción</vt:lpstr>
      <vt:lpstr>Estructuras</vt:lpstr>
      <vt:lpstr>Sintaxis</vt:lpstr>
      <vt:lpstr>Valores numéricos</vt:lpstr>
      <vt:lpstr>Valores cadena</vt:lpstr>
      <vt:lpstr>Objeto con anidamientos</vt:lpstr>
      <vt:lpstr>Array de objetos</vt:lpstr>
      <vt:lpstr>JSON en JavaScript </vt:lpstr>
      <vt:lpstr>Servicios RESTful</vt:lpstr>
      <vt:lpstr>REST (REpresentational State Transfer)</vt:lpstr>
      <vt:lpstr>Objetivos de los servicios REST</vt:lpstr>
      <vt:lpstr>Uso de la cabecera</vt:lpstr>
      <vt:lpstr>Peticiones</vt:lpstr>
      <vt:lpstr>Richardson Maturity Model</vt:lpstr>
      <vt:lpstr>Hypermedia</vt:lpstr>
      <vt:lpstr>JSON Hypertext Application Language</vt:lpstr>
      <vt:lpstr>Patrón Agregado (Aggregate)</vt:lpstr>
      <vt:lpstr>GraphQL</vt:lpstr>
      <vt:lpstr>GraphQL</vt:lpstr>
      <vt:lpstr>GraphQL</vt:lpstr>
      <vt:lpstr>GraphQL</vt:lpstr>
      <vt:lpstr>GraphQL</vt:lpstr>
      <vt:lpstr>Acceso al servidor </vt:lpstr>
      <vt:lpstr>RxJS</vt:lpstr>
      <vt:lpstr>RxJS</vt:lpstr>
      <vt:lpstr>Servicio http</vt:lpstr>
      <vt:lpstr>Servicio http</vt:lpstr>
      <vt:lpstr>Response</vt:lpstr>
      <vt:lpstr>Peticiones al servidor</vt:lpstr>
      <vt:lpstr>Servicio RESTFul</vt:lpstr>
      <vt:lpstr>rxjs-operators</vt:lpstr>
      <vt:lpstr>JSONP (JSON con Padding)</vt:lpstr>
      <vt:lpstr>JSONP (JSON con Padding)</vt:lpstr>
      <vt:lpstr>Servicio HttpClient (v 4.3)</vt:lpstr>
      <vt:lpstr>HttpClient (v 4.3)</vt:lpstr>
      <vt:lpstr>Servicio HttpClient</vt:lpstr>
      <vt:lpstr>Opciones adicionales</vt:lpstr>
      <vt:lpstr>Peticiones al servidor</vt:lpstr>
      <vt:lpstr>JSON como valor predeterminado</vt:lpstr>
      <vt:lpstr>HttpResponse&lt;T&gt;</vt:lpstr>
      <vt:lpstr>Manejo de errores</vt:lpstr>
      <vt:lpstr>HttpErrorResponse</vt:lpstr>
      <vt:lpstr>Tratamiento de errores</vt:lpstr>
      <vt:lpstr>Retroceso exponencial</vt:lpstr>
      <vt:lpstr>Servicio RESTFul</vt:lpstr>
      <vt:lpstr>Ejemplo VM con HTTP</vt:lpstr>
      <vt:lpstr>Ejemplo VM con HTTP</vt:lpstr>
      <vt:lpstr>Ejemplo VM con HTTP</vt:lpstr>
      <vt:lpstr>Ejemplo VM con HTTP</vt:lpstr>
      <vt:lpstr>Seguridad</vt:lpstr>
      <vt:lpstr>CORS</vt:lpstr>
      <vt:lpstr>Proxy a un servidor de back-end</vt:lpstr>
      <vt:lpstr>Desactivar la seguridad de Chrome</vt:lpstr>
      <vt:lpstr>JSONP (JSON con Padding)</vt:lpstr>
      <vt:lpstr>JSONP (JSON con Padding)</vt:lpstr>
      <vt:lpstr>Eventos</vt:lpstr>
      <vt:lpstr>Eventos de progreso</vt:lpstr>
      <vt:lpstr>Interceptores</vt:lpstr>
      <vt:lpstr>Crear un interceptor</vt:lpstr>
      <vt:lpstr>Modificar la petición</vt:lpstr>
      <vt:lpstr>Modificar la respuesta</vt:lpstr>
      <vt:lpstr>Protección ante XSRF</vt:lpstr>
      <vt:lpstr>JWT: JSON Web Tokens</vt:lpstr>
      <vt:lpstr>AuthService</vt:lpstr>
      <vt:lpstr>LoginService</vt:lpstr>
      <vt:lpstr>Presentación de PowerPoint</vt:lpstr>
      <vt:lpstr>Utilidades</vt:lpstr>
      <vt:lpstr>Enrutado</vt:lpstr>
      <vt:lpstr>Introducción</vt:lpstr>
      <vt:lpstr>Rutas internas</vt:lpstr>
      <vt:lpstr>Hash Bag</vt:lpstr>
      <vt:lpstr>Angular Router</vt:lpstr>
      <vt:lpstr>Tabla de rutas </vt:lpstr>
      <vt:lpstr>Registrar enrutamiento</vt:lpstr>
      <vt:lpstr>Directivas</vt:lpstr>
      <vt:lpstr>Trabajar con rutas</vt:lpstr>
      <vt:lpstr>Decodifica ruta</vt:lpstr>
      <vt:lpstr>Parámetros observables</vt:lpstr>
      <vt:lpstr>Eventos de ruta</vt:lpstr>
      <vt:lpstr>Guardianes de rutas</vt:lpstr>
      <vt:lpstr>Obtener datos antes de navegar</vt:lpstr>
      <vt:lpstr>Obtener datos antes de navegar</vt:lpstr>
      <vt:lpstr>Mantenimiento de estado</vt:lpstr>
      <vt:lpstr>Patrón Composite View </vt:lpstr>
      <vt:lpstr>outlet</vt:lpstr>
      <vt:lpstr>Lazy loading</vt:lpstr>
      <vt:lpstr>Lazy loading</vt:lpstr>
      <vt:lpstr>Despliegue</vt:lpstr>
      <vt:lpstr>Pruebas</vt:lpstr>
      <vt:lpstr>Polyfill</vt:lpstr>
      <vt:lpstr>Compilación</vt:lpstr>
      <vt:lpstr>Despliegue</vt:lpstr>
      <vt:lpstr>Utilidades</vt:lpstr>
      <vt:lpstr>Módulos de terceros</vt:lpstr>
      <vt:lpstr>Angular Avanzado</vt:lpstr>
      <vt:lpstr>Temario</vt:lpstr>
      <vt:lpstr>Temario</vt:lpstr>
      <vt:lpstr>RxJS (Reactive Programming)</vt:lpstr>
      <vt:lpstr>Reactive Programming</vt:lpstr>
      <vt:lpstr>Observables</vt:lpstr>
      <vt:lpstr>Anatomía de un Observable</vt:lpstr>
      <vt:lpstr>Anatomía de un Observable</vt:lpstr>
      <vt:lpstr>Publicador - Suscriptor</vt:lpstr>
      <vt:lpstr>Publicador Síncrono</vt:lpstr>
      <vt:lpstr>Observer</vt:lpstr>
      <vt:lpstr>Suscripción</vt:lpstr>
      <vt:lpstr>Subject</vt:lpstr>
      <vt:lpstr>Subject</vt:lpstr>
      <vt:lpstr>BehaviorSubject</vt:lpstr>
      <vt:lpstr>ReplaySubject</vt:lpstr>
      <vt:lpstr>AsyncSubject</vt:lpstr>
      <vt:lpstr>ConnectableObservable</vt:lpstr>
      <vt:lpstr>connect</vt:lpstr>
      <vt:lpstr>refCount</vt:lpstr>
      <vt:lpstr>Operadores</vt:lpstr>
      <vt:lpstr>Operadores</vt:lpstr>
      <vt:lpstr>Operadores</vt:lpstr>
      <vt:lpstr>Scheduler</vt:lpstr>
      <vt:lpstr>Tipos de Scheduler</vt:lpstr>
      <vt:lpstr>Migración v.6</vt:lpstr>
      <vt:lpstr>Migración v.6</vt:lpstr>
      <vt:lpstr>Observables en Angular</vt:lpstr>
      <vt:lpstr>Convenciones en la nomenclatura para observables</vt:lpstr>
      <vt:lpstr>Promise Pattern </vt:lpstr>
      <vt:lpstr>Objeto Promise</vt:lpstr>
      <vt:lpstr>Crear promesas (ES2015)</vt:lpstr>
      <vt:lpstr>Invocar promesas</vt:lpstr>
      <vt:lpstr>Presentación de PowerPoint</vt:lpstr>
      <vt:lpstr>Directivas</vt:lpstr>
      <vt:lpstr>Introducción</vt:lpstr>
      <vt:lpstr>Características de las directivas</vt:lpstr>
      <vt:lpstr>Registrar</vt:lpstr>
      <vt:lpstr>@Directive</vt:lpstr>
      <vt:lpstr>Directiva personalizada</vt:lpstr>
      <vt:lpstr>Selector</vt:lpstr>
      <vt:lpstr>Atributos del selector</vt:lpstr>
      <vt:lpstr>Directiva atributo con valor</vt:lpstr>
      <vt:lpstr>Vinculación de propiedades</vt:lpstr>
      <vt:lpstr>Eventos del DOM</vt:lpstr>
      <vt:lpstr>Directivas estructurales</vt:lpstr>
      <vt:lpstr>Directivas estructurales</vt:lpstr>
      <vt:lpstr>Contenedores de vistas</vt:lpstr>
      <vt:lpstr>Contenedores de vistas</vt:lpstr>
      <vt:lpstr>Acceso directo al DOM</vt:lpstr>
      <vt:lpstr>Validación personalizada</vt:lpstr>
      <vt:lpstr>Validación personalizada</vt:lpstr>
      <vt:lpstr>Validación personalizada</vt:lpstr>
      <vt:lpstr>Validaciones personalizadas</vt:lpstr>
      <vt:lpstr>Validación HTML5</vt:lpstr>
      <vt:lpstr>Shared Component</vt:lpstr>
      <vt:lpstr>Dynamic Component</vt:lpstr>
      <vt:lpstr>ng-container</vt:lpstr>
      <vt:lpstr>*ngComponentOutlet</vt:lpstr>
      <vt:lpstr>*ngTemplateOutlet</vt:lpstr>
      <vt:lpstr>ngTemplateOutletContext</vt:lpstr>
      <vt:lpstr>ng-content</vt:lpstr>
      <vt:lpstr>ng-content</vt:lpstr>
      <vt:lpstr>Controles de formulario personalizados</vt:lpstr>
      <vt:lpstr>XSS</vt:lpstr>
      <vt:lpstr>Contextos de saneamiento y seguridad</vt:lpstr>
      <vt:lpstr>DomSanitizer </vt:lpstr>
      <vt:lpstr>UI Avanzado</vt:lpstr>
      <vt:lpstr>Contenidos</vt:lpstr>
      <vt:lpstr>animaciones</vt:lpstr>
      <vt:lpstr>Introducción</vt:lpstr>
      <vt:lpstr>Definición de Animaciones</vt:lpstr>
      <vt:lpstr>Estados y transiciones</vt:lpstr>
      <vt:lpstr>Propiedades animatables y unidades</vt:lpstr>
      <vt:lpstr>Transiciones</vt:lpstr>
      <vt:lpstr>Transiciones</vt:lpstr>
      <vt:lpstr>Temporización </vt:lpstr>
      <vt:lpstr>Función easing </vt:lpstr>
      <vt:lpstr>Función easing </vt:lpstr>
      <vt:lpstr>Estilo durante una animación</vt:lpstr>
      <vt:lpstr>Keyframes</vt:lpstr>
      <vt:lpstr>Grupos paralelos de animaciones</vt:lpstr>
      <vt:lpstr>Deshabilitar animaciones</vt:lpstr>
      <vt:lpstr>Eventos</vt:lpstr>
      <vt:lpstr>Responsive Web Design </vt:lpstr>
      <vt:lpstr>Diseño Adaptativo</vt:lpstr>
      <vt:lpstr>Resolución</vt:lpstr>
      <vt:lpstr>Resolución</vt:lpstr>
      <vt:lpstr>Resolución</vt:lpstr>
      <vt:lpstr>Orientación de Página</vt:lpstr>
      <vt:lpstr>Recomendaciones de Diseño</vt:lpstr>
      <vt:lpstr>Recomendaciones de Diseño</vt:lpstr>
      <vt:lpstr>Recomendaciones de Diseño</vt:lpstr>
      <vt:lpstr>Recomendaciones de Diseño</vt:lpstr>
      <vt:lpstr>Ventajas</vt:lpstr>
      <vt:lpstr>HTML5: viewport</vt:lpstr>
      <vt:lpstr>CSS3: Consultas de medios</vt:lpstr>
      <vt:lpstr>Twitter Bootstrap</vt:lpstr>
      <vt:lpstr>Material Design</vt:lpstr>
      <vt:lpstr>Conceptos avanzados</vt:lpstr>
      <vt:lpstr>Conceptos avanzados </vt:lpstr>
      <vt:lpstr>Ciclo de vida</vt:lpstr>
      <vt:lpstr>Ciclo de vida</vt:lpstr>
      <vt:lpstr>Ciclo de vida</vt:lpstr>
      <vt:lpstr>OnChanges</vt:lpstr>
      <vt:lpstr>OnInit </vt:lpstr>
      <vt:lpstr>DoCheck</vt:lpstr>
      <vt:lpstr>AfterContent</vt:lpstr>
      <vt:lpstr>AfterView</vt:lpstr>
      <vt:lpstr>AfterContent y AfterView</vt:lpstr>
      <vt:lpstr>OnDestroy </vt:lpstr>
      <vt:lpstr>Detección de cambios</vt:lpstr>
      <vt:lpstr>ChangeDetector</vt:lpstr>
      <vt:lpstr>Como detectar cambios</vt:lpstr>
      <vt:lpstr>zone.js</vt:lpstr>
      <vt:lpstr>zone.js</vt:lpstr>
      <vt:lpstr>NgZone</vt:lpstr>
      <vt:lpstr>NgZone </vt:lpstr>
      <vt:lpstr>NgZone</vt:lpstr>
      <vt:lpstr>Estrategias de detección de cambios</vt:lpstr>
      <vt:lpstr>ChangeDetectionStrategy.Default</vt:lpstr>
      <vt:lpstr>ChangeDetectionStrategy.OnPush</vt:lpstr>
      <vt:lpstr>ChangeDetectorRef</vt:lpstr>
      <vt:lpstr>ChangeDetectorRef</vt:lpstr>
      <vt:lpstr>Optimización y rendimiento</vt:lpstr>
      <vt:lpstr>Optimización y rendimiento</vt:lpstr>
      <vt:lpstr>Internacionalización I18n</vt:lpstr>
      <vt:lpstr>Pipes I18n</vt:lpstr>
      <vt:lpstr>Localización</vt:lpstr>
      <vt:lpstr>Localización: Marcado</vt:lpstr>
      <vt:lpstr>Localización: Traducción</vt:lpstr>
      <vt:lpstr>Localización: Código</vt:lpstr>
      <vt:lpstr>Localización: Configuración</vt:lpstr>
      <vt:lpstr>Localización : Configuración</vt:lpstr>
      <vt:lpstr>Apache2 configuration</vt:lpstr>
      <vt:lpstr>Publicación de módulos con NPM</vt:lpstr>
      <vt:lpstr>Publicación de módulos con NPM</vt:lpstr>
      <vt:lpstr>Publicación de módulos con NPM</vt:lpstr>
      <vt:lpstr>Migración desde AngularJS a Angular</vt:lpstr>
      <vt:lpstr>Meta tags sociales</vt:lpstr>
      <vt:lpstr>SEO, Google+</vt:lpstr>
      <vt:lpstr>Twitter Card </vt:lpstr>
      <vt:lpstr>Facebook: Open Graph </vt:lpstr>
      <vt:lpstr>Optimización de imágenes</vt:lpstr>
      <vt:lpstr>Servicios Title y Meta</vt:lpstr>
      <vt:lpstr>Test</vt:lpstr>
      <vt:lpstr>Ingeniería de Software</vt:lpstr>
      <vt:lpstr>Principios fundamentales</vt:lpstr>
      <vt:lpstr>Desarrollo Guiado por Pruebas (TDD)</vt:lpstr>
      <vt:lpstr>Ritmo TDD</vt:lpstr>
      <vt:lpstr>Las tres partes del test: AAA</vt:lpstr>
      <vt:lpstr>Arrange (Preparar)</vt:lpstr>
      <vt:lpstr>Beneficios de TDD</vt:lpstr>
      <vt:lpstr>Herramientas y tecnologías</vt:lpstr>
      <vt:lpstr>Documentador</vt:lpstr>
      <vt:lpstr>Documentación </vt:lpstr>
      <vt:lpstr>JSDoc</vt:lpstr>
      <vt:lpstr>Documentador</vt:lpstr>
      <vt:lpstr>Test unitarios</vt:lpstr>
      <vt:lpstr>JSLint, JSHint y TSLint</vt:lpstr>
      <vt:lpstr>Jasmine </vt:lpstr>
      <vt:lpstr>SpecRunner.html</vt:lpstr>
      <vt:lpstr>Suites</vt:lpstr>
      <vt:lpstr>Especificaciones</vt:lpstr>
      <vt:lpstr>Expectativas </vt:lpstr>
      <vt:lpstr>Matchers</vt:lpstr>
      <vt:lpstr>Matchers</vt:lpstr>
      <vt:lpstr>Forzar fallos</vt:lpstr>
      <vt:lpstr>Montaje y desmontaje</vt:lpstr>
      <vt:lpstr>Desactivación parcial</vt:lpstr>
      <vt:lpstr>Ejecución de pruebas específicas</vt:lpstr>
      <vt:lpstr>Espías</vt:lpstr>
      <vt:lpstr>Seguimiento de llamadas</vt:lpstr>
      <vt:lpstr>Cambiar comportamiento</vt:lpstr>
      <vt:lpstr>Karma</vt:lpstr>
      <vt:lpstr>Configuración</vt:lpstr>
      <vt:lpstr>Generar informes de cobertura de código</vt:lpstr>
      <vt:lpstr>Generar informes de cobertura de código</vt:lpstr>
      <vt:lpstr>Cobertura de código</vt:lpstr>
      <vt:lpstr>Cobertura de código</vt:lpstr>
      <vt:lpstr>Depuración de pruebas</vt:lpstr>
      <vt:lpstr>Pruebas Angular </vt:lpstr>
      <vt:lpstr>Pruebas Unitarias Aisladas</vt:lpstr>
      <vt:lpstr>Pruebas Unitarias Aisladas</vt:lpstr>
      <vt:lpstr>Utilidades Angular para pruebas</vt:lpstr>
      <vt:lpstr>TestBed</vt:lpstr>
      <vt:lpstr>Preparación de la prueba</vt:lpstr>
      <vt:lpstr>Pruebas poco profundas </vt:lpstr>
      <vt:lpstr>ComponentFixture y DebugElement</vt:lpstr>
      <vt:lpstr>Consultar DebugElement</vt:lpstr>
      <vt:lpstr>Consultas By</vt:lpstr>
      <vt:lpstr>triggerEventHandler</vt:lpstr>
      <vt:lpstr>Detección de cambios</vt:lpstr>
      <vt:lpstr>Inyección de dependencias</vt:lpstr>
      <vt:lpstr>inject</vt:lpstr>
      <vt:lpstr>Sobre escritura de @Component</vt:lpstr>
      <vt:lpstr>Sobre escritura de @Component</vt:lpstr>
      <vt:lpstr>Creación asíncrona</vt:lpstr>
      <vt:lpstr>Preparación de la prueba asíncrona</vt:lpstr>
      <vt:lpstr>Inyección de servicios asíncronos</vt:lpstr>
      <vt:lpstr>Espías</vt:lpstr>
      <vt:lpstr>Espías</vt:lpstr>
      <vt:lpstr>whenStable</vt:lpstr>
      <vt:lpstr>fakeAsync</vt:lpstr>
      <vt:lpstr>Componentes contenidos</vt:lpstr>
      <vt:lpstr>Componentes contenidos</vt:lpstr>
      <vt:lpstr>Entradas y Salidas</vt:lpstr>
      <vt:lpstr>Pruebas de observables</vt:lpstr>
      <vt:lpstr>Dobles de prueba</vt:lpstr>
      <vt:lpstr>Doble de prueba Observable</vt:lpstr>
      <vt:lpstr>Prueba de peticiones HTTP</vt:lpstr>
      <vt:lpstr>Prueba de peticiones HTTP</vt:lpstr>
      <vt:lpstr>Enrutado</vt:lpstr>
      <vt:lpstr>Test E2E</vt:lpstr>
      <vt:lpstr>Introducción</vt:lpstr>
      <vt:lpstr>Introducción</vt:lpstr>
      <vt:lpstr>Instalación</vt:lpstr>
      <vt:lpstr>Configuración y Ejecución</vt:lpstr>
      <vt:lpstr>Elementos Globales</vt:lpstr>
      <vt:lpstr>Visión de conjunto</vt:lpstr>
      <vt:lpstr>Localizadores</vt:lpstr>
      <vt:lpstr>ElementFinder</vt:lpstr>
      <vt:lpstr>La prueba</vt:lpstr>
      <vt:lpstr>Selenium</vt:lpstr>
      <vt:lpstr>Selenium IDE</vt:lpstr>
      <vt:lpstr>Selenium IDE</vt:lpstr>
      <vt:lpstr>Localizadores</vt:lpstr>
      <vt:lpstr>Variables</vt:lpstr>
      <vt:lpstr>Afirmar y Verificar</vt:lpstr>
      <vt:lpstr>WebDriver</vt:lpstr>
      <vt:lpstr>Ejecutar en línea de comandos</vt:lpstr>
      <vt:lpstr>Proceso de Prueba</vt:lpstr>
      <vt:lpstr>Selenium</vt:lpstr>
      <vt:lpstr>Selenium IDE</vt:lpstr>
      <vt:lpstr>Selenium IDE</vt:lpstr>
      <vt:lpstr>WebDriver</vt:lpstr>
      <vt:lpstr>Angular fuera del navegador </vt:lpstr>
      <vt:lpstr>Presentación de PowerPoint</vt:lpstr>
      <vt:lpstr>Angular Universal Integration</vt:lpstr>
      <vt:lpstr>Angular Universal Integration</vt:lpstr>
      <vt:lpstr>Angular Universal Integration</vt:lpstr>
      <vt:lpstr>server-ssr.ts</vt:lpstr>
      <vt:lpstr>server-ssr.ts</vt:lpstr>
      <vt:lpstr>server-ssr.ts</vt:lpstr>
      <vt:lpstr>State Transfer API</vt:lpstr>
      <vt:lpstr>PWA: Aplicaciones Web Progresivas</vt:lpstr>
      <vt:lpstr>Angular Elements</vt:lpstr>
      <vt:lpstr>HTML5 Web Workers</vt:lpstr>
      <vt:lpstr>Web Worker</vt:lpstr>
      <vt:lpstr>Web Worker</vt:lpstr>
      <vt:lpstr>Extraer el archivo de webpack</vt:lpstr>
      <vt:lpstr>Instalar y configurar los webworkers</vt:lpstr>
      <vt:lpstr>Crear el archivo workerLoader.ts</vt:lpstr>
      <vt:lpstr>Cambios en src/main.ts</vt:lpstr>
      <vt:lpstr>webpack.config.js</vt:lpstr>
      <vt:lpstr>webpack.config.js</vt:lpstr>
      <vt:lpstr>Optimizaciones</vt:lpstr>
      <vt:lpstr>Zonas</vt:lpstr>
      <vt:lpstr>Detección de cambios</vt:lpstr>
    </vt:vector>
  </TitlesOfParts>
  <Company>kiber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Angular</dc:title>
  <dc:creator>Javier</dc:creator>
  <cp:lastModifiedBy>Javier Martín Antón</cp:lastModifiedBy>
  <cp:revision>2385</cp:revision>
  <dcterms:created xsi:type="dcterms:W3CDTF">2012-04-18T11:38:12Z</dcterms:created>
  <dcterms:modified xsi:type="dcterms:W3CDTF">2019-04-05T11:35:31Z</dcterms:modified>
</cp:coreProperties>
</file>